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338" r:id="rId4"/>
    <p:sldId id="339" r:id="rId5"/>
    <p:sldId id="340" r:id="rId6"/>
    <p:sldId id="341" r:id="rId7"/>
    <p:sldId id="342" r:id="rId8"/>
    <p:sldId id="343" r:id="rId9"/>
    <p:sldId id="344" r:id="rId10"/>
    <p:sldId id="345" r:id="rId11"/>
    <p:sldId id="346" r:id="rId12"/>
    <p:sldId id="347" r:id="rId13"/>
    <p:sldId id="348" r:id="rId14"/>
    <p:sldId id="349" r:id="rId15"/>
    <p:sldId id="350" r:id="rId16"/>
    <p:sldId id="351" r:id="rId17"/>
    <p:sldId id="352" r:id="rId18"/>
    <p:sldId id="353" r:id="rId19"/>
    <p:sldId id="354" r:id="rId20"/>
    <p:sldId id="355" r:id="rId21"/>
    <p:sldId id="35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6944-3B9A-D006-879D-2BFDE4900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64ACC4-5EFD-1B8E-198F-04652E5103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11349E-A7E2-D2EA-102E-2C46F2277A9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A7500E0-7B93-5C96-DBFE-D5C5A64D6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15BAD-C8C7-669C-3B8D-76292C0B6F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49686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EF93-C7BC-93D6-0EBF-C68D342B5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AEB60B-4C49-44D3-9541-0D0C868E38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A44C5F-FB29-B0F3-24E5-C13A6AE0A28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CAC42D46-4AA5-DA55-2EBA-1A762BF0E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C3311-AC70-6098-739C-0B65379D370B}"/>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91735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0F38-0444-60F8-E895-4DFC03A9C9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E1A116-13DB-A02E-354F-074B7D3F1F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7048E1-5C05-B0D3-182D-0669420D5005}"/>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E58FFFEE-137A-89E8-4292-FAF9E418D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8924FE-940A-F67C-1A11-EA51E507B20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98716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7E47-C3C4-A952-33A3-14FA75D9E4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F37F9-8E8A-FA1D-192F-A829B45D5A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BB582-1A12-C145-FE83-EA59DD3B32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9133DF-4114-265B-FB53-C967EC51CF0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FADB380F-7E58-8D5E-7EF3-AADA2EB25F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EA932-BA7A-2982-E3D7-A680BF004E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3134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83D1-EB35-DFC4-9B2F-B02E1FCEFF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7CE831-FCBE-FFD2-0910-E80C30885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2BBEB3-663E-6D1F-AF93-2060B144D9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85D376E-2874-DFB9-7200-F0CAAB27E6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BFB390-007B-BB85-DAFB-C195914DAF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ED6815-F923-77D7-0039-E11914E303C6}"/>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8" name="Footer Placeholder 7">
            <a:extLst>
              <a:ext uri="{FF2B5EF4-FFF2-40B4-BE49-F238E27FC236}">
                <a16:creationId xmlns:a16="http://schemas.microsoft.com/office/drawing/2014/main" id="{940CDD86-E049-13D4-2DEA-617E71260C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D7B9C-3ED6-5703-0666-8D18430E87C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81084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B716-4A07-6AB8-65A6-F1AE6D09B90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738916-41B8-8CA9-FAE0-B6E7E3562A2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4" name="Footer Placeholder 3">
            <a:extLst>
              <a:ext uri="{FF2B5EF4-FFF2-40B4-BE49-F238E27FC236}">
                <a16:creationId xmlns:a16="http://schemas.microsoft.com/office/drawing/2014/main" id="{A7532DF4-A948-0EEF-1A85-A3D7034239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44B23-9D34-882C-54D8-2460ACE3C06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78599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38076F-C3F0-26CC-2D99-A4CEFB1016E7}"/>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3" name="Footer Placeholder 2">
            <a:extLst>
              <a:ext uri="{FF2B5EF4-FFF2-40B4-BE49-F238E27FC236}">
                <a16:creationId xmlns:a16="http://schemas.microsoft.com/office/drawing/2014/main" id="{97B49900-BC6F-79EC-6A25-67DDA28B7E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A9858C-6CB8-8473-0F61-BE880D8E87E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988309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E2B5-0106-D1AD-C912-6566913481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949DEC-6D38-6379-FD71-B886F805EE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9BB3B9-D70A-C965-8710-E2017042E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49990F-F5E3-A786-0664-099B75DD74F1}"/>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92E985FE-70BF-C33C-002F-013CA4958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86211-5B0A-E253-42C2-15F464C9B3E4}"/>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2371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A348-90C4-C2B0-3470-BE55DAF15D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0CD67D-E9A5-C335-2F8A-0F6004EA36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D66E9B-B722-3E62-C75A-C19AFF2FB9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5633B6-80D0-EC9A-7EE8-7C523C3EFD08}"/>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DE133B6E-8A80-2F4C-FAD8-5056CAB04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D2234-780D-256B-7097-9387F8E31CE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2346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FB47-9489-6134-AA9F-71A10E9A79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39422-78B1-B2FB-E4D4-7AEB3560C3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3132AE-D884-9787-8FAF-EE99D5382D40}"/>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43172AD9-61EA-EB43-576F-72842CCCE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011C74-E76B-12BB-AE6C-9EB0BA40857F}"/>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2303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8F4E8-0A6E-2C8C-EE74-292964CA657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066DD0-700B-89A2-505B-A6F4D4E6B4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863D23-C1FC-5248-C583-7BDFAE664B54}"/>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B63EDE0-16BE-5D08-B36E-1A104D6B3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41D27-F9DB-FBEC-0519-886369F3F5A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87753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1314EA-55E2-41B0-FEA0-966416B2F9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49C61D-1D75-20A5-A120-F74F2D73B9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6B51D-B363-7DA8-35E1-F585A27C9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FD83D695-D6AF-2931-3751-43245E52F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F59F87-D4D2-7A3F-8BF6-26D951F777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918137-F92C-496B-B1ED-4467B6A3AE94}" type="slidenum">
              <a:rPr lang="en-GB" smtClean="0"/>
              <a:t>‹#›</a:t>
            </a:fld>
            <a:endParaRPr lang="en-GB"/>
          </a:p>
        </p:txBody>
      </p:sp>
    </p:spTree>
    <p:extLst>
      <p:ext uri="{BB962C8B-B14F-4D97-AF65-F5344CB8AC3E}">
        <p14:creationId xmlns:p14="http://schemas.microsoft.com/office/powerpoint/2010/main" val="2112556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A741-E965-E9DD-0280-8809EFD9FDAD}"/>
              </a:ext>
            </a:extLst>
          </p:cNvPr>
          <p:cNvSpPr>
            <a:spLocks noGrp="1"/>
          </p:cNvSpPr>
          <p:nvPr>
            <p:ph type="ctrTitle"/>
          </p:nvPr>
        </p:nvSpPr>
        <p:spPr/>
        <p:txBody>
          <a:bodyPr/>
          <a:lstStyle/>
          <a:p>
            <a:r>
              <a:rPr lang="en-GB" dirty="0"/>
              <a:t>Being Human (HPFY3008)</a:t>
            </a:r>
          </a:p>
        </p:txBody>
      </p:sp>
      <p:sp>
        <p:nvSpPr>
          <p:cNvPr id="3" name="Subtitle 2">
            <a:extLst>
              <a:ext uri="{FF2B5EF4-FFF2-40B4-BE49-F238E27FC236}">
                <a16:creationId xmlns:a16="http://schemas.microsoft.com/office/drawing/2014/main" id="{0F94DC83-8E8E-2A01-A55C-AC6DD7CFA92A}"/>
              </a:ext>
            </a:extLst>
          </p:cNvPr>
          <p:cNvSpPr>
            <a:spLocks noGrp="1"/>
          </p:cNvSpPr>
          <p:nvPr>
            <p:ph type="subTitle" idx="1"/>
          </p:nvPr>
        </p:nvSpPr>
        <p:spPr/>
        <p:txBody>
          <a:bodyPr>
            <a:normAutofit/>
          </a:bodyPr>
          <a:lstStyle/>
          <a:p>
            <a:r>
              <a:rPr lang="en-GB" sz="3200"/>
              <a:t>Lecture 9: </a:t>
            </a:r>
            <a:r>
              <a:rPr lang="en-GB" sz="3200" dirty="0"/>
              <a:t>Spiritual Aspects </a:t>
            </a:r>
          </a:p>
          <a:p>
            <a:r>
              <a:rPr lang="en-GB" sz="3200" dirty="0"/>
              <a:t>of Well-being: Creating Centredness</a:t>
            </a:r>
          </a:p>
        </p:txBody>
      </p:sp>
    </p:spTree>
    <p:extLst>
      <p:ext uri="{BB962C8B-B14F-4D97-AF65-F5344CB8AC3E}">
        <p14:creationId xmlns:p14="http://schemas.microsoft.com/office/powerpoint/2010/main" val="3781713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1398-365A-FDA6-8E86-DECF8CE78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2AD35-69A2-AE98-465C-9DCE065AC22E}"/>
              </a:ext>
            </a:extLst>
          </p:cNvPr>
          <p:cNvSpPr>
            <a:spLocks noGrp="1"/>
          </p:cNvSpPr>
          <p:nvPr>
            <p:ph type="title"/>
          </p:nvPr>
        </p:nvSpPr>
        <p:spPr/>
        <p:txBody>
          <a:bodyPr/>
          <a:lstStyle/>
          <a:p>
            <a:pPr algn="ctr"/>
            <a:r>
              <a:rPr lang="en-GB" dirty="0"/>
              <a:t>What is Spirituality?</a:t>
            </a:r>
          </a:p>
        </p:txBody>
      </p:sp>
      <p:sp>
        <p:nvSpPr>
          <p:cNvPr id="3" name="Content Placeholder 2">
            <a:extLst>
              <a:ext uri="{FF2B5EF4-FFF2-40B4-BE49-F238E27FC236}">
                <a16:creationId xmlns:a16="http://schemas.microsoft.com/office/drawing/2014/main" id="{D7BD567A-3F80-3931-37CE-E2AE8702D0C2}"/>
              </a:ext>
            </a:extLst>
          </p:cNvPr>
          <p:cNvSpPr>
            <a:spLocks noGrp="1"/>
          </p:cNvSpPr>
          <p:nvPr>
            <p:ph idx="1"/>
          </p:nvPr>
        </p:nvSpPr>
        <p:spPr/>
        <p:txBody>
          <a:bodyPr>
            <a:normAutofit/>
          </a:bodyPr>
          <a:lstStyle/>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152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D8B6C-5FBE-C64D-F9F8-C197C3A42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D0D2C-23B0-1D5A-F22F-F7DAD3164F86}"/>
              </a:ext>
            </a:extLst>
          </p:cNvPr>
          <p:cNvSpPr>
            <a:spLocks noGrp="1"/>
          </p:cNvSpPr>
          <p:nvPr>
            <p:ph type="title"/>
          </p:nvPr>
        </p:nvSpPr>
        <p:spPr/>
        <p:txBody>
          <a:bodyPr/>
          <a:lstStyle/>
          <a:p>
            <a:pPr algn="ctr"/>
            <a:r>
              <a:rPr lang="en-GB" dirty="0"/>
              <a:t>What is Spirituality?</a:t>
            </a:r>
          </a:p>
        </p:txBody>
      </p:sp>
      <p:sp>
        <p:nvSpPr>
          <p:cNvPr id="3" name="Content Placeholder 2">
            <a:extLst>
              <a:ext uri="{FF2B5EF4-FFF2-40B4-BE49-F238E27FC236}">
                <a16:creationId xmlns:a16="http://schemas.microsoft.com/office/drawing/2014/main" id="{31B0609F-C4D3-B544-85A6-E8F87945BC29}"/>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It is a journey of discovery about the meaning and purpose of life, of the relationship between a part, ourselves, to the whole of existence.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What is the relationship between ourselves and the world around us, and how do we relate to the world in a meaningful way? Spirituality allows us to answer these questions with a focus on connectedness to something that is greater than ourselves, so that we may not only better understand our true nature but also that of the universe. </a:t>
            </a: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0337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DA7EA-B30C-6354-27B2-DCA96F4D7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C0FAAC-CD7C-E609-1B4A-AA2686C9ABC7}"/>
              </a:ext>
            </a:extLst>
          </p:cNvPr>
          <p:cNvSpPr>
            <a:spLocks noGrp="1"/>
          </p:cNvSpPr>
          <p:nvPr>
            <p:ph type="title"/>
          </p:nvPr>
        </p:nvSpPr>
        <p:spPr/>
        <p:txBody>
          <a:bodyPr/>
          <a:lstStyle/>
          <a:p>
            <a:pPr algn="ctr"/>
            <a:r>
              <a:rPr lang="en-GB" dirty="0"/>
              <a:t>What is Spirituality?</a:t>
            </a:r>
          </a:p>
        </p:txBody>
      </p:sp>
      <p:sp>
        <p:nvSpPr>
          <p:cNvPr id="3" name="Content Placeholder 2">
            <a:extLst>
              <a:ext uri="{FF2B5EF4-FFF2-40B4-BE49-F238E27FC236}">
                <a16:creationId xmlns:a16="http://schemas.microsoft.com/office/drawing/2014/main" id="{44FB7478-249C-FE04-D755-924A08202BD4}"/>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Jungian theorist Joyce Hudson refers to spirituality as the manifestation of the divine that is an ever-present reality throughout human life as well as all of creation. It refers to “the divine flow of life,” which Hudson suggests requires a set of foundational tools to increase awareness and understanding, as well as to facilitate proper interpretation and application to one’s life.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Spirituality can be understood with or without the context of institutional religion. In fact it can often be useful to examine and explore spirituality in conjunction with one’s existing faiths and religious beliefs. (Hudson)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28111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9C90-B9B6-AF70-45F0-23BF2843A3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F1FFA8-401A-AA2B-378E-EC38470F48B7}"/>
              </a:ext>
            </a:extLst>
          </p:cNvPr>
          <p:cNvSpPr>
            <a:spLocks noGrp="1"/>
          </p:cNvSpPr>
          <p:nvPr>
            <p:ph type="title"/>
          </p:nvPr>
        </p:nvSpPr>
        <p:spPr/>
        <p:txBody>
          <a:bodyPr/>
          <a:lstStyle/>
          <a:p>
            <a:pPr algn="ctr"/>
            <a:r>
              <a:rPr lang="en-GB" dirty="0"/>
              <a:t>What is Spirituality?</a:t>
            </a:r>
          </a:p>
        </p:txBody>
      </p:sp>
      <p:sp>
        <p:nvSpPr>
          <p:cNvPr id="3" name="Content Placeholder 2">
            <a:extLst>
              <a:ext uri="{FF2B5EF4-FFF2-40B4-BE49-F238E27FC236}">
                <a16:creationId xmlns:a16="http://schemas.microsoft.com/office/drawing/2014/main" id="{C27944A4-5F66-D14C-3463-C1CD088CA68D}"/>
              </a:ext>
            </a:extLst>
          </p:cNvPr>
          <p:cNvSpPr>
            <a:spLocks noGrp="1"/>
          </p:cNvSpPr>
          <p:nvPr>
            <p:ph idx="1"/>
          </p:nvPr>
        </p:nvSpPr>
        <p:spPr/>
        <p:txBody>
          <a:bodyPr>
            <a:normAutofit/>
          </a:bodyPr>
          <a:lstStyle/>
          <a:p>
            <a:pPr algn="ctr">
              <a:lnSpc>
                <a:spcPct val="107000"/>
              </a:lnSpc>
              <a:spcAft>
                <a:spcPts val="800"/>
              </a:spcAft>
            </a:pPr>
            <a:endParaRPr lang="en-US" sz="2400" dirty="0">
              <a:effectLst/>
              <a:latin typeface="Times New Roman" panose="02020603050405020304" pitchFamily="18" charset="0"/>
              <a:ea typeface="Calibri" panose="020F0502020204030204" pitchFamily="34" charset="0"/>
            </a:endParaRPr>
          </a:p>
          <a:p>
            <a:pPr algn="ctr">
              <a:lnSpc>
                <a:spcPct val="107000"/>
              </a:lnSpc>
              <a:spcAft>
                <a:spcPts val="800"/>
              </a:spcAft>
            </a:pPr>
            <a:r>
              <a:rPr lang="en-US" sz="2400" dirty="0">
                <a:effectLst/>
                <a:latin typeface="Times New Roman" panose="02020603050405020304" pitchFamily="18" charset="0"/>
                <a:ea typeface="Calibri" panose="020F0502020204030204" pitchFamily="34" charset="0"/>
              </a:rPr>
              <a:t>“All the great civilizations sought to express, through their mythology and symbolism, the same idea- that the cosmic order, the natural order, and the human moral order are interrelated and interdependent, and that the natural tendency is towards balance and harmony.” (HMTK in his capacity as Prince Charles, Vol I, 17)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2392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BC923-3EEB-2E4F-6C1B-FAEE58506B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AA4338-FBBA-DFF5-5E78-54E5592DCB51}"/>
              </a:ext>
            </a:extLst>
          </p:cNvPr>
          <p:cNvSpPr>
            <a:spLocks noGrp="1"/>
          </p:cNvSpPr>
          <p:nvPr>
            <p:ph type="title"/>
          </p:nvPr>
        </p:nvSpPr>
        <p:spPr/>
        <p:txBody>
          <a:bodyPr/>
          <a:lstStyle/>
          <a:p>
            <a:pPr algn="ctr"/>
            <a:r>
              <a:rPr lang="en-GB" dirty="0"/>
              <a:t>Spirituality and the Modern World </a:t>
            </a:r>
          </a:p>
        </p:txBody>
      </p:sp>
      <p:sp>
        <p:nvSpPr>
          <p:cNvPr id="3" name="Content Placeholder 2">
            <a:extLst>
              <a:ext uri="{FF2B5EF4-FFF2-40B4-BE49-F238E27FC236}">
                <a16:creationId xmlns:a16="http://schemas.microsoft.com/office/drawing/2014/main" id="{465937F8-385A-A181-BC2B-584848ABF335}"/>
              </a:ext>
            </a:extLst>
          </p:cNvPr>
          <p:cNvSpPr>
            <a:spLocks noGrp="1"/>
          </p:cNvSpPr>
          <p:nvPr>
            <p:ph idx="1"/>
          </p:nvPr>
        </p:nvSpPr>
        <p:spPr/>
        <p:txBody>
          <a:bodyPr>
            <a:normAutofit fontScale="925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In contrast, in today’s modern world, the spiritual dimension of life has been set aside in favor of a more material and mechanistic view of the world, focusing only on that which science claims to be able to measure and test at the expense of the wondrous mystery of the great cosmos, replete with information yet unseen and undetected by our five senses.</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reliance of science strictly on observations of the physical world excluded spiritual levels of existence, thereby limiting understanding of life phenomena to what could be observed only on the surface. Rather than creating an existence focused on harmony with the natural order, humanity strove to dominate it. Science and Faith became diametrically opposed to one another, when nothing could be further from the truth. Science and Faith, are in fact one and the same as Truth.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21371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6E4E8-ED25-278D-496B-785FB61761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835C40-5396-FF2D-D34D-767C4503A560}"/>
              </a:ext>
            </a:extLst>
          </p:cNvPr>
          <p:cNvSpPr>
            <a:spLocks noGrp="1"/>
          </p:cNvSpPr>
          <p:nvPr>
            <p:ph type="title"/>
          </p:nvPr>
        </p:nvSpPr>
        <p:spPr/>
        <p:txBody>
          <a:bodyPr/>
          <a:lstStyle/>
          <a:p>
            <a:pPr algn="ctr"/>
            <a:r>
              <a:rPr lang="en-GB" dirty="0"/>
              <a:t>Max Planck</a:t>
            </a:r>
          </a:p>
        </p:txBody>
      </p:sp>
      <p:sp>
        <p:nvSpPr>
          <p:cNvPr id="3" name="Content Placeholder 2">
            <a:extLst>
              <a:ext uri="{FF2B5EF4-FFF2-40B4-BE49-F238E27FC236}">
                <a16:creationId xmlns:a16="http://schemas.microsoft.com/office/drawing/2014/main" id="{465011E1-6AA1-FECA-2B72-BFCB524756AC}"/>
              </a:ext>
            </a:extLst>
          </p:cNvPr>
          <p:cNvSpPr>
            <a:spLocks noGrp="1"/>
          </p:cNvSpPr>
          <p:nvPr>
            <p:ph idx="1"/>
          </p:nvPr>
        </p:nvSpPr>
        <p:spPr/>
        <p:txBody>
          <a:bodyPr>
            <a:normAutofit fontScale="92500" lnSpcReduction="20000"/>
          </a:bodyPr>
          <a:lstStyle/>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Nobel Prize-winning quantum physicist Max Planck,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		      “There can never be any real opposition between religion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and science, for the one is the complement of the other.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Every serious and reflective person realizes, I think, that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the religious element in his nature must be recognized and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cultivated if all the powers of the human soul are to act together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in perfect balance and harmony. And indeed it was not by accident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45720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that the greatest thinkers of all ages were deeply religious souls.”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indent="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       (Planck, </a:t>
            </a:r>
            <a:r>
              <a:rPr lang="en-US" sz="2200" i="1" dirty="0">
                <a:effectLst/>
                <a:latin typeface="Times New Roman" panose="02020603050405020304" pitchFamily="18" charset="0"/>
                <a:ea typeface="Calibri" panose="020F0502020204030204" pitchFamily="34" charset="0"/>
                <a:cs typeface="Times New Roman" panose="02020603050405020304" pitchFamily="18" charset="0"/>
              </a:rPr>
              <a:t>Where Is Science Going</a:t>
            </a: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19864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C70C8-B2A7-5D9B-17F9-888129DE9A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9ABF43-36E2-A09B-76F9-FDD438D2B109}"/>
              </a:ext>
            </a:extLst>
          </p:cNvPr>
          <p:cNvSpPr>
            <a:spLocks noGrp="1"/>
          </p:cNvSpPr>
          <p:nvPr>
            <p:ph type="title"/>
          </p:nvPr>
        </p:nvSpPr>
        <p:spPr/>
        <p:txBody>
          <a:bodyPr/>
          <a:lstStyle/>
          <a:p>
            <a:pPr algn="ctr"/>
            <a:r>
              <a:rPr lang="en-GB" dirty="0"/>
              <a:t>A Spiritual Centredness</a:t>
            </a:r>
          </a:p>
        </p:txBody>
      </p:sp>
      <p:sp>
        <p:nvSpPr>
          <p:cNvPr id="3" name="Content Placeholder 2">
            <a:extLst>
              <a:ext uri="{FF2B5EF4-FFF2-40B4-BE49-F238E27FC236}">
                <a16:creationId xmlns:a16="http://schemas.microsoft.com/office/drawing/2014/main" id="{BE33C027-F804-EC6A-3891-E7A734241200}"/>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According to Dr. Paul Fleischmann, Faith “is an inner experience.” “It provides the hope and energy that enable spiritual life.” “In all religions there are centering self-disciplines that turn attention inward, diminish engagement with mundane and secular pursuits, and lessen distraction by fixating the mind upon an object of devotion.” In other words, a turning into a spiritual core within, the divine that is within each and every one of us and connected to that which courses through all of existence.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Finding spiritual centeredness is about connecting to the broader universe around us from within. We are therefore all interconnected by this notion of a divine order that courses through existence.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2324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9F492-7CC5-F926-F7D4-8D47BA40F9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A60A1C-FA79-772B-240D-0B88033AA6BC}"/>
              </a:ext>
            </a:extLst>
          </p:cNvPr>
          <p:cNvSpPr>
            <a:spLocks noGrp="1"/>
          </p:cNvSpPr>
          <p:nvPr>
            <p:ph type="title"/>
          </p:nvPr>
        </p:nvSpPr>
        <p:spPr/>
        <p:txBody>
          <a:bodyPr/>
          <a:lstStyle/>
          <a:p>
            <a:pPr algn="ctr"/>
            <a:r>
              <a:rPr lang="en-GB" dirty="0"/>
              <a:t>The Awakened Brain </a:t>
            </a:r>
          </a:p>
        </p:txBody>
      </p:sp>
      <p:sp>
        <p:nvSpPr>
          <p:cNvPr id="3" name="Content Placeholder 2">
            <a:extLst>
              <a:ext uri="{FF2B5EF4-FFF2-40B4-BE49-F238E27FC236}">
                <a16:creationId xmlns:a16="http://schemas.microsoft.com/office/drawing/2014/main" id="{662C8AD9-C1E8-DA7E-0309-71AFE8A5C821}"/>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importance and significance of spirituality can be demonstrated by a fascinating study by psychologist Dr. Lisa Miller, who found a significant difference in the MRIs of depressive and non-depressive individuals based on how important spirituality or religion was to them.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High spirituality individuals showed much healthier and robust brains than low spirituality individuals, as well as healthier, thicker and stronger cortical regions in areas associated with depression than low spirituality individuals. Furthermore, the thicker the cortical region, the more protected one was from symptoms of depression. </a:t>
            </a: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7169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B7A13-DD8F-1C6C-A15E-9878EC59BD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96638-2CBC-F3F7-688A-7A5D73E5AA54}"/>
              </a:ext>
            </a:extLst>
          </p:cNvPr>
          <p:cNvSpPr>
            <a:spLocks noGrp="1"/>
          </p:cNvSpPr>
          <p:nvPr>
            <p:ph type="title"/>
          </p:nvPr>
        </p:nvSpPr>
        <p:spPr/>
        <p:txBody>
          <a:bodyPr/>
          <a:lstStyle/>
          <a:p>
            <a:pPr algn="ctr"/>
            <a:r>
              <a:rPr lang="en-GB" dirty="0"/>
              <a:t>The Awakened Brain </a:t>
            </a:r>
          </a:p>
        </p:txBody>
      </p:sp>
      <p:sp>
        <p:nvSpPr>
          <p:cNvPr id="3" name="Content Placeholder 2">
            <a:extLst>
              <a:ext uri="{FF2B5EF4-FFF2-40B4-BE49-F238E27FC236}">
                <a16:creationId xmlns:a16="http://schemas.microsoft.com/office/drawing/2014/main" id="{5CC7819C-2406-B8EA-C543-A65024E542CE}"/>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research team found that the “awakened brain” has a “natural capacity to perceive a greater reality and consciously connect to the life force that moves in, through, and around us.” Whether this connection is established through a conscious spiritual practice or religion, whether one identifies as spiritual or religious, the brain “has a natural inclination toward and docking station for spiritual awareness.” “The awakened brain is the neural circuitry that allows us to see the world more fully and thus enhance our…well-being.” Their conclusion was that the “spiritually engaged brain is [no doubt] a healthier brain.”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Awakened Brain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76477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CF4FD-FC43-1296-245A-E146B1CD03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E79E28-0FB1-20AC-40C5-AD23C33047D3}"/>
              </a:ext>
            </a:extLst>
          </p:cNvPr>
          <p:cNvSpPr>
            <a:spLocks noGrp="1"/>
          </p:cNvSpPr>
          <p:nvPr>
            <p:ph type="title"/>
          </p:nvPr>
        </p:nvSpPr>
        <p:spPr/>
        <p:txBody>
          <a:bodyPr/>
          <a:lstStyle/>
          <a:p>
            <a:pPr algn="ctr"/>
            <a:r>
              <a:rPr lang="en-GB" dirty="0"/>
              <a:t>The Awakened Brain </a:t>
            </a:r>
          </a:p>
        </p:txBody>
      </p:sp>
      <p:sp>
        <p:nvSpPr>
          <p:cNvPr id="3" name="Content Placeholder 2">
            <a:extLst>
              <a:ext uri="{FF2B5EF4-FFF2-40B4-BE49-F238E27FC236}">
                <a16:creationId xmlns:a16="http://schemas.microsoft.com/office/drawing/2014/main" id="{3562742F-DDE8-6A78-63A1-FA8B0D811437}"/>
              </a:ext>
            </a:extLst>
          </p:cNvPr>
          <p:cNvSpPr>
            <a:spLocks noGrp="1"/>
          </p:cNvSpPr>
          <p:nvPr>
            <p:ph idx="1"/>
          </p:nvPr>
        </p:nvSpPr>
        <p:spPr/>
        <p:txBody>
          <a:bodyPr>
            <a:normAutofit fontScale="85000" lnSpcReduction="10000"/>
          </a:bodyPr>
          <a:lstStyle/>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What are some aspects of having an awakened brain and sense of spirituality?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feel more fulfilled and at home in the world”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build relationships and make decisions from a wider view”</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move from loneliness and isolation to connection”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move “from competition and division to compassion and altruism”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move from a focus on wounds, problems, and loss to a fascination with the journey of life”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latin typeface="Times New Roman" panose="02020603050405020304" pitchFamily="18" charset="0"/>
                <a:ea typeface="Calibri" panose="020F0502020204030204" pitchFamily="34" charset="0"/>
                <a:cs typeface="Times New Roman" panose="02020603050405020304" pitchFamily="18" charset="0"/>
              </a:rPr>
              <a:t>“</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move beyond a mechanistic view of ourselves and one another to a “way of being built on a core awareness of love, interconnection, and a sense of guidance from life.”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Awakened Brain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73350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8B513-9F35-C55A-0075-0035F1865E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BBE025-2C21-8277-9C57-35A54262650C}"/>
              </a:ext>
            </a:extLst>
          </p:cNvPr>
          <p:cNvSpPr>
            <a:spLocks noGrp="1"/>
          </p:cNvSpPr>
          <p:nvPr>
            <p:ph type="title"/>
          </p:nvPr>
        </p:nvSpPr>
        <p:spPr/>
        <p:txBody>
          <a:bodyPr/>
          <a:lstStyle/>
          <a:p>
            <a:pPr algn="ctr"/>
            <a:r>
              <a:rPr lang="en-GB" dirty="0"/>
              <a:t>The Awakened Brain </a:t>
            </a:r>
          </a:p>
        </p:txBody>
      </p:sp>
      <p:sp>
        <p:nvSpPr>
          <p:cNvPr id="3" name="Content Placeholder 2">
            <a:extLst>
              <a:ext uri="{FF2B5EF4-FFF2-40B4-BE49-F238E27FC236}">
                <a16:creationId xmlns:a16="http://schemas.microsoft.com/office/drawing/2014/main" id="{E22C09FB-25C8-DB92-34CB-3FDFB156AC0E}"/>
              </a:ext>
            </a:extLst>
          </p:cNvPr>
          <p:cNvSpPr>
            <a:spLocks noGrp="1"/>
          </p:cNvSpPr>
          <p:nvPr>
            <p:ph idx="1"/>
          </p:nvPr>
        </p:nvSpPr>
        <p:spPr/>
        <p:txBody>
          <a:bodyPr>
            <a:normAutofit lnSpcReduction="10000"/>
          </a:bodyPr>
          <a:lstStyle/>
          <a:p>
            <a:pPr>
              <a:lnSpc>
                <a:spcPct val="107000"/>
              </a:lnSpc>
              <a:spcAft>
                <a:spcPts val="800"/>
              </a:spcAft>
            </a:pPr>
            <a:r>
              <a:rPr lang="en-US" sz="1800" dirty="0">
                <a:effectLst/>
                <a:latin typeface="Times New Roman" panose="02020603050405020304" pitchFamily="18" charset="0"/>
                <a:ea typeface="Calibri" panose="020F0502020204030204" pitchFamily="34" charset="0"/>
              </a:rPr>
              <a:t>Miller suggests that when we develop a sense of spirituality and utilize the inherent capacity that is available to us through the awakened brain, our brains are structurally healthier and better connected. The word capacity is used because it is a potential that needs to be engaged for it to be realized.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rPr>
              <a:t>Psychological benefits of spirituality can include: decreased depression, anxiety, and substance abuse, and increased resilience, optimism, tenacity, and creativity. </a:t>
            </a:r>
          </a:p>
          <a:p>
            <a:pPr>
              <a:lnSpc>
                <a:spcPct val="107000"/>
              </a:lnSpc>
              <a:spcAft>
                <a:spcPts val="800"/>
              </a:spcAft>
            </a:pPr>
            <a:r>
              <a:rPr lang="en-US" sz="1800" dirty="0">
                <a:effectLst/>
                <a:latin typeface="Times New Roman" panose="02020603050405020304" pitchFamily="18" charset="0"/>
                <a:ea typeface="Calibri" panose="020F0502020204030204" pitchFamily="34" charset="0"/>
              </a:rPr>
              <a:t>Whether the spiritual experience is secular or religious, Miller observed that in spiritual experiences recounted by research participants, there was “a feeling of oneness with the environment or the divine; a sense of their own identity dissolving into something larger around and beyond them.” Therefore, spiritual awakening involves “self-transcendent awareness and relationship,” or connectedness.</a:t>
            </a: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Miller found that moments of intense spiritual awareness no matter whether they occurred in a religious setting or in nature activated biologically identical areas of the brain. Therefore, “People of all different religions, people who are nonreligious and spiritual, engage the same neural correlates of spiritual perception.”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48081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81FAA-B9A0-B0C8-5EE8-C3576E5D47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76BCB6-7011-1F0D-E879-0FCC5F7FF6B5}"/>
              </a:ext>
            </a:extLst>
          </p:cNvPr>
          <p:cNvSpPr>
            <a:spLocks noGrp="1"/>
          </p:cNvSpPr>
          <p:nvPr>
            <p:ph type="title"/>
          </p:nvPr>
        </p:nvSpPr>
        <p:spPr/>
        <p:txBody>
          <a:bodyPr/>
          <a:lstStyle/>
          <a:p>
            <a:pPr algn="ctr"/>
            <a:r>
              <a:rPr lang="en-GB" dirty="0"/>
              <a:t>The Awakened Brain </a:t>
            </a:r>
          </a:p>
        </p:txBody>
      </p:sp>
      <p:sp>
        <p:nvSpPr>
          <p:cNvPr id="3" name="Content Placeholder 2">
            <a:extLst>
              <a:ext uri="{FF2B5EF4-FFF2-40B4-BE49-F238E27FC236}">
                <a16:creationId xmlns:a16="http://schemas.microsoft.com/office/drawing/2014/main" id="{B0B701AA-E224-A7B6-ABDA-D7251ACBDF8E}"/>
              </a:ext>
            </a:extLst>
          </p:cNvPr>
          <p:cNvSpPr>
            <a:spLocks noGrp="1"/>
          </p:cNvSpPr>
          <p:nvPr>
            <p:ph idx="1"/>
          </p:nvPr>
        </p:nvSpPr>
        <p:spPr/>
        <p:txBody>
          <a:bodyPr>
            <a:normAutofit fontScale="925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In the research, Miller also found that people who had a deepened level of spirituality emit a high amplitude alpha wavelength measurable by EEG. This wavelength has also been discovered to be emitted by meditating monks.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High amplitude alpha can be found everywhere around us- in the earth, in nature, so that the same wavelengths of brains in meditation and prayer are the same as that which unites all life, the same that allows us to “perceive oneness with God, nature, and the universe.”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Miller writes, “All these forms of unitive awareness, whether shared with people, nature, or a higher power, involve energy at alpha frequency. When we awaken, we resonate at the same frequency as all of nature on Earth. We rejoin life.” (</a:t>
            </a:r>
            <a:r>
              <a:rPr lang="en-US" sz="2400" i="1" dirty="0">
                <a:effectLst/>
                <a:latin typeface="Times New Roman" panose="02020603050405020304" pitchFamily="18" charset="0"/>
                <a:ea typeface="Calibri" panose="020F0502020204030204" pitchFamily="34" charset="0"/>
              </a:rPr>
              <a:t>Awakened Brain</a:t>
            </a:r>
            <a:r>
              <a:rPr lang="en-US" sz="2400" dirty="0">
                <a:effectLst/>
                <a:latin typeface="Times New Roman" panose="02020603050405020304" pitchFamily="18" charset="0"/>
                <a:ea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3790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6E775-F89F-3C42-A237-77546A1650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ECE33B-C019-48D2-1B90-298867139D39}"/>
              </a:ext>
            </a:extLst>
          </p:cNvPr>
          <p:cNvSpPr>
            <a:spLocks noGrp="1"/>
          </p:cNvSpPr>
          <p:nvPr>
            <p:ph type="title"/>
          </p:nvPr>
        </p:nvSpPr>
        <p:spPr/>
        <p:txBody>
          <a:bodyPr/>
          <a:lstStyle/>
          <a:p>
            <a:pPr algn="ctr"/>
            <a:r>
              <a:rPr lang="en-GB" dirty="0"/>
              <a:t>Additional Studies</a:t>
            </a:r>
          </a:p>
        </p:txBody>
      </p:sp>
      <p:sp>
        <p:nvSpPr>
          <p:cNvPr id="3" name="Content Placeholder 2">
            <a:extLst>
              <a:ext uri="{FF2B5EF4-FFF2-40B4-BE49-F238E27FC236}">
                <a16:creationId xmlns:a16="http://schemas.microsoft.com/office/drawing/2014/main" id="{0EB2D6F4-0609-840D-7EA7-9F4809A96E32}"/>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notion of wholeness and interconnectedness suggests that discrete objects can be interconnected even at remote distances.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As early as 1987, neuropsychologist Dr. Jacobo Grinberg conducted experiments involving two people who were first asked to meditate and establish a strong bond with each other for at least 20 minutes.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Then they were sent to separate rooms that were electromagnetically shielded from the other and their brain activity measured via EEG.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Grinberg found that even in separate rooms with no means of communication, the two people’s brain-wave patterns would be in sync.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7005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8BDFD-0357-E002-D1D1-5340BB95E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CB4242-8D51-A0CB-F717-0E2F5E9BD753}"/>
              </a:ext>
            </a:extLst>
          </p:cNvPr>
          <p:cNvSpPr>
            <a:spLocks noGrp="1"/>
          </p:cNvSpPr>
          <p:nvPr>
            <p:ph type="title"/>
          </p:nvPr>
        </p:nvSpPr>
        <p:spPr/>
        <p:txBody>
          <a:bodyPr/>
          <a:lstStyle/>
          <a:p>
            <a:pPr algn="ctr"/>
            <a:r>
              <a:rPr lang="en-GB" dirty="0"/>
              <a:t>Additional Studies</a:t>
            </a:r>
          </a:p>
        </p:txBody>
      </p:sp>
      <p:sp>
        <p:nvSpPr>
          <p:cNvPr id="3" name="Content Placeholder 2">
            <a:extLst>
              <a:ext uri="{FF2B5EF4-FFF2-40B4-BE49-F238E27FC236}">
                <a16:creationId xmlns:a16="http://schemas.microsoft.com/office/drawing/2014/main" id="{E75CF190-A063-76FE-5736-C6C2C80D35EF}"/>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In another version of the experiment, a bright light was flashed into one person’s eyes 100 times while in a separate room from the other.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EEG readings of these flashes would actually appear on the readings of the participant in the other room 25% of the time.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So that even though the other participant was not physically exposed to the light, the connection between the two people were such that the other mentally registered it a quarter of the time.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brain activity of one participant was therefore passed to the other without a physical connection or any means of communication between the two. (Miller)</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7126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8C50A-3DB2-84B4-7A92-D4E8DDCE7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CC93C4-541C-5193-068A-32756A1093F8}"/>
              </a:ext>
            </a:extLst>
          </p:cNvPr>
          <p:cNvSpPr>
            <a:spLocks noGrp="1"/>
          </p:cNvSpPr>
          <p:nvPr>
            <p:ph type="title"/>
          </p:nvPr>
        </p:nvSpPr>
        <p:spPr/>
        <p:txBody>
          <a:bodyPr/>
          <a:lstStyle/>
          <a:p>
            <a:pPr algn="ctr"/>
            <a:r>
              <a:rPr lang="en-GB" dirty="0"/>
              <a:t>Additional Studies</a:t>
            </a:r>
          </a:p>
        </p:txBody>
      </p:sp>
      <p:sp>
        <p:nvSpPr>
          <p:cNvPr id="3" name="Content Placeholder 2">
            <a:extLst>
              <a:ext uri="{FF2B5EF4-FFF2-40B4-BE49-F238E27FC236}">
                <a16:creationId xmlns:a16="http://schemas.microsoft.com/office/drawing/2014/main" id="{0887A979-49AE-606E-5F5C-B23DE5021185}"/>
              </a:ext>
            </a:extLst>
          </p:cNvPr>
          <p:cNvSpPr>
            <a:spLocks noGrp="1"/>
          </p:cNvSpPr>
          <p:nvPr>
            <p:ph idx="1"/>
          </p:nvPr>
        </p:nvSpPr>
        <p:spPr/>
        <p:txBody>
          <a:bodyPr>
            <a:normAutofit fontScale="92500" lnSpcReduction="100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another study, Dr. Jeanne Achterberg demonstrated that two people with a bond are able to send healing messages from one to the other remotely, resulting in an activation of the brain in precise areas of the brain ten out of eleven times at the exact time.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Achterberg concluded that compassionate healing intentions have a direct physical effect on the recipient. Two people who share a bond can influence one another’s body and mental processes.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These observations are consistent with what would be observed in a quantum world, where an input can have instantaneous effect across time and space. In other words, distance and time are inconsequential in the quantum world. In contrast, in the physical world, getting from one physical location to another requires time, and nothing travels faster than the speed of light. (Ponte and Schäfer)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2145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AAD11-59EC-0B7C-F3D7-25F13F919F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7F9DDD-4F59-AACB-258A-646196B79A98}"/>
              </a:ext>
            </a:extLst>
          </p:cNvPr>
          <p:cNvSpPr>
            <a:spLocks noGrp="1"/>
          </p:cNvSpPr>
          <p:nvPr>
            <p:ph type="title"/>
          </p:nvPr>
        </p:nvSpPr>
        <p:spPr/>
        <p:txBody>
          <a:bodyPr/>
          <a:lstStyle/>
          <a:p>
            <a:pPr algn="ctr"/>
            <a:r>
              <a:rPr lang="en-GB" dirty="0"/>
              <a:t>Unifying Ideas of Humanity</a:t>
            </a:r>
          </a:p>
        </p:txBody>
      </p:sp>
      <p:sp>
        <p:nvSpPr>
          <p:cNvPr id="3" name="Content Placeholder 2">
            <a:extLst>
              <a:ext uri="{FF2B5EF4-FFF2-40B4-BE49-F238E27FC236}">
                <a16:creationId xmlns:a16="http://schemas.microsoft.com/office/drawing/2014/main" id="{FE7927EB-34F4-6B7A-AB02-AC840F995F90}"/>
              </a:ext>
            </a:extLst>
          </p:cNvPr>
          <p:cNvSpPr>
            <a:spLocks noGrp="1"/>
          </p:cNvSpPr>
          <p:nvPr>
            <p:ph idx="1"/>
          </p:nvPr>
        </p:nvSpPr>
        <p:spPr/>
        <p:txBody>
          <a:bodyPr>
            <a:normAutofit fontScale="92500" lnSpcReduction="200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While our understanding of the world around us may be shaped by personal as well as sociocultural influences, unifying ideas derived from the human condition and experience bind us together as one humanity.</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In one study, Miller examines the universal dimensions of spirituality in the four most populous religions in the world: Christianity, Islam, Hinduism, and Buddhism, as well as one category of spiritual but non-religious adherents. She identified five common values and beliefs shared by all: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nSpc>
                <a:spcPct val="107000"/>
              </a:lnSpc>
              <a:buFont typeface="+mj-lt"/>
              <a:buAutoNum type="arabicParenR"/>
            </a:pPr>
            <a:r>
              <a:rPr lang="en-US" dirty="0">
                <a:effectLst/>
                <a:latin typeface="Times New Roman" panose="02020603050405020304" pitchFamily="18" charset="0"/>
                <a:ea typeface="SimSun" panose="02010600030101010101" pitchFamily="2" charset="-122"/>
                <a:cs typeface="Times New Roman" panose="02020603050405020304" pitchFamily="18" charset="0"/>
              </a:rPr>
              <a:t>Altruism</a:t>
            </a:r>
            <a:endParaRPr lang="en-GB" dirty="0">
              <a:effectLst/>
              <a:latin typeface="Calibri" panose="020F0502020204030204" pitchFamily="34" charset="0"/>
              <a:ea typeface="SimSun" panose="02010600030101010101" pitchFamily="2" charset="-122"/>
              <a:cs typeface="Times New Roman" panose="02020603050405020304" pitchFamily="18" charset="0"/>
            </a:endParaRPr>
          </a:p>
          <a:p>
            <a:pPr marL="800100" lvl="1" indent="-342900">
              <a:lnSpc>
                <a:spcPct val="107000"/>
              </a:lnSpc>
              <a:buFont typeface="+mj-lt"/>
              <a:buAutoNum type="arabicParenR"/>
            </a:pPr>
            <a:r>
              <a:rPr lang="en-US" dirty="0">
                <a:effectLst/>
                <a:latin typeface="Times New Roman" panose="02020603050405020304" pitchFamily="18" charset="0"/>
                <a:ea typeface="SimSun" panose="02010600030101010101" pitchFamily="2" charset="-122"/>
                <a:cs typeface="Times New Roman" panose="02020603050405020304" pitchFamily="18" charset="0"/>
              </a:rPr>
              <a:t>Love of Neighbor as Self</a:t>
            </a:r>
            <a:endParaRPr lang="en-GB" dirty="0">
              <a:effectLst/>
              <a:latin typeface="Calibri" panose="020F0502020204030204" pitchFamily="34" charset="0"/>
              <a:ea typeface="SimSun" panose="02010600030101010101" pitchFamily="2" charset="-122"/>
              <a:cs typeface="Times New Roman" panose="02020603050405020304" pitchFamily="18" charset="0"/>
            </a:endParaRPr>
          </a:p>
          <a:p>
            <a:pPr marL="800100" lvl="1" indent="-342900">
              <a:lnSpc>
                <a:spcPct val="107000"/>
              </a:lnSpc>
              <a:buFont typeface="+mj-lt"/>
              <a:buAutoNum type="arabicParenR"/>
            </a:pPr>
            <a:r>
              <a:rPr lang="en-US" dirty="0">
                <a:effectLst/>
                <a:latin typeface="Times New Roman" panose="02020603050405020304" pitchFamily="18" charset="0"/>
                <a:ea typeface="SimSun" panose="02010600030101010101" pitchFamily="2" charset="-122"/>
                <a:cs typeface="Times New Roman" panose="02020603050405020304" pitchFamily="18" charset="0"/>
              </a:rPr>
              <a:t>Sense of Oneness</a:t>
            </a:r>
            <a:endParaRPr lang="en-GB" dirty="0">
              <a:effectLst/>
              <a:latin typeface="Calibri" panose="020F0502020204030204" pitchFamily="34" charset="0"/>
              <a:ea typeface="SimSun" panose="02010600030101010101" pitchFamily="2" charset="-122"/>
              <a:cs typeface="Times New Roman" panose="02020603050405020304" pitchFamily="18" charset="0"/>
            </a:endParaRPr>
          </a:p>
          <a:p>
            <a:pPr marL="800100" lvl="1" indent="-342900">
              <a:lnSpc>
                <a:spcPct val="107000"/>
              </a:lnSpc>
              <a:buFont typeface="+mj-lt"/>
              <a:buAutoNum type="arabicParenR"/>
            </a:pPr>
            <a:r>
              <a:rPr lang="en-US" dirty="0">
                <a:effectLst/>
                <a:latin typeface="Times New Roman" panose="02020603050405020304" pitchFamily="18" charset="0"/>
                <a:ea typeface="SimSun" panose="02010600030101010101" pitchFamily="2" charset="-122"/>
                <a:cs typeface="Times New Roman" panose="02020603050405020304" pitchFamily="18" charset="0"/>
              </a:rPr>
              <a:t>Practice of Sacred Transcendence</a:t>
            </a:r>
            <a:endParaRPr lang="en-GB" dirty="0">
              <a:effectLst/>
              <a:latin typeface="Calibri" panose="020F0502020204030204" pitchFamily="34" charset="0"/>
              <a:ea typeface="SimSun" panose="02010600030101010101" pitchFamily="2" charset="-122"/>
              <a:cs typeface="Times New Roman" panose="02020603050405020304" pitchFamily="18" charset="0"/>
            </a:endParaRPr>
          </a:p>
          <a:p>
            <a:pPr marL="800100" lvl="1" indent="-342900">
              <a:lnSpc>
                <a:spcPct val="107000"/>
              </a:lnSpc>
              <a:spcAft>
                <a:spcPts val="800"/>
              </a:spcAft>
              <a:buFont typeface="+mj-lt"/>
              <a:buAutoNum type="arabicParenR"/>
            </a:pPr>
            <a:r>
              <a:rPr lang="en-US" dirty="0">
                <a:effectLst/>
                <a:latin typeface="Times New Roman" panose="02020603050405020304" pitchFamily="18" charset="0"/>
                <a:ea typeface="SimSun" panose="02010600030101010101" pitchFamily="2" charset="-122"/>
                <a:cs typeface="Times New Roman" panose="02020603050405020304" pitchFamily="18" charset="0"/>
              </a:rPr>
              <a:t>Adherence to a Moral Code </a:t>
            </a:r>
            <a:endParaRPr lang="en-GB" dirty="0">
              <a:effectLst/>
              <a:latin typeface="Calibri" panose="020F050202020403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499499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CE45E-5157-BF06-AA0B-8994867312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86FD53-1D4D-CABF-8A77-584EAFB597DF}"/>
              </a:ext>
            </a:extLst>
          </p:cNvPr>
          <p:cNvSpPr>
            <a:spLocks noGrp="1"/>
          </p:cNvSpPr>
          <p:nvPr>
            <p:ph type="title"/>
          </p:nvPr>
        </p:nvSpPr>
        <p:spPr/>
        <p:txBody>
          <a:bodyPr/>
          <a:lstStyle/>
          <a:p>
            <a:pPr algn="ctr"/>
            <a:r>
              <a:rPr lang="en-GB" dirty="0"/>
              <a:t>Unifying Ideas of Humanity</a:t>
            </a:r>
          </a:p>
        </p:txBody>
      </p:sp>
      <p:sp>
        <p:nvSpPr>
          <p:cNvPr id="3" name="Content Placeholder 2">
            <a:extLst>
              <a:ext uri="{FF2B5EF4-FFF2-40B4-BE49-F238E27FC236}">
                <a16:creationId xmlns:a16="http://schemas.microsoft.com/office/drawing/2014/main" id="{34ECEAC8-5D5D-4AA6-1201-6696B62563E9}"/>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Miller concluded that “while the formation of spirituality is impacted by diverse cultures and traditions, the seat of spiritual perception is innate.” “We share and feel spiritual experiences at a deep level, with the ‘knowing of the heart,’ right across the lines of faith traditions, because we are all built with the same” capacity for spiritual connection to and understanding of the divine that unifies the human condition.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Awakened Brain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24754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14B7C-C59F-F819-932B-0C70BFD32F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C5FA4B-3276-85FB-3576-F7D99281CC6E}"/>
              </a:ext>
            </a:extLst>
          </p:cNvPr>
          <p:cNvSpPr>
            <a:spLocks noGrp="1"/>
          </p:cNvSpPr>
          <p:nvPr>
            <p:ph type="title"/>
          </p:nvPr>
        </p:nvSpPr>
        <p:spPr/>
        <p:txBody>
          <a:bodyPr/>
          <a:lstStyle/>
          <a:p>
            <a:pPr algn="ctr"/>
            <a:r>
              <a:rPr lang="en-GB" dirty="0"/>
              <a:t>The Essence of Spirituality</a:t>
            </a:r>
          </a:p>
        </p:txBody>
      </p:sp>
      <p:sp>
        <p:nvSpPr>
          <p:cNvPr id="3" name="Content Placeholder 2">
            <a:extLst>
              <a:ext uri="{FF2B5EF4-FFF2-40B4-BE49-F238E27FC236}">
                <a16:creationId xmlns:a16="http://schemas.microsoft.com/office/drawing/2014/main" id="{2CC5C649-60F2-5065-84F9-A5C546102DDC}"/>
              </a:ext>
            </a:extLst>
          </p:cNvPr>
          <p:cNvSpPr>
            <a:spLocks noGrp="1"/>
          </p:cNvSpPr>
          <p:nvPr>
            <p:ph idx="1"/>
          </p:nvPr>
        </p:nvSpPr>
        <p:spPr/>
        <p:txBody>
          <a:bodyPr>
            <a:normAutofit fontScale="92500" lnSpcReduction="100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As stated by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Paramahansa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Yogananda, the “true state of the Self, the soul, is bliss, wisdom, love, peace.” Our souls are made of the essence of immortal bliss; from bliss we came, and so to bliss we shall eventually return.</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The soul, our essence, connects us to the divine. In this way we are interconnected, and in this way, our spiritual nature is a reflection of the nature of the universe. By finding our center within, we connect to the divine that is omniscient, omnipotent, and omnipresent, so that “one who is in tune with the soul possesses all its qualities, including peace, divine bliss, and unerring wisdom.”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Ponte and Schafer stated, “the main goal of every spiritual tradition is to unite with the transcendent reality. Different traditions may give different names to the divine, but in all of them we find the same desire to become one with the Divine.” (Ponte and Schäfer)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63229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84ED3-DAA4-93FB-6779-6A29BA72F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C86E83-85A4-1BDE-E750-AADF714BCF3F}"/>
              </a:ext>
            </a:extLst>
          </p:cNvPr>
          <p:cNvSpPr>
            <a:spLocks noGrp="1"/>
          </p:cNvSpPr>
          <p:nvPr>
            <p:ph type="title"/>
          </p:nvPr>
        </p:nvSpPr>
        <p:spPr/>
        <p:txBody>
          <a:bodyPr/>
          <a:lstStyle/>
          <a:p>
            <a:pPr algn="ctr"/>
            <a:r>
              <a:rPr lang="en-GB" dirty="0"/>
              <a:t>The Essence of Spirituality</a:t>
            </a:r>
          </a:p>
        </p:txBody>
      </p:sp>
      <p:sp>
        <p:nvSpPr>
          <p:cNvPr id="3" name="Content Placeholder 2">
            <a:extLst>
              <a:ext uri="{FF2B5EF4-FFF2-40B4-BE49-F238E27FC236}">
                <a16:creationId xmlns:a16="http://schemas.microsoft.com/office/drawing/2014/main" id="{A1B330A7-BA5F-27DB-FF76-8D6BEE9E22D2}"/>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Therefore finding spiritual centeredness is an anchoring of the conscious self in the eternal infinite divine, so that peace and the wisdom of the cosmic consciousness flows through us as we move through our daily lives. We become peace, we become wisdom, and ultimately, we become one with the divine in its highest state of eternal Love and bliss.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6944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57B70-B378-B8FA-51D0-A4B76372FA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DE78D1-FD0F-00DA-2306-52037E9CE2A2}"/>
              </a:ext>
            </a:extLst>
          </p:cNvPr>
          <p:cNvSpPr>
            <a:spLocks noGrp="1"/>
          </p:cNvSpPr>
          <p:nvPr>
            <p:ph type="title"/>
          </p:nvPr>
        </p:nvSpPr>
        <p:spPr/>
        <p:txBody>
          <a:bodyPr/>
          <a:lstStyle/>
          <a:p>
            <a:pPr algn="ctr"/>
            <a:r>
              <a:rPr lang="en-GB" dirty="0"/>
              <a:t>The Essence of Spirituality</a:t>
            </a:r>
          </a:p>
        </p:txBody>
      </p:sp>
      <p:sp>
        <p:nvSpPr>
          <p:cNvPr id="3" name="Content Placeholder 2">
            <a:extLst>
              <a:ext uri="{FF2B5EF4-FFF2-40B4-BE49-F238E27FC236}">
                <a16:creationId xmlns:a16="http://schemas.microsoft.com/office/drawing/2014/main" id="{F70B3385-9E15-9824-CEDA-B2B69D1B798F}"/>
              </a:ext>
            </a:extLst>
          </p:cNvPr>
          <p:cNvSpPr>
            <a:spLocks noGrp="1"/>
          </p:cNvSpPr>
          <p:nvPr>
            <p:ph idx="1"/>
          </p:nvPr>
        </p:nvSpPr>
        <p:spPr/>
        <p:txBody>
          <a:bodyPr>
            <a:normAutofit fontScale="925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In summary, there is a need to reintegrate mind, body, and spirit in our notion of health and healing, so that we take into consideration all parts of our humanity when considering our well-being: the physical, emotional/mental, and spiritual aspects.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By doing so, we “heal the split between spirit and nature in our basic experience of the divine.” (Hudson) We allow ourselves to maximize the benefits of optimal well-being, with the capacity to fulfill our highest potentials as healthful and balanced human beings.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“If on a widespread basis, we can each balance our individual consciousness in this way, then there is hope for the consciousness of humankind as a whole.” (Hudson)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63648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167</TotalTime>
  <Words>2349</Words>
  <Application>Microsoft Office PowerPoint</Application>
  <PresentationFormat>Widescreen</PresentationFormat>
  <Paragraphs>86</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Calibri</vt:lpstr>
      <vt:lpstr>Times New Roman</vt:lpstr>
      <vt:lpstr>Office Theme</vt:lpstr>
      <vt:lpstr>Being Human (HPFY3008)</vt:lpstr>
      <vt:lpstr>What is Spirituality?</vt:lpstr>
      <vt:lpstr>What is Spirituality?</vt:lpstr>
      <vt:lpstr>What is Spirituality?</vt:lpstr>
      <vt:lpstr>What is Spirituality?</vt:lpstr>
      <vt:lpstr>Spirituality and the Modern World </vt:lpstr>
      <vt:lpstr>Max Planck</vt:lpstr>
      <vt:lpstr>A Spiritual Centredness</vt:lpstr>
      <vt:lpstr>The Awakened Brain </vt:lpstr>
      <vt:lpstr>The Awakened Brain </vt:lpstr>
      <vt:lpstr>The Awakened Brain </vt:lpstr>
      <vt:lpstr>The Awakened Brain </vt:lpstr>
      <vt:lpstr>The Awakened Brain </vt:lpstr>
      <vt:lpstr>Additional Studies</vt:lpstr>
      <vt:lpstr>Additional Studies</vt:lpstr>
      <vt:lpstr>Additional Studies</vt:lpstr>
      <vt:lpstr>Unifying Ideas of Humanity</vt:lpstr>
      <vt:lpstr>Unifying Ideas of Humanity</vt:lpstr>
      <vt:lpstr>The Essence of Spirituality</vt:lpstr>
      <vt:lpstr>The Essence of Spirituality</vt:lpstr>
      <vt:lpstr>The Essence of Spirituality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116</cp:revision>
  <dcterms:created xsi:type="dcterms:W3CDTF">2025-04-11T03:12:47Z</dcterms:created>
  <dcterms:modified xsi:type="dcterms:W3CDTF">2025-04-12T23:29:30Z</dcterms:modified>
</cp:coreProperties>
</file>