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7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D7C3FE-DF4E-4072-B765-12CF3EAD5F1E}" v="1" dt="2026-02-26T09:12:08.7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93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de underhill" userId="9700536fe1d78101" providerId="LiveId" clId="{5F873B29-48A0-4465-BE4C-355BF5866BB7}"/>
    <pc:docChg chg="custSel addSld delSld modSld">
      <pc:chgData name="jade underhill" userId="9700536fe1d78101" providerId="LiveId" clId="{5F873B29-48A0-4465-BE4C-355BF5866BB7}" dt="2026-02-26T09:28:06.520" v="1942" actId="207"/>
      <pc:docMkLst>
        <pc:docMk/>
      </pc:docMkLst>
      <pc:sldChg chg="modSp mod">
        <pc:chgData name="jade underhill" userId="9700536fe1d78101" providerId="LiveId" clId="{5F873B29-48A0-4465-BE4C-355BF5866BB7}" dt="2026-02-26T09:06:59.635" v="304" actId="20577"/>
        <pc:sldMkLst>
          <pc:docMk/>
          <pc:sldMk cId="816696940" sldId="257"/>
        </pc:sldMkLst>
        <pc:spChg chg="mod">
          <ac:chgData name="jade underhill" userId="9700536fe1d78101" providerId="LiveId" clId="{5F873B29-48A0-4465-BE4C-355BF5866BB7}" dt="2026-02-26T09:06:59.635" v="304" actId="20577"/>
          <ac:spMkLst>
            <pc:docMk/>
            <pc:sldMk cId="816696940" sldId="257"/>
            <ac:spMk id="3" creationId="{BA1FD8F5-474A-AE01-E64A-BA3DC3C32700}"/>
          </ac:spMkLst>
        </pc:spChg>
      </pc:sldChg>
      <pc:sldChg chg="modSp mod">
        <pc:chgData name="jade underhill" userId="9700536fe1d78101" providerId="LiveId" clId="{5F873B29-48A0-4465-BE4C-355BF5866BB7}" dt="2026-02-26T09:07:54.309" v="349" actId="20577"/>
        <pc:sldMkLst>
          <pc:docMk/>
          <pc:sldMk cId="718816452" sldId="258"/>
        </pc:sldMkLst>
        <pc:spChg chg="mod">
          <ac:chgData name="jade underhill" userId="9700536fe1d78101" providerId="LiveId" clId="{5F873B29-48A0-4465-BE4C-355BF5866BB7}" dt="2026-02-26T09:07:54.309" v="349" actId="20577"/>
          <ac:spMkLst>
            <pc:docMk/>
            <pc:sldMk cId="718816452" sldId="258"/>
            <ac:spMk id="3" creationId="{01D5332E-384C-A93E-43E9-CE0D5947123D}"/>
          </ac:spMkLst>
        </pc:spChg>
      </pc:sldChg>
      <pc:sldChg chg="modSp mod">
        <pc:chgData name="jade underhill" userId="9700536fe1d78101" providerId="LiveId" clId="{5F873B29-48A0-4465-BE4C-355BF5866BB7}" dt="2026-02-26T09:07:48.779" v="348" actId="20577"/>
        <pc:sldMkLst>
          <pc:docMk/>
          <pc:sldMk cId="2983035234" sldId="259"/>
        </pc:sldMkLst>
        <pc:spChg chg="mod">
          <ac:chgData name="jade underhill" userId="9700536fe1d78101" providerId="LiveId" clId="{5F873B29-48A0-4465-BE4C-355BF5866BB7}" dt="2026-02-26T09:07:48.779" v="348" actId="20577"/>
          <ac:spMkLst>
            <pc:docMk/>
            <pc:sldMk cId="2983035234" sldId="259"/>
            <ac:spMk id="3" creationId="{1072E3A0-F1DB-E754-4A6B-2887CCB28ED9}"/>
          </ac:spMkLst>
        </pc:spChg>
      </pc:sldChg>
      <pc:sldChg chg="modSp mod">
        <pc:chgData name="jade underhill" userId="9700536fe1d78101" providerId="LiveId" clId="{5F873B29-48A0-4465-BE4C-355BF5866BB7}" dt="2026-02-26T09:10:25.595" v="432" actId="20577"/>
        <pc:sldMkLst>
          <pc:docMk/>
          <pc:sldMk cId="2716477254" sldId="260"/>
        </pc:sldMkLst>
        <pc:spChg chg="mod">
          <ac:chgData name="jade underhill" userId="9700536fe1d78101" providerId="LiveId" clId="{5F873B29-48A0-4465-BE4C-355BF5866BB7}" dt="2026-02-26T09:10:25.595" v="432" actId="20577"/>
          <ac:spMkLst>
            <pc:docMk/>
            <pc:sldMk cId="2716477254" sldId="260"/>
            <ac:spMk id="3" creationId="{1FBF79EA-601D-1243-B897-FCFEEE1BA9EF}"/>
          </ac:spMkLst>
        </pc:spChg>
      </pc:sldChg>
      <pc:sldChg chg="modSp mod">
        <pc:chgData name="jade underhill" userId="9700536fe1d78101" providerId="LiveId" clId="{5F873B29-48A0-4465-BE4C-355BF5866BB7}" dt="2026-02-26T09:11:45.470" v="469" actId="20577"/>
        <pc:sldMkLst>
          <pc:docMk/>
          <pc:sldMk cId="2980107103" sldId="261"/>
        </pc:sldMkLst>
        <pc:spChg chg="mod">
          <ac:chgData name="jade underhill" userId="9700536fe1d78101" providerId="LiveId" clId="{5F873B29-48A0-4465-BE4C-355BF5866BB7}" dt="2026-02-26T09:11:45.470" v="469" actId="20577"/>
          <ac:spMkLst>
            <pc:docMk/>
            <pc:sldMk cId="2980107103" sldId="261"/>
            <ac:spMk id="3" creationId="{B79E2897-7B09-12B7-9319-FC7631F614A4}"/>
          </ac:spMkLst>
        </pc:spChg>
      </pc:sldChg>
      <pc:sldChg chg="modSp mod">
        <pc:chgData name="jade underhill" userId="9700536fe1d78101" providerId="LiveId" clId="{5F873B29-48A0-4465-BE4C-355BF5866BB7}" dt="2026-02-26T09:14:07.443" v="605" actId="20577"/>
        <pc:sldMkLst>
          <pc:docMk/>
          <pc:sldMk cId="4152354510" sldId="263"/>
        </pc:sldMkLst>
        <pc:spChg chg="mod">
          <ac:chgData name="jade underhill" userId="9700536fe1d78101" providerId="LiveId" clId="{5F873B29-48A0-4465-BE4C-355BF5866BB7}" dt="2026-02-26T09:14:07.443" v="605" actId="20577"/>
          <ac:spMkLst>
            <pc:docMk/>
            <pc:sldMk cId="4152354510" sldId="263"/>
            <ac:spMk id="3" creationId="{8AFAEF31-7870-EA70-2351-43694BCA7F25}"/>
          </ac:spMkLst>
        </pc:spChg>
      </pc:sldChg>
      <pc:sldChg chg="modSp mod">
        <pc:chgData name="jade underhill" userId="9700536fe1d78101" providerId="LiveId" clId="{5F873B29-48A0-4465-BE4C-355BF5866BB7}" dt="2026-02-26T09:15:23.371" v="695" actId="20577"/>
        <pc:sldMkLst>
          <pc:docMk/>
          <pc:sldMk cId="495077043" sldId="264"/>
        </pc:sldMkLst>
        <pc:spChg chg="mod">
          <ac:chgData name="jade underhill" userId="9700536fe1d78101" providerId="LiveId" clId="{5F873B29-48A0-4465-BE4C-355BF5866BB7}" dt="2026-02-26T09:15:23.371" v="695" actId="20577"/>
          <ac:spMkLst>
            <pc:docMk/>
            <pc:sldMk cId="495077043" sldId="264"/>
            <ac:spMk id="3" creationId="{96D3CDC6-EB02-ADC5-7AF4-8419690B67A4}"/>
          </ac:spMkLst>
        </pc:spChg>
      </pc:sldChg>
      <pc:sldChg chg="modSp mod">
        <pc:chgData name="jade underhill" userId="9700536fe1d78101" providerId="LiveId" clId="{5F873B29-48A0-4465-BE4C-355BF5866BB7}" dt="2026-02-26T09:28:06.520" v="1942" actId="207"/>
        <pc:sldMkLst>
          <pc:docMk/>
          <pc:sldMk cId="1942066856" sldId="266"/>
        </pc:sldMkLst>
        <pc:spChg chg="mod">
          <ac:chgData name="jade underhill" userId="9700536fe1d78101" providerId="LiveId" clId="{5F873B29-48A0-4465-BE4C-355BF5866BB7}" dt="2026-02-26T09:25:42.809" v="1622" actId="255"/>
          <ac:spMkLst>
            <pc:docMk/>
            <pc:sldMk cId="1942066856" sldId="266"/>
            <ac:spMk id="2" creationId="{EAF0BFF3-CF86-B57E-70FD-60487BF9D4A1}"/>
          </ac:spMkLst>
        </pc:spChg>
        <pc:spChg chg="mod">
          <ac:chgData name="jade underhill" userId="9700536fe1d78101" providerId="LiveId" clId="{5F873B29-48A0-4465-BE4C-355BF5866BB7}" dt="2026-02-26T09:28:06.520" v="1942" actId="207"/>
          <ac:spMkLst>
            <pc:docMk/>
            <pc:sldMk cId="1942066856" sldId="266"/>
            <ac:spMk id="3" creationId="{2B8A7B7D-3A77-4B24-6B65-DF5E41130B4E}"/>
          </ac:spMkLst>
        </pc:spChg>
      </pc:sldChg>
      <pc:sldChg chg="del">
        <pc:chgData name="jade underhill" userId="9700536fe1d78101" providerId="LiveId" clId="{5F873B29-48A0-4465-BE4C-355BF5866BB7}" dt="2026-02-26T09:04:42.605" v="75" actId="47"/>
        <pc:sldMkLst>
          <pc:docMk/>
          <pc:sldMk cId="642893992" sldId="267"/>
        </pc:sldMkLst>
      </pc:sldChg>
      <pc:sldChg chg="addSp delSp modSp new mod setBg">
        <pc:chgData name="jade underhill" userId="9700536fe1d78101" providerId="LiveId" clId="{5F873B29-48A0-4465-BE4C-355BF5866BB7}" dt="2026-02-26T09:24:54.640" v="1621" actId="20577"/>
        <pc:sldMkLst>
          <pc:docMk/>
          <pc:sldMk cId="3586227439" sldId="267"/>
        </pc:sldMkLst>
        <pc:spChg chg="del">
          <ac:chgData name="jade underhill" userId="9700536fe1d78101" providerId="LiveId" clId="{5F873B29-48A0-4465-BE4C-355BF5866BB7}" dt="2026-02-26T09:05:05.759" v="80" actId="26606"/>
          <ac:spMkLst>
            <pc:docMk/>
            <pc:sldMk cId="3586227439" sldId="267"/>
            <ac:spMk id="2" creationId="{9399C6DF-20F5-C719-8215-E8C7F0EB59B2}"/>
          </ac:spMkLst>
        </pc:spChg>
        <pc:spChg chg="del">
          <ac:chgData name="jade underhill" userId="9700536fe1d78101" providerId="LiveId" clId="{5F873B29-48A0-4465-BE4C-355BF5866BB7}" dt="2026-02-26T09:05:01.596" v="78"/>
          <ac:spMkLst>
            <pc:docMk/>
            <pc:sldMk cId="3586227439" sldId="267"/>
            <ac:spMk id="3" creationId="{C83AE864-0C88-36DA-403A-464740A11193}"/>
          </ac:spMkLst>
        </pc:spChg>
        <pc:spChg chg="add mod">
          <ac:chgData name="jade underhill" userId="9700536fe1d78101" providerId="LiveId" clId="{5F873B29-48A0-4465-BE4C-355BF5866BB7}" dt="2026-02-26T09:24:54.640" v="1621" actId="20577"/>
          <ac:spMkLst>
            <pc:docMk/>
            <pc:sldMk cId="3586227439" sldId="267"/>
            <ac:spMk id="6" creationId="{339D3655-ABB1-8550-04B4-C2D4918D880E}"/>
          </ac:spMkLst>
        </pc:spChg>
        <pc:spChg chg="add">
          <ac:chgData name="jade underhill" userId="9700536fe1d78101" providerId="LiveId" clId="{5F873B29-48A0-4465-BE4C-355BF5866BB7}" dt="2026-02-26T09:05:05.759" v="80" actId="26606"/>
          <ac:spMkLst>
            <pc:docMk/>
            <pc:sldMk cId="3586227439" sldId="267"/>
            <ac:spMk id="10" creationId="{42A4FC2C-047E-45A5-965D-8E1E3BF09BC6}"/>
          </ac:spMkLst>
        </pc:spChg>
        <pc:picChg chg="add mod ord">
          <ac:chgData name="jade underhill" userId="9700536fe1d78101" providerId="LiveId" clId="{5F873B29-48A0-4465-BE4C-355BF5866BB7}" dt="2026-02-26T09:12:18.612" v="472" actId="14100"/>
          <ac:picMkLst>
            <pc:docMk/>
            <pc:sldMk cId="3586227439" sldId="267"/>
            <ac:picMk id="5" creationId="{0AE26697-3577-13B6-0809-8528980F09B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E72B6-89EC-5EB8-F31A-518784ADAE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5EA527-6364-F95F-FCEB-D1388A5351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A684F-9A3C-907C-E753-24660E769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E1B35-86C2-48E2-8151-08191B32B81E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033DD-522C-A509-90D9-2A1D22670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FD0A1C-105C-66B3-6EC6-4840F0E0C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70437-72BC-4970-887A-7EEE379833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6183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B6EF3-135D-1380-90AB-D6AD5286F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60E0F-5ACD-3E7F-5405-FE23EB02CC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8B9FE3-D9F4-3DF7-FDE5-609EB6B56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E1B35-86C2-48E2-8151-08191B32B81E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74B0E8-01F5-18B5-C533-147F6084FF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BF0A6F-8F4D-4895-2BD4-4BD06AA11A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70437-72BC-4970-887A-7EEE379833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7333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98B08-3B15-560C-6F6C-7CE327AEFD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A1AA82-0E8A-7A00-AF10-FCE67F2148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BA9A1B-20F3-655F-18EC-F5295AC6DA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E1B35-86C2-48E2-8151-08191B32B81E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EE7832-23B4-FF6A-B533-3C8960E809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0817D6-908C-50C8-0B2A-C91620433E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70437-72BC-4970-887A-7EEE379833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879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8342E-71AC-BC97-5D1D-5B2B8CC24C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D80908-F9D6-9C16-76F8-2021953D4CC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D8CEDE-AB19-1CD5-61EF-2F55F8E056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9E82D8-BC6F-564D-EE13-04AB9E4D09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E1B35-86C2-48E2-8151-08191B32B81E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04FA34-4E83-A763-5175-C973D4355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0C220F-3DED-EDAA-2860-E72F30B4C7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70437-72BC-4970-887A-7EEE379833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7605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F447F-C0D3-2A2A-FE25-16844EEDC2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7D33D7-96E0-2C5F-D0B1-63F58B3C13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E19D0C-AE54-3FD6-D430-CF37363576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9893CC2-0FD0-B5BB-8172-17DF130C3C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628456-9D3A-122F-3655-5FA07FC9892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DD975A2-A65F-4DAD-754D-D09CCC4F08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E1B35-86C2-48E2-8151-08191B32B81E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1373902-E52B-B172-504C-1755E89FE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6C5E1F-2851-188C-C1BB-3B226F4536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70437-72BC-4970-887A-7EEE379833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6079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B9E4A-2820-335C-9C2B-1780A554AB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A7C5F0-3F96-808A-8B4D-1A55C9D26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E1B35-86C2-48E2-8151-08191B32B81E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EAA352-ED5A-40FE-4307-B4CD719B1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3FB66D-6DA9-2247-D0D2-1003429AB1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70437-72BC-4970-887A-7EEE379833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4834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95EB496-32D4-5934-C3C4-2487D56B25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E1B35-86C2-48E2-8151-08191B32B81E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3DC102-0F97-9365-D4FC-77EC0779D2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AA74E8-67C0-A31C-F947-0E2CC798C5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70437-72BC-4970-887A-7EEE379833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1813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E0DC3-29E4-41B1-0BE2-0F8DE5BE9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4521D0-B121-A456-0409-C5EC222633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2A7273-7D72-7285-C1FA-AD3F1B73A6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59006F-D649-47E4-E7D3-95DB3E8AE4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E1B35-86C2-48E2-8151-08191B32B81E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219547-3B99-3BF9-FD35-9F9D55194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CA38B3-BCEA-064A-33DC-DCD769D724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70437-72BC-4970-887A-7EEE379833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6225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3DBB4-C4E0-6127-C35C-94F8E40EB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413945-982E-B8FC-8407-9393863E97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F21424-51A3-1939-7C2F-37779FDB1E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893F74-19D4-F545-65EC-AB7BC740D1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E1B35-86C2-48E2-8151-08191B32B81E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337A6B-11A1-79E0-E118-7B064EA23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ECAE85-DBCC-7E9E-C413-CD04403BD5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70437-72BC-4970-887A-7EEE379833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6616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730C34-3AA4-A77F-2D1B-D257ACA5FB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315E6F-168E-4467-9FF4-81829EDCCB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319660-0623-876D-1D12-8028B42513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E1B35-86C2-48E2-8151-08191B32B81E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3C1611-69F4-5B01-BE81-38F13641D6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8D7CD9-59D7-E647-FEE1-EBAA950368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70437-72BC-4970-887A-7EEE379833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8739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FE5C622-852C-DB62-2A77-420C7B4689C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356AD1-265D-9817-EA9C-2925CAD68A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CC7253-E6F4-CE4B-442E-81603696F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E1B35-86C2-48E2-8151-08191B32B81E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10623F-E6BC-96FB-A829-5ADFBD562C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6DAE34-2936-1195-A723-545EFF1BA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70437-72BC-4970-887A-7EEE379833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3161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EBD4885-F7F0-8941-64A8-420BCD5104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A64DE8-8391-1AB6-10D2-46CDE9509B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BC35CE-3E00-BFD5-3A91-194BBF07611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7E1B35-86C2-48E2-8151-08191B32B81E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B6E971-2D26-ECDA-7770-7F0057116BC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1DD564-9B4C-1882-07C7-37A316F49B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A770437-72BC-4970-887A-7EEE379833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9850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693DBC-CF1A-2E0F-A703-9E832599803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Problem solving in health and social care.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B8B8A9-E353-E892-E924-93359DDC754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5 minutes presentation.</a:t>
            </a:r>
          </a:p>
        </p:txBody>
      </p:sp>
    </p:spTree>
    <p:extLst>
      <p:ext uri="{BB962C8B-B14F-4D97-AF65-F5344CB8AC3E}">
        <p14:creationId xmlns:p14="http://schemas.microsoft.com/office/powerpoint/2010/main" val="36520704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DCA169-3823-2AD3-8ACE-EC36BEE1341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What is problem solving.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1FD8F5-474A-AE01-E64A-BA3DC3C3270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Problem solving means identifying a problem, understanding why it happens, and finding a way to fix it. In health and social care, this helps staff provide safe and effective care.</a:t>
            </a:r>
          </a:p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(Laureate education (2015).</a:t>
            </a:r>
          </a:p>
        </p:txBody>
      </p:sp>
    </p:spTree>
    <p:extLst>
      <p:ext uri="{BB962C8B-B14F-4D97-AF65-F5344CB8AC3E}">
        <p14:creationId xmlns:p14="http://schemas.microsoft.com/office/powerpoint/2010/main" val="8166969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3306A-01B6-ABC3-194C-C6863524939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Why is problem solving Important?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D5332E-384C-A93E-43E9-CE0D5947123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Keeps patients and service users safe.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Helps prevent mistakes.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Improves quality of care.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Supports good decision making.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  <a:p>
            <a:pPr lvl="1"/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(Fitzgerald, L, Ferlie, E Wood, M &amp; Hawkins, C (2003).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88164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B04A3-B864-3779-71D7-423BB6366E6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Problem solving in practice.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72E3A0-F1DB-E754-4A6B-2887CCB28ED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Health and social care workers face problems every day. Problem solving helps professionals respond calmly, follow policies, and act in the best interests of service users.</a:t>
            </a:r>
          </a:p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(Mannion, r &amp; Davies, H.T.O. (2018).</a:t>
            </a:r>
          </a:p>
        </p:txBody>
      </p:sp>
    </p:spTree>
    <p:extLst>
      <p:ext uri="{BB962C8B-B14F-4D97-AF65-F5344CB8AC3E}">
        <p14:creationId xmlns:p14="http://schemas.microsoft.com/office/powerpoint/2010/main" val="29830352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D7EA1-4BD4-978B-15C0-B9BB46B3AC1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Common problems in care settings.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BF79EA-601D-1243-B897-FCFEEE1BA9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2244126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Poor communication between staff.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Missed medication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Staff shortages.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Delays in care.</a:t>
            </a:r>
          </a:p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(NHS England (2021), Quality improvement and patient safety.</a:t>
            </a:r>
          </a:p>
        </p:txBody>
      </p:sp>
    </p:spTree>
    <p:extLst>
      <p:ext uri="{BB962C8B-B14F-4D97-AF65-F5344CB8AC3E}">
        <p14:creationId xmlns:p14="http://schemas.microsoft.com/office/powerpoint/2010/main" val="27164772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DE053-5703-F981-CCD1-C59C536F98B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Fishbone (Ishikawa) Theory.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9E2897-7B09-12B7-9319-FC7631F614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3255962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The fishbone diagram is a simple tool used to find the causes of a problem. It helps teams look at different areas such as people,</a:t>
            </a:r>
            <a:br>
              <a:rPr lang="en-GB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procedures, environment, and equipment.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In my next slide is a demonstration of the fishbone diagram I designed myself for problem solving in health and social care.</a:t>
            </a:r>
          </a:p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(Ishikawa, Kaour (1985).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01071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AE26697-3577-13B6-0809-8528980F09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27" b="14119"/>
          <a:stretch>
            <a:fillRect/>
          </a:stretch>
        </p:blipFill>
        <p:spPr>
          <a:xfrm>
            <a:off x="20" y="1282"/>
            <a:ext cx="10598026" cy="596028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39D3655-ABB1-8550-04B4-C2D4918D880E}"/>
              </a:ext>
            </a:extLst>
          </p:cNvPr>
          <p:cNvSpPr txBox="1"/>
          <p:nvPr/>
        </p:nvSpPr>
        <p:spPr>
          <a:xfrm>
            <a:off x="8334531" y="5961567"/>
            <a:ext cx="33877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(NHS England (2021).</a:t>
            </a:r>
          </a:p>
        </p:txBody>
      </p:sp>
    </p:spTree>
    <p:extLst>
      <p:ext uri="{BB962C8B-B14F-4D97-AF65-F5344CB8AC3E}">
        <p14:creationId xmlns:p14="http://schemas.microsoft.com/office/powerpoint/2010/main" val="35862274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780AD-6A5E-F6DF-876A-26A0CFB60C4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Practical example: Missed medication.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FAEF31-7870-EA70-2351-43694BCA7F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3144450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Problem: A resident regularly misses their medication.</a:t>
            </a:r>
          </a:p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Possible causes: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People: staff not trained properly.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Procedures: poor handover.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Environment: busy shifts.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Equipment: unclear medication records.</a:t>
            </a:r>
          </a:p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(Fitzgerald, L, Ferlie, E, Wood M&amp; Hawkins, C (2023).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23545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FC85D-C768-F596-A6E0-D85CF4267A9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How This Improves care.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D3CDC6-EB02-ADC5-7AF4-8419690B67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2783773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By understanding the causes, the care team can: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Provide staff training.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Improve communication.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Update medication records.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This leads to safer and better care.</a:t>
            </a:r>
          </a:p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(Taylor, M.J, McNicholas, C Nicolay, C Darzi, A Bell, D &amp; Reed J.E (2014).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0770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6665D-FC92-F286-8726-AFBE6B28122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Conclusion.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64F543-19E4-1586-D240-6CD58F41734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Problem solving is an important skill in health and social care. Using simple tools like fishbone theory helps professionals identify problems and improve care  for service users.</a:t>
            </a:r>
          </a:p>
        </p:txBody>
      </p:sp>
    </p:spTree>
    <p:extLst>
      <p:ext uri="{BB962C8B-B14F-4D97-AF65-F5344CB8AC3E}">
        <p14:creationId xmlns:p14="http://schemas.microsoft.com/office/powerpoint/2010/main" val="33051974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F0BFF3-CF86-B57E-70FD-60487BF9D4A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References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8A7B7D-3A77-4B24-6B65-DF5E41130B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3255962"/>
          </a:xfrm>
        </p:spPr>
        <p:txBody>
          <a:bodyPr>
            <a:normAutofit/>
          </a:bodyPr>
          <a:lstStyle/>
          <a:p>
            <a:r>
              <a:rPr lang="en-GB" sz="1400" dirty="0">
                <a:solidFill>
                  <a:schemeClr val="accent5">
                    <a:lumMod val="75000"/>
                  </a:schemeClr>
                </a:solidFill>
              </a:rPr>
              <a:t>Laureate Education (2015) Problem Solving and Decision Making In Health and Social Care. London: Sage Publications.</a:t>
            </a:r>
          </a:p>
          <a:p>
            <a:r>
              <a:rPr lang="en-GB" sz="1400" dirty="0">
                <a:solidFill>
                  <a:schemeClr val="accent5">
                    <a:lumMod val="75000"/>
                  </a:schemeClr>
                </a:solidFill>
              </a:rPr>
              <a:t>Fitzgerald, L, Ferlie, E, Wood M &amp; Hawkins, C (2003) Innovation in Healthcare: Improving Quality and Safety. Maidenhead: Open University Press.</a:t>
            </a:r>
          </a:p>
          <a:p>
            <a:r>
              <a:rPr lang="en-GB" sz="1400" dirty="0">
                <a:solidFill>
                  <a:schemeClr val="accent5">
                    <a:lumMod val="75000"/>
                  </a:schemeClr>
                </a:solidFill>
              </a:rPr>
              <a:t>Mannion, R &amp; Davies, H.T.O (2018) Understanding Organizational Culture for Healthcare Practice, 2</a:t>
            </a:r>
            <a:r>
              <a:rPr lang="en-GB" sz="1400" baseline="30000" dirty="0">
                <a:solidFill>
                  <a:schemeClr val="accent5">
                    <a:lumMod val="75000"/>
                  </a:schemeClr>
                </a:solidFill>
              </a:rPr>
              <a:t>nd</a:t>
            </a:r>
            <a:r>
              <a:rPr lang="en-GB" sz="14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5">
                    <a:lumMod val="75000"/>
                  </a:schemeClr>
                </a:solidFill>
              </a:rPr>
              <a:t>edn</a:t>
            </a:r>
            <a:r>
              <a:rPr lang="en-GB" sz="1400" dirty="0">
                <a:solidFill>
                  <a:schemeClr val="accent5">
                    <a:lumMod val="75000"/>
                  </a:schemeClr>
                </a:solidFill>
              </a:rPr>
              <a:t>. London: Sage.</a:t>
            </a:r>
          </a:p>
          <a:p>
            <a:r>
              <a:rPr lang="en-GB" sz="1400" dirty="0">
                <a:solidFill>
                  <a:schemeClr val="accent5">
                    <a:lumMod val="75000"/>
                  </a:schemeClr>
                </a:solidFill>
              </a:rPr>
              <a:t>NHS England (2021). </a:t>
            </a:r>
            <a:r>
              <a:rPr lang="en-GB" sz="1400" dirty="0" err="1">
                <a:solidFill>
                  <a:schemeClr val="accent5">
                    <a:lumMod val="75000"/>
                  </a:schemeClr>
                </a:solidFill>
              </a:rPr>
              <a:t>Qaulity</a:t>
            </a:r>
            <a:r>
              <a:rPr lang="en-GB" sz="1400" dirty="0">
                <a:solidFill>
                  <a:schemeClr val="accent5">
                    <a:lumMod val="75000"/>
                  </a:schemeClr>
                </a:solidFill>
              </a:rPr>
              <a:t> Improvement Tools: Cause and effect (Fishbone) Diagram. Practical application of fishbone analysis in healthcare improvement.</a:t>
            </a:r>
          </a:p>
          <a:p>
            <a:r>
              <a:rPr lang="en-GB" sz="1400" dirty="0">
                <a:solidFill>
                  <a:schemeClr val="accent5">
                    <a:lumMod val="75000"/>
                  </a:schemeClr>
                </a:solidFill>
              </a:rPr>
              <a:t>Ishikawa, Kaoru (1985). What is total quality control? The Japanese way. Englewood Cliffs, Nj: Prentice-Hall.</a:t>
            </a:r>
            <a:br>
              <a:rPr lang="en-GB" sz="1400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en-GB" sz="1400" dirty="0">
                <a:solidFill>
                  <a:schemeClr val="accent5">
                    <a:lumMod val="75000"/>
                  </a:schemeClr>
                </a:solidFill>
              </a:rPr>
              <a:t>Original source of the fishbone (cause and effect) Diagrame.</a:t>
            </a:r>
          </a:p>
          <a:p>
            <a:r>
              <a:rPr lang="en-GB" sz="1400" dirty="0">
                <a:solidFill>
                  <a:schemeClr val="accent5">
                    <a:lumMod val="75000"/>
                  </a:schemeClr>
                </a:solidFill>
              </a:rPr>
              <a:t>Taylor, M.J, McNicholas, C, Nicolay, C. Darzi, A, Bell, D &amp; Reed, J. E (2014). Systematic review of the application of quality improvement methods In healthcare. BMJ Quality &amp; safety, 23(4), 290-298. Discusses tools like fishbone diagrams in healthcare settings.</a:t>
            </a:r>
          </a:p>
          <a:p>
            <a:endParaRPr lang="en-GB" sz="1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20668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618</Words>
  <Application>Microsoft Office PowerPoint</Application>
  <PresentationFormat>Widescreen</PresentationFormat>
  <Paragraphs>50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Problem solving in health and social care.</vt:lpstr>
      <vt:lpstr>What is problem solving.</vt:lpstr>
      <vt:lpstr>Why is problem solving Important? </vt:lpstr>
      <vt:lpstr>Problem solving in practice.</vt:lpstr>
      <vt:lpstr>Common problems in care settings.</vt:lpstr>
      <vt:lpstr>Fishbone (Ishikawa) Theory.</vt:lpstr>
      <vt:lpstr>PowerPoint Presentation</vt:lpstr>
      <vt:lpstr>Practical example: Missed medication.</vt:lpstr>
      <vt:lpstr>How This Improves care.</vt:lpstr>
      <vt:lpstr>Conclusion.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Jade Michele Bennett (2432523)</dc:creator>
  <cp:lastModifiedBy>jade underhill</cp:lastModifiedBy>
  <cp:revision>1</cp:revision>
  <dcterms:created xsi:type="dcterms:W3CDTF">2026-02-26T07:08:26Z</dcterms:created>
  <dcterms:modified xsi:type="dcterms:W3CDTF">2026-02-26T09:28:06Z</dcterms:modified>
</cp:coreProperties>
</file>