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autoCompressPictures="0">
  <p:sldMasterIdLst>
    <p:sldMasterId id="2147483684" r:id="rId4"/>
  </p:sldMasterIdLst>
  <p:notesMasterIdLst>
    <p:notesMasterId r:id="rId28"/>
  </p:notesMasterIdLst>
  <p:sldIdLst>
    <p:sldId id="256" r:id="rId5"/>
    <p:sldId id="267" r:id="rId6"/>
    <p:sldId id="303" r:id="rId7"/>
    <p:sldId id="261" r:id="rId8"/>
    <p:sldId id="262" r:id="rId9"/>
    <p:sldId id="268" r:id="rId10"/>
    <p:sldId id="483" r:id="rId11"/>
    <p:sldId id="292" r:id="rId12"/>
    <p:sldId id="485" r:id="rId13"/>
    <p:sldId id="282" r:id="rId14"/>
    <p:sldId id="259" r:id="rId15"/>
    <p:sldId id="490" r:id="rId16"/>
    <p:sldId id="294" r:id="rId17"/>
    <p:sldId id="293" r:id="rId18"/>
    <p:sldId id="487" r:id="rId19"/>
    <p:sldId id="488" r:id="rId20"/>
    <p:sldId id="486" r:id="rId21"/>
    <p:sldId id="489" r:id="rId22"/>
    <p:sldId id="283" r:id="rId23"/>
    <p:sldId id="280" r:id="rId24"/>
    <p:sldId id="296" r:id="rId25"/>
    <p:sldId id="278" r:id="rId26"/>
    <p:sldId id="305" r:id="rId2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C07970C-B556-43BA-97DE-D75251A204A9}" v="1" dt="2026-03-11T11:50:08.48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7" d="100"/>
          <a:sy n="87" d="100"/>
        </p:scale>
        <p:origin x="66" y="21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viewProps" Target="viewProps.xml"/><Relationship Id="rId8" Type="http://schemas.openxmlformats.org/officeDocument/2006/relationships/slide" Target="slides/slide4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DAB8EF4-21E2-4FF4-826F-0C5F45A74AA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E793590-D218-4F1E-8E23-577AC9FFDC09}">
      <dgm:prSet/>
      <dgm:spPr/>
      <dgm:t>
        <a:bodyPr/>
        <a:lstStyle/>
        <a:p>
          <a:r>
            <a:rPr lang="en-GB" dirty="0"/>
            <a:t>Notice and reflect the feeling – Acknowledge the intensity.</a:t>
          </a:r>
        </a:p>
        <a:p>
          <a:r>
            <a:rPr lang="en-GB" dirty="0"/>
            <a:t>There may be a range of feelings,  and you may need to unpack this a little.</a:t>
          </a:r>
          <a:endParaRPr lang="en-US" dirty="0"/>
        </a:p>
      </dgm:t>
    </dgm:pt>
    <dgm:pt modelId="{B8A95041-561E-41C0-81A7-DB461C44C628}" type="parTrans" cxnId="{4720DCAC-D22B-4AC3-AED0-16E3879AB407}">
      <dgm:prSet/>
      <dgm:spPr/>
      <dgm:t>
        <a:bodyPr/>
        <a:lstStyle/>
        <a:p>
          <a:endParaRPr lang="en-US"/>
        </a:p>
      </dgm:t>
    </dgm:pt>
    <dgm:pt modelId="{C6BF40A4-C0CA-46D9-A11A-FF1418C47DD6}" type="sibTrans" cxnId="{4720DCAC-D22B-4AC3-AED0-16E3879AB407}">
      <dgm:prSet/>
      <dgm:spPr/>
      <dgm:t>
        <a:bodyPr/>
        <a:lstStyle/>
        <a:p>
          <a:endParaRPr lang="en-US"/>
        </a:p>
      </dgm:t>
    </dgm:pt>
    <dgm:pt modelId="{4741C43A-DBA8-4BDA-93F4-D505F556FFFE}">
      <dgm:prSet/>
      <dgm:spPr/>
      <dgm:t>
        <a:bodyPr/>
        <a:lstStyle/>
        <a:p>
          <a:r>
            <a:rPr lang="en-GB" dirty="0"/>
            <a:t>Check in with the client for understanding and accuracy </a:t>
          </a:r>
          <a:endParaRPr lang="en-US" dirty="0"/>
        </a:p>
      </dgm:t>
    </dgm:pt>
    <dgm:pt modelId="{99C4FA0A-FA05-4D21-AA95-11973E1A301B}" type="parTrans" cxnId="{A652DEF3-030D-4245-BF39-AD0CF1AC4E4D}">
      <dgm:prSet/>
      <dgm:spPr/>
      <dgm:t>
        <a:bodyPr/>
        <a:lstStyle/>
        <a:p>
          <a:endParaRPr lang="en-US"/>
        </a:p>
      </dgm:t>
    </dgm:pt>
    <dgm:pt modelId="{3661FCC1-5EBF-4328-B912-D532DABD89FA}" type="sibTrans" cxnId="{A652DEF3-030D-4245-BF39-AD0CF1AC4E4D}">
      <dgm:prSet/>
      <dgm:spPr/>
      <dgm:t>
        <a:bodyPr/>
        <a:lstStyle/>
        <a:p>
          <a:endParaRPr lang="en-US"/>
        </a:p>
      </dgm:t>
    </dgm:pt>
    <dgm:pt modelId="{84FB6DAC-D501-4DF1-96A8-B2AE12B3E706}">
      <dgm:prSet/>
      <dgm:spPr/>
      <dgm:t>
        <a:bodyPr/>
        <a:lstStyle/>
        <a:p>
          <a:r>
            <a:rPr lang="en-GB" dirty="0"/>
            <a:t>State feelings tentatively and with sensitivity.</a:t>
          </a:r>
          <a:endParaRPr lang="en-US" dirty="0"/>
        </a:p>
      </dgm:t>
    </dgm:pt>
    <dgm:pt modelId="{17652E67-4534-4A82-BA41-18B08F9226E2}" type="parTrans" cxnId="{FE066A47-F7EF-4425-9476-024E3E2A856E}">
      <dgm:prSet/>
      <dgm:spPr/>
      <dgm:t>
        <a:bodyPr/>
        <a:lstStyle/>
        <a:p>
          <a:endParaRPr lang="en-US"/>
        </a:p>
      </dgm:t>
    </dgm:pt>
    <dgm:pt modelId="{E70C5B01-F436-4C95-B11C-986D65FD7E45}" type="sibTrans" cxnId="{FE066A47-F7EF-4425-9476-024E3E2A856E}">
      <dgm:prSet/>
      <dgm:spPr/>
      <dgm:t>
        <a:bodyPr/>
        <a:lstStyle/>
        <a:p>
          <a:endParaRPr lang="en-US"/>
        </a:p>
      </dgm:t>
    </dgm:pt>
    <dgm:pt modelId="{110F6153-966B-4D49-9D61-E9672255AD5A}" type="pres">
      <dgm:prSet presAssocID="{BDAB8EF4-21E2-4FF4-826F-0C5F45A74AA5}" presName="linear" presStyleCnt="0">
        <dgm:presLayoutVars>
          <dgm:animLvl val="lvl"/>
          <dgm:resizeHandles val="exact"/>
        </dgm:presLayoutVars>
      </dgm:prSet>
      <dgm:spPr/>
    </dgm:pt>
    <dgm:pt modelId="{35166269-ED4C-4E43-94C2-B6ADE701DBA6}" type="pres">
      <dgm:prSet presAssocID="{8E793590-D218-4F1E-8E23-577AC9FFDC09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C26750B9-D21E-478B-AAD2-3517662F7D4F}" type="pres">
      <dgm:prSet presAssocID="{C6BF40A4-C0CA-46D9-A11A-FF1418C47DD6}" presName="spacer" presStyleCnt="0"/>
      <dgm:spPr/>
    </dgm:pt>
    <dgm:pt modelId="{E6D8E54F-0F69-4A9D-AE6F-A0CC2BB3AB7E}" type="pres">
      <dgm:prSet presAssocID="{4741C43A-DBA8-4BDA-93F4-D505F556FFF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0194980-508D-4169-8054-6C50289A4FAC}" type="pres">
      <dgm:prSet presAssocID="{3661FCC1-5EBF-4328-B912-D532DABD89FA}" presName="spacer" presStyleCnt="0"/>
      <dgm:spPr/>
    </dgm:pt>
    <dgm:pt modelId="{3100829B-5E9F-462C-ACFC-E56376D7B0D8}" type="pres">
      <dgm:prSet presAssocID="{84FB6DAC-D501-4DF1-96A8-B2AE12B3E706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A55C8A63-BD3B-4B26-9C63-B1F36217BE0C}" type="presOf" srcId="{8E793590-D218-4F1E-8E23-577AC9FFDC09}" destId="{35166269-ED4C-4E43-94C2-B6ADE701DBA6}" srcOrd="0" destOrd="0" presId="urn:microsoft.com/office/officeart/2005/8/layout/vList2"/>
    <dgm:cxn modelId="{FE066A47-F7EF-4425-9476-024E3E2A856E}" srcId="{BDAB8EF4-21E2-4FF4-826F-0C5F45A74AA5}" destId="{84FB6DAC-D501-4DF1-96A8-B2AE12B3E706}" srcOrd="2" destOrd="0" parTransId="{17652E67-4534-4A82-BA41-18B08F9226E2}" sibTransId="{E70C5B01-F436-4C95-B11C-986D65FD7E45}"/>
    <dgm:cxn modelId="{FA6A514D-2ADC-45B2-998A-7B64020065BF}" type="presOf" srcId="{84FB6DAC-D501-4DF1-96A8-B2AE12B3E706}" destId="{3100829B-5E9F-462C-ACFC-E56376D7B0D8}" srcOrd="0" destOrd="0" presId="urn:microsoft.com/office/officeart/2005/8/layout/vList2"/>
    <dgm:cxn modelId="{10666553-FDFD-4105-8046-3B44D1E3458A}" type="presOf" srcId="{BDAB8EF4-21E2-4FF4-826F-0C5F45A74AA5}" destId="{110F6153-966B-4D49-9D61-E9672255AD5A}" srcOrd="0" destOrd="0" presId="urn:microsoft.com/office/officeart/2005/8/layout/vList2"/>
    <dgm:cxn modelId="{AE2E6E83-D5C1-4DE8-A1FD-AC6EFDB40A44}" type="presOf" srcId="{4741C43A-DBA8-4BDA-93F4-D505F556FFFE}" destId="{E6D8E54F-0F69-4A9D-AE6F-A0CC2BB3AB7E}" srcOrd="0" destOrd="0" presId="urn:microsoft.com/office/officeart/2005/8/layout/vList2"/>
    <dgm:cxn modelId="{4720DCAC-D22B-4AC3-AED0-16E3879AB407}" srcId="{BDAB8EF4-21E2-4FF4-826F-0C5F45A74AA5}" destId="{8E793590-D218-4F1E-8E23-577AC9FFDC09}" srcOrd="0" destOrd="0" parTransId="{B8A95041-561E-41C0-81A7-DB461C44C628}" sibTransId="{C6BF40A4-C0CA-46D9-A11A-FF1418C47DD6}"/>
    <dgm:cxn modelId="{A652DEF3-030D-4245-BF39-AD0CF1AC4E4D}" srcId="{BDAB8EF4-21E2-4FF4-826F-0C5F45A74AA5}" destId="{4741C43A-DBA8-4BDA-93F4-D505F556FFFE}" srcOrd="1" destOrd="0" parTransId="{99C4FA0A-FA05-4D21-AA95-11973E1A301B}" sibTransId="{3661FCC1-5EBF-4328-B912-D532DABD89FA}"/>
    <dgm:cxn modelId="{AFD2E8B5-9EF9-4A19-B974-B1D7B5A19DE0}" type="presParOf" srcId="{110F6153-966B-4D49-9D61-E9672255AD5A}" destId="{35166269-ED4C-4E43-94C2-B6ADE701DBA6}" srcOrd="0" destOrd="0" presId="urn:microsoft.com/office/officeart/2005/8/layout/vList2"/>
    <dgm:cxn modelId="{C50BF6E3-692E-4320-B048-BEE5DB342909}" type="presParOf" srcId="{110F6153-966B-4D49-9D61-E9672255AD5A}" destId="{C26750B9-D21E-478B-AAD2-3517662F7D4F}" srcOrd="1" destOrd="0" presId="urn:microsoft.com/office/officeart/2005/8/layout/vList2"/>
    <dgm:cxn modelId="{820836A0-9B53-499B-AEFB-6C41640EC9EF}" type="presParOf" srcId="{110F6153-966B-4D49-9D61-E9672255AD5A}" destId="{E6D8E54F-0F69-4A9D-AE6F-A0CC2BB3AB7E}" srcOrd="2" destOrd="0" presId="urn:microsoft.com/office/officeart/2005/8/layout/vList2"/>
    <dgm:cxn modelId="{A91E9310-12E7-4D22-81F6-709C566C6C1F}" type="presParOf" srcId="{110F6153-966B-4D49-9D61-E9672255AD5A}" destId="{90194980-508D-4169-8054-6C50289A4FAC}" srcOrd="3" destOrd="0" presId="urn:microsoft.com/office/officeart/2005/8/layout/vList2"/>
    <dgm:cxn modelId="{4EFC42BE-206E-4208-A1F0-436C3CD586A6}" type="presParOf" srcId="{110F6153-966B-4D49-9D61-E9672255AD5A}" destId="{3100829B-5E9F-462C-ACFC-E56376D7B0D8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96D7DB7-0874-4782-9762-ABC6274C44D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0F11B60-763D-4CAF-A110-BE7215F3A308}">
      <dgm:prSet/>
      <dgm:spPr/>
      <dgm:t>
        <a:bodyPr/>
        <a:lstStyle/>
        <a:p>
          <a:r>
            <a:rPr lang="en-GB" dirty="0"/>
            <a:t>WEEK 8:</a:t>
          </a:r>
          <a:endParaRPr lang="en-US" dirty="0"/>
        </a:p>
      </dgm:t>
    </dgm:pt>
    <dgm:pt modelId="{B25AA8B1-889D-4264-9B95-640F25E4C33D}" type="parTrans" cxnId="{26DA0DC7-1AAA-4A50-B8A7-7260EF8465A6}">
      <dgm:prSet/>
      <dgm:spPr/>
      <dgm:t>
        <a:bodyPr/>
        <a:lstStyle/>
        <a:p>
          <a:endParaRPr lang="en-US"/>
        </a:p>
      </dgm:t>
    </dgm:pt>
    <dgm:pt modelId="{7443EB55-A0EC-46CE-9AB9-B76BB9F589D7}" type="sibTrans" cxnId="{26DA0DC7-1AAA-4A50-B8A7-7260EF8465A6}">
      <dgm:prSet/>
      <dgm:spPr/>
      <dgm:t>
        <a:bodyPr/>
        <a:lstStyle/>
        <a:p>
          <a:endParaRPr lang="en-US"/>
        </a:p>
      </dgm:t>
    </dgm:pt>
    <dgm:pt modelId="{1F0C93A6-C744-4F43-ACD3-3D6E40468CD5}">
      <dgm:prSet/>
      <dgm:spPr/>
      <dgm:t>
        <a:bodyPr/>
        <a:lstStyle/>
        <a:p>
          <a:r>
            <a:rPr lang="en-GB" dirty="0"/>
            <a:t>Topic: Skilled Helper</a:t>
          </a:r>
        </a:p>
      </dgm:t>
    </dgm:pt>
    <dgm:pt modelId="{E90A635C-1B7E-4B9D-A2F3-12EA0F5C5B53}" type="parTrans" cxnId="{E6CF4C04-C95E-49DF-AC8C-523E9DB854F0}">
      <dgm:prSet/>
      <dgm:spPr/>
      <dgm:t>
        <a:bodyPr/>
        <a:lstStyle/>
        <a:p>
          <a:endParaRPr lang="en-US"/>
        </a:p>
      </dgm:t>
    </dgm:pt>
    <dgm:pt modelId="{FB2F11F1-1E4E-4CBF-8560-B94E98DF9A4A}" type="sibTrans" cxnId="{E6CF4C04-C95E-49DF-AC8C-523E9DB854F0}">
      <dgm:prSet/>
      <dgm:spPr/>
      <dgm:t>
        <a:bodyPr/>
        <a:lstStyle/>
        <a:p>
          <a:endParaRPr lang="en-US"/>
        </a:p>
      </dgm:t>
    </dgm:pt>
    <dgm:pt modelId="{1D033907-00F7-421E-A290-A06226870BA9}" type="pres">
      <dgm:prSet presAssocID="{E96D7DB7-0874-4782-9762-ABC6274C44D7}" presName="linear" presStyleCnt="0">
        <dgm:presLayoutVars>
          <dgm:animLvl val="lvl"/>
          <dgm:resizeHandles val="exact"/>
        </dgm:presLayoutVars>
      </dgm:prSet>
      <dgm:spPr/>
    </dgm:pt>
    <dgm:pt modelId="{749D7121-E7AD-4CAB-9AA5-C9267E5F0428}" type="pres">
      <dgm:prSet presAssocID="{10F11B60-763D-4CAF-A110-BE7215F3A308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3F483A90-C054-40A6-88F2-732B2E11561D}" type="pres">
      <dgm:prSet presAssocID="{7443EB55-A0EC-46CE-9AB9-B76BB9F589D7}" presName="spacer" presStyleCnt="0"/>
      <dgm:spPr/>
    </dgm:pt>
    <dgm:pt modelId="{13EDDD93-924F-42CB-9477-8C6CAB53A827}" type="pres">
      <dgm:prSet presAssocID="{1F0C93A6-C744-4F43-ACD3-3D6E40468CD5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E6CF4C04-C95E-49DF-AC8C-523E9DB854F0}" srcId="{E96D7DB7-0874-4782-9762-ABC6274C44D7}" destId="{1F0C93A6-C744-4F43-ACD3-3D6E40468CD5}" srcOrd="1" destOrd="0" parTransId="{E90A635C-1B7E-4B9D-A2F3-12EA0F5C5B53}" sibTransId="{FB2F11F1-1E4E-4CBF-8560-B94E98DF9A4A}"/>
    <dgm:cxn modelId="{55DE1A38-0FF7-434A-96AE-960E27A856AA}" type="presOf" srcId="{1F0C93A6-C744-4F43-ACD3-3D6E40468CD5}" destId="{13EDDD93-924F-42CB-9477-8C6CAB53A827}" srcOrd="0" destOrd="0" presId="urn:microsoft.com/office/officeart/2005/8/layout/vList2"/>
    <dgm:cxn modelId="{548BFF3C-E84A-486C-AA07-82591A28535E}" type="presOf" srcId="{E96D7DB7-0874-4782-9762-ABC6274C44D7}" destId="{1D033907-00F7-421E-A290-A06226870BA9}" srcOrd="0" destOrd="0" presId="urn:microsoft.com/office/officeart/2005/8/layout/vList2"/>
    <dgm:cxn modelId="{D287259D-158F-426C-8926-80421987383E}" type="presOf" srcId="{10F11B60-763D-4CAF-A110-BE7215F3A308}" destId="{749D7121-E7AD-4CAB-9AA5-C9267E5F0428}" srcOrd="0" destOrd="0" presId="urn:microsoft.com/office/officeart/2005/8/layout/vList2"/>
    <dgm:cxn modelId="{26DA0DC7-1AAA-4A50-B8A7-7260EF8465A6}" srcId="{E96D7DB7-0874-4782-9762-ABC6274C44D7}" destId="{10F11B60-763D-4CAF-A110-BE7215F3A308}" srcOrd="0" destOrd="0" parTransId="{B25AA8B1-889D-4264-9B95-640F25E4C33D}" sibTransId="{7443EB55-A0EC-46CE-9AB9-B76BB9F589D7}"/>
    <dgm:cxn modelId="{86CCAF35-967A-4652-A8B7-04BC47AF096D}" type="presParOf" srcId="{1D033907-00F7-421E-A290-A06226870BA9}" destId="{749D7121-E7AD-4CAB-9AA5-C9267E5F0428}" srcOrd="0" destOrd="0" presId="urn:microsoft.com/office/officeart/2005/8/layout/vList2"/>
    <dgm:cxn modelId="{48CEA384-87A0-4845-8EF6-742A0A3D4CC3}" type="presParOf" srcId="{1D033907-00F7-421E-A290-A06226870BA9}" destId="{3F483A90-C054-40A6-88F2-732B2E11561D}" srcOrd="1" destOrd="0" presId="urn:microsoft.com/office/officeart/2005/8/layout/vList2"/>
    <dgm:cxn modelId="{A509990E-6634-4373-8A4A-AC6CB4874217}" type="presParOf" srcId="{1D033907-00F7-421E-A290-A06226870BA9}" destId="{13EDDD93-924F-42CB-9477-8C6CAB53A827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166269-ED4C-4E43-94C2-B6ADE701DBA6}">
      <dsp:nvSpPr>
        <dsp:cNvPr id="0" name=""/>
        <dsp:cNvSpPr/>
      </dsp:nvSpPr>
      <dsp:spPr>
        <a:xfrm>
          <a:off x="0" y="8860"/>
          <a:ext cx="9371948" cy="1488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Notice and reflect the feeling – Acknowledge the intensity.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There may be a range of feelings,  and you may need to unpack this a little.</a:t>
          </a:r>
          <a:endParaRPr lang="en-US" sz="2400" kern="1200" dirty="0"/>
        </a:p>
      </dsp:txBody>
      <dsp:txXfrm>
        <a:off x="72650" y="81510"/>
        <a:ext cx="9226648" cy="1342940"/>
      </dsp:txXfrm>
    </dsp:sp>
    <dsp:sp modelId="{E6D8E54F-0F69-4A9D-AE6F-A0CC2BB3AB7E}">
      <dsp:nvSpPr>
        <dsp:cNvPr id="0" name=""/>
        <dsp:cNvSpPr/>
      </dsp:nvSpPr>
      <dsp:spPr>
        <a:xfrm>
          <a:off x="0" y="1566220"/>
          <a:ext cx="9371948" cy="1488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Check in with the client for understanding and accuracy </a:t>
          </a:r>
          <a:endParaRPr lang="en-US" sz="2400" kern="1200" dirty="0"/>
        </a:p>
      </dsp:txBody>
      <dsp:txXfrm>
        <a:off x="72650" y="1638870"/>
        <a:ext cx="9226648" cy="1342940"/>
      </dsp:txXfrm>
    </dsp:sp>
    <dsp:sp modelId="{3100829B-5E9F-462C-ACFC-E56376D7B0D8}">
      <dsp:nvSpPr>
        <dsp:cNvPr id="0" name=""/>
        <dsp:cNvSpPr/>
      </dsp:nvSpPr>
      <dsp:spPr>
        <a:xfrm>
          <a:off x="0" y="3123581"/>
          <a:ext cx="9371948" cy="1488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State feelings tentatively and with sensitivity.</a:t>
          </a:r>
          <a:endParaRPr lang="en-US" sz="2400" kern="1200" dirty="0"/>
        </a:p>
      </dsp:txBody>
      <dsp:txXfrm>
        <a:off x="72650" y="3196231"/>
        <a:ext cx="9226648" cy="134294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9D7121-E7AD-4CAB-9AA5-C9267E5F0428}">
      <dsp:nvSpPr>
        <dsp:cNvPr id="0" name=""/>
        <dsp:cNvSpPr/>
      </dsp:nvSpPr>
      <dsp:spPr>
        <a:xfrm>
          <a:off x="0" y="35752"/>
          <a:ext cx="4754880" cy="190680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 dirty="0"/>
            <a:t>WEEK 8:</a:t>
          </a:r>
          <a:endParaRPr lang="en-US" sz="4800" kern="1200" dirty="0"/>
        </a:p>
      </dsp:txBody>
      <dsp:txXfrm>
        <a:off x="93083" y="128835"/>
        <a:ext cx="4568714" cy="1720641"/>
      </dsp:txXfrm>
    </dsp:sp>
    <dsp:sp modelId="{13EDDD93-924F-42CB-9477-8C6CAB53A827}">
      <dsp:nvSpPr>
        <dsp:cNvPr id="0" name=""/>
        <dsp:cNvSpPr/>
      </dsp:nvSpPr>
      <dsp:spPr>
        <a:xfrm>
          <a:off x="0" y="2080800"/>
          <a:ext cx="4754880" cy="190680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marL="0" lvl="0" indent="0" algn="l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800" kern="1200" dirty="0"/>
            <a:t>Topic: Skilled Helper</a:t>
          </a:r>
        </a:p>
      </dsp:txBody>
      <dsp:txXfrm>
        <a:off x="93083" y="2173883"/>
        <a:ext cx="4568714" cy="172064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BFC82E2-3434-4F8F-B24D-E09295921497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293C6C-82EA-4D9D-AA8A-69C85F2EE2B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73262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F293C6C-82EA-4D9D-AA8A-69C85F2EE2B5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750885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539117B-1405-4997-81DF-D47685487591}" type="datetime1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A87957-4685-4AAA-AC15-17027EB8CE3B}" type="datetime1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02546-CD2F-49E1-B1D0-A834B66B5E2F}" type="datetime1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815D2-491A-4C11-867A-1AADC7361863}" type="datetime1">
              <a:rPr lang="en-US" smtClean="0"/>
              <a:t>3/16/2026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CC7DB-A260-4317-B84F-54DF88D675D3}" type="datetime1">
              <a:rPr lang="en-US" smtClean="0"/>
              <a:t>3/16/2026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3632A5-C0DB-45B3-9A28-AA7E7B5E7621}" type="datetime1">
              <a:rPr lang="en-US" smtClean="0"/>
              <a:t>3/16/2026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6FDAC-91B9-467F-9D59-FECADBF43D47}" type="datetime1">
              <a:rPr lang="en-US" smtClean="0"/>
              <a:t>3/16/2026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51332A-5D1A-4A68-8DC3-3FC24CFC5B34}" type="datetime1">
              <a:rPr lang="en-US" smtClean="0"/>
              <a:t>3/16/2026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47A8BF-B3DA-48FF-989E-13589D6975D0}" type="datetime1">
              <a:rPr lang="en-US" smtClean="0"/>
              <a:t>3/16/2026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3AD327-AB58-4897-AF71-6D19B63EA53A}" type="datetime1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50F879-CB5E-4D5D-8720-D92DA7AE545E}" type="datetime1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53B4EE1E-2631-4416-BD05-4FE45075E299}" type="datetime1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mailto:andrea.williams@uwtsd.ac.uk" TargetMode="Externa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routledge.com/Embedding-Counselling-and-Communication-Skills-A-Relational-Skills-Model/Midwinter-Dickson/p/book/9780273774921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acp.co.uk/ethical_framework/" TargetMode="Externa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455C987-ED28-46CA-ACFD-871FF101DC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09530D1-E1B7-4679-A6ED-D82EB77AAC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43840" y="256540"/>
            <a:ext cx="11704320" cy="63652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CB8372A-11C5-4BD2-B5FD-71DDEFADE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545896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55B9BDB7-2134-468E-9725-B904F4E364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9980" y="4450079"/>
            <a:ext cx="9966960" cy="1008889"/>
          </a:xfrm>
        </p:spPr>
        <p:txBody>
          <a:bodyPr>
            <a:normAutofit fontScale="90000"/>
          </a:bodyPr>
          <a:lstStyle/>
          <a:p>
            <a:r>
              <a:rPr lang="en-US" sz="4000">
                <a:solidFill>
                  <a:schemeClr val="accent1"/>
                </a:solidFill>
              </a:rPr>
              <a:t>ECPS4015: Introduction to Counselling Skills</a:t>
            </a:r>
            <a:br>
              <a:rPr lang="en-US" sz="4000">
                <a:solidFill>
                  <a:schemeClr val="accent1"/>
                </a:solidFill>
              </a:rPr>
            </a:br>
            <a:r>
              <a:rPr lang="en-US" sz="2200">
                <a:solidFill>
                  <a:schemeClr val="accent1"/>
                </a:solidFill>
              </a:rPr>
              <a:t>Module Lead: Andrea Williams</a:t>
            </a:r>
          </a:p>
        </p:txBody>
      </p:sp>
      <p:pic>
        <p:nvPicPr>
          <p:cNvPr id="5" name="Picture 4" descr="A close up of a green field">
            <a:extLst>
              <a:ext uri="{FF2B5EF4-FFF2-40B4-BE49-F238E27FC236}">
                <a16:creationId xmlns:a16="http://schemas.microsoft.com/office/drawing/2014/main" id="{4E312030-0DC2-4F76-9D84-36063902EC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1867" r="1" b="29770"/>
          <a:stretch/>
        </p:blipFill>
        <p:spPr>
          <a:xfrm>
            <a:off x="243840" y="256540"/>
            <a:ext cx="11704320" cy="37642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52697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/>
              <a:t>Welcome to the ECPS4015 Introduction to Counselling Skills Module - 2026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45720" indent="0">
              <a:buNone/>
            </a:pPr>
            <a:endParaRPr lang="en-GB" sz="2800" b="1"/>
          </a:p>
          <a:p>
            <a:pPr marL="45720" indent="0">
              <a:buNone/>
            </a:pPr>
            <a:r>
              <a:rPr lang="en-GB" sz="2800" b="1"/>
              <a:t>Module Leader: Andrea Williams</a:t>
            </a:r>
          </a:p>
          <a:p>
            <a:pPr marL="45720" indent="0">
              <a:buNone/>
            </a:pPr>
            <a:r>
              <a:rPr lang="en-GB" sz="2800"/>
              <a:t>Email: </a:t>
            </a:r>
            <a:r>
              <a:rPr lang="en-GB" sz="2800">
                <a:hlinkClick r:id="rId2"/>
              </a:rPr>
              <a:t>andrea.williams@uwtsd.ac.uk</a:t>
            </a:r>
            <a:endParaRPr lang="en-GB" sz="2800"/>
          </a:p>
          <a:p>
            <a:pPr marL="45720" indent="0">
              <a:buNone/>
            </a:pPr>
            <a:r>
              <a:rPr lang="en-GB" sz="2800"/>
              <a:t>Office Hours: Please email for an appointment</a:t>
            </a:r>
          </a:p>
          <a:p>
            <a:pPr marL="45720" indent="0">
              <a:buNone/>
            </a:pPr>
            <a:endParaRPr lang="en-GB"/>
          </a:p>
          <a:p>
            <a:pPr marL="45720" indent="0">
              <a:buNone/>
            </a:pPr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5254" y="2533996"/>
            <a:ext cx="4754563" cy="2971601"/>
          </a:xfrm>
        </p:spPr>
      </p:pic>
    </p:spTree>
    <p:extLst>
      <p:ext uri="{BB962C8B-B14F-4D97-AF65-F5344CB8AC3E}">
        <p14:creationId xmlns:p14="http://schemas.microsoft.com/office/powerpoint/2010/main" val="34411763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E8DBDA3-652C-4F87-B53B-7F73AC8F4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1"/>
            <a:ext cx="12191999" cy="6857999"/>
          </a:xfrm>
          <a:prstGeom prst="rect">
            <a:avLst/>
          </a:prstGeom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2187232-3845-418F-A17C-C138F01D98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55058" cy="6858000"/>
          </a:xfrm>
          <a:prstGeom prst="rect">
            <a:avLst/>
          </a:prstGeom>
          <a:solidFill>
            <a:schemeClr val="accent1"/>
          </a:solidFill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908C80-63F4-D1D6-88D6-3F847034A2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1009" y="873457"/>
            <a:ext cx="3273042" cy="5222543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rgbClr val="FFFFFF"/>
                </a:solidFill>
              </a:rPr>
              <a:t>Session Aims:</a:t>
            </a:r>
            <a:br>
              <a:rPr lang="en-GB" sz="2800" dirty="0">
                <a:solidFill>
                  <a:srgbClr val="FFFFFF"/>
                </a:solidFill>
              </a:rPr>
            </a:br>
            <a:r>
              <a:rPr lang="en-GB" sz="2800" dirty="0">
                <a:solidFill>
                  <a:srgbClr val="FFFFFF"/>
                </a:solidFill>
              </a:rPr>
              <a:t>Week 7:  Responding Skills.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C41CA5-AE01-53F6-AC51-EA3F2748B9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95081" y="873457"/>
            <a:ext cx="6020790" cy="5222543"/>
          </a:xfrm>
        </p:spPr>
        <p:txBody>
          <a:bodyPr anchor="ctr">
            <a:normAutofit/>
          </a:bodyPr>
          <a:lstStyle/>
          <a:p>
            <a:r>
              <a:rPr lang="en-GB" sz="2800" dirty="0">
                <a:solidFill>
                  <a:schemeClr val="accent1">
                    <a:lumMod val="50000"/>
                  </a:schemeClr>
                </a:solidFill>
                <a:effectLst/>
                <a:ea typeface="Times New Roman" panose="02020603050405020304" pitchFamily="18" charset="0"/>
              </a:rPr>
              <a:t>Reflect previous session</a:t>
            </a:r>
          </a:p>
          <a:p>
            <a:r>
              <a:rPr lang="en-GB" sz="2800" dirty="0">
                <a:solidFill>
                  <a:schemeClr val="accent1">
                    <a:lumMod val="50000"/>
                  </a:schemeClr>
                </a:solidFill>
                <a:ea typeface="Times New Roman" panose="02020603050405020304" pitchFamily="18" charset="0"/>
              </a:rPr>
              <a:t>Mindfulness exercise</a:t>
            </a:r>
            <a:endParaRPr lang="en-GB" sz="2800" dirty="0">
              <a:solidFill>
                <a:schemeClr val="accent1">
                  <a:lumMod val="50000"/>
                </a:schemeClr>
              </a:solidFill>
              <a:effectLst/>
              <a:ea typeface="Times New Roman" panose="02020603050405020304" pitchFamily="18" charset="0"/>
            </a:endParaRPr>
          </a:p>
          <a:p>
            <a:r>
              <a:rPr lang="en-GB" sz="2800" dirty="0">
                <a:solidFill>
                  <a:schemeClr val="accent1">
                    <a:lumMod val="50000"/>
                  </a:schemeClr>
                </a:solidFill>
              </a:rPr>
              <a:t>Responding Skills</a:t>
            </a:r>
          </a:p>
          <a:p>
            <a:r>
              <a:rPr lang="en-GB" sz="2800" dirty="0">
                <a:solidFill>
                  <a:schemeClr val="accent1">
                    <a:lumMod val="50000"/>
                  </a:schemeClr>
                </a:solidFill>
              </a:rPr>
              <a:t>Use of Questions</a:t>
            </a:r>
          </a:p>
          <a:p>
            <a:pPr marL="45720" indent="0">
              <a:buNone/>
            </a:pPr>
            <a:endParaRPr lang="en-GB" sz="2800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en-GB" sz="17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40464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45800" y="263527"/>
            <a:ext cx="10058400" cy="1450757"/>
          </a:xfrm>
        </p:spPr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Listening to the clients’ story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845733"/>
            <a:ext cx="10058400" cy="4404941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Within the narrative of a client’s story, you will often hear a mix of experiences, behaviours and feelings.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They can often feel scattered, and a client will rarely start at the beginning of a story.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When clients talk about their experiences, they will be talking about what has happened 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to 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them.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Listen actively to these experiences as they are of significant value.  There might be times when the client might put the blame elsewhere.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Listen for the undertones of whether they are avoiding responsibility and accountability.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Some clients are less likely to talk about behaviours, possibly because they might shed a negative light on who they are, and they might not want to face up to this.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8722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Listening to the story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B27976-D926-4E9D-8431-9F5A0F04AC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Feelings, emotions and moods: feelings are running through us all the time, they might be happy, sad, depressed, calm etc. They are a significant part of the client’s narrative.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As a listener, we need to be able to be present with emotion, to notice, reflect, acknowledge and make it clear to the client that we are hearing their pain, their joy, their anger – All emotions welcome!!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We often focus on negative emotions, such as despair, sadness, anger -  It is equally important to acknowledge and explore positive emotion.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A client's narrative is a mixture of feelings, emotions, behaviours and experiences – notice, observe, and listen inquisitively to what is being said –  and also what is not said.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765597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Self Disclosure/ Self Identification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solidFill>
                  <a:schemeClr val="accent1">
                    <a:lumMod val="50000"/>
                  </a:schemeClr>
                </a:solidFill>
              </a:rPr>
              <a:t>What might be the issues with self-disclosure within the therapeutic space?</a:t>
            </a:r>
          </a:p>
          <a:p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3600" dirty="0">
                <a:solidFill>
                  <a:schemeClr val="accent1">
                    <a:lumMod val="50000"/>
                  </a:schemeClr>
                </a:solidFill>
              </a:rPr>
              <a:t>Working within a small group, see if you can come up with some thoughts about this.</a:t>
            </a:r>
          </a:p>
        </p:txBody>
      </p:sp>
    </p:spTree>
    <p:extLst>
      <p:ext uri="{BB962C8B-B14F-4D97-AF65-F5344CB8AC3E}">
        <p14:creationId xmlns:p14="http://schemas.microsoft.com/office/powerpoint/2010/main" val="686774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573E71-F983-3287-8668-EDF83A071B6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0DA052-CA4E-AAF8-9FF7-D540F66F1A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Advice giving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23B463-F406-CE1A-9F2E-49995F666E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solidFill>
                  <a:schemeClr val="accent1">
                    <a:lumMod val="50000"/>
                  </a:schemeClr>
                </a:solidFill>
              </a:rPr>
              <a:t>What might be the issues with advice giving in the therapeutic space?</a:t>
            </a:r>
          </a:p>
          <a:p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sz="3600" dirty="0">
                <a:solidFill>
                  <a:schemeClr val="accent1">
                    <a:lumMod val="50000"/>
                  </a:schemeClr>
                </a:solidFill>
              </a:rPr>
              <a:t>Working within a small group, see if you can come up with some thoughts about this.</a:t>
            </a:r>
          </a:p>
        </p:txBody>
      </p:sp>
    </p:spTree>
    <p:extLst>
      <p:ext uri="{BB962C8B-B14F-4D97-AF65-F5344CB8AC3E}">
        <p14:creationId xmlns:p14="http://schemas.microsoft.com/office/powerpoint/2010/main" val="28119334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0B9787-F4B0-4D39-9586-E768A92537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09600"/>
            <a:ext cx="6693061" cy="135636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dirty="0"/>
              <a:t>Reflecting/ Restating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557AC1-E08F-46B5-9783-B54F091199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95422" y="2057400"/>
            <a:ext cx="5577841" cy="4038600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r>
              <a:rPr lang="en-US" sz="3600" dirty="0">
                <a:solidFill>
                  <a:schemeClr val="accent1">
                    <a:lumMod val="75000"/>
                  </a:schemeClr>
                </a:solidFill>
              </a:rPr>
              <a:t>Identify feelings</a:t>
            </a:r>
          </a:p>
          <a:p>
            <a:r>
              <a:rPr lang="en-US" sz="3600" dirty="0">
                <a:solidFill>
                  <a:schemeClr val="accent1">
                    <a:lumMod val="75000"/>
                  </a:schemeClr>
                </a:solidFill>
              </a:rPr>
              <a:t>Body messages</a:t>
            </a:r>
          </a:p>
          <a:p>
            <a:r>
              <a:rPr lang="en-US" sz="3600" dirty="0">
                <a:solidFill>
                  <a:schemeClr val="accent1">
                    <a:lumMod val="75000"/>
                  </a:schemeClr>
                </a:solidFill>
              </a:rPr>
              <a:t>Vocal messages</a:t>
            </a:r>
          </a:p>
          <a:p>
            <a:r>
              <a:rPr lang="en-US" sz="3600" dirty="0">
                <a:solidFill>
                  <a:schemeClr val="accent1">
                    <a:lumMod val="75000"/>
                  </a:schemeClr>
                </a:solidFill>
              </a:rPr>
              <a:t>Feeling words and phrases</a:t>
            </a:r>
          </a:p>
          <a:p>
            <a:r>
              <a:rPr lang="en-US" sz="3600" dirty="0">
                <a:solidFill>
                  <a:schemeClr val="accent1">
                    <a:lumMod val="75000"/>
                  </a:schemeClr>
                </a:solidFill>
              </a:rPr>
              <a:t>Physiological words and phrases</a:t>
            </a:r>
          </a:p>
          <a:p>
            <a:r>
              <a:rPr lang="en-US" sz="3600" dirty="0">
                <a:solidFill>
                  <a:schemeClr val="accent1">
                    <a:lumMod val="75000"/>
                  </a:schemeClr>
                </a:solidFill>
              </a:rPr>
              <a:t>Metaphors and imagery</a:t>
            </a:r>
          </a:p>
          <a:p>
            <a:pPr marL="45720"/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BDB6B77-E0AE-6585-B6CF-F89C855F3C2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endParaRPr lang="en-GB"/>
          </a:p>
        </p:txBody>
      </p:sp>
      <p:pic>
        <p:nvPicPr>
          <p:cNvPr id="1026" name="Picture 2" descr="The Subconscious Mind: How to Remove Negative Beliefs and Habits">
            <a:extLst>
              <a:ext uri="{FF2B5EF4-FFF2-40B4-BE49-F238E27FC236}">
                <a16:creationId xmlns:a16="http://schemas.microsoft.com/office/drawing/2014/main" id="{268CE05C-64DD-2E31-CE8B-747E371F0F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800" y="-1"/>
            <a:ext cx="5718517" cy="6569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5194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E469CD-77E1-C263-E6F0-DCE46E1BDE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Physical Contact - Hugging</a:t>
            </a:r>
          </a:p>
        </p:txBody>
      </p:sp>
      <p:sp>
        <p:nvSpPr>
          <p:cNvPr id="4" name="Thought Bubble: Cloud 3">
            <a:extLst>
              <a:ext uri="{FF2B5EF4-FFF2-40B4-BE49-F238E27FC236}">
                <a16:creationId xmlns:a16="http://schemas.microsoft.com/office/drawing/2014/main" id="{D925D1D7-4F0D-EF8D-073D-316A7D59F4F0}"/>
              </a:ext>
            </a:extLst>
          </p:cNvPr>
          <p:cNvSpPr/>
          <p:nvPr/>
        </p:nvSpPr>
        <p:spPr>
          <a:xfrm>
            <a:off x="3367401" y="3022448"/>
            <a:ext cx="6187258" cy="2453001"/>
          </a:xfrm>
          <a:prstGeom prst="cloudCallou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400" dirty="0"/>
              <a:t>Discuss</a:t>
            </a:r>
          </a:p>
        </p:txBody>
      </p:sp>
    </p:spTree>
    <p:extLst>
      <p:ext uri="{BB962C8B-B14F-4D97-AF65-F5344CB8AC3E}">
        <p14:creationId xmlns:p14="http://schemas.microsoft.com/office/powerpoint/2010/main" val="31457403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10026" y="276087"/>
            <a:ext cx="9371949" cy="118356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b="1"/>
              <a:t>Reflecting Feelings</a:t>
            </a:r>
            <a:br>
              <a:rPr lang="en-US" b="1"/>
            </a:br>
            <a:endParaRPr lang="en-US"/>
          </a:p>
        </p:txBody>
      </p:sp>
      <p:sp>
        <p:nvSpPr>
          <p:cNvPr id="24" name="Slide Number Placeholder 3">
            <a:extLst>
              <a:ext uri="{FF2B5EF4-FFF2-40B4-BE49-F238E27FC236}">
                <a16:creationId xmlns:a16="http://schemas.microsoft.com/office/drawing/2014/main" id="{02F1A8F2-FA0D-ECC9-FA41-7ECF25590C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629400"/>
            <a:ext cx="410402" cy="228600"/>
          </a:xfrm>
        </p:spPr>
        <p:txBody>
          <a:bodyPr/>
          <a:lstStyle/>
          <a:p>
            <a:pPr>
              <a:spcAft>
                <a:spcPts val="600"/>
              </a:spcAft>
            </a:pPr>
            <a:fld id="{9CD8D479-8942-46E8-A226-A4E01F7A105C}" type="slidenum">
              <a:rPr lang="en-US"/>
              <a:pPr>
                <a:spcAft>
                  <a:spcPts val="600"/>
                </a:spcAft>
              </a:pPr>
              <a:t>10</a:t>
            </a:fld>
            <a:endParaRPr lang="en-US"/>
          </a:p>
        </p:txBody>
      </p:sp>
      <p:sp>
        <p:nvSpPr>
          <p:cNvPr id="25" name="Date Placeholder 4">
            <a:extLst>
              <a:ext uri="{FF2B5EF4-FFF2-40B4-BE49-F238E27FC236}">
                <a16:creationId xmlns:a16="http://schemas.microsoft.com/office/drawing/2014/main" id="{37A9FF71-3D8B-987B-2ED5-1057961648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3403" y="6629400"/>
            <a:ext cx="1000662" cy="228600"/>
          </a:xfrm>
        </p:spPr>
        <p:txBody>
          <a:bodyPr/>
          <a:lstStyle/>
          <a:p>
            <a:pPr>
              <a:spcAft>
                <a:spcPts val="600"/>
              </a:spcAft>
            </a:pPr>
            <a:fld id="{6DD1B487-36FD-4CED-B07A-1A81FC6540B1}" type="datetime1">
              <a:rPr lang="en-US" smtClean="0"/>
              <a:pPr>
                <a:spcAft>
                  <a:spcPts val="600"/>
                </a:spcAft>
              </a:pPr>
              <a:t>3/16/2026</a:t>
            </a:fld>
            <a:endParaRPr lang="en-US"/>
          </a:p>
        </p:txBody>
      </p:sp>
      <p:sp>
        <p:nvSpPr>
          <p:cNvPr id="26" name="Footer Placeholder 5">
            <a:extLst>
              <a:ext uri="{FF2B5EF4-FFF2-40B4-BE49-F238E27FC236}">
                <a16:creationId xmlns:a16="http://schemas.microsoft.com/office/drawing/2014/main" id="{D862B33D-1F4E-B128-D113-CB1B4949DD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37716" y="6629400"/>
            <a:ext cx="9144259" cy="228600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Add a footer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6D84907D-91DD-4CA7-8425-56714B6812E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410027" y="1566001"/>
          <a:ext cx="9371948" cy="46206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9888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421" y="796374"/>
            <a:ext cx="10583158" cy="88002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The Use of Silence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0747" y="1857153"/>
            <a:ext cx="11111092" cy="4352469"/>
          </a:xfrm>
        </p:spPr>
        <p:txBody>
          <a:bodyPr>
            <a:normAutofit/>
          </a:bodyPr>
          <a:lstStyle/>
          <a:p>
            <a:r>
              <a:rPr lang="en-GB" sz="2800" dirty="0"/>
              <a:t>Notice how you feel about silence</a:t>
            </a:r>
          </a:p>
          <a:p>
            <a:r>
              <a:rPr lang="en-GB" sz="2800" dirty="0"/>
              <a:t>Observe the client; is there discomfort or  is  the client reflecting?</a:t>
            </a:r>
          </a:p>
          <a:p>
            <a:r>
              <a:rPr lang="en-GB" sz="2800" dirty="0"/>
              <a:t>After a time, it might feel appropriate to ask a question, such as..</a:t>
            </a:r>
          </a:p>
          <a:p>
            <a:pPr lvl="1"/>
            <a:r>
              <a:rPr lang="en-GB" sz="2800" dirty="0"/>
              <a:t>“I’m wondering what is going on for you right now?”</a:t>
            </a:r>
          </a:p>
          <a:p>
            <a:pPr lvl="1"/>
            <a:r>
              <a:rPr lang="en-GB" sz="2800" dirty="0"/>
              <a:t>“I’m noticing that this is difficult for you”</a:t>
            </a:r>
          </a:p>
          <a:p>
            <a:pPr lvl="1"/>
            <a:r>
              <a:rPr lang="en-GB" sz="2800" dirty="0"/>
              <a:t>“You seem to be thinking about something, would you like to share this?”</a:t>
            </a:r>
          </a:p>
        </p:txBody>
      </p:sp>
    </p:spTree>
    <p:extLst>
      <p:ext uri="{BB962C8B-B14F-4D97-AF65-F5344CB8AC3E}">
        <p14:creationId xmlns:p14="http://schemas.microsoft.com/office/powerpoint/2010/main" val="29550210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421" y="796374"/>
            <a:ext cx="10583158" cy="88002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Cultural considerations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1885507"/>
            <a:ext cx="9601196" cy="3990361"/>
          </a:xfrm>
        </p:spPr>
        <p:txBody>
          <a:bodyPr>
            <a:normAutofit/>
          </a:bodyPr>
          <a:lstStyle/>
          <a:p>
            <a:r>
              <a:rPr lang="en-GB" sz="2800" dirty="0"/>
              <a:t>Silence can mean different things in different cultures</a:t>
            </a:r>
          </a:p>
          <a:p>
            <a:r>
              <a:rPr lang="en-GB" sz="2800" dirty="0"/>
              <a:t>Notice what is happening in the moment and wait for the client to give cues about what they need in that time. This is often indicated through non-verbal communication.</a:t>
            </a:r>
          </a:p>
          <a:p>
            <a:endParaRPr lang="en-GB" sz="2800" dirty="0"/>
          </a:p>
          <a:p>
            <a:r>
              <a:rPr lang="en-GB" sz="2800" dirty="0">
                <a:hlinkClick r:id="rId2"/>
              </a:rPr>
              <a:t>Silence in the therapeutic relationship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0006132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11">
            <a:extLst>
              <a:ext uri="{FF2B5EF4-FFF2-40B4-BE49-F238E27FC236}">
                <a16:creationId xmlns:a16="http://schemas.microsoft.com/office/drawing/2014/main" id="{809C0BCD-BEE9-423F-A51C-BCCD8E5EAA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7" name="Rectangle 13">
            <a:extLst>
              <a:ext uri="{FF2B5EF4-FFF2-40B4-BE49-F238E27FC236}">
                <a16:creationId xmlns:a16="http://schemas.microsoft.com/office/drawing/2014/main" id="{9998D094-42B2-42BA-AA14-E8FBE073A5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28" name="Straight Connector 15">
            <a:extLst>
              <a:ext uri="{FF2B5EF4-FFF2-40B4-BE49-F238E27FC236}">
                <a16:creationId xmlns:a16="http://schemas.microsoft.com/office/drawing/2014/main" id="{8465D64B-59F4-4BDC-B833-A17EF1E046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Rectangle 17">
            <a:extLst>
              <a:ext uri="{FF2B5EF4-FFF2-40B4-BE49-F238E27FC236}">
                <a16:creationId xmlns:a16="http://schemas.microsoft.com/office/drawing/2014/main" id="{63FE6F10-B3AD-4403-94CA-F51155286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2100" cy="6377939"/>
          </a:xfrm>
          <a:prstGeom prst="rect">
            <a:avLst/>
          </a:prstGeom>
          <a:solidFill>
            <a:schemeClr val="bg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 useBgFill="1">
        <p:nvSpPr>
          <p:cNvPr id="30" name="Rectangle 19">
            <a:extLst>
              <a:ext uri="{FF2B5EF4-FFF2-40B4-BE49-F238E27FC236}">
                <a16:creationId xmlns:a16="http://schemas.microsoft.com/office/drawing/2014/main" id="{364D6A39-A4F7-4B00-9F42-3BC67177DB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2944" y="246887"/>
            <a:ext cx="4397755" cy="6377939"/>
          </a:xfrm>
          <a:prstGeom prst="rect">
            <a:avLst/>
          </a:prstGeom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31" name="Straight Connector 21">
            <a:extLst>
              <a:ext uri="{FF2B5EF4-FFF2-40B4-BE49-F238E27FC236}">
                <a16:creationId xmlns:a16="http://schemas.microsoft.com/office/drawing/2014/main" id="{13553ADF-88A1-4645-B819-890CA3DF7D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370284" y="4405863"/>
            <a:ext cx="2763075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Rectangle 23">
            <a:extLst>
              <a:ext uri="{FF2B5EF4-FFF2-40B4-BE49-F238E27FC236}">
                <a16:creationId xmlns:a16="http://schemas.microsoft.com/office/drawing/2014/main" id="{B5D0D97D-7911-4A25-88E2-4D81FD4AB2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00" y="246888"/>
            <a:ext cx="11724640" cy="6377939"/>
          </a:xfrm>
          <a:prstGeom prst="rect">
            <a:avLst/>
          </a:prstGeom>
          <a:noFill/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A30A981C-9849-40F0-B701-8F9A0F2038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95138" y="857675"/>
            <a:ext cx="3113366" cy="362284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85000"/>
              </a:lnSpc>
            </a:pPr>
            <a:r>
              <a:rPr lang="en-US" sz="5400" b="1" cap="all">
                <a:solidFill>
                  <a:srgbClr val="FFFFFF"/>
                </a:solidFill>
              </a:rPr>
              <a:t>Pause for a moment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DD0D4118-1131-416D-835F-09183809927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-1" b="14967"/>
          <a:stretch/>
        </p:blipFill>
        <p:spPr>
          <a:xfrm>
            <a:off x="872064" y="857675"/>
            <a:ext cx="6045576" cy="51406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779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09C0BCD-BEE9-423F-A51C-BCCD8E5EAA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998D094-42B2-42BA-AA14-E8FBE073A5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8465D64B-59F4-4BDC-B833-A17EF1E046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>
            <a:extLst>
              <a:ext uri="{FF2B5EF4-FFF2-40B4-BE49-F238E27FC236}">
                <a16:creationId xmlns:a16="http://schemas.microsoft.com/office/drawing/2014/main" id="{B61BF403-C858-4A9F-81D1-22D551BE0D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DD3A5B67-3501-4951-8D6C-C3805F657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978660" y="5323114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itle 5">
            <a:extLst>
              <a:ext uri="{FF2B5EF4-FFF2-40B4-BE49-F238E27FC236}">
                <a16:creationId xmlns:a16="http://schemas.microsoft.com/office/drawing/2014/main" id="{0A9AD570-E9D0-4960-8950-13B882D41A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9980" y="3895344"/>
            <a:ext cx="9966960" cy="149047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85000"/>
              </a:lnSpc>
            </a:pPr>
            <a:r>
              <a:rPr lang="en-US" sz="6600" b="1" cap="all">
                <a:solidFill>
                  <a:srgbClr val="FFFFFF"/>
                </a:solidFill>
              </a:rPr>
              <a:t>Take a Break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35DF322-51FE-4FAD-B1EE-AF1C204CB8B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6824" b="-1"/>
          <a:stretch>
            <a:fillRect/>
          </a:stretch>
        </p:blipFill>
        <p:spPr>
          <a:xfrm>
            <a:off x="3766820" y="838090"/>
            <a:ext cx="4653280" cy="27967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8394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1BF8D-2394-4EC9-3DCE-CF2E8ED61C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Open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B35D80-D321-4B46-3652-10202B09E6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Open questions are questions that do not have a "yes" or "no" answer, may be used to gain information (what happened as a result?)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The helper/counsellor uses open questions to clarify understanding of what the client is saying or feeling. 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Open questions:  may begin with how, what or who?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Exploratory questions explore thoughts, feelings, attitudes and opinions (what were you hoping to achieve?)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Hypothetical questions – ‘how might you deal with. ..?’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Try swapping the word 'why' for 'what’ - so instead of saying, 'Why did you do that?', ask, 'What made you do that?' </a:t>
            </a:r>
          </a:p>
        </p:txBody>
      </p:sp>
    </p:spTree>
    <p:extLst>
      <p:ext uri="{BB962C8B-B14F-4D97-AF65-F5344CB8AC3E}">
        <p14:creationId xmlns:p14="http://schemas.microsoft.com/office/powerpoint/2010/main" val="11141992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A098B-0B47-0134-B533-195A014BF9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Closed 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BBAAAB-36E0-D8B4-F36E-0146887AB5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solidFill>
                  <a:schemeClr val="accent1">
                    <a:lumMod val="75000"/>
                  </a:schemeClr>
                </a:solidFill>
              </a:rPr>
              <a:t>Closed questions are questions that lead to "yes" or "no" answers. </a:t>
            </a:r>
          </a:p>
          <a:p>
            <a:r>
              <a:rPr lang="en-GB" sz="3600" dirty="0">
                <a:solidFill>
                  <a:schemeClr val="accent1">
                    <a:lumMod val="75000"/>
                  </a:schemeClr>
                </a:solidFill>
              </a:rPr>
              <a:t>For example:  "Do you feel sad?" or "Do you feel happy?" </a:t>
            </a:r>
          </a:p>
          <a:p>
            <a:r>
              <a:rPr lang="en-GB" sz="3600" dirty="0">
                <a:solidFill>
                  <a:schemeClr val="accent1">
                    <a:lumMod val="75000"/>
                  </a:schemeClr>
                </a:solidFill>
              </a:rPr>
              <a:t>When might a closed question be useful?</a:t>
            </a:r>
          </a:p>
        </p:txBody>
      </p:sp>
    </p:spTree>
    <p:extLst>
      <p:ext uri="{BB962C8B-B14F-4D97-AF65-F5344CB8AC3E}">
        <p14:creationId xmlns:p14="http://schemas.microsoft.com/office/powerpoint/2010/main" val="56044967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B756A1-2299-C0D4-E903-6EBD28E4A4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Active Listening – Responding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CA1342-78F5-7F03-8444-BD9C1591EE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Contract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SOLER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CORE CONDITIONS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Nonverbal skills: minimal encourages 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Reflective Skills - Restating, Paraphrasing, Summarizing 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Identifying and reflecting feelings, content and meaning. 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Asking Questions - Closed and Open Questions</a:t>
            </a:r>
          </a:p>
        </p:txBody>
      </p:sp>
    </p:spTree>
    <p:extLst>
      <p:ext uri="{BB962C8B-B14F-4D97-AF65-F5344CB8AC3E}">
        <p14:creationId xmlns:p14="http://schemas.microsoft.com/office/powerpoint/2010/main" val="410843785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7AFC5A-EE78-9FC5-9AC7-2D71C1D968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Responding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23675A-5B19-1D72-ADB2-9FD0FAC5DB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dirty="0">
                <a:solidFill>
                  <a:schemeClr val="accent1">
                    <a:lumMod val="75000"/>
                  </a:schemeClr>
                </a:solidFill>
              </a:rPr>
              <a:t>Clarifying questions are open questions used by the counsellor to make sure they fully understand the client's frame of reference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Communicate CORE Conditions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Reflecting /restating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Use of silence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Paraphrase</a:t>
            </a:r>
          </a:p>
        </p:txBody>
      </p:sp>
    </p:spTree>
    <p:extLst>
      <p:ext uri="{BB962C8B-B14F-4D97-AF65-F5344CB8AC3E}">
        <p14:creationId xmlns:p14="http://schemas.microsoft.com/office/powerpoint/2010/main" val="47030597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/>
              <a:t>Reflective Practice</a:t>
            </a:r>
            <a:br>
              <a:rPr lang="en-GB" b="1"/>
            </a:b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53687" y="1590502"/>
            <a:ext cx="5763491" cy="4800600"/>
          </a:xfrm>
        </p:spPr>
        <p:txBody>
          <a:bodyPr>
            <a:normAutofit/>
          </a:bodyPr>
          <a:lstStyle/>
          <a:p>
            <a:r>
              <a:rPr lang="en-GB" sz="2400"/>
              <a:t>As you undertake your practice you are asked to reflect on your work.</a:t>
            </a:r>
          </a:p>
          <a:p>
            <a:r>
              <a:rPr lang="en-GB" sz="2400"/>
              <a:t>This is during the skills practice as well as after, in the group discussion.</a:t>
            </a:r>
          </a:p>
          <a:p>
            <a:r>
              <a:rPr lang="en-GB" sz="2400"/>
              <a:t>You will also reflect on your work during your time away from the course.</a:t>
            </a:r>
          </a:p>
          <a:p>
            <a:r>
              <a:rPr lang="en-GB" sz="2400"/>
              <a:t>This reflection will enable you to evaluate your skills, which in turn will help you to become a more able and confident practitioner.</a:t>
            </a:r>
          </a:p>
          <a:p>
            <a:pPr marL="45720" indent="0">
              <a:buNone/>
            </a:pPr>
            <a:endParaRPr lang="en-GB"/>
          </a:p>
        </p:txBody>
      </p:sp>
      <p:pic>
        <p:nvPicPr>
          <p:cNvPr id="1026" name="Picture 2" descr="Reflective Practice - Examples - Psychiatry Training UK">
            <a:extLst>
              <a:ext uri="{FF2B5EF4-FFF2-40B4-BE49-F238E27FC236}">
                <a16:creationId xmlns:a16="http://schemas.microsoft.com/office/drawing/2014/main" id="{D3AFE963-853F-4E67-AFA4-974344845A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7652" y="1104207"/>
            <a:ext cx="4800600" cy="480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866266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CD1A2-78D1-4197-B102-BF8F052CC1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6585048" cy="2170313"/>
          </a:xfrm>
        </p:spPr>
        <p:txBody>
          <a:bodyPr/>
          <a:lstStyle/>
          <a:p>
            <a:r>
              <a:rPr lang="en-GB" err="1"/>
              <a:t>Journalling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136E01-3F50-4AC6-B4F1-100B2212262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9814" y="3805312"/>
            <a:ext cx="6585048" cy="2609556"/>
          </a:xfrm>
        </p:spPr>
        <p:txBody>
          <a:bodyPr>
            <a:normAutofit/>
          </a:bodyPr>
          <a:lstStyle/>
          <a:p>
            <a:r>
              <a:rPr lang="en-GB" sz="2800">
                <a:solidFill>
                  <a:schemeClr val="accent1">
                    <a:lumMod val="20000"/>
                    <a:lumOff val="80000"/>
                  </a:schemeClr>
                </a:solidFill>
              </a:rPr>
              <a:t>Start where you are now. What is going on for you at the moment?</a:t>
            </a:r>
          </a:p>
          <a:p>
            <a:r>
              <a:rPr lang="en-GB" sz="2800">
                <a:solidFill>
                  <a:schemeClr val="accent1">
                    <a:lumMod val="20000"/>
                    <a:lumOff val="80000"/>
                  </a:schemeClr>
                </a:solidFill>
              </a:rPr>
              <a:t>Write in a “stream of consciousness” for five minutes. (Don’t edit your thoughts!)</a:t>
            </a:r>
          </a:p>
          <a:p>
            <a:r>
              <a:rPr lang="en-GB" sz="2800">
                <a:solidFill>
                  <a:schemeClr val="accent1">
                    <a:lumMod val="20000"/>
                    <a:lumOff val="80000"/>
                  </a:schemeClr>
                </a:solidFill>
              </a:rPr>
              <a:t>Just go with it</a:t>
            </a:r>
          </a:p>
          <a:p>
            <a:pPr marL="45720" indent="0">
              <a:buNone/>
            </a:pPr>
            <a:endParaRPr lang="en-GB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Content Placeholder 5" descr="A person writing on a piece of paper&#10;&#10;Description automatically generated with medium confidence">
            <a:extLst>
              <a:ext uri="{FF2B5EF4-FFF2-40B4-BE49-F238E27FC236}">
                <a16:creationId xmlns:a16="http://schemas.microsoft.com/office/drawing/2014/main" id="{A8E28A97-4090-495B-B0B6-3E723EEA9E34}"/>
              </a:ext>
            </a:extLst>
          </p:cNvPr>
          <p:cNvPicPr>
            <a:picLocks noGrp="1" noChangeAspect="1"/>
          </p:cNvPicPr>
          <p:nvPr>
            <p:ph sz="half" idx="4294967295"/>
          </p:nvPr>
        </p:nvPicPr>
        <p:blipFill>
          <a:blip r:embed="rId2"/>
          <a:stretch>
            <a:fillRect/>
          </a:stretch>
        </p:blipFill>
        <p:spPr>
          <a:xfrm>
            <a:off x="7585075" y="1744663"/>
            <a:ext cx="4606925" cy="4205287"/>
          </a:xfrm>
        </p:spPr>
      </p:pic>
    </p:spTree>
    <p:extLst>
      <p:ext uri="{BB962C8B-B14F-4D97-AF65-F5344CB8AC3E}">
        <p14:creationId xmlns:p14="http://schemas.microsoft.com/office/powerpoint/2010/main" val="374494693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99C0B311-F8C2-4EC9-8BE3-57FFC031A1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63403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196909C-85A9-45ED-860C-23E681677F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rgbClr val="FFFFFF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7734BF9-9CFC-456E-9D10-1CF452667FD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191" r="1" b="21275"/>
          <a:stretch/>
        </p:blipFill>
        <p:spPr>
          <a:xfrm>
            <a:off x="643467" y="643467"/>
            <a:ext cx="10905066" cy="55710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967175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Reading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1484784"/>
            <a:ext cx="9601200" cy="4687416"/>
          </a:xfrm>
        </p:spPr>
        <p:txBody>
          <a:bodyPr>
            <a:normAutofit/>
          </a:bodyPr>
          <a:lstStyle/>
          <a:p>
            <a:endParaRPr lang="en-GB" dirty="0">
              <a:hlinkClick r:id="rId2"/>
            </a:endParaRPr>
          </a:p>
          <a:p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Jones-Smith, E. (2016) Theories of Counselling and Psychotherapy: An Integrative Approach (2</a:t>
            </a:r>
            <a:r>
              <a:rPr lang="en-GB" sz="2000" baseline="30000" dirty="0">
                <a:solidFill>
                  <a:schemeClr val="accent1">
                    <a:lumMod val="50000"/>
                  </a:schemeClr>
                </a:solidFill>
              </a:rPr>
              <a:t>nd</a:t>
            </a:r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 ed). Sage Publishers</a:t>
            </a:r>
          </a:p>
          <a:p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McLeod, J &amp; McLeod, J. (</a:t>
            </a:r>
            <a:r>
              <a:rPr lang="en-GB" sz="2000" i="1" dirty="0">
                <a:solidFill>
                  <a:schemeClr val="accent1">
                    <a:lumMod val="50000"/>
                  </a:schemeClr>
                </a:solidFill>
              </a:rPr>
              <a:t>2011)Counselling Skills: A Practical Guide for Counsellors and Helping Professionals</a:t>
            </a:r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. Open University Press Chapter 2 &amp; 3</a:t>
            </a:r>
          </a:p>
          <a:p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McLeod, J. (2013)  </a:t>
            </a:r>
            <a:r>
              <a:rPr lang="en-GB" sz="2000" i="1" dirty="0">
                <a:solidFill>
                  <a:schemeClr val="accent1">
                    <a:lumMod val="50000"/>
                  </a:schemeClr>
                </a:solidFill>
              </a:rPr>
              <a:t>Introduction to Counselling, 5th </a:t>
            </a:r>
            <a:r>
              <a:rPr lang="en-GB" sz="2000" i="1" dirty="0" err="1">
                <a:solidFill>
                  <a:schemeClr val="accent1">
                    <a:lumMod val="50000"/>
                  </a:schemeClr>
                </a:solidFill>
              </a:rPr>
              <a:t>edn</a:t>
            </a:r>
            <a:r>
              <a:rPr lang="en-GB" sz="2000" i="1" dirty="0">
                <a:solidFill>
                  <a:schemeClr val="accent1">
                    <a:lumMod val="50000"/>
                  </a:schemeClr>
                </a:solidFill>
              </a:rPr>
              <a:t>.  </a:t>
            </a:r>
            <a:r>
              <a:rPr lang="en-GB" sz="2000" dirty="0" err="1">
                <a:solidFill>
                  <a:schemeClr val="accent1">
                    <a:lumMod val="50000"/>
                  </a:schemeClr>
                </a:solidFill>
              </a:rPr>
              <a:t>Maindenhead</a:t>
            </a:r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: Open University Press</a:t>
            </a:r>
          </a:p>
          <a:p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Midwinter, R., &amp; Dickson, J. (2015). Embedding counselling and communication skills : A relational skills model. London: Routledge. Pages 34-36</a:t>
            </a:r>
          </a:p>
          <a:p>
            <a:r>
              <a:rPr lang="en-GB" sz="2000" dirty="0">
                <a:solidFill>
                  <a:schemeClr val="accent1">
                    <a:lumMod val="50000"/>
                  </a:schemeClr>
                </a:solidFill>
                <a:cs typeface="Arial" panose="020B0604020202020204" pitchFamily="34" charset="0"/>
              </a:rPr>
              <a:t>Rogers, C. (2007) The Necessary and Sufficient Conditions of Therapeutic Personality Change Psychotherapy: Theory, Research, Practice, Training Copyright 2007 by the American Psychological Association 2007, Vol. 44, No. 3, 240 –248 0033-3204/07/$12.00 DOI: 10.1037/0033-3204.44.3.240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3508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9999C-5FDE-CE89-14B8-880FF879D2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Reading for next week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D416448C-AF44-7E3F-33C5-1DF6BFF7EDC4}"/>
              </a:ext>
            </a:extLst>
          </p:cNvPr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517937519"/>
              </p:ext>
            </p:extLst>
          </p:nvPr>
        </p:nvGraphicFramePr>
        <p:xfrm>
          <a:off x="1143000" y="2057399"/>
          <a:ext cx="4754880" cy="4023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57ECEFA-C8EE-E972-09E1-897291B361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1518920"/>
            <a:ext cx="5659120" cy="4993640"/>
          </a:xfrm>
        </p:spPr>
        <p:txBody>
          <a:bodyPr>
            <a:normAutofit fontScale="92500" lnSpcReduction="20000"/>
          </a:bodyPr>
          <a:lstStyle/>
          <a:p>
            <a:pPr marL="45720" indent="0">
              <a:buNone/>
            </a:pPr>
            <a:endParaRPr lang="en-GB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en-GB" b="1" dirty="0"/>
              <a:t>READING</a:t>
            </a:r>
            <a:endParaRPr lang="en-GB" dirty="0"/>
          </a:p>
          <a:p>
            <a:r>
              <a:rPr lang="en-GB" dirty="0"/>
              <a:t>Egan, G. (2013) The Skilled Helper, A Problem Management and Opportunity Approach. 10th ed. </a:t>
            </a:r>
            <a:r>
              <a:rPr lang="en-GB"/>
              <a:t>California: Brooks/Cole </a:t>
            </a:r>
          </a:p>
          <a:p>
            <a:r>
              <a:rPr lang="en-GB"/>
              <a:t>Jones-Smith</a:t>
            </a:r>
            <a:r>
              <a:rPr lang="en-GB" dirty="0"/>
              <a:t>, E. (2016) Theories of Counselling and Psychotherapy: An Integrative Approach (2nd ed). Sage Publishers</a:t>
            </a:r>
          </a:p>
          <a:p>
            <a:r>
              <a:rPr lang="en-GB" dirty="0"/>
              <a:t>McLeod, J &amp; McLeod, J. (2011)Counselling Skills: A Practical Guide for Counsellors and Helping Professionals. Open University Press </a:t>
            </a:r>
          </a:p>
          <a:p>
            <a:r>
              <a:rPr lang="en-GB" dirty="0"/>
              <a:t>McLeod, J. (2013)  Introduction to Counselling, 5th </a:t>
            </a:r>
            <a:r>
              <a:rPr lang="en-GB" dirty="0" err="1"/>
              <a:t>edn</a:t>
            </a:r>
            <a:r>
              <a:rPr lang="en-GB" dirty="0"/>
              <a:t>.  </a:t>
            </a:r>
            <a:r>
              <a:rPr lang="en-GB" dirty="0" err="1"/>
              <a:t>Maindenhead</a:t>
            </a:r>
            <a:r>
              <a:rPr lang="en-GB" dirty="0"/>
              <a:t>: Open University Press</a:t>
            </a:r>
          </a:p>
          <a:p>
            <a:r>
              <a:rPr lang="en-GB" dirty="0"/>
              <a:t>Midwinter, R., &amp; Dickson, J. (2015). Embedding counselling and communication skills : A relational skills model. London: Routledge. </a:t>
            </a:r>
          </a:p>
        </p:txBody>
      </p:sp>
    </p:spTree>
    <p:extLst>
      <p:ext uri="{BB962C8B-B14F-4D97-AF65-F5344CB8AC3E}">
        <p14:creationId xmlns:p14="http://schemas.microsoft.com/office/powerpoint/2010/main" val="3018625977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asis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928E4D0-782D-4812-BE7D-AE5131FD375E}">
  <ds:schemaRefs>
    <ds:schemaRef ds:uri="16c05727-aa75-4e4a-9b5f-8a80a1165891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E0915EF7-B9F6-4EB7-AA4F-557BE6AB702C}">
  <ds:schemaRefs>
    <ds:schemaRef ds:uri="16c05727-aa75-4e4a-9b5f-8a80a1165891"/>
    <ds:schemaRef ds:uri="71af3243-3dd4-4a8d-8c0d-dd76da1f02a5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F465D742-03F8-4A07-AD44-2F5940A9609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Basis design</Template>
  <TotalTime>0</TotalTime>
  <Words>1259</Words>
  <Application>Microsoft Office PowerPoint</Application>
  <PresentationFormat>Widescreen</PresentationFormat>
  <Paragraphs>114</Paragraphs>
  <Slides>23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Arial</vt:lpstr>
      <vt:lpstr>Calibri</vt:lpstr>
      <vt:lpstr>Corbel</vt:lpstr>
      <vt:lpstr>Times New Roman</vt:lpstr>
      <vt:lpstr>Wingdings</vt:lpstr>
      <vt:lpstr>Basis</vt:lpstr>
      <vt:lpstr>ECPS4015: Introduction to Counselling Skills Module Lead: Andrea Williams</vt:lpstr>
      <vt:lpstr>Welcome to the ECPS4015 Introduction to Counselling Skills Module - 2026</vt:lpstr>
      <vt:lpstr>Session Aims: Week 7:  Responding Skills.</vt:lpstr>
      <vt:lpstr>Listening to the clients’ story</vt:lpstr>
      <vt:lpstr>Listening to the story</vt:lpstr>
      <vt:lpstr>Self Disclosure/ Self Identification</vt:lpstr>
      <vt:lpstr>Advice giving</vt:lpstr>
      <vt:lpstr>Reflecting/ Restating</vt:lpstr>
      <vt:lpstr> Physical Contact - Hugging</vt:lpstr>
      <vt:lpstr>Reflecting Feelings </vt:lpstr>
      <vt:lpstr>The Use of Silence</vt:lpstr>
      <vt:lpstr>Cultural considerations</vt:lpstr>
      <vt:lpstr>Pause for a moment</vt:lpstr>
      <vt:lpstr>Take a Break</vt:lpstr>
      <vt:lpstr>Open Questions</vt:lpstr>
      <vt:lpstr>Closed Questions</vt:lpstr>
      <vt:lpstr>Active Listening – Responding Skills</vt:lpstr>
      <vt:lpstr>Responding Skills</vt:lpstr>
      <vt:lpstr>Reflective Practice </vt:lpstr>
      <vt:lpstr>Journalling</vt:lpstr>
      <vt:lpstr>PowerPoint Presentation</vt:lpstr>
      <vt:lpstr>Reading </vt:lpstr>
      <vt:lpstr>Reading for next week</vt:lpstr>
    </vt:vector>
  </TitlesOfParts>
  <Manager/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2021-02-24T15:33:56Z</dcterms:created>
  <dcterms:modified xsi:type="dcterms:W3CDTF">2026-03-16T15:50:34Z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