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8"/>
  </p:notesMasterIdLst>
  <p:sldIdLst>
    <p:sldId id="256" r:id="rId2"/>
    <p:sldId id="269" r:id="rId3"/>
    <p:sldId id="261" r:id="rId4"/>
    <p:sldId id="263" r:id="rId5"/>
    <p:sldId id="264" r:id="rId6"/>
    <p:sldId id="265" r:id="rId7"/>
    <p:sldId id="270" r:id="rId8"/>
    <p:sldId id="271" r:id="rId9"/>
    <p:sldId id="272" r:id="rId10"/>
    <p:sldId id="277" r:id="rId11"/>
    <p:sldId id="273" r:id="rId12"/>
    <p:sldId id="274" r:id="rId13"/>
    <p:sldId id="275" r:id="rId14"/>
    <p:sldId id="276" r:id="rId15"/>
    <p:sldId id="278" r:id="rId16"/>
    <p:sldId id="27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5811" autoAdjust="0"/>
  </p:normalViewPr>
  <p:slideViewPr>
    <p:cSldViewPr snapToGrid="0">
      <p:cViewPr varScale="1">
        <p:scale>
          <a:sx n="41" d="100"/>
          <a:sy n="41" d="100"/>
        </p:scale>
        <p:origin x="181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79FE2D-7DA7-42A4-8B22-25F92C4A9255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C2BAD-43E5-4CD7-A482-16A347BAE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915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Generate</a:t>
            </a:r>
            <a:r>
              <a:rPr lang="en-GB" baseline="0" dirty="0" smtClean="0"/>
              <a:t> a list of related words related to these questions. This also needs to be information that they have learned outside of the classroom.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C2BAD-43E5-4CD7-A482-16A347BAE0D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70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Think of 26 words related to the question from A to Z (x</a:t>
            </a:r>
            <a:r>
              <a:rPr lang="en-GB" baseline="0" dirty="0" smtClean="0"/>
              <a:t> = ex).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C2BAD-43E5-4CD7-A482-16A347BAE0D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593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focus question that clearly specifies the issue that the concept map should address, such as “What are the potential effects of cap-and-trade policies?” or “What is materials science?”</a:t>
            </a: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Tell students (individually or in groups) to begin by generating a list of relevant concepts and organizing them before constructing a preliminary map.</a:t>
            </a: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 students the opportunity to revise. Concept maps evolve as they become more detailed and may require rethinking and reconfiguring.</a:t>
            </a:r>
          </a:p>
          <a:p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 a hierarchical structure that distinguishes concepts and facts at different levels of specificity</a:t>
            </a: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Draw multiple connections, or cross-links, that illustrate how ideas in different domains are related</a:t>
            </a: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Include specific examples of events and objects that clarify the meaning of a given concept</a:t>
            </a:r>
          </a:p>
          <a:p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C2BAD-43E5-4CD7-A482-16A347BAE0D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395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1548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075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2990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00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088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752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033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60293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1605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250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902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A24D818-DE57-4F19-8F04-65A21BB61BE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21D793B-D7CD-44DD-9091-D5AD09B2D22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342751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Introduction to Education for Health and Well-Being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ECCH7004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27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and where?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This module will be on a Wednesday morning, 9-11am, </a:t>
            </a:r>
            <a:r>
              <a:rPr lang="en-GB" sz="2800" dirty="0"/>
              <a:t>i</a:t>
            </a:r>
            <a:r>
              <a:rPr lang="en-GB" sz="2800" dirty="0" smtClean="0"/>
              <a:t>n </a:t>
            </a:r>
            <a:r>
              <a:rPr lang="en-GB" sz="2800" dirty="0" smtClean="0"/>
              <a:t>room TL01.</a:t>
            </a:r>
          </a:p>
          <a:p>
            <a:pPr marL="0" indent="0">
              <a:buNone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4783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800" dirty="0"/>
              <a:t>To enable students to develop an advanced understanding of the breadth of educational approaches which impact upon the teaching and learning of children and young people. </a:t>
            </a:r>
          </a:p>
          <a:p>
            <a:pPr lvl="0"/>
            <a:r>
              <a:rPr lang="en-GB" sz="2800" dirty="0"/>
              <a:t>To provide students with an in-depth understanding of the role of education in its widest sense in enabling children and young people to develop a love of learning really useful knowledge.</a:t>
            </a:r>
          </a:p>
        </p:txBody>
      </p:sp>
    </p:spTree>
    <p:extLst>
      <p:ext uri="{BB962C8B-B14F-4D97-AF65-F5344CB8AC3E}">
        <p14:creationId xmlns:p14="http://schemas.microsoft.com/office/powerpoint/2010/main" val="82391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will the assessments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We have two assessments: </a:t>
            </a:r>
          </a:p>
          <a:p>
            <a:r>
              <a:rPr lang="en-GB" sz="2800" dirty="0" smtClean="0"/>
              <a:t>An essay and a presentation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433" y="3348701"/>
            <a:ext cx="3800168" cy="253344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1010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AC1: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1" dirty="0"/>
              <a:t>Presentation:</a:t>
            </a:r>
            <a:br>
              <a:rPr lang="en-GB" sz="2400" b="1" dirty="0"/>
            </a:br>
            <a:r>
              <a:rPr lang="en-GB" sz="2400" b="1" dirty="0"/>
              <a:t>Collaboration or cheating? What can be learned from global research, policy and practice which might enhance education for the health and well-being of the children and young people of Wales</a:t>
            </a:r>
            <a:r>
              <a:rPr lang="en-GB" sz="2400" b="1" dirty="0" smtClean="0"/>
              <a:t>?</a:t>
            </a:r>
          </a:p>
          <a:p>
            <a:r>
              <a:rPr lang="en-GB" sz="2400" b="1" dirty="0" smtClean="0"/>
              <a:t>(Contribution to Overall Module Assessment: 40%)</a:t>
            </a:r>
          </a:p>
          <a:p>
            <a:endParaRPr lang="en-GB" sz="2400" b="1" dirty="0"/>
          </a:p>
          <a:p>
            <a:r>
              <a:rPr lang="en-GB" sz="2400" b="1" dirty="0" smtClean="0"/>
              <a:t>Timing of presentation: 15minutes</a:t>
            </a:r>
          </a:p>
          <a:p>
            <a:endParaRPr lang="en-GB" sz="2400" b="1" dirty="0"/>
          </a:p>
          <a:p>
            <a:r>
              <a:rPr lang="en-GB" sz="2400" b="1" dirty="0" smtClean="0"/>
              <a:t>Submission deadline: 5pm, </a:t>
            </a:r>
            <a:r>
              <a:rPr lang="en-GB" sz="2400" b="1" dirty="0" smtClean="0"/>
              <a:t>1st </a:t>
            </a:r>
            <a:r>
              <a:rPr lang="en-GB" sz="2400" b="1" dirty="0" smtClean="0"/>
              <a:t>April, </a:t>
            </a:r>
            <a:r>
              <a:rPr lang="en-GB" sz="2400" b="1" dirty="0" smtClean="0"/>
              <a:t>2020.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7306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AC2: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Learning for Life: a critical analysis of the evidence for which education in Wales prepares children and young people for a good life in a rapidly changing global context.   </a:t>
            </a:r>
            <a:endParaRPr lang="en-GB" sz="2400" b="1" dirty="0" smtClean="0"/>
          </a:p>
          <a:p>
            <a:pPr marL="0" indent="0">
              <a:buNone/>
            </a:pPr>
            <a:endParaRPr lang="en-GB" sz="2400" b="1" dirty="0" smtClean="0"/>
          </a:p>
          <a:p>
            <a:r>
              <a:rPr lang="en-GB" sz="2400" b="1" dirty="0" smtClean="0"/>
              <a:t>Word Count: 5000 words</a:t>
            </a:r>
          </a:p>
          <a:p>
            <a:pPr marL="0" indent="0">
              <a:buNone/>
            </a:pPr>
            <a:endParaRPr lang="en-GB" sz="2400" b="1" dirty="0" smtClean="0"/>
          </a:p>
          <a:p>
            <a:r>
              <a:rPr lang="en-GB" sz="2400" b="1" dirty="0" smtClean="0"/>
              <a:t>Submission Deadline: 29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April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59449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424" y="2230088"/>
            <a:ext cx="3121152" cy="367893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753966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 hangingPunct="0"/>
            <a:r>
              <a:rPr lang="en-GB" sz="2400" dirty="0"/>
              <a:t>Engage critically with theory and policy as it impacts upon the education of children and young people.</a:t>
            </a:r>
          </a:p>
          <a:p>
            <a:pPr lvl="0" fontAlgn="base" hangingPunct="0"/>
            <a:r>
              <a:rPr lang="en-GB" sz="2400" dirty="0"/>
              <a:t>Show an advanced understanding of a variety of learning philosophies, personal and social education in a rapidly changing society; informal education, non-formal education, community education, lifelong learning</a:t>
            </a:r>
            <a:r>
              <a:rPr lang="en-GB" sz="2400" dirty="0" smtClean="0"/>
              <a:t>.</a:t>
            </a:r>
            <a:endParaRPr lang="en-GB" sz="2400" dirty="0"/>
          </a:p>
          <a:p>
            <a:pPr lvl="0"/>
            <a:r>
              <a:rPr lang="en-GB" sz="2400" dirty="0"/>
              <a:t>Critically analyse ideologies which influence the education of children and young people in contemporary society, complemented by practical intervention approaches. </a:t>
            </a:r>
          </a:p>
          <a:p>
            <a:pPr lvl="0" fontAlgn="base" hangingPunc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206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Demonstrate a critical understanding of the cultural and social factors which influence the education of children and young people. </a:t>
            </a:r>
          </a:p>
          <a:p>
            <a:pPr lvl="0"/>
            <a:r>
              <a:rPr lang="en-GB" sz="2400" dirty="0"/>
              <a:t>Critically analyse how government policy and education provision can be influenced by social forces, the evidence for whole-school and community approaches.</a:t>
            </a:r>
          </a:p>
          <a:p>
            <a:pPr lvl="0" fontAlgn="base" hangingPunct="0"/>
            <a:r>
              <a:rPr lang="en-GB" sz="2400" dirty="0"/>
              <a:t>Present their work appropriately, with an understanding of the requirements of critical thinking.</a:t>
            </a:r>
          </a:p>
        </p:txBody>
      </p:sp>
    </p:spTree>
    <p:extLst>
      <p:ext uri="{BB962C8B-B14F-4D97-AF65-F5344CB8AC3E}">
        <p14:creationId xmlns:p14="http://schemas.microsoft.com/office/powerpoint/2010/main" val="2956886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Co-constructed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does this mean?</a:t>
            </a:r>
          </a:p>
          <a:p>
            <a:r>
              <a:rPr lang="en-GB" sz="2400" dirty="0" smtClean="0"/>
              <a:t>How will it be helpful?</a:t>
            </a:r>
          </a:p>
          <a:p>
            <a:r>
              <a:rPr lang="en-GB" sz="2400" dirty="0" smtClean="0"/>
              <a:t>What will the outcome be?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1712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already know?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612" y="2545556"/>
            <a:ext cx="2398776" cy="3048000"/>
          </a:xfrm>
        </p:spPr>
      </p:pic>
    </p:spTree>
    <p:extLst>
      <p:ext uri="{BB962C8B-B14F-4D97-AF65-F5344CB8AC3E}">
        <p14:creationId xmlns:p14="http://schemas.microsoft.com/office/powerpoint/2010/main" val="3029601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the following question..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know about learning philosophies within our contemporary society?</a:t>
            </a:r>
          </a:p>
          <a:p>
            <a:r>
              <a:rPr lang="en-GB" dirty="0" smtClean="0"/>
              <a:t>Explore social and personal education, what does that look like? </a:t>
            </a:r>
            <a:endParaRPr lang="en-GB" dirty="0"/>
          </a:p>
          <a:p>
            <a:r>
              <a:rPr lang="en-GB" dirty="0" smtClean="0"/>
              <a:t>What ideas underpin the education within Wales (informal education, non-formal education, community education, lifelong learning)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154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Demonstrate a critical understanding of the cultural and social factors which influence the education of children and young people. </a:t>
            </a:r>
          </a:p>
        </p:txBody>
      </p:sp>
    </p:spTree>
    <p:extLst>
      <p:ext uri="{BB962C8B-B14F-4D97-AF65-F5344CB8AC3E}">
        <p14:creationId xmlns:p14="http://schemas.microsoft.com/office/powerpoint/2010/main" val="557026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Concept Map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Which ideologies are you familiar with, which </a:t>
            </a:r>
            <a:r>
              <a:rPr lang="en-GB" sz="2400" dirty="0"/>
              <a:t>influence the education of children and young people in contemporary </a:t>
            </a:r>
            <a:r>
              <a:rPr lang="en-GB" sz="2400" dirty="0" smtClean="0"/>
              <a:t>society? How are they complemented </a:t>
            </a:r>
            <a:r>
              <a:rPr lang="en-GB" sz="2400" dirty="0"/>
              <a:t>by practical intervention </a:t>
            </a:r>
            <a:r>
              <a:rPr lang="en-GB" sz="2400" dirty="0" smtClean="0"/>
              <a:t>approaches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700610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Final Question (or two)….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How is government </a:t>
            </a:r>
            <a:r>
              <a:rPr lang="en-GB" sz="2400" dirty="0"/>
              <a:t>policy and education </a:t>
            </a:r>
            <a:r>
              <a:rPr lang="en-GB" sz="2400" dirty="0" smtClean="0"/>
              <a:t>provision </a:t>
            </a:r>
            <a:r>
              <a:rPr lang="en-GB" sz="2400" dirty="0"/>
              <a:t>influenced by social </a:t>
            </a:r>
            <a:r>
              <a:rPr lang="en-GB" sz="2400" dirty="0" smtClean="0"/>
              <a:t>forces? What </a:t>
            </a:r>
            <a:r>
              <a:rPr lang="en-GB" sz="2400" dirty="0"/>
              <a:t>the evidence </a:t>
            </a:r>
            <a:r>
              <a:rPr lang="en-GB" sz="2400" dirty="0" smtClean="0"/>
              <a:t>is there for </a:t>
            </a:r>
            <a:r>
              <a:rPr lang="en-GB" sz="2400" dirty="0"/>
              <a:t>whole-school and community </a:t>
            </a:r>
            <a:r>
              <a:rPr lang="en-GB" sz="2400" dirty="0" smtClean="0"/>
              <a:t>approaches?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15374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Thoughts for the module?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6074" y="2103439"/>
            <a:ext cx="4352237" cy="3518058"/>
          </a:xfrm>
        </p:spPr>
      </p:pic>
    </p:spTree>
    <p:extLst>
      <p:ext uri="{BB962C8B-B14F-4D97-AF65-F5344CB8AC3E}">
        <p14:creationId xmlns:p14="http://schemas.microsoft.com/office/powerpoint/2010/main" val="1913432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97</TotalTime>
  <Words>622</Words>
  <Application>Microsoft Office PowerPoint</Application>
  <PresentationFormat>Widescreen</PresentationFormat>
  <Paragraphs>60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Calibri</vt:lpstr>
      <vt:lpstr>Garamond</vt:lpstr>
      <vt:lpstr>Savon</vt:lpstr>
      <vt:lpstr>Introduction to Education for Health and Well-Being</vt:lpstr>
      <vt:lpstr>When and where?</vt:lpstr>
      <vt:lpstr>Aims of the Module</vt:lpstr>
      <vt:lpstr>What will the assessments look like?</vt:lpstr>
      <vt:lpstr>AC1: Presentation</vt:lpstr>
      <vt:lpstr>AC2: Essay</vt:lpstr>
      <vt:lpstr>Any Questions?</vt:lpstr>
      <vt:lpstr>Module Learning Outcomes</vt:lpstr>
      <vt:lpstr>Module Learning Outcomes</vt:lpstr>
      <vt:lpstr>Co-constructed Module</vt:lpstr>
      <vt:lpstr>What do we already know?</vt:lpstr>
      <vt:lpstr>Consider the following question..</vt:lpstr>
      <vt:lpstr>ABC Thinking</vt:lpstr>
      <vt:lpstr>Concept Map</vt:lpstr>
      <vt:lpstr>One Final Question (or two)….</vt:lpstr>
      <vt:lpstr>Thoughts for the module?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Therapy Theories</dc:title>
  <dc:creator>Catherine Slade</dc:creator>
  <cp:lastModifiedBy>Darrel Williams</cp:lastModifiedBy>
  <cp:revision>8</cp:revision>
  <dcterms:created xsi:type="dcterms:W3CDTF">2017-09-28T09:24:33Z</dcterms:created>
  <dcterms:modified xsi:type="dcterms:W3CDTF">2020-01-28T12:22:02Z</dcterms:modified>
</cp:coreProperties>
</file>