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75" r:id="rId5"/>
    <p:sldId id="260" r:id="rId6"/>
    <p:sldId id="279" r:id="rId7"/>
    <p:sldId id="264" r:id="rId8"/>
    <p:sldId id="265" r:id="rId9"/>
    <p:sldId id="266" r:id="rId10"/>
    <p:sldId id="267" r:id="rId11"/>
    <p:sldId id="268" r:id="rId12"/>
    <p:sldId id="269" r:id="rId13"/>
    <p:sldId id="270" r:id="rId14"/>
    <p:sldId id="271" r:id="rId15"/>
    <p:sldId id="272" r:id="rId16"/>
    <p:sldId id="273" r:id="rId17"/>
    <p:sldId id="274" r:id="rId18"/>
    <p:sldId id="25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F3C251-60ED-40C5-975C-E1722A053099}" v="96" dt="2026-04-01T17:05:58.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p:scale>
          <a:sx n="73" d="100"/>
          <a:sy n="73" d="100"/>
        </p:scale>
        <p:origin x="4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rtia Amankonah" userId="80f77711ebd7894e" providerId="LiveId" clId="{02ECD358-6383-4E9E-9319-0CE4A98C3CF7}"/>
    <pc:docChg chg="modSld">
      <pc:chgData name="Portia Amankonah" userId="80f77711ebd7894e" providerId="LiveId" clId="{02ECD358-6383-4E9E-9319-0CE4A98C3CF7}" dt="2026-04-02T09:59:41.166" v="0" actId="1076"/>
      <pc:docMkLst>
        <pc:docMk/>
      </pc:docMkLst>
      <pc:sldChg chg="modSp mod">
        <pc:chgData name="Portia Amankonah" userId="80f77711ebd7894e" providerId="LiveId" clId="{02ECD358-6383-4E9E-9319-0CE4A98C3CF7}" dt="2026-04-02T09:59:41.166" v="0" actId="1076"/>
        <pc:sldMkLst>
          <pc:docMk/>
          <pc:sldMk cId="2873196158" sldId="258"/>
        </pc:sldMkLst>
        <pc:spChg chg="mod">
          <ac:chgData name="Portia Amankonah" userId="80f77711ebd7894e" providerId="LiveId" clId="{02ECD358-6383-4E9E-9319-0CE4A98C3CF7}" dt="2026-04-02T09:59:41.166" v="0" actId="1076"/>
          <ac:spMkLst>
            <pc:docMk/>
            <pc:sldMk cId="2873196158" sldId="258"/>
            <ac:spMk id="4" creationId="{8EA59402-11F6-210E-9430-4930399C3A7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26D1E8-A2FC-4901-B202-EE35ABD657E3}" type="datetimeFigureOut">
              <a:rPr lang="en-GB" smtClean="0"/>
              <a:t>02/04/2026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D2D7A0-57D7-4AC5-BA40-FDB583D5C586}" type="slidenum">
              <a:rPr lang="en-GB" smtClean="0"/>
              <a:t>‹#›</a:t>
            </a:fld>
            <a:endParaRPr lang="en-GB"/>
          </a:p>
        </p:txBody>
      </p:sp>
    </p:spTree>
    <p:extLst>
      <p:ext uri="{BB962C8B-B14F-4D97-AF65-F5344CB8AC3E}">
        <p14:creationId xmlns:p14="http://schemas.microsoft.com/office/powerpoint/2010/main" val="2125810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67CEC-899C-77AF-7453-43F4BCCEBA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68C87BB-4FED-FB45-EDAA-43182C4AEA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C7812E0-EDC8-41C3-A77B-D8118A132804}"/>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5" name="Footer Placeholder 4">
            <a:extLst>
              <a:ext uri="{FF2B5EF4-FFF2-40B4-BE49-F238E27FC236}">
                <a16:creationId xmlns:a16="http://schemas.microsoft.com/office/drawing/2014/main" id="{9996E7DF-AE4A-5F12-EA7A-C41A91C1CC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EC0B37-3D60-0184-3522-87F53DE7A148}"/>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3754250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8AAFB-2CF3-54F1-06EE-AA39E4B727F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67C1FAF-BF8A-C991-BE3C-5911BA58911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0371D8-F30B-52E4-36FE-98128B0EB2D0}"/>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5" name="Footer Placeholder 4">
            <a:extLst>
              <a:ext uri="{FF2B5EF4-FFF2-40B4-BE49-F238E27FC236}">
                <a16:creationId xmlns:a16="http://schemas.microsoft.com/office/drawing/2014/main" id="{E23C68F8-9966-A82D-9C49-D66E5DE4DC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FF1EE6-E4C9-2FB4-04D9-5EF14DAABB4D}"/>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3337667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8379-FC54-85ED-F023-254CEEBB0AF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A3559A6-74E1-7071-6C38-8D5D1C0572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AFD863F-48BB-24E0-E693-6FD8FADF66FC}"/>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5" name="Footer Placeholder 4">
            <a:extLst>
              <a:ext uri="{FF2B5EF4-FFF2-40B4-BE49-F238E27FC236}">
                <a16:creationId xmlns:a16="http://schemas.microsoft.com/office/drawing/2014/main" id="{80C15BF5-AE8F-BB0A-A0FB-A477726330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B25F4-9846-9A62-1230-0E1601D9EA23}"/>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1627660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A4136-D708-C2A1-E0FE-2B008BBF75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3FCD2F-A8D2-8B03-3749-AF19290B7BD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19F3BBD-2A7A-074B-B754-3C093D2509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E78C51D-A285-FAA7-8BC3-F7AF9E12E8D3}"/>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6" name="Footer Placeholder 5">
            <a:extLst>
              <a:ext uri="{FF2B5EF4-FFF2-40B4-BE49-F238E27FC236}">
                <a16:creationId xmlns:a16="http://schemas.microsoft.com/office/drawing/2014/main" id="{35070F79-6A91-3AEB-C23B-EEB7AB4A83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6C5011-BA37-1D49-E0A1-DBA85A5ACD99}"/>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3481683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4598E-8354-C14B-12D3-14322650844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C692741-C340-ADE3-6CD9-7DC1563B19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D7E26E-A428-1AF4-760F-54D31A33F22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C1B1887-94F6-B381-5FC3-D9F8A39DCE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66705B9-E143-C711-AD8C-448B857171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8470195-A20F-DD69-5783-C778A3CF4341}"/>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8" name="Footer Placeholder 7">
            <a:extLst>
              <a:ext uri="{FF2B5EF4-FFF2-40B4-BE49-F238E27FC236}">
                <a16:creationId xmlns:a16="http://schemas.microsoft.com/office/drawing/2014/main" id="{E93599A6-6682-EC6E-FA2B-D4DDD7C8CC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3E95DD-D118-F727-01F1-F7CDBD344FBA}"/>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4028036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05450-2024-E174-A6EF-940EEF9932D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3B7AF34-4227-58AC-57DD-CE9A0BC10057}"/>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4" name="Footer Placeholder 3">
            <a:extLst>
              <a:ext uri="{FF2B5EF4-FFF2-40B4-BE49-F238E27FC236}">
                <a16:creationId xmlns:a16="http://schemas.microsoft.com/office/drawing/2014/main" id="{D0C567DE-AFFD-5274-AAFC-30A5169AB3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7F8BDD-088B-8341-6BD7-C681949F9EAF}"/>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1289256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9E7D1B-955B-97E0-F0DA-0199C4F75B9A}"/>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3" name="Footer Placeholder 2">
            <a:extLst>
              <a:ext uri="{FF2B5EF4-FFF2-40B4-BE49-F238E27FC236}">
                <a16:creationId xmlns:a16="http://schemas.microsoft.com/office/drawing/2014/main" id="{C6102CA4-722E-C823-49D4-91E7363D89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C384118-D990-5345-B1AA-51A5BA834F96}"/>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1290112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3A018-CC5A-F218-75B2-93AFCD7940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1F73A34-A314-4B1F-16CD-616D3B4CA8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941733C-0AAF-9748-2DAC-61BBDD1508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FAAC23-7887-C608-A4BE-99382E709F4A}"/>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6" name="Footer Placeholder 5">
            <a:extLst>
              <a:ext uri="{FF2B5EF4-FFF2-40B4-BE49-F238E27FC236}">
                <a16:creationId xmlns:a16="http://schemas.microsoft.com/office/drawing/2014/main" id="{72AD4AAA-1451-2859-625E-C4E0232053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82848-8A9B-0FCE-D62B-190803764499}"/>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123904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9FC39-1FEF-1F18-B865-770A8EEFE2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00978DA-CD30-81B6-C4F6-DB33977233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631B10-1DDA-99E6-9B29-B448036A2C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F1CF929-7E65-2AD9-3EA9-649E82759258}"/>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6" name="Footer Placeholder 5">
            <a:extLst>
              <a:ext uri="{FF2B5EF4-FFF2-40B4-BE49-F238E27FC236}">
                <a16:creationId xmlns:a16="http://schemas.microsoft.com/office/drawing/2014/main" id="{D06F5EC9-113C-50E7-495E-3CEA366643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E2BE24-C656-05B7-A375-355A1CB45229}"/>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2882906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397C-38C1-BDC6-E9A3-46A072E03C8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1FAEE33-8CE8-97B4-6710-FB418E4701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1C8DD4-5D2C-9380-CB55-0B5DD6A12A83}"/>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5" name="Footer Placeholder 4">
            <a:extLst>
              <a:ext uri="{FF2B5EF4-FFF2-40B4-BE49-F238E27FC236}">
                <a16:creationId xmlns:a16="http://schemas.microsoft.com/office/drawing/2014/main" id="{3A2029FB-096B-76DF-F565-76B02074DE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37861F-F1A8-5B31-9DC8-B3B0B863EA1D}"/>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3308910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E1566C-390D-8C7F-F2AF-B73B2342BB6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2C8F6B3-E6B1-68F7-F1AF-ABF7E50DFBB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A6FF51-969F-8C84-0853-2806412F6AB3}"/>
              </a:ext>
            </a:extLst>
          </p:cNvPr>
          <p:cNvSpPr>
            <a:spLocks noGrp="1"/>
          </p:cNvSpPr>
          <p:nvPr>
            <p:ph type="dt" sz="half" idx="10"/>
          </p:nvPr>
        </p:nvSpPr>
        <p:spPr/>
        <p:txBody>
          <a:bodyPr/>
          <a:lstStyle/>
          <a:p>
            <a:fld id="{D7461FA6-CE10-4E4C-93ED-C729C5B38B7F}" type="datetimeFigureOut">
              <a:rPr lang="en-GB" smtClean="0"/>
              <a:t>02/04/2026</a:t>
            </a:fld>
            <a:endParaRPr lang="en-GB"/>
          </a:p>
        </p:txBody>
      </p:sp>
      <p:sp>
        <p:nvSpPr>
          <p:cNvPr id="5" name="Footer Placeholder 4">
            <a:extLst>
              <a:ext uri="{FF2B5EF4-FFF2-40B4-BE49-F238E27FC236}">
                <a16:creationId xmlns:a16="http://schemas.microsoft.com/office/drawing/2014/main" id="{56C133E4-354B-F11E-0D20-60E6462BE1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48BB00-9366-75BD-417A-B6E6C64CB770}"/>
              </a:ext>
            </a:extLst>
          </p:cNvPr>
          <p:cNvSpPr>
            <a:spLocks noGrp="1"/>
          </p:cNvSpPr>
          <p:nvPr>
            <p:ph type="sldNum" sz="quarter" idx="12"/>
          </p:nvPr>
        </p:nvSpPr>
        <p:spPr/>
        <p:txBody>
          <a:bodyPr/>
          <a:lstStyle/>
          <a:p>
            <a:fld id="{B8DEF339-A473-4297-B420-F405800F4AAF}" type="slidenum">
              <a:rPr lang="en-GB" smtClean="0"/>
              <a:t>‹#›</a:t>
            </a:fld>
            <a:endParaRPr lang="en-GB"/>
          </a:p>
        </p:txBody>
      </p:sp>
    </p:spTree>
    <p:extLst>
      <p:ext uri="{BB962C8B-B14F-4D97-AF65-F5344CB8AC3E}">
        <p14:creationId xmlns:p14="http://schemas.microsoft.com/office/powerpoint/2010/main" val="3765515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6179F4-195E-80C4-1A04-AB151796BC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BA446A2-2896-B36D-99FA-4D3EC2FD28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EFE24F7-A0E1-3C96-074A-C0FB5594D6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461FA6-CE10-4E4C-93ED-C729C5B38B7F}" type="datetimeFigureOut">
              <a:rPr lang="en-GB" smtClean="0"/>
              <a:t>02/04/2026</a:t>
            </a:fld>
            <a:endParaRPr lang="en-GB"/>
          </a:p>
        </p:txBody>
      </p:sp>
      <p:sp>
        <p:nvSpPr>
          <p:cNvPr id="5" name="Footer Placeholder 4">
            <a:extLst>
              <a:ext uri="{FF2B5EF4-FFF2-40B4-BE49-F238E27FC236}">
                <a16:creationId xmlns:a16="http://schemas.microsoft.com/office/drawing/2014/main" id="{B74993ED-D3FA-F38C-1C48-A471814592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E945F1E-099A-99E4-59DC-DCEA7D798F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8DEF339-A473-4297-B420-F405800F4AAF}" type="slidenum">
              <a:rPr lang="en-GB" smtClean="0"/>
              <a:t>‹#›</a:t>
            </a:fld>
            <a:endParaRPr lang="en-GB"/>
          </a:p>
        </p:txBody>
      </p:sp>
    </p:spTree>
    <p:extLst>
      <p:ext uri="{BB962C8B-B14F-4D97-AF65-F5344CB8AC3E}">
        <p14:creationId xmlns:p14="http://schemas.microsoft.com/office/powerpoint/2010/main" val="2513793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sv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1.sv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1.sv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1.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sv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sv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sv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sv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sv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sv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sv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sv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1.svg"/></Relationships>
</file>

<file path=ppt/slides/_rels/slide15.xml.rels><?xml version="1.0" encoding="UTF-8" standalone="yes"?>
<Relationships xmlns="http://schemas.openxmlformats.org/package/2006/relationships"><Relationship Id="rId3" Type="http://schemas.openxmlformats.org/officeDocument/2006/relationships/hyperlink" Target="https://pmc.ncbi.nlm.nih.gov/articles/PMC9240343/" TargetMode="External"/><Relationship Id="rId2" Type="http://schemas.openxmlformats.org/officeDocument/2006/relationships/hyperlink" Target="https://www.gov.uk/government/statistics/diabetes-profile-update-march-2025/diabetes-profile-statistical-commentary-march-2025" TargetMode="External"/><Relationship Id="rId1" Type="http://schemas.openxmlformats.org/officeDocument/2006/relationships/slideLayout" Target="../slideLayouts/slideLayout2.xml"/><Relationship Id="rId4" Type="http://schemas.openxmlformats.org/officeDocument/2006/relationships/hyperlink" Target="https://www.nice.org.uk/about-us/our-princi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3AF0F-F623-F9FD-CFBA-815727B8FA98}"/>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C058A6-1501-B204-5C29-0FB9138E1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8A8A062-93BA-37B8-91D1-9830C43EDE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74E5FE19-033B-FB5B-9CC9-05F446670D45}"/>
              </a:ext>
            </a:extLst>
          </p:cNvPr>
          <p:cNvSpPr>
            <a:spLocks noGrp="1"/>
          </p:cNvSpPr>
          <p:nvPr>
            <p:ph type="ctrTitle"/>
          </p:nvPr>
        </p:nvSpPr>
        <p:spPr>
          <a:xfrm>
            <a:off x="2148840" y="1222603"/>
            <a:ext cx="7238186" cy="1769809"/>
          </a:xfrm>
        </p:spPr>
        <p:txBody>
          <a:bodyPr anchor="b">
            <a:normAutofit fontScale="90000"/>
          </a:bodyPr>
          <a:lstStyle/>
          <a:p>
            <a:r>
              <a:rPr lang="en-GB" sz="3200" dirty="0">
                <a:solidFill>
                  <a:srgbClr val="595959"/>
                </a:solidFill>
                <a:latin typeface="Arial" panose="020B0604020202020204" pitchFamily="34" charset="0"/>
                <a:cs typeface="Arial" panose="020B0604020202020204" pitchFamily="34" charset="0"/>
              </a:rPr>
              <a:t>Introduction and Case study: Mr. James Carter </a:t>
            </a:r>
            <a:br>
              <a:rPr lang="en-GB" sz="3200" dirty="0">
                <a:solidFill>
                  <a:srgbClr val="595959"/>
                </a:solidFill>
                <a:latin typeface="Arial" panose="020B0604020202020204" pitchFamily="34" charset="0"/>
                <a:cs typeface="Arial" panose="020B0604020202020204" pitchFamily="34" charset="0"/>
              </a:rPr>
            </a:br>
            <a:br>
              <a:rPr lang="en-GB" dirty="0"/>
            </a:br>
            <a:endParaRPr lang="en-GB" sz="3200" dirty="0">
              <a:solidFill>
                <a:srgbClr val="595959"/>
              </a:solidFill>
              <a:latin typeface="Arial" panose="020B0604020202020204" pitchFamily="34" charset="0"/>
              <a:cs typeface="Arial" panose="020B0604020202020204" pitchFamily="34" charset="0"/>
            </a:endParaRPr>
          </a:p>
        </p:txBody>
      </p:sp>
      <p:pic>
        <p:nvPicPr>
          <p:cNvPr id="10" name="Graphic 9" descr="Needle">
            <a:extLst>
              <a:ext uri="{FF2B5EF4-FFF2-40B4-BE49-F238E27FC236}">
                <a16:creationId xmlns:a16="http://schemas.microsoft.com/office/drawing/2014/main" id="{18A8D5D1-E321-BCB9-216B-330479BD0D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71753" y="0"/>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2" name="TextBox 11">
            <a:extLst>
              <a:ext uri="{FF2B5EF4-FFF2-40B4-BE49-F238E27FC236}">
                <a16:creationId xmlns:a16="http://schemas.microsoft.com/office/drawing/2014/main" id="{F7E26B7A-5153-98B8-E885-3EBE6E38DD36}"/>
              </a:ext>
            </a:extLst>
          </p:cNvPr>
          <p:cNvSpPr txBox="1"/>
          <p:nvPr/>
        </p:nvSpPr>
        <p:spPr>
          <a:xfrm>
            <a:off x="767306" y="2174481"/>
            <a:ext cx="10657388" cy="3693319"/>
          </a:xfrm>
          <a:prstGeom prst="rect">
            <a:avLst/>
          </a:prstGeom>
          <a:noFill/>
        </p:spPr>
        <p:txBody>
          <a:bodyPr wrap="square" rtlCol="0">
            <a:spAutoFit/>
          </a:bodyPr>
          <a:lstStyle/>
          <a:p>
            <a:r>
              <a:rPr lang="en-GB" b="1" dirty="0"/>
              <a:t>Clinical Focus : </a:t>
            </a:r>
            <a:r>
              <a:rPr lang="en-GB" dirty="0"/>
              <a:t>Type 2 diabetes is a chronic metabolic disorder affecting glucose regulation and endocrine function. </a:t>
            </a:r>
          </a:p>
          <a:p>
            <a:r>
              <a:rPr lang="en-GB" b="1" dirty="0"/>
              <a:t>Case Study : </a:t>
            </a:r>
            <a:r>
              <a:rPr lang="en-GB" dirty="0"/>
              <a:t>This presentation explores the condition through the case of </a:t>
            </a:r>
            <a:r>
              <a:rPr lang="en-GB" b="1" dirty="0"/>
              <a:t>Mr James Carter</a:t>
            </a:r>
            <a:r>
              <a:rPr lang="en-GB" dirty="0"/>
              <a:t>, a 55-year-old male with obesity (BMI ~32) and a sedentary lifestyle. </a:t>
            </a:r>
          </a:p>
          <a:p>
            <a:r>
              <a:rPr lang="en-GB" dirty="0"/>
              <a:t>His lifestyle, including low physical activity and a diet high in processed foods and refined sugars, contributes to insulin resistance and impaired glucose regulation. </a:t>
            </a:r>
          </a:p>
          <a:p>
            <a:r>
              <a:rPr lang="en-GB" b="1" dirty="0"/>
              <a:t>Scientific Approach</a:t>
            </a:r>
            <a:r>
              <a:rPr lang="en-GB" dirty="0"/>
              <a:t>: This case demonstrates how physiological dysfunction presents clinically, including symptoms such as fatigue and reduced energy levels. </a:t>
            </a:r>
          </a:p>
          <a:p>
            <a:r>
              <a:rPr lang="en-GB" dirty="0"/>
              <a:t>The presentation integrates anatomy, physiology, and pathophysiology to explain disease mechanisms. </a:t>
            </a:r>
          </a:p>
          <a:p>
            <a:r>
              <a:rPr lang="en-GB" b="1" dirty="0"/>
              <a:t>Guideline Framework: </a:t>
            </a:r>
            <a:r>
              <a:rPr lang="en-GB" dirty="0"/>
              <a:t>Care strategies are based on </a:t>
            </a:r>
            <a:r>
              <a:rPr lang="en-GB" b="1" dirty="0"/>
              <a:t>NICE</a:t>
            </a:r>
            <a:r>
              <a:rPr lang="en-GB" dirty="0"/>
              <a:t> and </a:t>
            </a:r>
            <a:r>
              <a:rPr lang="en-GB" b="1" dirty="0"/>
              <a:t>NHS</a:t>
            </a:r>
            <a:r>
              <a:rPr lang="en-GB" dirty="0"/>
              <a:t> guidelines to ensure effective, person-centred care. </a:t>
            </a:r>
          </a:p>
          <a:p>
            <a:pPr marL="285750" indent="-285750">
              <a:buFont typeface="Arial" panose="020B0604020202020204" pitchFamily="34" charset="0"/>
              <a:buChar char="•"/>
            </a:pPr>
            <a:endParaRPr lang="en-GB" dirty="0"/>
          </a:p>
          <a:p>
            <a:endParaRPr lang="en-GB" dirty="0"/>
          </a:p>
        </p:txBody>
      </p:sp>
      <p:pic>
        <p:nvPicPr>
          <p:cNvPr id="36" name="Audio 35">
            <a:hlinkClick r:id="" action="ppaction://media"/>
            <a:extLst>
              <a:ext uri="{FF2B5EF4-FFF2-40B4-BE49-F238E27FC236}">
                <a16:creationId xmlns:a16="http://schemas.microsoft.com/office/drawing/2014/main" id="{DE6FAF44-7D79-10EF-B8BF-C91B982C0BF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8928454"/>
      </p:ext>
    </p:extLst>
  </p:cSld>
  <p:clrMapOvr>
    <a:masterClrMapping/>
  </p:clrMapOvr>
  <mc:AlternateContent xmlns:mc="http://schemas.openxmlformats.org/markup-compatibility/2006" xmlns:p14="http://schemas.microsoft.com/office/powerpoint/2010/main">
    <mc:Choice Requires="p14">
      <p:transition p14:dur="10" advTm="72795"/>
    </mc:Choice>
    <mc:Fallback xmlns="">
      <p:transition advTm="72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67EE2DE6-6FFB-D92B-7699-A0DA9BA8E489}"/>
              </a:ext>
            </a:extLst>
          </p:cNvPr>
          <p:cNvSpPr>
            <a:spLocks noGrp="1"/>
          </p:cNvSpPr>
          <p:nvPr>
            <p:ph type="ctrTitle"/>
          </p:nvPr>
        </p:nvSpPr>
        <p:spPr>
          <a:xfrm>
            <a:off x="42731" y="814827"/>
            <a:ext cx="6301874" cy="1400400"/>
          </a:xfrm>
        </p:spPr>
        <p:txBody>
          <a:bodyPr anchor="b">
            <a:normAutofit fontScale="90000"/>
          </a:bodyPr>
          <a:lstStyle/>
          <a:p>
            <a:r>
              <a:rPr lang="en-GB" sz="3200" dirty="0">
                <a:solidFill>
                  <a:srgbClr val="595959"/>
                </a:solidFill>
                <a:latin typeface="Arial" panose="020B0604020202020204" pitchFamily="34" charset="0"/>
                <a:cs typeface="Arial" panose="020B0604020202020204" pitchFamily="34" charset="0"/>
              </a:rPr>
              <a:t>What is Type 2 diabetes?</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Understanding the condition</a:t>
            </a:r>
            <a:br>
              <a:rPr lang="en-GB" sz="3200" dirty="0">
                <a:solidFill>
                  <a:srgbClr val="595959"/>
                </a:solidFill>
                <a:latin typeface="Arial" panose="020B0604020202020204" pitchFamily="34" charset="0"/>
                <a:cs typeface="Arial" panose="020B0604020202020204" pitchFamily="34" charset="0"/>
              </a:rPr>
            </a:br>
            <a:endParaRPr lang="en-GB" sz="3200" dirty="0">
              <a:solidFill>
                <a:srgbClr val="595959"/>
              </a:solidFill>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83422D6A-AC89-3C9B-8B11-AE998FA9FACC}"/>
              </a:ext>
            </a:extLst>
          </p:cNvPr>
          <p:cNvSpPr>
            <a:spLocks noGrp="1"/>
          </p:cNvSpPr>
          <p:nvPr>
            <p:ph type="subTitle" idx="1"/>
          </p:nvPr>
        </p:nvSpPr>
        <p:spPr>
          <a:xfrm>
            <a:off x="685800" y="4565845"/>
            <a:ext cx="4561369" cy="1477328"/>
          </a:xfrm>
        </p:spPr>
        <p:txBody>
          <a:bodyPr anchor="t">
            <a:noAutofit/>
          </a:bodyPr>
          <a:lstStyle/>
          <a:p>
            <a:pPr algn="l"/>
            <a:r>
              <a:rPr lang="en-GB" sz="1400" dirty="0">
                <a:solidFill>
                  <a:srgbClr val="595959"/>
                </a:solidFill>
                <a:latin typeface="Arial" panose="020B0604020202020204" pitchFamily="34" charset="0"/>
                <a:cs typeface="Arial" panose="020B0604020202020204" pitchFamily="34" charset="0"/>
              </a:rPr>
              <a:t> </a:t>
            </a:r>
            <a:endParaRPr lang="en-GB" sz="1100" dirty="0">
              <a:solidFill>
                <a:srgbClr val="595959"/>
              </a:solidFill>
            </a:endParaRPr>
          </a:p>
        </p:txBody>
      </p:sp>
      <p:sp>
        <p:nvSpPr>
          <p:cNvPr id="6" name="TextBox 5">
            <a:extLst>
              <a:ext uri="{FF2B5EF4-FFF2-40B4-BE49-F238E27FC236}">
                <a16:creationId xmlns:a16="http://schemas.microsoft.com/office/drawing/2014/main" id="{BBED867F-79DF-6A9E-7A45-EA7ED2F7D0DA}"/>
              </a:ext>
            </a:extLst>
          </p:cNvPr>
          <p:cNvSpPr txBox="1"/>
          <p:nvPr/>
        </p:nvSpPr>
        <p:spPr>
          <a:xfrm>
            <a:off x="866092" y="2267443"/>
            <a:ext cx="5071451" cy="1785104"/>
          </a:xfrm>
          <a:prstGeom prst="rect">
            <a:avLst/>
          </a:prstGeom>
          <a:noFill/>
        </p:spPr>
        <p:txBody>
          <a:bodyPr wrap="square">
            <a:spAutoFit/>
          </a:bodyPr>
          <a:lstStyle/>
          <a:p>
            <a:r>
              <a:rPr lang="en-GB" sz="2000" b="1" dirty="0"/>
              <a:t>Definition of condition: </a:t>
            </a:r>
          </a:p>
          <a:p>
            <a:r>
              <a:rPr lang="en-GB" dirty="0"/>
              <a:t>Type 2 diabetes is a chronic metabolic disorder characterised by insulin resistance and persistent hyperglycaemia, resulting from impaired cellular response to insulin action and secretion. (Lu et al., 2024)</a:t>
            </a:r>
          </a:p>
        </p:txBody>
      </p:sp>
      <p:sp>
        <p:nvSpPr>
          <p:cNvPr id="8" name="TextBox 7">
            <a:extLst>
              <a:ext uri="{FF2B5EF4-FFF2-40B4-BE49-F238E27FC236}">
                <a16:creationId xmlns:a16="http://schemas.microsoft.com/office/drawing/2014/main" id="{48898EFA-CAD9-BC50-369E-74528F0EACFA}"/>
              </a:ext>
            </a:extLst>
          </p:cNvPr>
          <p:cNvSpPr txBox="1"/>
          <p:nvPr/>
        </p:nvSpPr>
        <p:spPr>
          <a:xfrm>
            <a:off x="6344605" y="2261288"/>
            <a:ext cx="4981303" cy="1508105"/>
          </a:xfrm>
          <a:prstGeom prst="rect">
            <a:avLst/>
          </a:prstGeom>
          <a:noFill/>
        </p:spPr>
        <p:txBody>
          <a:bodyPr wrap="square" rtlCol="0">
            <a:spAutoFit/>
          </a:bodyPr>
          <a:lstStyle/>
          <a:p>
            <a:r>
              <a:rPr lang="en-GB" sz="2000" b="1" dirty="0"/>
              <a:t>Underlying mechanism: </a:t>
            </a:r>
          </a:p>
          <a:p>
            <a:r>
              <a:rPr lang="en-GB" dirty="0"/>
              <a:t>Although insulin is still produced, the body’s cells do not respond properly, leading to impaired glucose uptake and disruption of normal metabolic processes. (Lu et al., 2024)</a:t>
            </a:r>
          </a:p>
        </p:txBody>
      </p:sp>
      <p:sp>
        <p:nvSpPr>
          <p:cNvPr id="9" name="TextBox 8">
            <a:extLst>
              <a:ext uri="{FF2B5EF4-FFF2-40B4-BE49-F238E27FC236}">
                <a16:creationId xmlns:a16="http://schemas.microsoft.com/office/drawing/2014/main" id="{D7D52DAE-BE5F-3684-22C9-0580AB30A5A7}"/>
              </a:ext>
            </a:extLst>
          </p:cNvPr>
          <p:cNvSpPr txBox="1"/>
          <p:nvPr/>
        </p:nvSpPr>
        <p:spPr>
          <a:xfrm>
            <a:off x="6344605" y="4477259"/>
            <a:ext cx="4981303" cy="1508105"/>
          </a:xfrm>
          <a:prstGeom prst="rect">
            <a:avLst/>
          </a:prstGeom>
          <a:noFill/>
        </p:spPr>
        <p:txBody>
          <a:bodyPr wrap="square" rtlCol="0">
            <a:spAutoFit/>
          </a:bodyPr>
          <a:lstStyle/>
          <a:p>
            <a:r>
              <a:rPr lang="en-GB" sz="2000" b="1" dirty="0"/>
              <a:t>Clinical relevance to Mr. Carter: </a:t>
            </a:r>
          </a:p>
          <a:p>
            <a:r>
              <a:rPr lang="en-GB" dirty="0"/>
              <a:t>In Mr. Carter’s case, this results in symptoms such as fatigue and increased thirst, demonstrating how impaired glucose regulation presents in everyday functioning</a:t>
            </a:r>
          </a:p>
        </p:txBody>
      </p:sp>
      <p:pic>
        <p:nvPicPr>
          <p:cNvPr id="10" name="Graphic 9" descr="Needle">
            <a:extLst>
              <a:ext uri="{FF2B5EF4-FFF2-40B4-BE49-F238E27FC236}">
                <a16:creationId xmlns:a16="http://schemas.microsoft.com/office/drawing/2014/main" id="{5E429598-08A5-5816-EC08-A01833B5239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1" name="TextBox 10">
            <a:extLst>
              <a:ext uri="{FF2B5EF4-FFF2-40B4-BE49-F238E27FC236}">
                <a16:creationId xmlns:a16="http://schemas.microsoft.com/office/drawing/2014/main" id="{10F3FDAA-AEF6-6085-4CD4-CAFF4C6157B1}"/>
              </a:ext>
            </a:extLst>
          </p:cNvPr>
          <p:cNvSpPr txBox="1"/>
          <p:nvPr/>
        </p:nvSpPr>
        <p:spPr>
          <a:xfrm>
            <a:off x="857250" y="4439312"/>
            <a:ext cx="4561369" cy="1785104"/>
          </a:xfrm>
          <a:prstGeom prst="rect">
            <a:avLst/>
          </a:prstGeom>
          <a:noFill/>
        </p:spPr>
        <p:txBody>
          <a:bodyPr wrap="square" rtlCol="0">
            <a:spAutoFit/>
          </a:bodyPr>
          <a:lstStyle/>
          <a:p>
            <a:r>
              <a:rPr lang="en-GB" sz="2000" b="1" dirty="0"/>
              <a:t>Progression of disease:</a:t>
            </a:r>
          </a:p>
          <a:p>
            <a:r>
              <a:rPr lang="en-GB" dirty="0"/>
              <a:t>Over time, pancreatic beta cells may become less effective, (Khin et al., 2023</a:t>
            </a:r>
            <a:r>
              <a:rPr lang="en-GB" b="1" dirty="0"/>
              <a:t>)</a:t>
            </a:r>
            <a:r>
              <a:rPr lang="en-GB" dirty="0"/>
              <a:t> further reducing insulin production and worsening blood glucose control.</a:t>
            </a:r>
            <a:endParaRPr lang="en-GB" sz="1100" dirty="0">
              <a:solidFill>
                <a:srgbClr val="595959"/>
              </a:solidFill>
            </a:endParaRPr>
          </a:p>
          <a:p>
            <a:endParaRPr lang="en-GB" dirty="0"/>
          </a:p>
        </p:txBody>
      </p:sp>
      <p:pic>
        <p:nvPicPr>
          <p:cNvPr id="24" name="Audio 23">
            <a:hlinkClick r:id="" action="ppaction://media"/>
            <a:extLst>
              <a:ext uri="{FF2B5EF4-FFF2-40B4-BE49-F238E27FC236}">
                <a16:creationId xmlns:a16="http://schemas.microsoft.com/office/drawing/2014/main" id="{9DE3A664-40DE-42F2-5FD6-A2E1F093F99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4892388"/>
      </p:ext>
    </p:extLst>
  </p:cSld>
  <p:clrMapOvr>
    <a:masterClrMapping/>
  </p:clrMapOvr>
  <mc:AlternateContent xmlns:mc="http://schemas.openxmlformats.org/markup-compatibility/2006" xmlns:p14="http://schemas.microsoft.com/office/powerpoint/2010/main">
    <mc:Choice Requires="p14">
      <p:transition p14:dur="10" advTm="44930"/>
    </mc:Choice>
    <mc:Fallback xmlns="">
      <p:transition advTm="44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4">
                                            <p:txEl>
                                              <p:pRg st="0" end="0"/>
                                            </p:txEl>
                                          </p:spTgt>
                                        </p:tgtEl>
                                        <p:attrNameLst>
                                          <p:attrName>style.visibility</p:attrName>
                                        </p:attrNameLst>
                                      </p:cBhvr>
                                      <p:to>
                                        <p:strVal val="visible"/>
                                      </p:to>
                                    </p:set>
                                    <p:animEffect transition="in" filter="fade">
                                      <p:cBhvr>
                                        <p:cTn id="9" dur="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4"/>
                </p:tgtEl>
              </p:cMediaNode>
            </p:audio>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0751C-A93B-381B-2662-D9455730C890}"/>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E670A6C-B017-B53D-97A9-FF6DDDB5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C10D504-1037-CBBB-5036-5296E37F2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A79EBA2A-E7C3-DCC8-E9BF-46099E901A98}"/>
              </a:ext>
            </a:extLst>
          </p:cNvPr>
          <p:cNvSpPr>
            <a:spLocks noGrp="1"/>
          </p:cNvSpPr>
          <p:nvPr>
            <p:ph type="ctrTitle"/>
          </p:nvPr>
        </p:nvSpPr>
        <p:spPr>
          <a:xfrm>
            <a:off x="1105735" y="835191"/>
            <a:ext cx="8871022" cy="1663908"/>
          </a:xfrm>
        </p:spPr>
        <p:txBody>
          <a:bodyPr anchor="b">
            <a:normAutofit/>
          </a:bodyPr>
          <a:lstStyle/>
          <a:p>
            <a:r>
              <a:rPr lang="en-GB" sz="3200" dirty="0">
                <a:solidFill>
                  <a:srgbClr val="595959"/>
                </a:solidFill>
                <a:latin typeface="Arial" panose="020B0604020202020204" pitchFamily="34" charset="0"/>
                <a:cs typeface="Arial" panose="020B0604020202020204" pitchFamily="34" charset="0"/>
              </a:rPr>
              <a:t>Endocrine System: Structure and Function</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Role of the Pancreas in Glucose Regulation</a:t>
            </a:r>
            <a:br>
              <a:rPr lang="en-GB" sz="3200" dirty="0">
                <a:solidFill>
                  <a:srgbClr val="595959"/>
                </a:solidFill>
                <a:latin typeface="Arial" panose="020B0604020202020204" pitchFamily="34" charset="0"/>
                <a:cs typeface="Arial" panose="020B0604020202020204" pitchFamily="34" charset="0"/>
              </a:rPr>
            </a:br>
            <a:endParaRPr lang="en-GB" sz="3200" dirty="0">
              <a:solidFill>
                <a:srgbClr val="595959"/>
              </a:solidFill>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D826ACE5-2314-2968-1A9D-88ED361A218E}"/>
              </a:ext>
            </a:extLst>
          </p:cNvPr>
          <p:cNvSpPr>
            <a:spLocks noGrp="1"/>
          </p:cNvSpPr>
          <p:nvPr>
            <p:ph type="subTitle" idx="1"/>
          </p:nvPr>
        </p:nvSpPr>
        <p:spPr>
          <a:xfrm>
            <a:off x="685800" y="4565845"/>
            <a:ext cx="4561369" cy="1477328"/>
          </a:xfrm>
        </p:spPr>
        <p:txBody>
          <a:bodyPr anchor="t">
            <a:noAutofit/>
          </a:bodyPr>
          <a:lstStyle/>
          <a:p>
            <a:pPr algn="l"/>
            <a:r>
              <a:rPr lang="en-GB" sz="1400" dirty="0">
                <a:solidFill>
                  <a:srgbClr val="595959"/>
                </a:solidFill>
                <a:latin typeface="Arial" panose="020B0604020202020204" pitchFamily="34" charset="0"/>
                <a:cs typeface="Arial" panose="020B0604020202020204" pitchFamily="34" charset="0"/>
              </a:rPr>
              <a:t> </a:t>
            </a:r>
            <a:endParaRPr lang="en-GB" sz="1100" dirty="0">
              <a:solidFill>
                <a:srgbClr val="595959"/>
              </a:solidFill>
            </a:endParaRPr>
          </a:p>
        </p:txBody>
      </p:sp>
      <p:sp>
        <p:nvSpPr>
          <p:cNvPr id="6" name="TextBox 5">
            <a:extLst>
              <a:ext uri="{FF2B5EF4-FFF2-40B4-BE49-F238E27FC236}">
                <a16:creationId xmlns:a16="http://schemas.microsoft.com/office/drawing/2014/main" id="{E00C8BF0-4997-246F-F4BD-B0A6BAB4B6E3}"/>
              </a:ext>
            </a:extLst>
          </p:cNvPr>
          <p:cNvSpPr txBox="1"/>
          <p:nvPr/>
        </p:nvSpPr>
        <p:spPr>
          <a:xfrm>
            <a:off x="1024549" y="2292155"/>
            <a:ext cx="5071451" cy="1477328"/>
          </a:xfrm>
          <a:prstGeom prst="rect">
            <a:avLst/>
          </a:prstGeom>
          <a:noFill/>
        </p:spPr>
        <p:txBody>
          <a:bodyPr wrap="square">
            <a:spAutoFit/>
          </a:bodyPr>
          <a:lstStyle/>
          <a:p>
            <a:r>
              <a:rPr lang="en-GB" b="1" dirty="0"/>
              <a:t>Pancreatic Anatomy:</a:t>
            </a:r>
          </a:p>
          <a:p>
            <a:r>
              <a:rPr lang="en-GB" dirty="0"/>
              <a:t>The pancreas is a dual-function gland containing endocrine cells organised into clusters known as the islets of Langerhans, which regulate blood glucose levels. (Khin et al., 2023)</a:t>
            </a:r>
            <a:endParaRPr lang="en-GB" b="1" dirty="0"/>
          </a:p>
        </p:txBody>
      </p:sp>
      <p:sp>
        <p:nvSpPr>
          <p:cNvPr id="8" name="TextBox 7">
            <a:extLst>
              <a:ext uri="{FF2B5EF4-FFF2-40B4-BE49-F238E27FC236}">
                <a16:creationId xmlns:a16="http://schemas.microsoft.com/office/drawing/2014/main" id="{68DB8C52-5BF0-03A3-52F7-C59FBCE77524}"/>
              </a:ext>
            </a:extLst>
          </p:cNvPr>
          <p:cNvSpPr txBox="1"/>
          <p:nvPr/>
        </p:nvSpPr>
        <p:spPr>
          <a:xfrm>
            <a:off x="6660424" y="2292155"/>
            <a:ext cx="4981303" cy="1477328"/>
          </a:xfrm>
          <a:prstGeom prst="rect">
            <a:avLst/>
          </a:prstGeom>
          <a:noFill/>
        </p:spPr>
        <p:txBody>
          <a:bodyPr wrap="square" rtlCol="0">
            <a:spAutoFit/>
          </a:bodyPr>
          <a:lstStyle/>
          <a:p>
            <a:r>
              <a:rPr lang="en-GB" b="1" dirty="0"/>
              <a:t>Beta Cell Function:</a:t>
            </a:r>
          </a:p>
          <a:p>
            <a:r>
              <a:rPr lang="en-GB" dirty="0"/>
              <a:t>Within the islets, beta cells are responsible for synthesising and secreting insulin in response to elevated blood glucose concentrations. (Khin et al., 2023)</a:t>
            </a:r>
            <a:endParaRPr lang="en-GB" b="1" dirty="0"/>
          </a:p>
        </p:txBody>
      </p:sp>
      <p:sp>
        <p:nvSpPr>
          <p:cNvPr id="9" name="TextBox 8">
            <a:extLst>
              <a:ext uri="{FF2B5EF4-FFF2-40B4-BE49-F238E27FC236}">
                <a16:creationId xmlns:a16="http://schemas.microsoft.com/office/drawing/2014/main" id="{CEFA4F85-41F9-43C2-8AFE-1D986D466315}"/>
              </a:ext>
            </a:extLst>
          </p:cNvPr>
          <p:cNvSpPr txBox="1"/>
          <p:nvPr/>
        </p:nvSpPr>
        <p:spPr>
          <a:xfrm>
            <a:off x="6870390" y="4178284"/>
            <a:ext cx="4561369" cy="1754326"/>
          </a:xfrm>
          <a:prstGeom prst="rect">
            <a:avLst/>
          </a:prstGeom>
          <a:noFill/>
        </p:spPr>
        <p:txBody>
          <a:bodyPr wrap="square" rtlCol="0">
            <a:spAutoFit/>
          </a:bodyPr>
          <a:lstStyle/>
          <a:p>
            <a:r>
              <a:rPr lang="en-GB" b="1" dirty="0"/>
              <a:t>Clinical Link to Mr. Carter:</a:t>
            </a:r>
          </a:p>
          <a:p>
            <a:r>
              <a:rPr lang="en-GB" dirty="0"/>
              <a:t>In Mr Carter, although the pancreatic structure remains intact, the effectiveness of insulin signalling is reduced, contributing to his symptoms of fatigue and reduced energy availability.</a:t>
            </a:r>
            <a:endParaRPr lang="en-GB" b="1" dirty="0"/>
          </a:p>
        </p:txBody>
      </p:sp>
      <p:pic>
        <p:nvPicPr>
          <p:cNvPr id="10" name="Graphic 9" descr="Needle">
            <a:extLst>
              <a:ext uri="{FF2B5EF4-FFF2-40B4-BE49-F238E27FC236}">
                <a16:creationId xmlns:a16="http://schemas.microsoft.com/office/drawing/2014/main" id="{7DB3A1C3-7239-3FE3-5458-44AE9CD4D92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1" name="TextBox 10">
            <a:extLst>
              <a:ext uri="{FF2B5EF4-FFF2-40B4-BE49-F238E27FC236}">
                <a16:creationId xmlns:a16="http://schemas.microsoft.com/office/drawing/2014/main" id="{820C2FCC-0C2B-830D-21B5-D5A3DB39DF41}"/>
              </a:ext>
            </a:extLst>
          </p:cNvPr>
          <p:cNvSpPr txBox="1"/>
          <p:nvPr/>
        </p:nvSpPr>
        <p:spPr>
          <a:xfrm>
            <a:off x="1105735" y="4218219"/>
            <a:ext cx="4561369" cy="1477328"/>
          </a:xfrm>
          <a:prstGeom prst="rect">
            <a:avLst/>
          </a:prstGeom>
          <a:noFill/>
        </p:spPr>
        <p:txBody>
          <a:bodyPr wrap="square" rtlCol="0">
            <a:spAutoFit/>
          </a:bodyPr>
          <a:lstStyle/>
          <a:p>
            <a:r>
              <a:rPr lang="en-GB" b="1" dirty="0"/>
              <a:t>Role of Insulin:</a:t>
            </a:r>
          </a:p>
          <a:p>
            <a:r>
              <a:rPr lang="en-GB" dirty="0"/>
              <a:t>Insulin facilitates the uptake of glucose into target tissues, particularly skeletal muscle and adipose tissue, maintaining metabolic balance (Khin et al., 2023)</a:t>
            </a:r>
            <a:endParaRPr lang="en-GB" b="1" dirty="0"/>
          </a:p>
        </p:txBody>
      </p:sp>
      <p:pic>
        <p:nvPicPr>
          <p:cNvPr id="7" name="Audio 6">
            <a:hlinkClick r:id="" action="ppaction://media"/>
            <a:extLst>
              <a:ext uri="{FF2B5EF4-FFF2-40B4-BE49-F238E27FC236}">
                <a16:creationId xmlns:a16="http://schemas.microsoft.com/office/drawing/2014/main" id="{581B45D6-055E-15E6-B534-CA73D16F666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2555860"/>
      </p:ext>
    </p:extLst>
  </p:cSld>
  <p:clrMapOvr>
    <a:masterClrMapping/>
  </p:clrMapOvr>
  <mc:AlternateContent xmlns:mc="http://schemas.openxmlformats.org/markup-compatibility/2006" xmlns:p14="http://schemas.microsoft.com/office/powerpoint/2010/main">
    <mc:Choice Requires="p14">
      <p:transition p14:dur="10" advTm="44473"/>
    </mc:Choice>
    <mc:Fallback xmlns="">
      <p:transition advTm="44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4">
                                            <p:txEl>
                                              <p:pRg st="0" end="0"/>
                                            </p:txEl>
                                          </p:spTgt>
                                        </p:tgtEl>
                                        <p:attrNameLst>
                                          <p:attrName>style.visibility</p:attrName>
                                        </p:attrNameLst>
                                      </p:cBhvr>
                                      <p:to>
                                        <p:strVal val="visible"/>
                                      </p:to>
                                    </p:set>
                                    <p:animEffect transition="in" filter="fade">
                                      <p:cBhvr>
                                        <p:cTn id="9" dur="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6A728-0B4E-6331-EEF1-E7E474AE01DD}"/>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23A489-F035-A658-400E-705C009AC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6AA5A5-C57C-F166-38D6-BBA1321C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AC66AE23-0D22-61A2-6294-95BBF814748C}"/>
              </a:ext>
            </a:extLst>
          </p:cNvPr>
          <p:cNvSpPr>
            <a:spLocks noGrp="1"/>
          </p:cNvSpPr>
          <p:nvPr>
            <p:ph type="ctrTitle"/>
          </p:nvPr>
        </p:nvSpPr>
        <p:spPr>
          <a:xfrm>
            <a:off x="1405663" y="624869"/>
            <a:ext cx="9031675" cy="1186717"/>
          </a:xfrm>
        </p:spPr>
        <p:txBody>
          <a:bodyPr anchor="b">
            <a:normAutofit/>
          </a:bodyPr>
          <a:lstStyle/>
          <a:p>
            <a:r>
              <a:rPr lang="en-GB" sz="3200" dirty="0">
                <a:solidFill>
                  <a:srgbClr val="595959"/>
                </a:solidFill>
                <a:latin typeface="Arial" panose="020B0604020202020204" pitchFamily="34" charset="0"/>
                <a:cs typeface="Arial" panose="020B0604020202020204" pitchFamily="34" charset="0"/>
              </a:rPr>
              <a:t>Normal Physiology of Glucose Regulation: </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Homeostasis and the endocrine system</a:t>
            </a:r>
          </a:p>
        </p:txBody>
      </p:sp>
      <p:pic>
        <p:nvPicPr>
          <p:cNvPr id="10" name="Graphic 9" descr="Needle">
            <a:extLst>
              <a:ext uri="{FF2B5EF4-FFF2-40B4-BE49-F238E27FC236}">
                <a16:creationId xmlns:a16="http://schemas.microsoft.com/office/drawing/2014/main" id="{6EB8D689-358C-A6D0-0D3D-20A4AB5F17B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2" name="TextBox 11">
            <a:extLst>
              <a:ext uri="{FF2B5EF4-FFF2-40B4-BE49-F238E27FC236}">
                <a16:creationId xmlns:a16="http://schemas.microsoft.com/office/drawing/2014/main" id="{69D466A2-F976-CC00-D3C4-0DA96C25B2A8}"/>
              </a:ext>
            </a:extLst>
          </p:cNvPr>
          <p:cNvSpPr txBox="1"/>
          <p:nvPr/>
        </p:nvSpPr>
        <p:spPr>
          <a:xfrm>
            <a:off x="685800" y="1985814"/>
            <a:ext cx="10820400" cy="3693319"/>
          </a:xfrm>
          <a:prstGeom prst="rect">
            <a:avLst/>
          </a:prstGeom>
          <a:noFill/>
        </p:spPr>
        <p:txBody>
          <a:bodyPr wrap="square" rtlCol="0">
            <a:spAutoFit/>
          </a:bodyPr>
          <a:lstStyle/>
          <a:p>
            <a:r>
              <a:rPr lang="en-GB" b="1" dirty="0"/>
              <a:t>Post-Meal Glucose Response: </a:t>
            </a:r>
            <a:r>
              <a:rPr lang="en-GB" dirty="0"/>
              <a:t>Following food intake, carbohydrates are broken down into glucose, which enters the bloodstream, making blood glucose levels increase. This then stimulates insulin secretion from pancreatic beta cells. (Khin et al., 2023)</a:t>
            </a:r>
          </a:p>
          <a:p>
            <a:endParaRPr lang="en-GB" dirty="0"/>
          </a:p>
          <a:p>
            <a:r>
              <a:rPr lang="en-GB" dirty="0"/>
              <a:t> </a:t>
            </a:r>
            <a:r>
              <a:rPr lang="en-GB" b="1" dirty="0"/>
              <a:t>Cellular Glucose Uptake</a:t>
            </a:r>
            <a:r>
              <a:rPr lang="en-GB" dirty="0"/>
              <a:t>: Insulin binds to receptors on cells, promoting the translocation of glucose transporters, particularly GLUT4, to the cell membrane, which then enables glucose uptake into muscle and adipose tissue. (Sayem et al., 2018)</a:t>
            </a:r>
          </a:p>
          <a:p>
            <a:endParaRPr lang="en-GB" dirty="0"/>
          </a:p>
          <a:p>
            <a:r>
              <a:rPr lang="en-GB" dirty="0"/>
              <a:t> </a:t>
            </a:r>
            <a:r>
              <a:rPr lang="en-GB" b="1" dirty="0"/>
              <a:t>Energy Production and Storage: </a:t>
            </a:r>
            <a:r>
              <a:rPr lang="en-GB" dirty="0"/>
              <a:t>Once inside the cell, glucose is either used for ATP production or stored as glycogen in the liver and muscles, supporting homeostasis. (Sayem et al., 2018)</a:t>
            </a:r>
          </a:p>
          <a:p>
            <a:endParaRPr lang="en-GB" dirty="0"/>
          </a:p>
          <a:p>
            <a:r>
              <a:rPr lang="en-GB" b="1" dirty="0"/>
              <a:t>Link to Mr. Carter</a:t>
            </a:r>
            <a:r>
              <a:rPr lang="en-GB" dirty="0"/>
              <a:t>: In Mr. Carter, this normal process is disrupted, meaning glucose remains in the bloodstream rather than entering cells, leading to reduced energy and early symptoms.</a:t>
            </a:r>
          </a:p>
        </p:txBody>
      </p:sp>
      <p:pic>
        <p:nvPicPr>
          <p:cNvPr id="9" name="Audio 8">
            <a:hlinkClick r:id="" action="ppaction://media"/>
            <a:extLst>
              <a:ext uri="{FF2B5EF4-FFF2-40B4-BE49-F238E27FC236}">
                <a16:creationId xmlns:a16="http://schemas.microsoft.com/office/drawing/2014/main" id="{9AE3664E-9482-9B71-B629-2415851709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8442721"/>
      </p:ext>
    </p:extLst>
  </p:cSld>
  <p:clrMapOvr>
    <a:masterClrMapping/>
  </p:clrMapOvr>
  <mc:AlternateContent xmlns:mc="http://schemas.openxmlformats.org/markup-compatibility/2006" xmlns:p14="http://schemas.microsoft.com/office/powerpoint/2010/main">
    <mc:Choice Requires="p14">
      <p:transition p14:dur="10" advTm="44914"/>
    </mc:Choice>
    <mc:Fallback xmlns="">
      <p:transition advTm="44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D7D46-C7BD-2AE0-ACC0-79F2C73E5C7D}"/>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84AEC51-35D4-5E82-98F7-0BDC10CC4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A2FEFF-DD80-202F-190A-1D3C7668F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E0CE4E63-DFCF-792B-DD7B-741BB09F1652}"/>
              </a:ext>
            </a:extLst>
          </p:cNvPr>
          <p:cNvSpPr>
            <a:spLocks noGrp="1"/>
          </p:cNvSpPr>
          <p:nvPr>
            <p:ph type="ctrTitle"/>
          </p:nvPr>
        </p:nvSpPr>
        <p:spPr>
          <a:xfrm>
            <a:off x="2291443" y="856313"/>
            <a:ext cx="7609114" cy="1663908"/>
          </a:xfrm>
        </p:spPr>
        <p:txBody>
          <a:bodyPr anchor="b">
            <a:normAutofit/>
          </a:bodyPr>
          <a:lstStyle/>
          <a:p>
            <a:r>
              <a:rPr lang="en-GB" sz="3200" dirty="0">
                <a:solidFill>
                  <a:srgbClr val="595959"/>
                </a:solidFill>
                <a:latin typeface="Arial" panose="020B0604020202020204" pitchFamily="34" charset="0"/>
                <a:cs typeface="Arial" panose="020B0604020202020204" pitchFamily="34" charset="0"/>
              </a:rPr>
              <a:t>Pathophysiology of type 2 diabetes </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What goes wrong in glucose regulation</a:t>
            </a:r>
            <a:br>
              <a:rPr lang="en-GB" sz="3200" dirty="0">
                <a:solidFill>
                  <a:srgbClr val="595959"/>
                </a:solidFill>
                <a:latin typeface="Arial" panose="020B0604020202020204" pitchFamily="34" charset="0"/>
                <a:cs typeface="Arial" panose="020B0604020202020204" pitchFamily="34" charset="0"/>
              </a:rPr>
            </a:br>
            <a:endParaRPr lang="en-GB" sz="3200" dirty="0">
              <a:solidFill>
                <a:srgbClr val="595959"/>
              </a:solidFill>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5B02CCB6-527C-1DFF-CE8C-9B7789A4BDAA}"/>
              </a:ext>
            </a:extLst>
          </p:cNvPr>
          <p:cNvSpPr>
            <a:spLocks noGrp="1"/>
          </p:cNvSpPr>
          <p:nvPr>
            <p:ph type="subTitle" idx="1"/>
          </p:nvPr>
        </p:nvSpPr>
        <p:spPr>
          <a:xfrm>
            <a:off x="685800" y="4565845"/>
            <a:ext cx="4561369" cy="1477328"/>
          </a:xfrm>
        </p:spPr>
        <p:txBody>
          <a:bodyPr anchor="t">
            <a:noAutofit/>
          </a:bodyPr>
          <a:lstStyle/>
          <a:p>
            <a:pPr algn="l"/>
            <a:r>
              <a:rPr lang="en-GB" sz="1400" dirty="0">
                <a:solidFill>
                  <a:srgbClr val="595959"/>
                </a:solidFill>
                <a:latin typeface="Arial" panose="020B0604020202020204" pitchFamily="34" charset="0"/>
                <a:cs typeface="Arial" panose="020B0604020202020204" pitchFamily="34" charset="0"/>
              </a:rPr>
              <a:t> </a:t>
            </a:r>
            <a:endParaRPr lang="en-GB" sz="1100" dirty="0">
              <a:solidFill>
                <a:srgbClr val="595959"/>
              </a:solidFill>
            </a:endParaRPr>
          </a:p>
        </p:txBody>
      </p:sp>
      <p:sp>
        <p:nvSpPr>
          <p:cNvPr id="6" name="TextBox 5">
            <a:extLst>
              <a:ext uri="{FF2B5EF4-FFF2-40B4-BE49-F238E27FC236}">
                <a16:creationId xmlns:a16="http://schemas.microsoft.com/office/drawing/2014/main" id="{B0C52976-8341-1146-5F36-E52A09D53D62}"/>
              </a:ext>
            </a:extLst>
          </p:cNvPr>
          <p:cNvSpPr txBox="1"/>
          <p:nvPr/>
        </p:nvSpPr>
        <p:spPr>
          <a:xfrm>
            <a:off x="767646" y="2292155"/>
            <a:ext cx="5071451" cy="1477328"/>
          </a:xfrm>
          <a:prstGeom prst="rect">
            <a:avLst/>
          </a:prstGeom>
          <a:noFill/>
        </p:spPr>
        <p:txBody>
          <a:bodyPr wrap="square">
            <a:spAutoFit/>
          </a:bodyPr>
          <a:lstStyle/>
          <a:p>
            <a:r>
              <a:rPr lang="en-GB" b="1" dirty="0"/>
              <a:t>Insulin resistance:</a:t>
            </a:r>
          </a:p>
          <a:p>
            <a:r>
              <a:rPr lang="en-GB" dirty="0"/>
              <a:t>Cells become less responsive to insulin, reducing glucose uptake and causing glucose to remain in the bloodstream rather than entering tissues. (Lu et al., 2024;  Zisman et al., 2000)</a:t>
            </a:r>
            <a:endParaRPr lang="en-GB" b="1" dirty="0"/>
          </a:p>
        </p:txBody>
      </p:sp>
      <p:sp>
        <p:nvSpPr>
          <p:cNvPr id="8" name="TextBox 7">
            <a:extLst>
              <a:ext uri="{FF2B5EF4-FFF2-40B4-BE49-F238E27FC236}">
                <a16:creationId xmlns:a16="http://schemas.microsoft.com/office/drawing/2014/main" id="{114BD68C-32E8-BC76-0026-2A006E46D7DF}"/>
              </a:ext>
            </a:extLst>
          </p:cNvPr>
          <p:cNvSpPr txBox="1"/>
          <p:nvPr/>
        </p:nvSpPr>
        <p:spPr>
          <a:xfrm>
            <a:off x="6606743" y="2406188"/>
            <a:ext cx="4981303" cy="1477328"/>
          </a:xfrm>
          <a:prstGeom prst="rect">
            <a:avLst/>
          </a:prstGeom>
          <a:noFill/>
        </p:spPr>
        <p:txBody>
          <a:bodyPr wrap="square" rtlCol="0">
            <a:spAutoFit/>
          </a:bodyPr>
          <a:lstStyle/>
          <a:p>
            <a:r>
              <a:rPr lang="en-GB" b="1" dirty="0"/>
              <a:t>Beta Cell Dysfunction:</a:t>
            </a:r>
          </a:p>
          <a:p>
            <a:r>
              <a:rPr lang="en-GB" dirty="0"/>
              <a:t>Over time, pancreatic beta cells become less effective, leading to reduced insulin secretion and worsening glycaemic control. (Khin et al., 2023)</a:t>
            </a:r>
            <a:endParaRPr lang="en-GB" b="1" dirty="0"/>
          </a:p>
        </p:txBody>
      </p:sp>
      <p:sp>
        <p:nvSpPr>
          <p:cNvPr id="9" name="TextBox 8">
            <a:extLst>
              <a:ext uri="{FF2B5EF4-FFF2-40B4-BE49-F238E27FC236}">
                <a16:creationId xmlns:a16="http://schemas.microsoft.com/office/drawing/2014/main" id="{71771060-67D2-7B8B-685B-B61EB006BC1F}"/>
              </a:ext>
            </a:extLst>
          </p:cNvPr>
          <p:cNvSpPr txBox="1"/>
          <p:nvPr/>
        </p:nvSpPr>
        <p:spPr>
          <a:xfrm>
            <a:off x="6447321" y="4020145"/>
            <a:ext cx="4895848" cy="2031325"/>
          </a:xfrm>
          <a:prstGeom prst="rect">
            <a:avLst/>
          </a:prstGeom>
          <a:noFill/>
        </p:spPr>
        <p:txBody>
          <a:bodyPr wrap="square" rtlCol="0">
            <a:spAutoFit/>
          </a:bodyPr>
          <a:lstStyle/>
          <a:p>
            <a:r>
              <a:rPr lang="en-GB" b="1" dirty="0"/>
              <a:t>Clinical Presentation In Mr. Carter:</a:t>
            </a:r>
          </a:p>
          <a:p>
            <a:r>
              <a:rPr lang="en-GB" dirty="0"/>
              <a:t>This physiological disruption presents as fatigue, increased thirst, and frequent urination, reflecting reduced cellular energy and osmotic effects of high glucose.</a:t>
            </a:r>
          </a:p>
          <a:p>
            <a:r>
              <a:rPr lang="en-GB" dirty="0"/>
              <a:t>This shows how disruption at a cellular level translates into systemic metabolic dysfunction</a:t>
            </a:r>
            <a:endParaRPr lang="en-GB" b="1" dirty="0"/>
          </a:p>
        </p:txBody>
      </p:sp>
      <p:pic>
        <p:nvPicPr>
          <p:cNvPr id="10" name="Graphic 9" descr="Needle">
            <a:extLst>
              <a:ext uri="{FF2B5EF4-FFF2-40B4-BE49-F238E27FC236}">
                <a16:creationId xmlns:a16="http://schemas.microsoft.com/office/drawing/2014/main" id="{F31A1B80-AB6D-CCA5-7CBB-FD8FC4642B0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1" name="TextBox 10">
            <a:extLst>
              <a:ext uri="{FF2B5EF4-FFF2-40B4-BE49-F238E27FC236}">
                <a16:creationId xmlns:a16="http://schemas.microsoft.com/office/drawing/2014/main" id="{47D5D122-91C0-5CE4-50C2-6D6CCE4306FF}"/>
              </a:ext>
            </a:extLst>
          </p:cNvPr>
          <p:cNvSpPr txBox="1"/>
          <p:nvPr/>
        </p:nvSpPr>
        <p:spPr>
          <a:xfrm>
            <a:off x="848831" y="4299108"/>
            <a:ext cx="4561369" cy="1477328"/>
          </a:xfrm>
          <a:prstGeom prst="rect">
            <a:avLst/>
          </a:prstGeom>
          <a:noFill/>
        </p:spPr>
        <p:txBody>
          <a:bodyPr wrap="square" rtlCol="0">
            <a:spAutoFit/>
          </a:bodyPr>
          <a:lstStyle/>
          <a:p>
            <a:r>
              <a:rPr lang="en-GB" b="1" dirty="0"/>
              <a:t>Resulting Hyperglycaemia: </a:t>
            </a:r>
          </a:p>
          <a:p>
            <a:r>
              <a:rPr lang="en-GB" dirty="0"/>
              <a:t>Persistently elevated blood glucose levels disrupt normal cellular function and place stress on multiple organ systems. (Yamagishi and Imaizumi, 2005)</a:t>
            </a:r>
            <a:endParaRPr lang="en-GB" b="1" dirty="0"/>
          </a:p>
        </p:txBody>
      </p:sp>
      <p:pic>
        <p:nvPicPr>
          <p:cNvPr id="44" name="Audio 43">
            <a:hlinkClick r:id="" action="ppaction://media"/>
            <a:extLst>
              <a:ext uri="{FF2B5EF4-FFF2-40B4-BE49-F238E27FC236}">
                <a16:creationId xmlns:a16="http://schemas.microsoft.com/office/drawing/2014/main" id="{4A61D1F0-DBBF-7A2F-BD2B-D36091BC3FD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4575724" y="4457700"/>
            <a:ext cx="2057400" cy="2057400"/>
          </a:xfrm>
          <a:prstGeom prst="ellipse">
            <a:avLst/>
          </a:prstGeom>
        </p:spPr>
      </p:pic>
    </p:spTree>
    <p:extLst>
      <p:ext uri="{BB962C8B-B14F-4D97-AF65-F5344CB8AC3E}">
        <p14:creationId xmlns:p14="http://schemas.microsoft.com/office/powerpoint/2010/main" val="2946025960"/>
      </p:ext>
    </p:extLst>
  </p:cSld>
  <p:clrMapOvr>
    <a:masterClrMapping/>
  </p:clrMapOvr>
  <mc:AlternateContent xmlns:mc="http://schemas.openxmlformats.org/markup-compatibility/2006" xmlns:p14="http://schemas.microsoft.com/office/powerpoint/2010/main">
    <mc:Choice Requires="p14">
      <p:transition p14:dur="10" advTm="53457"/>
    </mc:Choice>
    <mc:Fallback xmlns="">
      <p:transition advTm="53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4">
                                            <p:txEl>
                                              <p:pRg st="0" end="0"/>
                                            </p:txEl>
                                          </p:spTgt>
                                        </p:tgtEl>
                                        <p:attrNameLst>
                                          <p:attrName>style.visibility</p:attrName>
                                        </p:attrNameLst>
                                      </p:cBhvr>
                                      <p:to>
                                        <p:strVal val="visible"/>
                                      </p:to>
                                    </p:set>
                                    <p:animEffect transition="in" filter="fade">
                                      <p:cBhvr>
                                        <p:cTn id="9" dur="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4"/>
                </p:tgtEl>
              </p:cMediaNode>
            </p:audio>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B4CD8-CA7E-1BB9-490F-864286186C63}"/>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1A37965-AD6C-7BA6-6F9A-443012287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4C0437-3BF9-F751-5B9F-295B1EC9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E5515C8A-3324-3FB3-B03B-77FF5F3C050C}"/>
              </a:ext>
            </a:extLst>
          </p:cNvPr>
          <p:cNvSpPr>
            <a:spLocks noGrp="1"/>
          </p:cNvSpPr>
          <p:nvPr>
            <p:ph type="ctrTitle"/>
          </p:nvPr>
        </p:nvSpPr>
        <p:spPr>
          <a:xfrm>
            <a:off x="718457" y="754780"/>
            <a:ext cx="8747209" cy="1663908"/>
          </a:xfrm>
        </p:spPr>
        <p:txBody>
          <a:bodyPr anchor="b">
            <a:normAutofit/>
          </a:bodyPr>
          <a:lstStyle/>
          <a:p>
            <a:r>
              <a:rPr lang="en-GB" sz="3200" dirty="0">
                <a:solidFill>
                  <a:srgbClr val="595959"/>
                </a:solidFill>
                <a:latin typeface="Arial" panose="020B0604020202020204" pitchFamily="34" charset="0"/>
                <a:cs typeface="Arial" panose="020B0604020202020204" pitchFamily="34" charset="0"/>
              </a:rPr>
              <a:t>Symptoms and Long-term Complications </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From Cellular Dysfunction to Systemic Impact </a:t>
            </a:r>
            <a:br>
              <a:rPr lang="en-GB" sz="3200" dirty="0">
                <a:solidFill>
                  <a:srgbClr val="595959"/>
                </a:solidFill>
                <a:latin typeface="Arial" panose="020B0604020202020204" pitchFamily="34" charset="0"/>
                <a:cs typeface="Arial" panose="020B0604020202020204" pitchFamily="34" charset="0"/>
              </a:rPr>
            </a:br>
            <a:endParaRPr lang="en-GB" sz="3200" dirty="0">
              <a:solidFill>
                <a:srgbClr val="595959"/>
              </a:solidFill>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28DF31E2-794D-EF26-2D5D-FB596D3E2F4C}"/>
              </a:ext>
            </a:extLst>
          </p:cNvPr>
          <p:cNvSpPr>
            <a:spLocks noGrp="1"/>
          </p:cNvSpPr>
          <p:nvPr>
            <p:ph type="subTitle" idx="1"/>
          </p:nvPr>
        </p:nvSpPr>
        <p:spPr>
          <a:xfrm>
            <a:off x="685800" y="4565845"/>
            <a:ext cx="4561369" cy="1477328"/>
          </a:xfrm>
        </p:spPr>
        <p:txBody>
          <a:bodyPr anchor="t">
            <a:noAutofit/>
          </a:bodyPr>
          <a:lstStyle/>
          <a:p>
            <a:pPr algn="l"/>
            <a:r>
              <a:rPr lang="en-GB" sz="1400" dirty="0">
                <a:solidFill>
                  <a:srgbClr val="595959"/>
                </a:solidFill>
                <a:latin typeface="Arial" panose="020B0604020202020204" pitchFamily="34" charset="0"/>
                <a:cs typeface="Arial" panose="020B0604020202020204" pitchFamily="34" charset="0"/>
              </a:rPr>
              <a:t> </a:t>
            </a:r>
            <a:endParaRPr lang="en-GB" sz="1100" dirty="0">
              <a:solidFill>
                <a:srgbClr val="595959"/>
              </a:solidFill>
            </a:endParaRPr>
          </a:p>
        </p:txBody>
      </p:sp>
      <p:sp>
        <p:nvSpPr>
          <p:cNvPr id="6" name="TextBox 5">
            <a:extLst>
              <a:ext uri="{FF2B5EF4-FFF2-40B4-BE49-F238E27FC236}">
                <a16:creationId xmlns:a16="http://schemas.microsoft.com/office/drawing/2014/main" id="{A6646AB9-1B43-3835-80B5-D0B5FF9B7D81}"/>
              </a:ext>
            </a:extLst>
          </p:cNvPr>
          <p:cNvSpPr txBox="1"/>
          <p:nvPr/>
        </p:nvSpPr>
        <p:spPr>
          <a:xfrm>
            <a:off x="1024549" y="2352945"/>
            <a:ext cx="5071451" cy="1477328"/>
          </a:xfrm>
          <a:prstGeom prst="rect">
            <a:avLst/>
          </a:prstGeom>
          <a:noFill/>
        </p:spPr>
        <p:txBody>
          <a:bodyPr wrap="square">
            <a:spAutoFit/>
          </a:bodyPr>
          <a:lstStyle/>
          <a:p>
            <a:r>
              <a:rPr lang="en-GB" b="1" dirty="0"/>
              <a:t>Early Clinical Symptoms:</a:t>
            </a:r>
          </a:p>
          <a:p>
            <a:r>
              <a:rPr lang="en-GB" dirty="0"/>
              <a:t>Hyperglycaemia leads to fatigue, polyuria, and polydipsia due to osmotic diuresis and reduced cellular glucose uptake. (Yamagishi and Imaizumi, 2005)</a:t>
            </a:r>
            <a:endParaRPr lang="en-GB" b="1" dirty="0"/>
          </a:p>
        </p:txBody>
      </p:sp>
      <p:sp>
        <p:nvSpPr>
          <p:cNvPr id="8" name="TextBox 7">
            <a:extLst>
              <a:ext uri="{FF2B5EF4-FFF2-40B4-BE49-F238E27FC236}">
                <a16:creationId xmlns:a16="http://schemas.microsoft.com/office/drawing/2014/main" id="{12598D2A-D136-0F3B-BDBB-3A7F5F591D6E}"/>
              </a:ext>
            </a:extLst>
          </p:cNvPr>
          <p:cNvSpPr txBox="1"/>
          <p:nvPr/>
        </p:nvSpPr>
        <p:spPr>
          <a:xfrm>
            <a:off x="6524897" y="2403167"/>
            <a:ext cx="4981303" cy="1477328"/>
          </a:xfrm>
          <a:prstGeom prst="rect">
            <a:avLst/>
          </a:prstGeom>
          <a:noFill/>
        </p:spPr>
        <p:txBody>
          <a:bodyPr wrap="square" rtlCol="0">
            <a:spAutoFit/>
          </a:bodyPr>
          <a:lstStyle/>
          <a:p>
            <a:r>
              <a:rPr lang="en-GB" b="1" dirty="0"/>
              <a:t>Microvascular Damage: </a:t>
            </a:r>
          </a:p>
          <a:p>
            <a:r>
              <a:rPr lang="en-GB" dirty="0"/>
              <a:t>Chronic elevated glucose damages small blood vessels, increasing risk of neuropathy, retinopathy, and nephropathy. (Yamagishi and Imaizumi, 2005)</a:t>
            </a:r>
            <a:endParaRPr lang="en-GB" b="1" dirty="0"/>
          </a:p>
        </p:txBody>
      </p:sp>
      <p:sp>
        <p:nvSpPr>
          <p:cNvPr id="9" name="TextBox 8">
            <a:extLst>
              <a:ext uri="{FF2B5EF4-FFF2-40B4-BE49-F238E27FC236}">
                <a16:creationId xmlns:a16="http://schemas.microsoft.com/office/drawing/2014/main" id="{AC22EB6F-D98A-D764-DE1A-90F7947E8D44}"/>
              </a:ext>
            </a:extLst>
          </p:cNvPr>
          <p:cNvSpPr txBox="1"/>
          <p:nvPr/>
        </p:nvSpPr>
        <p:spPr>
          <a:xfrm>
            <a:off x="6524897" y="4079720"/>
            <a:ext cx="4561369" cy="1477328"/>
          </a:xfrm>
          <a:prstGeom prst="rect">
            <a:avLst/>
          </a:prstGeom>
          <a:noFill/>
        </p:spPr>
        <p:txBody>
          <a:bodyPr wrap="square" rtlCol="0">
            <a:spAutoFit/>
          </a:bodyPr>
          <a:lstStyle/>
          <a:p>
            <a:r>
              <a:rPr lang="en-GB" b="1" dirty="0"/>
              <a:t>Application to Mr. Carter:</a:t>
            </a:r>
          </a:p>
          <a:p>
            <a:r>
              <a:rPr lang="en-GB" dirty="0"/>
              <a:t>Without intervention, Mr. Carter is at increased risk of progressive complications, linking his current symptoms to future systemic disease.</a:t>
            </a:r>
            <a:endParaRPr lang="en-GB" b="1" dirty="0"/>
          </a:p>
        </p:txBody>
      </p:sp>
      <p:pic>
        <p:nvPicPr>
          <p:cNvPr id="10" name="Graphic 9" descr="Needle">
            <a:extLst>
              <a:ext uri="{FF2B5EF4-FFF2-40B4-BE49-F238E27FC236}">
                <a16:creationId xmlns:a16="http://schemas.microsoft.com/office/drawing/2014/main" id="{90225043-DC1E-F59B-38A8-51FC8983789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1" name="TextBox 10">
            <a:extLst>
              <a:ext uri="{FF2B5EF4-FFF2-40B4-BE49-F238E27FC236}">
                <a16:creationId xmlns:a16="http://schemas.microsoft.com/office/drawing/2014/main" id="{28637DAE-CED5-564C-3132-924D72239879}"/>
              </a:ext>
            </a:extLst>
          </p:cNvPr>
          <p:cNvSpPr txBox="1"/>
          <p:nvPr/>
        </p:nvSpPr>
        <p:spPr>
          <a:xfrm>
            <a:off x="1028700" y="4307193"/>
            <a:ext cx="4561369" cy="1754326"/>
          </a:xfrm>
          <a:prstGeom prst="rect">
            <a:avLst/>
          </a:prstGeom>
          <a:noFill/>
        </p:spPr>
        <p:txBody>
          <a:bodyPr wrap="square" rtlCol="0">
            <a:spAutoFit/>
          </a:bodyPr>
          <a:lstStyle/>
          <a:p>
            <a:r>
              <a:rPr lang="en-GB" b="1" dirty="0"/>
              <a:t>Macrovascular Complications:</a:t>
            </a:r>
          </a:p>
          <a:p>
            <a:r>
              <a:rPr lang="en-GB" dirty="0"/>
              <a:t>Long-term vascular damage contributes to cardiovascular disease, including stroke and coronary artery disease. (Yamagishi and Imaizumi, 2005)</a:t>
            </a:r>
          </a:p>
          <a:p>
            <a:endParaRPr lang="en-GB" b="1" dirty="0"/>
          </a:p>
        </p:txBody>
      </p:sp>
      <p:pic>
        <p:nvPicPr>
          <p:cNvPr id="7" name="Audio 6">
            <a:hlinkClick r:id="" action="ppaction://media"/>
            <a:extLst>
              <a:ext uri="{FF2B5EF4-FFF2-40B4-BE49-F238E27FC236}">
                <a16:creationId xmlns:a16="http://schemas.microsoft.com/office/drawing/2014/main" id="{5ED8B478-B7BA-88BB-4D98-F1A440BD9B2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75829893"/>
      </p:ext>
    </p:extLst>
  </p:cSld>
  <p:clrMapOvr>
    <a:masterClrMapping/>
  </p:clrMapOvr>
  <mc:AlternateContent xmlns:mc="http://schemas.openxmlformats.org/markup-compatibility/2006" xmlns:p14="http://schemas.microsoft.com/office/powerpoint/2010/main">
    <mc:Choice Requires="p14">
      <p:transition p14:dur="10" advTm="48618"/>
    </mc:Choice>
    <mc:Fallback xmlns="">
      <p:transition advTm="48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4">
                                            <p:txEl>
                                              <p:pRg st="0" end="0"/>
                                            </p:txEl>
                                          </p:spTgt>
                                        </p:tgtEl>
                                        <p:attrNameLst>
                                          <p:attrName>style.visibility</p:attrName>
                                        </p:attrNameLst>
                                      </p:cBhvr>
                                      <p:to>
                                        <p:strVal val="visible"/>
                                      </p:to>
                                    </p:set>
                                    <p:animEffect transition="in" filter="fade">
                                      <p:cBhvr>
                                        <p:cTn id="9" dur="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24FF1-B4C4-E8C6-5DC8-E35D6D7F0B32}"/>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4C692D0-9641-E7CA-79A7-EE813EB1E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8C1FE8E-94AC-3E71-B416-B1707C8D4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4EFA6FC5-511B-1028-C1CF-156CF228A737}"/>
              </a:ext>
            </a:extLst>
          </p:cNvPr>
          <p:cNvSpPr>
            <a:spLocks noGrp="1"/>
          </p:cNvSpPr>
          <p:nvPr>
            <p:ph type="ctrTitle"/>
          </p:nvPr>
        </p:nvSpPr>
        <p:spPr>
          <a:xfrm>
            <a:off x="718458" y="754780"/>
            <a:ext cx="9388928" cy="1663908"/>
          </a:xfrm>
        </p:spPr>
        <p:txBody>
          <a:bodyPr anchor="b">
            <a:normAutofit/>
          </a:bodyPr>
          <a:lstStyle/>
          <a:p>
            <a:r>
              <a:rPr lang="en-GB" sz="3200" dirty="0">
                <a:solidFill>
                  <a:srgbClr val="595959"/>
                </a:solidFill>
                <a:latin typeface="Arial" panose="020B0604020202020204" pitchFamily="34" charset="0"/>
                <a:cs typeface="Arial" panose="020B0604020202020204" pitchFamily="34" charset="0"/>
              </a:rPr>
              <a:t>Risk Factors and Lifestyle Impact: </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Linking Behaviour to Physiological Dysfunction </a:t>
            </a:r>
            <a:br>
              <a:rPr lang="en-GB" sz="3200" dirty="0">
                <a:solidFill>
                  <a:srgbClr val="595959"/>
                </a:solidFill>
                <a:latin typeface="Arial" panose="020B0604020202020204" pitchFamily="34" charset="0"/>
                <a:cs typeface="Arial" panose="020B0604020202020204" pitchFamily="34" charset="0"/>
              </a:rPr>
            </a:br>
            <a:endParaRPr lang="en-GB" sz="3200" dirty="0">
              <a:solidFill>
                <a:srgbClr val="595959"/>
              </a:solidFill>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8218C6C4-9AB5-6772-73F8-478065DEA290}"/>
              </a:ext>
            </a:extLst>
          </p:cNvPr>
          <p:cNvSpPr>
            <a:spLocks noGrp="1"/>
          </p:cNvSpPr>
          <p:nvPr>
            <p:ph type="subTitle" idx="1"/>
          </p:nvPr>
        </p:nvSpPr>
        <p:spPr>
          <a:xfrm>
            <a:off x="685800" y="4565845"/>
            <a:ext cx="4561369" cy="1477328"/>
          </a:xfrm>
        </p:spPr>
        <p:txBody>
          <a:bodyPr anchor="t">
            <a:noAutofit/>
          </a:bodyPr>
          <a:lstStyle/>
          <a:p>
            <a:pPr algn="l"/>
            <a:r>
              <a:rPr lang="en-GB" sz="1400" dirty="0">
                <a:solidFill>
                  <a:srgbClr val="595959"/>
                </a:solidFill>
                <a:latin typeface="Arial" panose="020B0604020202020204" pitchFamily="34" charset="0"/>
                <a:cs typeface="Arial" panose="020B0604020202020204" pitchFamily="34" charset="0"/>
              </a:rPr>
              <a:t> </a:t>
            </a:r>
            <a:endParaRPr lang="en-GB" sz="1100" dirty="0">
              <a:solidFill>
                <a:srgbClr val="595959"/>
              </a:solidFill>
            </a:endParaRPr>
          </a:p>
        </p:txBody>
      </p:sp>
      <p:sp>
        <p:nvSpPr>
          <p:cNvPr id="6" name="TextBox 5">
            <a:extLst>
              <a:ext uri="{FF2B5EF4-FFF2-40B4-BE49-F238E27FC236}">
                <a16:creationId xmlns:a16="http://schemas.microsoft.com/office/drawing/2014/main" id="{DDBCD13F-37FF-793F-2884-BDF39E630DC6}"/>
              </a:ext>
            </a:extLst>
          </p:cNvPr>
          <p:cNvSpPr txBox="1"/>
          <p:nvPr/>
        </p:nvSpPr>
        <p:spPr>
          <a:xfrm>
            <a:off x="895767" y="2083823"/>
            <a:ext cx="5071451" cy="1477328"/>
          </a:xfrm>
          <a:prstGeom prst="rect">
            <a:avLst/>
          </a:prstGeom>
          <a:noFill/>
        </p:spPr>
        <p:txBody>
          <a:bodyPr wrap="square">
            <a:spAutoFit/>
          </a:bodyPr>
          <a:lstStyle/>
          <a:p>
            <a:r>
              <a:rPr lang="en-GB" b="1" dirty="0"/>
              <a:t>Obesity and Insulin Resistance:</a:t>
            </a:r>
          </a:p>
          <a:p>
            <a:r>
              <a:rPr lang="en-GB" dirty="0"/>
              <a:t>Excess adipose tissue contributes to chronic inflammation, which disrupts insulin signalling and reduces cellular glucose uptake. (Kolb and Martin, 2017; Astrup, 2001)</a:t>
            </a:r>
          </a:p>
        </p:txBody>
      </p:sp>
      <p:sp>
        <p:nvSpPr>
          <p:cNvPr id="8" name="TextBox 7">
            <a:extLst>
              <a:ext uri="{FF2B5EF4-FFF2-40B4-BE49-F238E27FC236}">
                <a16:creationId xmlns:a16="http://schemas.microsoft.com/office/drawing/2014/main" id="{E26E0186-7E54-09DF-EE71-E8693D83AFE4}"/>
              </a:ext>
            </a:extLst>
          </p:cNvPr>
          <p:cNvSpPr txBox="1"/>
          <p:nvPr/>
        </p:nvSpPr>
        <p:spPr>
          <a:xfrm>
            <a:off x="6314930" y="2016014"/>
            <a:ext cx="4981303" cy="1477328"/>
          </a:xfrm>
          <a:prstGeom prst="rect">
            <a:avLst/>
          </a:prstGeom>
          <a:noFill/>
        </p:spPr>
        <p:txBody>
          <a:bodyPr wrap="square" rtlCol="0">
            <a:spAutoFit/>
          </a:bodyPr>
          <a:lstStyle/>
          <a:p>
            <a:r>
              <a:rPr lang="en-GB" b="1" dirty="0"/>
              <a:t>Physical Inactivity:</a:t>
            </a:r>
          </a:p>
          <a:p>
            <a:r>
              <a:rPr lang="en-GB" dirty="0"/>
              <a:t>A sedentary lifestyle limits muscle glucose utilisation, reducing one of the body’s main pathways for regulating blood glucose levels. (Kolb and Martin, 2017)</a:t>
            </a:r>
            <a:endParaRPr lang="en-GB" b="1" dirty="0"/>
          </a:p>
        </p:txBody>
      </p:sp>
      <p:sp>
        <p:nvSpPr>
          <p:cNvPr id="9" name="TextBox 8">
            <a:extLst>
              <a:ext uri="{FF2B5EF4-FFF2-40B4-BE49-F238E27FC236}">
                <a16:creationId xmlns:a16="http://schemas.microsoft.com/office/drawing/2014/main" id="{42E11E9C-E716-F8EE-A335-447EB05FC99E}"/>
              </a:ext>
            </a:extLst>
          </p:cNvPr>
          <p:cNvSpPr txBox="1"/>
          <p:nvPr/>
        </p:nvSpPr>
        <p:spPr>
          <a:xfrm>
            <a:off x="6524896" y="3913449"/>
            <a:ext cx="4561369" cy="1477328"/>
          </a:xfrm>
          <a:prstGeom prst="rect">
            <a:avLst/>
          </a:prstGeom>
          <a:noFill/>
        </p:spPr>
        <p:txBody>
          <a:bodyPr wrap="square" rtlCol="0">
            <a:spAutoFit/>
          </a:bodyPr>
          <a:lstStyle/>
          <a:p>
            <a:r>
              <a:rPr lang="en-GB" b="1" dirty="0"/>
              <a:t>Application to Mr. Carter:</a:t>
            </a:r>
          </a:p>
          <a:p>
            <a:r>
              <a:rPr lang="en-GB" dirty="0"/>
              <a:t>Mr Carter’s combined lifestyle factors directly drive his insulin resistance, demonstrating how behaviour influences disease development and progression</a:t>
            </a:r>
            <a:endParaRPr lang="en-GB" b="1" dirty="0"/>
          </a:p>
        </p:txBody>
      </p:sp>
      <p:pic>
        <p:nvPicPr>
          <p:cNvPr id="10" name="Graphic 9" descr="Needle">
            <a:extLst>
              <a:ext uri="{FF2B5EF4-FFF2-40B4-BE49-F238E27FC236}">
                <a16:creationId xmlns:a16="http://schemas.microsoft.com/office/drawing/2014/main" id="{CF900B38-2BC3-F9D7-FD9B-7C38AD6F28E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1" name="TextBox 10">
            <a:extLst>
              <a:ext uri="{FF2B5EF4-FFF2-40B4-BE49-F238E27FC236}">
                <a16:creationId xmlns:a16="http://schemas.microsoft.com/office/drawing/2014/main" id="{07E9C979-6178-1120-D851-E8ABEAF08C7D}"/>
              </a:ext>
            </a:extLst>
          </p:cNvPr>
          <p:cNvSpPr txBox="1"/>
          <p:nvPr/>
        </p:nvSpPr>
        <p:spPr>
          <a:xfrm>
            <a:off x="895767" y="3761318"/>
            <a:ext cx="4561369" cy="1477328"/>
          </a:xfrm>
          <a:prstGeom prst="rect">
            <a:avLst/>
          </a:prstGeom>
          <a:noFill/>
        </p:spPr>
        <p:txBody>
          <a:bodyPr wrap="square" rtlCol="0">
            <a:spAutoFit/>
          </a:bodyPr>
          <a:lstStyle/>
          <a:p>
            <a:r>
              <a:rPr lang="en-GB" b="1" dirty="0"/>
              <a:t>Dietary Factors: </a:t>
            </a:r>
          </a:p>
          <a:p>
            <a:r>
              <a:rPr lang="en-GB" dirty="0"/>
              <a:t>High intake of refined sugars and processed foods leads to repeated spikes in blood glucose, placing strain on insulin regulation mechanisms. (Kolb and Martin, 2017)</a:t>
            </a:r>
            <a:endParaRPr lang="en-GB" b="1" dirty="0"/>
          </a:p>
        </p:txBody>
      </p:sp>
      <p:sp>
        <p:nvSpPr>
          <p:cNvPr id="3" name="TextBox 2">
            <a:extLst>
              <a:ext uri="{FF2B5EF4-FFF2-40B4-BE49-F238E27FC236}">
                <a16:creationId xmlns:a16="http://schemas.microsoft.com/office/drawing/2014/main" id="{30DA8CFC-5186-A05A-737A-347C82BC0E06}"/>
              </a:ext>
            </a:extLst>
          </p:cNvPr>
          <p:cNvSpPr txBox="1"/>
          <p:nvPr/>
        </p:nvSpPr>
        <p:spPr>
          <a:xfrm>
            <a:off x="718458" y="5461355"/>
            <a:ext cx="10190174" cy="646331"/>
          </a:xfrm>
          <a:prstGeom prst="rect">
            <a:avLst/>
          </a:prstGeom>
          <a:noFill/>
        </p:spPr>
        <p:txBody>
          <a:bodyPr wrap="square" rtlCol="0">
            <a:spAutoFit/>
          </a:bodyPr>
          <a:lstStyle/>
          <a:p>
            <a:r>
              <a:rPr lang="en-GB" dirty="0"/>
              <a:t>This demonstrates that Type 2 diabetes is not solely a biological </a:t>
            </a:r>
            <a:r>
              <a:rPr lang="en-GB" dirty="0" err="1"/>
              <a:t>condition,but</a:t>
            </a:r>
            <a:r>
              <a:rPr lang="en-GB" dirty="0"/>
              <a:t> is strongly influenced by modifiable lifestyle behaviours.</a:t>
            </a:r>
          </a:p>
        </p:txBody>
      </p:sp>
      <p:pic>
        <p:nvPicPr>
          <p:cNvPr id="17" name="Audio 16">
            <a:hlinkClick r:id="" action="ppaction://media"/>
            <a:extLst>
              <a:ext uri="{FF2B5EF4-FFF2-40B4-BE49-F238E27FC236}">
                <a16:creationId xmlns:a16="http://schemas.microsoft.com/office/drawing/2014/main" id="{7DAD303B-F882-9C49-FAD5-C7E1CF18AB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6257796"/>
      </p:ext>
    </p:extLst>
  </p:cSld>
  <p:clrMapOvr>
    <a:masterClrMapping/>
  </p:clrMapOvr>
  <mc:AlternateContent xmlns:mc="http://schemas.openxmlformats.org/markup-compatibility/2006" xmlns:p14="http://schemas.microsoft.com/office/powerpoint/2010/main">
    <mc:Choice Requires="p14">
      <p:transition p14:dur="10" advTm="51188"/>
    </mc:Choice>
    <mc:Fallback xmlns="">
      <p:transition advTm="51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4">
                                            <p:txEl>
                                              <p:pRg st="0" end="0"/>
                                            </p:txEl>
                                          </p:spTgt>
                                        </p:tgtEl>
                                        <p:attrNameLst>
                                          <p:attrName>style.visibility</p:attrName>
                                        </p:attrNameLst>
                                      </p:cBhvr>
                                      <p:to>
                                        <p:strVal val="visible"/>
                                      </p:to>
                                    </p:set>
                                    <p:animEffect transition="in" filter="fade">
                                      <p:cBhvr>
                                        <p:cTn id="9" dur="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7"/>
                </p:tgtEl>
              </p:cMediaNode>
            </p:audio>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8697A-AF8A-1AA5-7EE3-6FF5227C8973}"/>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7D9CDA4-BB93-47E8-0FA1-806DF564D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0BC732-E1E7-F87B-D027-55F2B3A4B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95E573A4-6BA3-C576-1C5A-3B5A90184786}"/>
              </a:ext>
            </a:extLst>
          </p:cNvPr>
          <p:cNvSpPr>
            <a:spLocks noGrp="1"/>
          </p:cNvSpPr>
          <p:nvPr>
            <p:ph type="ctrTitle"/>
          </p:nvPr>
        </p:nvSpPr>
        <p:spPr>
          <a:xfrm>
            <a:off x="1970523" y="767029"/>
            <a:ext cx="8499186" cy="1609055"/>
          </a:xfrm>
        </p:spPr>
        <p:txBody>
          <a:bodyPr anchor="b">
            <a:normAutofit/>
          </a:bodyPr>
          <a:lstStyle/>
          <a:p>
            <a:r>
              <a:rPr lang="en-GB" sz="3200" dirty="0">
                <a:solidFill>
                  <a:srgbClr val="595959"/>
                </a:solidFill>
                <a:latin typeface="Arial" panose="020B0604020202020204" pitchFamily="34" charset="0"/>
                <a:cs typeface="Arial" panose="020B0604020202020204" pitchFamily="34" charset="0"/>
              </a:rPr>
              <a:t>Care Plan Aim: Targeting Underlying Physiological Dysfunction </a:t>
            </a:r>
            <a:br>
              <a:rPr lang="en-GB" dirty="0"/>
            </a:br>
            <a:endParaRPr lang="en-GB" sz="3200" dirty="0">
              <a:solidFill>
                <a:srgbClr val="595959"/>
              </a:solidFill>
              <a:latin typeface="Arial" panose="020B0604020202020204" pitchFamily="34" charset="0"/>
              <a:cs typeface="Arial" panose="020B0604020202020204" pitchFamily="34" charset="0"/>
            </a:endParaRPr>
          </a:p>
        </p:txBody>
      </p:sp>
      <p:pic>
        <p:nvPicPr>
          <p:cNvPr id="10" name="Graphic 9" descr="Needle">
            <a:extLst>
              <a:ext uri="{FF2B5EF4-FFF2-40B4-BE49-F238E27FC236}">
                <a16:creationId xmlns:a16="http://schemas.microsoft.com/office/drawing/2014/main" id="{602B3F2C-A4C9-DD9E-1816-2949CCAFE80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2" name="TextBox 11">
            <a:extLst>
              <a:ext uri="{FF2B5EF4-FFF2-40B4-BE49-F238E27FC236}">
                <a16:creationId xmlns:a16="http://schemas.microsoft.com/office/drawing/2014/main" id="{0D9CB1C4-CDFB-39CC-1C51-E97BFE96957D}"/>
              </a:ext>
            </a:extLst>
          </p:cNvPr>
          <p:cNvSpPr txBox="1"/>
          <p:nvPr/>
        </p:nvSpPr>
        <p:spPr>
          <a:xfrm>
            <a:off x="966481" y="2147122"/>
            <a:ext cx="9503228" cy="3139321"/>
          </a:xfrm>
          <a:prstGeom prst="rect">
            <a:avLst/>
          </a:prstGeom>
          <a:noFill/>
        </p:spPr>
        <p:txBody>
          <a:bodyPr wrap="square" rtlCol="0">
            <a:spAutoFit/>
          </a:bodyPr>
          <a:lstStyle/>
          <a:p>
            <a:r>
              <a:rPr lang="en-GB" b="1" dirty="0"/>
              <a:t>Primary Clinical Goal</a:t>
            </a:r>
            <a:r>
              <a:rPr lang="en-GB" dirty="0"/>
              <a:t>: To achieve stable blood glucose levels by improving insulin sensitivity and reducing hyperglycaemia, directly addressing the underlying metabolic dysfunction.</a:t>
            </a:r>
          </a:p>
          <a:p>
            <a:endParaRPr lang="en-GB" dirty="0"/>
          </a:p>
          <a:p>
            <a:r>
              <a:rPr lang="en-GB" b="1" dirty="0"/>
              <a:t> Prevention of Complications: </a:t>
            </a:r>
            <a:r>
              <a:rPr lang="en-GB" dirty="0"/>
              <a:t>To minimise the risk of long-term microvascular and macrovascular complications through early and consistent intervention.</a:t>
            </a:r>
          </a:p>
          <a:p>
            <a:endParaRPr lang="en-GB" dirty="0"/>
          </a:p>
          <a:p>
            <a:r>
              <a:rPr lang="en-GB" dirty="0"/>
              <a:t> </a:t>
            </a:r>
            <a:r>
              <a:rPr lang="en-GB" b="1" dirty="0"/>
              <a:t>Improving Quality of Life</a:t>
            </a:r>
            <a:r>
              <a:rPr lang="en-GB" dirty="0"/>
              <a:t>: To reduce symptoms such as fatigue and low energy, enabling Mr. Carter to improve daily functioning and overall well-being.</a:t>
            </a:r>
          </a:p>
          <a:p>
            <a:endParaRPr lang="en-GB" dirty="0"/>
          </a:p>
          <a:p>
            <a:r>
              <a:rPr lang="en-GB" b="1" dirty="0"/>
              <a:t>Person-Centred Approach</a:t>
            </a:r>
            <a:r>
              <a:rPr lang="en-GB" dirty="0"/>
              <a:t>: To develop a sustainable care plan tailored to Mr. Carter's lifestyle, ensuring adherence and long-term behavioural change.</a:t>
            </a:r>
          </a:p>
        </p:txBody>
      </p:sp>
      <p:pic>
        <p:nvPicPr>
          <p:cNvPr id="13" name="Audio 12">
            <a:hlinkClick r:id="" action="ppaction://media"/>
            <a:extLst>
              <a:ext uri="{FF2B5EF4-FFF2-40B4-BE49-F238E27FC236}">
                <a16:creationId xmlns:a16="http://schemas.microsoft.com/office/drawing/2014/main" id="{E0829BC5-9E3B-E5FF-AB44-5EAD87749A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0627364"/>
      </p:ext>
    </p:extLst>
  </p:cSld>
  <p:clrMapOvr>
    <a:masterClrMapping/>
  </p:clrMapOvr>
  <mc:AlternateContent xmlns:mc="http://schemas.openxmlformats.org/markup-compatibility/2006" xmlns:p14="http://schemas.microsoft.com/office/powerpoint/2010/main">
    <mc:Choice Requires="p14">
      <p:transition p14:dur="10" advTm="79333"/>
    </mc:Choice>
    <mc:Fallback xmlns="">
      <p:transition advTm="79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EC829-D426-2C7F-2F39-B512B95E5C87}"/>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AA4D6D9-8EC5-A330-90E7-883EDB747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DF27B98-8AD2-ED26-5034-DDAE30F51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2F281518-39C8-62D0-285C-42A32084834E}"/>
              </a:ext>
            </a:extLst>
          </p:cNvPr>
          <p:cNvSpPr>
            <a:spLocks noGrp="1"/>
          </p:cNvSpPr>
          <p:nvPr>
            <p:ph type="ctrTitle"/>
          </p:nvPr>
        </p:nvSpPr>
        <p:spPr>
          <a:xfrm>
            <a:off x="685800" y="767339"/>
            <a:ext cx="6678386" cy="1663908"/>
          </a:xfrm>
        </p:spPr>
        <p:txBody>
          <a:bodyPr anchor="b">
            <a:normAutofit/>
          </a:bodyPr>
          <a:lstStyle/>
          <a:p>
            <a:r>
              <a:rPr lang="en-GB" sz="3200" dirty="0">
                <a:solidFill>
                  <a:srgbClr val="595959"/>
                </a:solidFill>
                <a:latin typeface="Arial" panose="020B0604020202020204" pitchFamily="34" charset="0"/>
                <a:cs typeface="Arial" panose="020B0604020202020204" pitchFamily="34" charset="0"/>
              </a:rPr>
              <a:t>Lifestyle interventions: </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Evidence-based strategies (NICE) </a:t>
            </a:r>
            <a:br>
              <a:rPr lang="en-GB" sz="3200" dirty="0">
                <a:solidFill>
                  <a:srgbClr val="595959"/>
                </a:solidFill>
                <a:latin typeface="Arial" panose="020B0604020202020204" pitchFamily="34" charset="0"/>
                <a:cs typeface="Arial" panose="020B0604020202020204" pitchFamily="34" charset="0"/>
              </a:rPr>
            </a:br>
            <a:endParaRPr lang="en-GB" sz="3200" dirty="0">
              <a:solidFill>
                <a:srgbClr val="595959"/>
              </a:solidFill>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6BB8B1D7-6D28-D875-BFFB-658B04B72B0F}"/>
              </a:ext>
            </a:extLst>
          </p:cNvPr>
          <p:cNvSpPr>
            <a:spLocks noGrp="1"/>
          </p:cNvSpPr>
          <p:nvPr>
            <p:ph type="subTitle" idx="1"/>
          </p:nvPr>
        </p:nvSpPr>
        <p:spPr>
          <a:xfrm>
            <a:off x="685800" y="4565845"/>
            <a:ext cx="4561369" cy="1477328"/>
          </a:xfrm>
        </p:spPr>
        <p:txBody>
          <a:bodyPr anchor="t">
            <a:noAutofit/>
          </a:bodyPr>
          <a:lstStyle/>
          <a:p>
            <a:pPr algn="l"/>
            <a:r>
              <a:rPr lang="en-GB" sz="1400" dirty="0">
                <a:solidFill>
                  <a:srgbClr val="595959"/>
                </a:solidFill>
                <a:latin typeface="Arial" panose="020B0604020202020204" pitchFamily="34" charset="0"/>
                <a:cs typeface="Arial" panose="020B0604020202020204" pitchFamily="34" charset="0"/>
              </a:rPr>
              <a:t> </a:t>
            </a:r>
            <a:endParaRPr lang="en-GB" sz="1100" dirty="0">
              <a:solidFill>
                <a:srgbClr val="595959"/>
              </a:solidFill>
            </a:endParaRPr>
          </a:p>
        </p:txBody>
      </p:sp>
      <p:sp>
        <p:nvSpPr>
          <p:cNvPr id="6" name="TextBox 5">
            <a:extLst>
              <a:ext uri="{FF2B5EF4-FFF2-40B4-BE49-F238E27FC236}">
                <a16:creationId xmlns:a16="http://schemas.microsoft.com/office/drawing/2014/main" id="{AFB87D10-3262-D24D-875F-A7EA30A8BE3B}"/>
              </a:ext>
            </a:extLst>
          </p:cNvPr>
          <p:cNvSpPr txBox="1"/>
          <p:nvPr/>
        </p:nvSpPr>
        <p:spPr>
          <a:xfrm>
            <a:off x="1024549" y="2352945"/>
            <a:ext cx="5071451" cy="1477328"/>
          </a:xfrm>
          <a:prstGeom prst="rect">
            <a:avLst/>
          </a:prstGeom>
          <a:noFill/>
        </p:spPr>
        <p:txBody>
          <a:bodyPr wrap="square">
            <a:spAutoFit/>
          </a:bodyPr>
          <a:lstStyle/>
          <a:p>
            <a:r>
              <a:rPr lang="en-GB" b="1" dirty="0"/>
              <a:t>Dietary Modification:</a:t>
            </a:r>
          </a:p>
          <a:p>
            <a:r>
              <a:rPr lang="en-GB" dirty="0"/>
              <a:t>Adopt a balanced diet low in refined sugars and saturated fats, with increased fibre intake to stabilise blood glucose and reduce glycaemic spikes. (NICE, 2022)</a:t>
            </a:r>
            <a:endParaRPr lang="en-GB" b="1" dirty="0"/>
          </a:p>
        </p:txBody>
      </p:sp>
      <p:sp>
        <p:nvSpPr>
          <p:cNvPr id="8" name="TextBox 7">
            <a:extLst>
              <a:ext uri="{FF2B5EF4-FFF2-40B4-BE49-F238E27FC236}">
                <a16:creationId xmlns:a16="http://schemas.microsoft.com/office/drawing/2014/main" id="{71C3FA02-56F3-23F2-7E57-2246D211BCB8}"/>
              </a:ext>
            </a:extLst>
          </p:cNvPr>
          <p:cNvSpPr txBox="1"/>
          <p:nvPr/>
        </p:nvSpPr>
        <p:spPr>
          <a:xfrm>
            <a:off x="6524897" y="2403167"/>
            <a:ext cx="4981303" cy="1477328"/>
          </a:xfrm>
          <a:prstGeom prst="rect">
            <a:avLst/>
          </a:prstGeom>
          <a:noFill/>
        </p:spPr>
        <p:txBody>
          <a:bodyPr wrap="square" rtlCol="0">
            <a:spAutoFit/>
          </a:bodyPr>
          <a:lstStyle/>
          <a:p>
            <a:r>
              <a:rPr lang="en-GB" b="1" dirty="0"/>
              <a:t>Physical Activity:</a:t>
            </a:r>
          </a:p>
          <a:p>
            <a:r>
              <a:rPr lang="en-GB" dirty="0"/>
              <a:t>Engage in at least 150 minutes of moderate-intensity exercise per week to enhance glucose uptake and improve insulin sensitivity. (NICE, 2022)</a:t>
            </a:r>
            <a:endParaRPr lang="en-GB" b="1" dirty="0"/>
          </a:p>
        </p:txBody>
      </p:sp>
      <p:sp>
        <p:nvSpPr>
          <p:cNvPr id="9" name="TextBox 8">
            <a:extLst>
              <a:ext uri="{FF2B5EF4-FFF2-40B4-BE49-F238E27FC236}">
                <a16:creationId xmlns:a16="http://schemas.microsoft.com/office/drawing/2014/main" id="{B9F6E511-DAEA-DC85-3A95-B6538CC4F0D4}"/>
              </a:ext>
            </a:extLst>
          </p:cNvPr>
          <p:cNvSpPr txBox="1"/>
          <p:nvPr/>
        </p:nvSpPr>
        <p:spPr>
          <a:xfrm>
            <a:off x="6524897" y="4079720"/>
            <a:ext cx="4561369" cy="1477328"/>
          </a:xfrm>
          <a:prstGeom prst="rect">
            <a:avLst/>
          </a:prstGeom>
          <a:noFill/>
        </p:spPr>
        <p:txBody>
          <a:bodyPr wrap="square" rtlCol="0">
            <a:spAutoFit/>
          </a:bodyPr>
          <a:lstStyle/>
          <a:p>
            <a:r>
              <a:rPr lang="en-GB" b="1" dirty="0"/>
              <a:t>Application to Mr. Carter:</a:t>
            </a:r>
          </a:p>
          <a:p>
            <a:r>
              <a:rPr lang="en-GB" dirty="0"/>
              <a:t>These interventions directly target the physiological causes of Mr Carter’s condition, improving glucose regulation and reducing symptom severity</a:t>
            </a:r>
            <a:endParaRPr lang="en-GB" b="1" dirty="0"/>
          </a:p>
        </p:txBody>
      </p:sp>
      <p:pic>
        <p:nvPicPr>
          <p:cNvPr id="10" name="Graphic 9" descr="Needle">
            <a:extLst>
              <a:ext uri="{FF2B5EF4-FFF2-40B4-BE49-F238E27FC236}">
                <a16:creationId xmlns:a16="http://schemas.microsoft.com/office/drawing/2014/main" id="{141985B9-81D0-15BD-EE9A-B2BF38A7FB7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1" name="TextBox 10">
            <a:extLst>
              <a:ext uri="{FF2B5EF4-FFF2-40B4-BE49-F238E27FC236}">
                <a16:creationId xmlns:a16="http://schemas.microsoft.com/office/drawing/2014/main" id="{F519BF70-CCAB-7359-472C-75DDF1026D4D}"/>
              </a:ext>
            </a:extLst>
          </p:cNvPr>
          <p:cNvSpPr txBox="1"/>
          <p:nvPr/>
        </p:nvSpPr>
        <p:spPr>
          <a:xfrm>
            <a:off x="1105735" y="4218219"/>
            <a:ext cx="4561369" cy="1200329"/>
          </a:xfrm>
          <a:prstGeom prst="rect">
            <a:avLst/>
          </a:prstGeom>
          <a:noFill/>
        </p:spPr>
        <p:txBody>
          <a:bodyPr wrap="square" rtlCol="0">
            <a:spAutoFit/>
          </a:bodyPr>
          <a:lstStyle/>
          <a:p>
            <a:r>
              <a:rPr lang="en-GB" b="1" dirty="0"/>
              <a:t>Weight Reduction:</a:t>
            </a:r>
          </a:p>
          <a:p>
            <a:r>
              <a:rPr lang="en-GB" dirty="0"/>
              <a:t>Achieving a 5–10% reduction in body weight significantly improves metabolic control and reduces insulin resistance. (NICE, 2022)</a:t>
            </a:r>
          </a:p>
        </p:txBody>
      </p:sp>
      <p:pic>
        <p:nvPicPr>
          <p:cNvPr id="7" name="Audio 6">
            <a:hlinkClick r:id="" action="ppaction://media"/>
            <a:extLst>
              <a:ext uri="{FF2B5EF4-FFF2-40B4-BE49-F238E27FC236}">
                <a16:creationId xmlns:a16="http://schemas.microsoft.com/office/drawing/2014/main" id="{2DA8ABAE-55F2-ABF6-2C1A-3696D56EB4D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7370431"/>
      </p:ext>
    </p:extLst>
  </p:cSld>
  <p:clrMapOvr>
    <a:masterClrMapping/>
  </p:clrMapOvr>
  <mc:AlternateContent xmlns:mc="http://schemas.openxmlformats.org/markup-compatibility/2006" xmlns:p14="http://schemas.microsoft.com/office/powerpoint/2010/main">
    <mc:Choice Requires="p14">
      <p:transition p14:dur="10" advTm="46593"/>
    </mc:Choice>
    <mc:Fallback xmlns="">
      <p:transition advTm="46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4">
                                            <p:txEl>
                                              <p:pRg st="0" end="0"/>
                                            </p:txEl>
                                          </p:spTgt>
                                        </p:tgtEl>
                                        <p:attrNameLst>
                                          <p:attrName>style.visibility</p:attrName>
                                        </p:attrNameLst>
                                      </p:cBhvr>
                                      <p:to>
                                        <p:strVal val="visible"/>
                                      </p:to>
                                    </p:set>
                                    <p:animEffect transition="in" filter="fade">
                                      <p:cBhvr>
                                        <p:cTn id="9" dur="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91E4A-6C4E-52BB-7F55-DEAC08C149B2}"/>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4DE47EE-AC9B-B918-BEAF-373A8E720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D697253-EEE2-A13E-5B4A-E195DF575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CA4BEFD7-C8CA-A4BF-1453-9755C5A3E1A5}"/>
              </a:ext>
            </a:extLst>
          </p:cNvPr>
          <p:cNvSpPr>
            <a:spLocks noGrp="1"/>
          </p:cNvSpPr>
          <p:nvPr>
            <p:ph type="ctrTitle"/>
          </p:nvPr>
        </p:nvSpPr>
        <p:spPr>
          <a:xfrm>
            <a:off x="1169041" y="767029"/>
            <a:ext cx="8499186" cy="1609055"/>
          </a:xfrm>
        </p:spPr>
        <p:txBody>
          <a:bodyPr anchor="b">
            <a:normAutofit/>
          </a:bodyPr>
          <a:lstStyle/>
          <a:p>
            <a:r>
              <a:rPr lang="en-GB" sz="3200" dirty="0">
                <a:solidFill>
                  <a:srgbClr val="595959"/>
                </a:solidFill>
                <a:latin typeface="Arial" panose="020B0604020202020204" pitchFamily="34" charset="0"/>
                <a:cs typeface="Arial" panose="020B0604020202020204" pitchFamily="34" charset="0"/>
              </a:rPr>
              <a:t>Medical Management</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Pharmacological Support in Type 2 Diabetes: </a:t>
            </a:r>
            <a:br>
              <a:rPr lang="en-GB" dirty="0"/>
            </a:br>
            <a:endParaRPr lang="en-GB" sz="3200" dirty="0">
              <a:solidFill>
                <a:srgbClr val="595959"/>
              </a:solidFill>
              <a:latin typeface="Arial" panose="020B0604020202020204" pitchFamily="34" charset="0"/>
              <a:cs typeface="Arial" panose="020B0604020202020204" pitchFamily="34" charset="0"/>
            </a:endParaRPr>
          </a:p>
        </p:txBody>
      </p:sp>
      <p:pic>
        <p:nvPicPr>
          <p:cNvPr id="10" name="Graphic 9" descr="Needle">
            <a:extLst>
              <a:ext uri="{FF2B5EF4-FFF2-40B4-BE49-F238E27FC236}">
                <a16:creationId xmlns:a16="http://schemas.microsoft.com/office/drawing/2014/main" id="{864045D7-AF49-7AB8-6975-02D7510F793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2" name="TextBox 11">
            <a:extLst>
              <a:ext uri="{FF2B5EF4-FFF2-40B4-BE49-F238E27FC236}">
                <a16:creationId xmlns:a16="http://schemas.microsoft.com/office/drawing/2014/main" id="{6DF80106-E2F2-9014-B91C-F3B463A15DED}"/>
              </a:ext>
            </a:extLst>
          </p:cNvPr>
          <p:cNvSpPr txBox="1"/>
          <p:nvPr/>
        </p:nvSpPr>
        <p:spPr>
          <a:xfrm>
            <a:off x="685800" y="2147122"/>
            <a:ext cx="10820399" cy="3693319"/>
          </a:xfrm>
          <a:prstGeom prst="rect">
            <a:avLst/>
          </a:prstGeom>
          <a:noFill/>
        </p:spPr>
        <p:txBody>
          <a:bodyPr wrap="square" rtlCol="0">
            <a:spAutoFit/>
          </a:bodyPr>
          <a:lstStyle/>
          <a:p>
            <a:r>
              <a:rPr lang="en-GB" b="1" dirty="0"/>
              <a:t>First-Line Medication</a:t>
            </a:r>
            <a:r>
              <a:rPr lang="en-GB" dirty="0"/>
              <a:t>: Metformin is recommended as the initial pharmacological treatment, particularly when lifestyle interventions alone are insufficient to control blood glucose levels.</a:t>
            </a:r>
          </a:p>
          <a:p>
            <a:endParaRPr lang="en-GB" dirty="0"/>
          </a:p>
          <a:p>
            <a:r>
              <a:rPr lang="en-GB" b="1" dirty="0"/>
              <a:t>Mechanism of Action</a:t>
            </a:r>
            <a:r>
              <a:rPr lang="en-GB" dirty="0"/>
              <a:t>: Metformin reduces hepatic glucose production (Rena et al., 2017) and improves peripheral insulin sensitivity, directly targeting underlying metabolic dysfunction (Baeza-Flores et al., 2020)</a:t>
            </a:r>
          </a:p>
          <a:p>
            <a:endParaRPr lang="en-GB" dirty="0"/>
          </a:p>
          <a:p>
            <a:r>
              <a:rPr lang="en-GB" b="1" dirty="0"/>
              <a:t>Clinical Effectiveness: </a:t>
            </a:r>
            <a:r>
              <a:rPr lang="en-GB" dirty="0"/>
              <a:t>Regular use contributes to reduced HbA1c levels and improved long-term glycaemic control when combined with lifestyle modification. However, pharmacological management alone does not address the behavioural factors contributing to disease progression</a:t>
            </a:r>
          </a:p>
          <a:p>
            <a:endParaRPr lang="en-GB" dirty="0"/>
          </a:p>
          <a:p>
            <a:r>
              <a:rPr lang="en-GB" b="1" dirty="0"/>
              <a:t>Application to Mr. Carter: </a:t>
            </a:r>
            <a:r>
              <a:rPr lang="en-GB" dirty="0"/>
              <a:t>For Mr. Carter, metformin, acting alongside lifestyle interventions to enhance glycaemic control, helps to reduce symptoms and prevent disease progression. However, pharmacological management alone does not address the behavioural factors contributing to disease progression</a:t>
            </a:r>
          </a:p>
        </p:txBody>
      </p:sp>
      <p:pic>
        <p:nvPicPr>
          <p:cNvPr id="25" name="Audio 24">
            <a:hlinkClick r:id="" action="ppaction://media"/>
            <a:extLst>
              <a:ext uri="{FF2B5EF4-FFF2-40B4-BE49-F238E27FC236}">
                <a16:creationId xmlns:a16="http://schemas.microsoft.com/office/drawing/2014/main" id="{725DE23C-8C24-AD6B-4F7D-892E446FA8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7323790"/>
      </p:ext>
    </p:extLst>
  </p:cSld>
  <p:clrMapOvr>
    <a:masterClrMapping/>
  </p:clrMapOvr>
  <mc:AlternateContent xmlns:mc="http://schemas.openxmlformats.org/markup-compatibility/2006" xmlns:p14="http://schemas.microsoft.com/office/powerpoint/2010/main">
    <mc:Choice Requires="p14">
      <p:transition p14:dur="10" advTm="42953"/>
    </mc:Choice>
    <mc:Fallback xmlns="">
      <p:transition advTm="42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73FB2-9B41-78D8-034A-721FA93C34B6}"/>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FC5D83A-9372-E6A5-EB37-F009F4402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2B55520-7675-084C-697E-DB9942C7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5364E2D0-7DC4-155E-F1D2-1718BD0728F6}"/>
              </a:ext>
            </a:extLst>
          </p:cNvPr>
          <p:cNvSpPr>
            <a:spLocks noGrp="1"/>
          </p:cNvSpPr>
          <p:nvPr>
            <p:ph type="ctrTitle"/>
          </p:nvPr>
        </p:nvSpPr>
        <p:spPr>
          <a:xfrm>
            <a:off x="1169041" y="767029"/>
            <a:ext cx="8499186" cy="1609055"/>
          </a:xfrm>
        </p:spPr>
        <p:txBody>
          <a:bodyPr anchor="b">
            <a:normAutofit fontScale="90000"/>
          </a:bodyPr>
          <a:lstStyle/>
          <a:p>
            <a:r>
              <a:rPr lang="en-GB" sz="3200" dirty="0">
                <a:solidFill>
                  <a:srgbClr val="595959"/>
                </a:solidFill>
                <a:latin typeface="Arial" panose="020B0604020202020204" pitchFamily="34" charset="0"/>
                <a:cs typeface="Arial" panose="020B0604020202020204" pitchFamily="34" charset="0"/>
              </a:rPr>
              <a:t>Monitoring and Ongoing Assessment </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Tracking Progress and Preventing Complications</a:t>
            </a:r>
            <a:br>
              <a:rPr lang="en-GB" dirty="0"/>
            </a:br>
            <a:endParaRPr lang="en-GB" sz="3200" dirty="0">
              <a:solidFill>
                <a:srgbClr val="595959"/>
              </a:solidFill>
              <a:latin typeface="Arial" panose="020B0604020202020204" pitchFamily="34" charset="0"/>
              <a:cs typeface="Arial" panose="020B0604020202020204" pitchFamily="34" charset="0"/>
            </a:endParaRPr>
          </a:p>
        </p:txBody>
      </p:sp>
      <p:pic>
        <p:nvPicPr>
          <p:cNvPr id="10" name="Graphic 9" descr="Needle">
            <a:extLst>
              <a:ext uri="{FF2B5EF4-FFF2-40B4-BE49-F238E27FC236}">
                <a16:creationId xmlns:a16="http://schemas.microsoft.com/office/drawing/2014/main" id="{CB13D895-33E7-18A1-B747-8DC793EB9F0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2" name="TextBox 11">
            <a:extLst>
              <a:ext uri="{FF2B5EF4-FFF2-40B4-BE49-F238E27FC236}">
                <a16:creationId xmlns:a16="http://schemas.microsoft.com/office/drawing/2014/main" id="{E845DB18-CA2D-15E0-67AF-5AABFC4780FF}"/>
              </a:ext>
            </a:extLst>
          </p:cNvPr>
          <p:cNvSpPr txBox="1"/>
          <p:nvPr/>
        </p:nvSpPr>
        <p:spPr>
          <a:xfrm>
            <a:off x="999138" y="2147122"/>
            <a:ext cx="9503228" cy="2862322"/>
          </a:xfrm>
          <a:prstGeom prst="rect">
            <a:avLst/>
          </a:prstGeom>
          <a:noFill/>
        </p:spPr>
        <p:txBody>
          <a:bodyPr wrap="square" rtlCol="0">
            <a:spAutoFit/>
          </a:bodyPr>
          <a:lstStyle/>
          <a:p>
            <a:pPr marL="285750" indent="-285750">
              <a:buFont typeface="Arial" panose="020B0604020202020204" pitchFamily="34" charset="0"/>
              <a:buChar char="•"/>
            </a:pPr>
            <a:r>
              <a:rPr lang="en-GB" b="1" dirty="0"/>
              <a:t>Blood Glucose Monitoring: </a:t>
            </a:r>
            <a:r>
              <a:rPr lang="en-GB" dirty="0"/>
              <a:t>Regular self-monitoring allows day-to-day tracking of glucose levels, helping identify patterns and adjust lifestyle or treatment accordingly. </a:t>
            </a:r>
          </a:p>
          <a:p>
            <a:pPr marL="285750" indent="-285750">
              <a:buFont typeface="Arial" panose="020B0604020202020204" pitchFamily="34" charset="0"/>
              <a:buChar char="•"/>
            </a:pPr>
            <a:r>
              <a:rPr lang="en-GB" b="1" dirty="0"/>
              <a:t>HbA1c Testing</a:t>
            </a:r>
            <a:r>
              <a:rPr lang="en-GB" dirty="0"/>
              <a:t>: HbA1c provides a long-term measure of average blood glucose over 2-3 months, supporting evaluation of overall disease control. (Su et al., 2024)</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Routine Health Checks</a:t>
            </a:r>
            <a:r>
              <a:rPr lang="en-GB" dirty="0"/>
              <a:t>: Regular GP reviews, foot examinations, and retinal screening are essential to detect early signs of complications.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Application to Mr. Carter</a:t>
            </a:r>
            <a:r>
              <a:rPr lang="en-GB" dirty="0"/>
              <a:t>: For Mr. Carter, consistent monitoring ensures early identification of deterioration, enabling timely adjustments to maintain stable glucose control.</a:t>
            </a:r>
          </a:p>
        </p:txBody>
      </p:sp>
      <p:pic>
        <p:nvPicPr>
          <p:cNvPr id="15" name="Audio 14">
            <a:hlinkClick r:id="" action="ppaction://media"/>
            <a:extLst>
              <a:ext uri="{FF2B5EF4-FFF2-40B4-BE49-F238E27FC236}">
                <a16:creationId xmlns:a16="http://schemas.microsoft.com/office/drawing/2014/main" id="{BA1A2001-01A4-C585-3590-196401EF479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2426075"/>
      </p:ext>
    </p:extLst>
  </p:cSld>
  <p:clrMapOvr>
    <a:masterClrMapping/>
  </p:clrMapOvr>
  <mc:AlternateContent xmlns:mc="http://schemas.openxmlformats.org/markup-compatibility/2006" xmlns:p14="http://schemas.microsoft.com/office/powerpoint/2010/main">
    <mc:Choice Requires="p14">
      <p:transition p14:dur="10" advTm="54174"/>
    </mc:Choice>
    <mc:Fallback xmlns="">
      <p:transition advTm="54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FEC4D5-A0B5-5366-ADA8-C8F40225F560}"/>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8C4789-6809-D900-C973-03DC23D82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534D434-B27E-7106-5BDD-20BD3446D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2598A5C3-7171-8F12-D5BC-4FC42853965C}"/>
              </a:ext>
            </a:extLst>
          </p:cNvPr>
          <p:cNvSpPr>
            <a:spLocks noGrp="1"/>
          </p:cNvSpPr>
          <p:nvPr>
            <p:ph type="ctrTitle"/>
          </p:nvPr>
        </p:nvSpPr>
        <p:spPr>
          <a:xfrm>
            <a:off x="1169041" y="767029"/>
            <a:ext cx="8499186" cy="1609055"/>
          </a:xfrm>
        </p:spPr>
        <p:txBody>
          <a:bodyPr anchor="b">
            <a:normAutofit fontScale="90000"/>
          </a:bodyPr>
          <a:lstStyle/>
          <a:p>
            <a:r>
              <a:rPr lang="en-GB" sz="3200" dirty="0">
                <a:solidFill>
                  <a:srgbClr val="595959"/>
                </a:solidFill>
                <a:latin typeface="Arial" panose="020B0604020202020204" pitchFamily="34" charset="0"/>
                <a:cs typeface="Arial" panose="020B0604020202020204" pitchFamily="34" charset="0"/>
              </a:rPr>
              <a:t>Communication and Support</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Person-Centred Care in Diabetes Management </a:t>
            </a:r>
            <a:br>
              <a:rPr lang="en-GB" dirty="0"/>
            </a:br>
            <a:endParaRPr lang="en-GB" sz="3200" dirty="0">
              <a:solidFill>
                <a:srgbClr val="595959"/>
              </a:solidFill>
              <a:latin typeface="Arial" panose="020B0604020202020204" pitchFamily="34" charset="0"/>
              <a:cs typeface="Arial" panose="020B0604020202020204" pitchFamily="34" charset="0"/>
            </a:endParaRPr>
          </a:p>
        </p:txBody>
      </p:sp>
      <p:pic>
        <p:nvPicPr>
          <p:cNvPr id="10" name="Graphic 9" descr="Needle">
            <a:extLst>
              <a:ext uri="{FF2B5EF4-FFF2-40B4-BE49-F238E27FC236}">
                <a16:creationId xmlns:a16="http://schemas.microsoft.com/office/drawing/2014/main" id="{5FE05341-416E-A8AB-FE16-E0F2DD6CECB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2" name="TextBox 11">
            <a:extLst>
              <a:ext uri="{FF2B5EF4-FFF2-40B4-BE49-F238E27FC236}">
                <a16:creationId xmlns:a16="http://schemas.microsoft.com/office/drawing/2014/main" id="{B70CAABF-AAEA-4442-C7B2-673BC59CF823}"/>
              </a:ext>
            </a:extLst>
          </p:cNvPr>
          <p:cNvSpPr txBox="1"/>
          <p:nvPr/>
        </p:nvSpPr>
        <p:spPr>
          <a:xfrm>
            <a:off x="999138" y="2147122"/>
            <a:ext cx="9503228" cy="3416320"/>
          </a:xfrm>
          <a:prstGeom prst="rect">
            <a:avLst/>
          </a:prstGeom>
          <a:noFill/>
        </p:spPr>
        <p:txBody>
          <a:bodyPr wrap="square" rtlCol="0">
            <a:spAutoFit/>
          </a:bodyPr>
          <a:lstStyle/>
          <a:p>
            <a:pPr marL="285750" indent="-285750">
              <a:buFont typeface="Arial" panose="020B0604020202020204" pitchFamily="34" charset="0"/>
              <a:buChar char="•"/>
            </a:pPr>
            <a:r>
              <a:rPr lang="en-GB" b="1" dirty="0"/>
              <a:t>Patient Education: </a:t>
            </a:r>
            <a:r>
              <a:rPr lang="en-GB" dirty="0"/>
              <a:t>Providing clear, accessible information enables Mr. Carter to understand his condition and the importance of lifestyle and treatment adherence. (McMillan et al., 2013)</a:t>
            </a:r>
          </a:p>
          <a:p>
            <a:endParaRPr lang="en-GB" dirty="0"/>
          </a:p>
          <a:p>
            <a:pPr marL="285750" indent="-285750">
              <a:buFont typeface="Arial" panose="020B0604020202020204" pitchFamily="34" charset="0"/>
              <a:buChar char="•"/>
            </a:pPr>
            <a:r>
              <a:rPr lang="en-GB" b="1" dirty="0"/>
              <a:t> Collaborative Care</a:t>
            </a:r>
            <a:r>
              <a:rPr lang="en-GB" dirty="0"/>
              <a:t>: Encouraging shared decision-making ensures Mr. Carter is actively involved in his care plan, improving engagement and outcomes.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 Support Systems: </a:t>
            </a:r>
            <a:r>
              <a:rPr lang="en-GB" dirty="0"/>
              <a:t>Involvement of family members and referral to NHS diabetes education programmes can reinforce behavioural change and long-term adherence.</a:t>
            </a:r>
          </a:p>
          <a:p>
            <a:endParaRPr lang="en-GB" dirty="0"/>
          </a:p>
          <a:p>
            <a:pPr marL="285750" indent="-285750">
              <a:buFont typeface="Arial" panose="020B0604020202020204" pitchFamily="34" charset="0"/>
              <a:buChar char="•"/>
            </a:pPr>
            <a:r>
              <a:rPr lang="en-GB" b="1" dirty="0"/>
              <a:t>Link to Health Outcomes: </a:t>
            </a:r>
            <a:r>
              <a:rPr lang="en-GB" dirty="0"/>
              <a:t>Effective communication improves self-management, leading to better glycaemic control and reduced risk of complications in Mr. Carter.</a:t>
            </a:r>
          </a:p>
        </p:txBody>
      </p:sp>
      <p:pic>
        <p:nvPicPr>
          <p:cNvPr id="11" name="Audio 10">
            <a:hlinkClick r:id="" action="ppaction://media"/>
            <a:extLst>
              <a:ext uri="{FF2B5EF4-FFF2-40B4-BE49-F238E27FC236}">
                <a16:creationId xmlns:a16="http://schemas.microsoft.com/office/drawing/2014/main" id="{2CF6EAB4-0B25-D334-D0D9-E164C423348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587318"/>
      </p:ext>
    </p:extLst>
  </p:cSld>
  <p:clrMapOvr>
    <a:masterClrMapping/>
  </p:clrMapOvr>
  <mc:AlternateContent xmlns:mc="http://schemas.openxmlformats.org/markup-compatibility/2006" xmlns:p14="http://schemas.microsoft.com/office/powerpoint/2010/main">
    <mc:Choice Requires="p14">
      <p:transition p14:dur="10" advTm="65755"/>
    </mc:Choice>
    <mc:Fallback xmlns="">
      <p:transition advTm="65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8A977-7BF5-AD3E-8D60-87C6AA712716}"/>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AB19BA-ACBF-42CB-AF3D-E72A52CC4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32215A1-3632-6DE9-E4FA-21C7A3AA3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8E5CF231-7A95-BC93-442C-B811032EB485}"/>
              </a:ext>
            </a:extLst>
          </p:cNvPr>
          <p:cNvSpPr>
            <a:spLocks noGrp="1"/>
          </p:cNvSpPr>
          <p:nvPr>
            <p:ph type="ctrTitle"/>
          </p:nvPr>
        </p:nvSpPr>
        <p:spPr>
          <a:xfrm>
            <a:off x="2756807" y="835191"/>
            <a:ext cx="6678386" cy="1663908"/>
          </a:xfrm>
        </p:spPr>
        <p:txBody>
          <a:bodyPr anchor="b">
            <a:normAutofit/>
          </a:bodyPr>
          <a:lstStyle/>
          <a:p>
            <a:r>
              <a:rPr lang="en-GB" sz="3200" dirty="0">
                <a:solidFill>
                  <a:srgbClr val="595959"/>
                </a:solidFill>
                <a:latin typeface="Arial" panose="020B0604020202020204" pitchFamily="34" charset="0"/>
                <a:cs typeface="Arial" panose="020B0604020202020204" pitchFamily="34" charset="0"/>
              </a:rPr>
              <a:t>Ethical Considerations: </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Ensuring Safe and Respectful Care</a:t>
            </a:r>
            <a:br>
              <a:rPr lang="en-GB" sz="3200" dirty="0">
                <a:solidFill>
                  <a:srgbClr val="595959"/>
                </a:solidFill>
                <a:latin typeface="Arial" panose="020B0604020202020204" pitchFamily="34" charset="0"/>
                <a:cs typeface="Arial" panose="020B0604020202020204" pitchFamily="34" charset="0"/>
              </a:rPr>
            </a:br>
            <a:endParaRPr lang="en-GB" sz="3200" dirty="0">
              <a:solidFill>
                <a:srgbClr val="595959"/>
              </a:solidFill>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79E5768D-C514-4512-1E86-30F04FC6F77C}"/>
              </a:ext>
            </a:extLst>
          </p:cNvPr>
          <p:cNvSpPr>
            <a:spLocks noGrp="1"/>
          </p:cNvSpPr>
          <p:nvPr>
            <p:ph type="subTitle" idx="1"/>
          </p:nvPr>
        </p:nvSpPr>
        <p:spPr>
          <a:xfrm>
            <a:off x="685800" y="4565845"/>
            <a:ext cx="4561369" cy="1477328"/>
          </a:xfrm>
        </p:spPr>
        <p:txBody>
          <a:bodyPr anchor="t">
            <a:noAutofit/>
          </a:bodyPr>
          <a:lstStyle/>
          <a:p>
            <a:pPr algn="l"/>
            <a:r>
              <a:rPr lang="en-GB" sz="1400" dirty="0">
                <a:solidFill>
                  <a:srgbClr val="595959"/>
                </a:solidFill>
                <a:latin typeface="Arial" panose="020B0604020202020204" pitchFamily="34" charset="0"/>
                <a:cs typeface="Arial" panose="020B0604020202020204" pitchFamily="34" charset="0"/>
              </a:rPr>
              <a:t> </a:t>
            </a:r>
            <a:endParaRPr lang="en-GB" sz="1100" dirty="0">
              <a:solidFill>
                <a:srgbClr val="595959"/>
              </a:solidFill>
            </a:endParaRPr>
          </a:p>
        </p:txBody>
      </p:sp>
      <p:sp>
        <p:nvSpPr>
          <p:cNvPr id="6" name="TextBox 5">
            <a:extLst>
              <a:ext uri="{FF2B5EF4-FFF2-40B4-BE49-F238E27FC236}">
                <a16:creationId xmlns:a16="http://schemas.microsoft.com/office/drawing/2014/main" id="{39752C4C-AD45-D947-3C9F-0CB582806C31}"/>
              </a:ext>
            </a:extLst>
          </p:cNvPr>
          <p:cNvSpPr txBox="1"/>
          <p:nvPr/>
        </p:nvSpPr>
        <p:spPr>
          <a:xfrm>
            <a:off x="1024549" y="2352945"/>
            <a:ext cx="5071451" cy="1477328"/>
          </a:xfrm>
          <a:prstGeom prst="rect">
            <a:avLst/>
          </a:prstGeom>
          <a:noFill/>
        </p:spPr>
        <p:txBody>
          <a:bodyPr wrap="square">
            <a:spAutoFit/>
          </a:bodyPr>
          <a:lstStyle/>
          <a:p>
            <a:r>
              <a:rPr lang="en-GB" b="1" dirty="0"/>
              <a:t>Autonomy and Informed Consent:</a:t>
            </a:r>
          </a:p>
          <a:p>
            <a:r>
              <a:rPr lang="en-GB" dirty="0"/>
              <a:t>Mr. Carter has the right to make informed decisions about his care, requiring a clear explanation of treatment options and potential outcomes. (Varkey, 2021)</a:t>
            </a:r>
            <a:endParaRPr lang="en-GB" b="1" dirty="0"/>
          </a:p>
        </p:txBody>
      </p:sp>
      <p:sp>
        <p:nvSpPr>
          <p:cNvPr id="8" name="TextBox 7">
            <a:extLst>
              <a:ext uri="{FF2B5EF4-FFF2-40B4-BE49-F238E27FC236}">
                <a16:creationId xmlns:a16="http://schemas.microsoft.com/office/drawing/2014/main" id="{107844A0-3218-DFAC-5A88-58F88A81E04F}"/>
              </a:ext>
            </a:extLst>
          </p:cNvPr>
          <p:cNvSpPr txBox="1"/>
          <p:nvPr/>
        </p:nvSpPr>
        <p:spPr>
          <a:xfrm>
            <a:off x="6524897" y="2403167"/>
            <a:ext cx="4981303" cy="1200329"/>
          </a:xfrm>
          <a:prstGeom prst="rect">
            <a:avLst/>
          </a:prstGeom>
          <a:noFill/>
        </p:spPr>
        <p:txBody>
          <a:bodyPr wrap="square" rtlCol="0">
            <a:spAutoFit/>
          </a:bodyPr>
          <a:lstStyle/>
          <a:p>
            <a:r>
              <a:rPr lang="en-GB" b="1" dirty="0"/>
              <a:t>Confidentiality:</a:t>
            </a:r>
          </a:p>
          <a:p>
            <a:r>
              <a:rPr lang="en-GB" dirty="0"/>
              <a:t>All personal and medical information must be protected in accordance with professional and legal standards.</a:t>
            </a:r>
            <a:endParaRPr lang="en-GB" b="1" dirty="0"/>
          </a:p>
        </p:txBody>
      </p:sp>
      <p:sp>
        <p:nvSpPr>
          <p:cNvPr id="9" name="TextBox 8">
            <a:extLst>
              <a:ext uri="{FF2B5EF4-FFF2-40B4-BE49-F238E27FC236}">
                <a16:creationId xmlns:a16="http://schemas.microsoft.com/office/drawing/2014/main" id="{5795D15B-0AC6-1CD4-EDBD-1198F92ADA47}"/>
              </a:ext>
            </a:extLst>
          </p:cNvPr>
          <p:cNvSpPr txBox="1"/>
          <p:nvPr/>
        </p:nvSpPr>
        <p:spPr>
          <a:xfrm>
            <a:off x="6524897" y="4182707"/>
            <a:ext cx="4561369" cy="1754326"/>
          </a:xfrm>
          <a:prstGeom prst="rect">
            <a:avLst/>
          </a:prstGeom>
          <a:noFill/>
        </p:spPr>
        <p:txBody>
          <a:bodyPr wrap="square" rtlCol="0">
            <a:spAutoFit/>
          </a:bodyPr>
          <a:lstStyle/>
          <a:p>
            <a:r>
              <a:rPr lang="en-GB" b="1" dirty="0"/>
              <a:t>Balancing Care and Choice:</a:t>
            </a:r>
          </a:p>
          <a:p>
            <a:r>
              <a:rPr lang="en-GB" dirty="0"/>
              <a:t>While encouraging lifestyle change, professionals must respect Mr. Carter’s choices. This ensures that care remains ethically sound while promoting effective long-term disease management</a:t>
            </a:r>
            <a:endParaRPr lang="en-GB" b="1" dirty="0"/>
          </a:p>
        </p:txBody>
      </p:sp>
      <p:pic>
        <p:nvPicPr>
          <p:cNvPr id="10" name="Graphic 9" descr="Needle">
            <a:extLst>
              <a:ext uri="{FF2B5EF4-FFF2-40B4-BE49-F238E27FC236}">
                <a16:creationId xmlns:a16="http://schemas.microsoft.com/office/drawing/2014/main" id="{39039C78-AE4A-83F4-8D45-1AC03A1B2FC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1" name="TextBox 10">
            <a:extLst>
              <a:ext uri="{FF2B5EF4-FFF2-40B4-BE49-F238E27FC236}">
                <a16:creationId xmlns:a16="http://schemas.microsoft.com/office/drawing/2014/main" id="{DCD9139B-B084-8406-F907-A931785E7FC9}"/>
              </a:ext>
            </a:extLst>
          </p:cNvPr>
          <p:cNvSpPr txBox="1"/>
          <p:nvPr/>
        </p:nvSpPr>
        <p:spPr>
          <a:xfrm>
            <a:off x="1105735" y="4218219"/>
            <a:ext cx="4561369" cy="1477328"/>
          </a:xfrm>
          <a:prstGeom prst="rect">
            <a:avLst/>
          </a:prstGeom>
          <a:noFill/>
        </p:spPr>
        <p:txBody>
          <a:bodyPr wrap="square" rtlCol="0">
            <a:spAutoFit/>
          </a:bodyPr>
          <a:lstStyle/>
          <a:p>
            <a:r>
              <a:rPr lang="en-GB" b="1" dirty="0"/>
              <a:t>Beneficence and Duty of Care:</a:t>
            </a:r>
          </a:p>
          <a:p>
            <a:r>
              <a:rPr lang="en-GB" dirty="0"/>
              <a:t>Healthcare professionals must act in Mr Carter’s best interests by promoting interventions that improve health and prevent harm.</a:t>
            </a:r>
            <a:endParaRPr lang="en-GB" b="1" dirty="0"/>
          </a:p>
        </p:txBody>
      </p:sp>
      <p:pic>
        <p:nvPicPr>
          <p:cNvPr id="22" name="Audio 21">
            <a:hlinkClick r:id="" action="ppaction://media"/>
            <a:extLst>
              <a:ext uri="{FF2B5EF4-FFF2-40B4-BE49-F238E27FC236}">
                <a16:creationId xmlns:a16="http://schemas.microsoft.com/office/drawing/2014/main" id="{9B292CF6-6CB1-3165-0604-99457ECFE10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6360290"/>
      </p:ext>
    </p:extLst>
  </p:cSld>
  <p:clrMapOvr>
    <a:masterClrMapping/>
  </p:clrMapOvr>
  <mc:AlternateContent xmlns:mc="http://schemas.openxmlformats.org/markup-compatibility/2006" xmlns:p14="http://schemas.microsoft.com/office/powerpoint/2010/main">
    <mc:Choice Requires="p14">
      <p:transition p14:dur="10" advTm="68668"/>
    </mc:Choice>
    <mc:Fallback xmlns="">
      <p:transition advTm="68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4">
                                            <p:txEl>
                                              <p:pRg st="0" end="0"/>
                                            </p:txEl>
                                          </p:spTgt>
                                        </p:tgtEl>
                                        <p:attrNameLst>
                                          <p:attrName>style.visibility</p:attrName>
                                        </p:attrNameLst>
                                      </p:cBhvr>
                                      <p:to>
                                        <p:strVal val="visible"/>
                                      </p:to>
                                    </p:set>
                                    <p:animEffect transition="in" filter="fade">
                                      <p:cBhvr>
                                        <p:cTn id="9" dur="4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2"/>
                </p:tgtEl>
              </p:cMediaNode>
            </p:audio>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DE332-42D0-E72F-0EF7-6BFFF9471602}"/>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E91A6F2-EBDA-051D-1B95-AE37420C2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E8D75B7-8629-D078-DE2A-1BF471901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E5B4D14B-963D-BA73-8594-6FBC464E14FD}"/>
              </a:ext>
            </a:extLst>
          </p:cNvPr>
          <p:cNvSpPr>
            <a:spLocks noGrp="1"/>
          </p:cNvSpPr>
          <p:nvPr>
            <p:ph type="ctrTitle"/>
          </p:nvPr>
        </p:nvSpPr>
        <p:spPr>
          <a:xfrm>
            <a:off x="966481" y="607658"/>
            <a:ext cx="8499186" cy="1609055"/>
          </a:xfrm>
        </p:spPr>
        <p:txBody>
          <a:bodyPr anchor="b">
            <a:normAutofit fontScale="90000"/>
          </a:bodyPr>
          <a:lstStyle/>
          <a:p>
            <a:r>
              <a:rPr lang="en-GB" sz="3200" dirty="0">
                <a:solidFill>
                  <a:srgbClr val="595959"/>
                </a:solidFill>
                <a:latin typeface="Arial" panose="020B0604020202020204" pitchFamily="34" charset="0"/>
                <a:cs typeface="Arial" panose="020B0604020202020204" pitchFamily="34" charset="0"/>
              </a:rPr>
              <a:t>Conclusion: </a:t>
            </a:r>
            <a:br>
              <a:rPr lang="en-GB" sz="3200" dirty="0">
                <a:solidFill>
                  <a:srgbClr val="595959"/>
                </a:solidFill>
                <a:latin typeface="Arial" panose="020B0604020202020204" pitchFamily="34" charset="0"/>
                <a:cs typeface="Arial" panose="020B0604020202020204" pitchFamily="34" charset="0"/>
              </a:rPr>
            </a:br>
            <a:r>
              <a:rPr lang="en-GB" sz="3200" dirty="0">
                <a:solidFill>
                  <a:srgbClr val="595959"/>
                </a:solidFill>
                <a:latin typeface="Arial" panose="020B0604020202020204" pitchFamily="34" charset="0"/>
                <a:cs typeface="Arial" panose="020B0604020202020204" pitchFamily="34" charset="0"/>
              </a:rPr>
              <a:t>Integrating Physiology with Person-Centred Care</a:t>
            </a:r>
            <a:br>
              <a:rPr lang="en-GB" dirty="0"/>
            </a:br>
            <a:endParaRPr lang="en-GB" sz="3200" dirty="0">
              <a:solidFill>
                <a:srgbClr val="595959"/>
              </a:solidFill>
              <a:latin typeface="Arial" panose="020B0604020202020204" pitchFamily="34" charset="0"/>
              <a:cs typeface="Arial" panose="020B0604020202020204" pitchFamily="34" charset="0"/>
            </a:endParaRPr>
          </a:p>
        </p:txBody>
      </p:sp>
      <p:pic>
        <p:nvPicPr>
          <p:cNvPr id="10" name="Graphic 9" descr="Needle">
            <a:extLst>
              <a:ext uri="{FF2B5EF4-FFF2-40B4-BE49-F238E27FC236}">
                <a16:creationId xmlns:a16="http://schemas.microsoft.com/office/drawing/2014/main" id="{DE3BD69A-A18C-09A6-6378-F2BEA5DBA40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08567" y="106589"/>
            <a:ext cx="2040533" cy="2040533"/>
          </a:xfrm>
          <a:custGeom>
            <a:avLst/>
            <a:gdLst/>
            <a:ahLst/>
            <a:cxnLst/>
            <a:rect l="l" t="t" r="r" b="b"/>
            <a:pathLst>
              <a:path w="4141760" h="4377846">
                <a:moveTo>
                  <a:pt x="0" y="0"/>
                </a:moveTo>
                <a:lnTo>
                  <a:pt x="4141760" y="0"/>
                </a:lnTo>
                <a:lnTo>
                  <a:pt x="4141760" y="4377846"/>
                </a:lnTo>
                <a:lnTo>
                  <a:pt x="0" y="4377846"/>
                </a:lnTo>
                <a:close/>
              </a:path>
            </a:pathLst>
          </a:custGeom>
        </p:spPr>
      </p:pic>
      <p:sp>
        <p:nvSpPr>
          <p:cNvPr id="12" name="TextBox 11">
            <a:extLst>
              <a:ext uri="{FF2B5EF4-FFF2-40B4-BE49-F238E27FC236}">
                <a16:creationId xmlns:a16="http://schemas.microsoft.com/office/drawing/2014/main" id="{42DE85CE-EBC5-0C6A-747C-7826662BE099}"/>
              </a:ext>
            </a:extLst>
          </p:cNvPr>
          <p:cNvSpPr txBox="1"/>
          <p:nvPr/>
        </p:nvSpPr>
        <p:spPr>
          <a:xfrm>
            <a:off x="911948" y="2073256"/>
            <a:ext cx="10594251" cy="3693319"/>
          </a:xfrm>
          <a:prstGeom prst="rect">
            <a:avLst/>
          </a:prstGeom>
          <a:noFill/>
        </p:spPr>
        <p:txBody>
          <a:bodyPr wrap="square" rtlCol="0">
            <a:spAutoFit/>
          </a:bodyPr>
          <a:lstStyle/>
          <a:p>
            <a:pPr marL="285750" indent="-285750">
              <a:buFont typeface="Arial" panose="020B0604020202020204" pitchFamily="34" charset="0"/>
              <a:buChar char="•"/>
            </a:pPr>
            <a:r>
              <a:rPr lang="en-GB" b="1" dirty="0"/>
              <a:t>Link Between Biology and Disease: </a:t>
            </a:r>
            <a:r>
              <a:rPr lang="en-GB" dirty="0"/>
              <a:t>Type 2 diabetes demonstrates how disruption of normal endocrine physiology, particularly insulin resistance, leads to systemic metabolic dysfunction and clinical symptoms.</a:t>
            </a:r>
          </a:p>
          <a:p>
            <a:endParaRPr lang="en-GB" dirty="0"/>
          </a:p>
          <a:p>
            <a:pPr marL="285750" indent="-285750">
              <a:buFont typeface="Arial" panose="020B0604020202020204" pitchFamily="34" charset="0"/>
              <a:buChar char="•"/>
            </a:pPr>
            <a:r>
              <a:rPr lang="en-GB" b="1" dirty="0"/>
              <a:t>Application to Mr. Carter</a:t>
            </a:r>
            <a:r>
              <a:rPr lang="en-GB" dirty="0"/>
              <a:t>: In Mr. Carter's case, lifestyle factors have directly contributed to impaired glucose regulation, resulting in fatigue, hyperglycaemia, and increased long-term health risks.</a:t>
            </a:r>
          </a:p>
          <a:p>
            <a:endParaRPr lang="en-GB" dirty="0"/>
          </a:p>
          <a:p>
            <a:pPr marL="285750" indent="-285750">
              <a:buFont typeface="Arial" panose="020B0604020202020204" pitchFamily="34" charset="0"/>
              <a:buChar char="•"/>
            </a:pPr>
            <a:r>
              <a:rPr lang="en-GB" b="1" dirty="0"/>
              <a:t>Effectiveness of Intervention: </a:t>
            </a:r>
            <a:r>
              <a:rPr lang="en-GB" dirty="0"/>
              <a:t>Evidence-based interventions, including lifestyle modification, pharmacological treatment, and monitoring, can significantly improve glycaemic control and reduce complications; sustained behavioural change is needed to address the root cause of the condition </a:t>
            </a:r>
          </a:p>
          <a:p>
            <a:endParaRPr lang="en-GB" dirty="0"/>
          </a:p>
          <a:p>
            <a:pPr marL="285750" indent="-285750">
              <a:buFont typeface="Arial" panose="020B0604020202020204" pitchFamily="34" charset="0"/>
              <a:buChar char="•"/>
            </a:pPr>
            <a:r>
              <a:rPr lang="en-GB" b="1" dirty="0"/>
              <a:t>Overall Evaluation</a:t>
            </a:r>
            <a:r>
              <a:rPr lang="en-GB" dirty="0"/>
              <a:t>: Combining scientific understanding with person-centred care ensures effective, sustainable management and improved quality of life for individuals like Mr. Carter.</a:t>
            </a:r>
          </a:p>
        </p:txBody>
      </p:sp>
      <p:pic>
        <p:nvPicPr>
          <p:cNvPr id="11" name="Audio 10">
            <a:hlinkClick r:id="" action="ppaction://media"/>
            <a:extLst>
              <a:ext uri="{FF2B5EF4-FFF2-40B4-BE49-F238E27FC236}">
                <a16:creationId xmlns:a16="http://schemas.microsoft.com/office/drawing/2014/main" id="{1AD1E6CC-BA92-2306-2F12-F4629026EC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8122876"/>
      </p:ext>
    </p:extLst>
  </p:cSld>
  <p:clrMapOvr>
    <a:masterClrMapping/>
  </p:clrMapOvr>
  <mc:AlternateContent xmlns:mc="http://schemas.openxmlformats.org/markup-compatibility/2006" xmlns:p14="http://schemas.microsoft.com/office/powerpoint/2010/main">
    <mc:Choice Requires="p14">
      <p:transition p14:dur="10" advTm="66793"/>
    </mc:Choice>
    <mc:Fallback xmlns="">
      <p:transition advTm="66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320B0-8F84-838C-AD7D-6E14B030BF9B}"/>
              </a:ext>
            </a:extLst>
          </p:cNvPr>
          <p:cNvSpPr>
            <a:spLocks noGrp="1"/>
          </p:cNvSpPr>
          <p:nvPr>
            <p:ph type="title"/>
          </p:nvPr>
        </p:nvSpPr>
        <p:spPr>
          <a:xfrm>
            <a:off x="1614161" y="784887"/>
            <a:ext cx="8959893" cy="1004836"/>
          </a:xfrm>
        </p:spPr>
        <p:txBody>
          <a:bodyPr anchor="ctr">
            <a:normAutofit/>
          </a:bodyPr>
          <a:lstStyle/>
          <a:p>
            <a:pPr algn="ctr"/>
            <a:r>
              <a:rPr lang="en-GB" sz="3200" dirty="0">
                <a:solidFill>
                  <a:srgbClr val="595959"/>
                </a:solidFill>
              </a:rPr>
              <a:t>REFERENCES: </a:t>
            </a: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8E203F-23E4-4717-54F4-44BCC43096DD}"/>
              </a:ext>
            </a:extLst>
          </p:cNvPr>
          <p:cNvSpPr>
            <a:spLocks noGrp="1"/>
          </p:cNvSpPr>
          <p:nvPr>
            <p:ph idx="1"/>
          </p:nvPr>
        </p:nvSpPr>
        <p:spPr>
          <a:xfrm>
            <a:off x="818607" y="1798598"/>
            <a:ext cx="6461759" cy="4615543"/>
          </a:xfrm>
        </p:spPr>
        <p:txBody>
          <a:bodyPr anchor="t">
            <a:normAutofit fontScale="32500" lnSpcReduction="20000"/>
          </a:bodyPr>
          <a:lstStyle/>
          <a:p>
            <a:pPr marL="0" indent="0">
              <a:buNone/>
            </a:pPr>
            <a:r>
              <a:rPr lang="en-GB" sz="3600" dirty="0">
                <a:latin typeface="Arial" panose="020B0604020202020204" pitchFamily="34" charset="0"/>
                <a:cs typeface="Arial" panose="020B0604020202020204" pitchFamily="34" charset="0"/>
              </a:rPr>
              <a:t>Office for Health Improvement and Disparities (2025)</a:t>
            </a:r>
          </a:p>
          <a:p>
            <a:pPr marL="0" indent="0">
              <a:buNone/>
            </a:pPr>
            <a:r>
              <a:rPr lang="en-GB" sz="3600" i="1" dirty="0">
                <a:latin typeface="Arial" panose="020B0604020202020204" pitchFamily="34" charset="0"/>
                <a:cs typeface="Arial" panose="020B0604020202020204" pitchFamily="34" charset="0"/>
              </a:rPr>
              <a:t>Diabetes profile: Statistical commentary, March 2025</a:t>
            </a:r>
            <a:r>
              <a:rPr lang="en-GB" sz="3600" dirty="0">
                <a:latin typeface="Arial" panose="020B0604020202020204" pitchFamily="34" charset="0"/>
                <a:cs typeface="Arial" panose="020B0604020202020204" pitchFamily="34" charset="0"/>
              </a:rPr>
              <a:t>. GOV.UK. </a:t>
            </a:r>
          </a:p>
          <a:p>
            <a:pPr marL="0" indent="0">
              <a:buNone/>
            </a:pPr>
            <a:r>
              <a:rPr lang="en-GB" sz="3600" dirty="0">
                <a:latin typeface="Arial" panose="020B0604020202020204" pitchFamily="34" charset="0"/>
                <a:cs typeface="Arial" panose="020B0604020202020204" pitchFamily="34" charset="0"/>
              </a:rPr>
              <a:t>Available at: </a:t>
            </a:r>
            <a:r>
              <a:rPr lang="en-GB" sz="3600" dirty="0">
                <a:latin typeface="Arial" panose="020B0604020202020204" pitchFamily="34" charset="0"/>
                <a:cs typeface="Arial" panose="020B0604020202020204" pitchFamily="34" charset="0"/>
                <a:hlinkClick r:id="rId2"/>
              </a:rPr>
              <a:t>https://www.gov.uk/government/statistics/diabetes-profile-update-march-2025/diabetes-profile-statistical-commentary-march-2025</a:t>
            </a:r>
            <a:r>
              <a:rPr lang="en-GB" sz="3600" dirty="0">
                <a:latin typeface="Arial" panose="020B0604020202020204" pitchFamily="34" charset="0"/>
                <a:cs typeface="Arial" panose="020B0604020202020204" pitchFamily="34" charset="0"/>
              </a:rPr>
              <a:t>  </a:t>
            </a:r>
          </a:p>
          <a:p>
            <a:pPr marL="0" indent="0">
              <a:buNone/>
            </a:pPr>
            <a:r>
              <a:rPr lang="en-GB" sz="3600" dirty="0">
                <a:latin typeface="Arial" panose="020B0604020202020204" pitchFamily="34" charset="0"/>
                <a:cs typeface="Arial" panose="020B0604020202020204" pitchFamily="34" charset="0"/>
              </a:rPr>
              <a:t>Lu, X. et al. (2024)                                                                                                                                                                                                                            </a:t>
            </a:r>
            <a:br>
              <a:rPr lang="en-GB" sz="3600" dirty="0">
                <a:latin typeface="Arial" panose="020B0604020202020204" pitchFamily="34" charset="0"/>
                <a:cs typeface="Arial" panose="020B0604020202020204" pitchFamily="34" charset="0"/>
              </a:rPr>
            </a:br>
            <a:r>
              <a:rPr lang="en-GB" sz="3600" i="1" dirty="0">
                <a:latin typeface="Arial" panose="020B0604020202020204" pitchFamily="34" charset="0"/>
                <a:cs typeface="Arial" panose="020B0604020202020204" pitchFamily="34" charset="0"/>
              </a:rPr>
              <a:t>Type 2 diabetes mellitus in adults: pathogenesis, prevention and therapy.</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Signal Transduction and Targeted Therapy.</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Available at: </a:t>
            </a:r>
            <a:r>
              <a:rPr lang="en-GB" sz="3600" dirty="0">
                <a:latin typeface="Arial" panose="020B0604020202020204" pitchFamily="34" charset="0"/>
                <a:cs typeface="Arial" panose="020B0604020202020204" pitchFamily="34" charset="0"/>
                <a:hlinkClick r:id="rId3"/>
              </a:rPr>
              <a:t>https://pmc.ncbi.nlm.nih.gov/articles/PMC9240343/</a:t>
            </a:r>
            <a:endParaRPr lang="en-GB" sz="3600" dirty="0">
              <a:latin typeface="Arial" panose="020B0604020202020204" pitchFamily="34" charset="0"/>
              <a:cs typeface="Arial" panose="020B0604020202020204" pitchFamily="34" charset="0"/>
            </a:endParaRPr>
          </a:p>
          <a:p>
            <a:pPr marL="0" indent="0">
              <a:buNone/>
            </a:pP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Khin, P.P. et al. (2023)</a:t>
            </a:r>
            <a:br>
              <a:rPr lang="en-GB" sz="3600" dirty="0">
                <a:latin typeface="Arial" panose="020B0604020202020204" pitchFamily="34" charset="0"/>
                <a:cs typeface="Arial" panose="020B0604020202020204" pitchFamily="34" charset="0"/>
              </a:rPr>
            </a:br>
            <a:r>
              <a:rPr lang="en-GB" sz="3600" i="1" dirty="0">
                <a:latin typeface="Arial" panose="020B0604020202020204" pitchFamily="34" charset="0"/>
                <a:cs typeface="Arial" panose="020B0604020202020204" pitchFamily="34" charset="0"/>
              </a:rPr>
              <a:t>Pancreatic beta-cell dysfunction in type 2 diabetes.</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European Journal of Inflammation.</a:t>
            </a:r>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Sayem, A.S.M. et al. (2018)</a:t>
            </a:r>
            <a:br>
              <a:rPr lang="en-GB" sz="3600" dirty="0">
                <a:latin typeface="Arial" panose="020B0604020202020204" pitchFamily="34" charset="0"/>
                <a:cs typeface="Arial" panose="020B0604020202020204" pitchFamily="34" charset="0"/>
              </a:rPr>
            </a:br>
            <a:r>
              <a:rPr lang="en-GB" sz="3600" i="1" dirty="0">
                <a:latin typeface="Arial" panose="020B0604020202020204" pitchFamily="34" charset="0"/>
                <a:cs typeface="Arial" panose="020B0604020202020204" pitchFamily="34" charset="0"/>
              </a:rPr>
              <a:t>Action of phytochemicals on insulin signalling pathways accelerating GLUT4 translocation.</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Molecules.</a:t>
            </a:r>
          </a:p>
          <a:p>
            <a:pPr marL="0" indent="0">
              <a:buNone/>
            </a:pPr>
            <a:r>
              <a:rPr lang="en-GB" sz="3600" dirty="0">
                <a:latin typeface="Arial" panose="020B0604020202020204" pitchFamily="34" charset="0"/>
                <a:cs typeface="Arial" panose="020B0604020202020204" pitchFamily="34" charset="0"/>
              </a:rPr>
              <a:t>Zisman, A. et al. (2000)</a:t>
            </a:r>
            <a:br>
              <a:rPr lang="en-GB" sz="3600" dirty="0">
                <a:latin typeface="Arial" panose="020B0604020202020204" pitchFamily="34" charset="0"/>
                <a:cs typeface="Arial" panose="020B0604020202020204" pitchFamily="34" charset="0"/>
              </a:rPr>
            </a:br>
            <a:r>
              <a:rPr lang="en-GB" sz="3600" i="1" dirty="0">
                <a:latin typeface="Arial" panose="020B0604020202020204" pitchFamily="34" charset="0"/>
                <a:cs typeface="Arial" panose="020B0604020202020204" pitchFamily="34" charset="0"/>
              </a:rPr>
              <a:t>Targeted disruption of GLUT4 causes insulin resistance.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Nature Medicine.</a:t>
            </a:r>
          </a:p>
          <a:p>
            <a:pPr marL="0" indent="0">
              <a:buNone/>
            </a:pPr>
            <a:r>
              <a:rPr lang="en-GB" sz="3600" dirty="0">
                <a:latin typeface="Arial" panose="020B0604020202020204" pitchFamily="34" charset="0"/>
                <a:cs typeface="Arial" panose="020B0604020202020204" pitchFamily="34" charset="0"/>
              </a:rPr>
              <a:t>Yamagishi, S. and Imaizumi, T. (2005)</a:t>
            </a:r>
            <a:br>
              <a:rPr lang="en-GB" sz="3600" dirty="0">
                <a:latin typeface="Arial" panose="020B0604020202020204" pitchFamily="34" charset="0"/>
                <a:cs typeface="Arial" panose="020B0604020202020204" pitchFamily="34" charset="0"/>
              </a:rPr>
            </a:br>
            <a:r>
              <a:rPr lang="en-GB" sz="3600" i="1" dirty="0">
                <a:latin typeface="Arial" panose="020B0604020202020204" pitchFamily="34" charset="0"/>
                <a:cs typeface="Arial" panose="020B0604020202020204" pitchFamily="34" charset="0"/>
              </a:rPr>
              <a:t>Diabetic vascular complications.</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Current Pharmaceutical Design.</a:t>
            </a:r>
          </a:p>
          <a:p>
            <a:pPr marL="0" indent="0">
              <a:buNone/>
            </a:pPr>
            <a:r>
              <a:rPr lang="en-GB" sz="3600" dirty="0">
                <a:latin typeface="Arial" panose="020B0604020202020204" pitchFamily="34" charset="0"/>
                <a:cs typeface="Arial" panose="020B0604020202020204" pitchFamily="34" charset="0"/>
              </a:rPr>
              <a:t>Kolb, H. and Martin, S. (2017)</a:t>
            </a:r>
            <a:br>
              <a:rPr lang="en-GB" sz="3600" dirty="0">
                <a:latin typeface="Arial" panose="020B0604020202020204" pitchFamily="34" charset="0"/>
                <a:cs typeface="Arial" panose="020B0604020202020204" pitchFamily="34" charset="0"/>
              </a:rPr>
            </a:br>
            <a:r>
              <a:rPr lang="en-GB" sz="3600" i="1" dirty="0">
                <a:latin typeface="Arial" panose="020B0604020202020204" pitchFamily="34" charset="0"/>
                <a:cs typeface="Arial" panose="020B0604020202020204" pitchFamily="34" charset="0"/>
              </a:rPr>
              <a:t>Environmental/lifestyle factors in type 2 diabetes.</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BMC Medicine.</a:t>
            </a:r>
          </a:p>
          <a:p>
            <a:pPr marL="0" indent="0">
              <a:buNone/>
            </a:pPr>
            <a:endParaRPr lang="en-GB" sz="2000" dirty="0"/>
          </a:p>
          <a:p>
            <a:endParaRPr lang="en-GB" sz="2000" dirty="0">
              <a:solidFill>
                <a:schemeClr val="tx1">
                  <a:lumMod val="65000"/>
                  <a:lumOff val="35000"/>
                </a:schemeClr>
              </a:solidFill>
            </a:endParaRPr>
          </a:p>
        </p:txBody>
      </p:sp>
      <p:sp>
        <p:nvSpPr>
          <p:cNvPr id="4" name="TextBox 3">
            <a:extLst>
              <a:ext uri="{FF2B5EF4-FFF2-40B4-BE49-F238E27FC236}">
                <a16:creationId xmlns:a16="http://schemas.microsoft.com/office/drawing/2014/main" id="{8EA59402-11F6-210E-9430-4930399C3A75}"/>
              </a:ext>
            </a:extLst>
          </p:cNvPr>
          <p:cNvSpPr txBox="1"/>
          <p:nvPr/>
        </p:nvSpPr>
        <p:spPr>
          <a:xfrm>
            <a:off x="7162803" y="1701693"/>
            <a:ext cx="4476204" cy="461664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McMillan, S.S. et al. (2013)</a:t>
            </a:r>
            <a:br>
              <a:rPr lang="en-GB" sz="1200" dirty="0">
                <a:latin typeface="Arial" panose="020B0604020202020204" pitchFamily="34" charset="0"/>
                <a:cs typeface="Arial" panose="020B0604020202020204" pitchFamily="34" charset="0"/>
              </a:rPr>
            </a:br>
            <a:r>
              <a:rPr lang="en-GB" sz="1200" i="1" dirty="0">
                <a:latin typeface="Arial" panose="020B0604020202020204" pitchFamily="34" charset="0"/>
                <a:cs typeface="Arial" panose="020B0604020202020204" pitchFamily="34" charset="0"/>
              </a:rPr>
              <a:t>Patient-centred care approaches.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Medical Care Research and Review.</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Varkey, B. (2021)</a:t>
            </a:r>
            <a:br>
              <a:rPr lang="en-GB" sz="1200" dirty="0">
                <a:latin typeface="Arial" panose="020B0604020202020204" pitchFamily="34" charset="0"/>
                <a:cs typeface="Arial" panose="020B0604020202020204" pitchFamily="34" charset="0"/>
              </a:rPr>
            </a:br>
            <a:r>
              <a:rPr lang="en-GB" sz="1200" i="1" dirty="0">
                <a:latin typeface="Arial" panose="020B0604020202020204" pitchFamily="34" charset="0"/>
                <a:cs typeface="Arial" panose="020B0604020202020204" pitchFamily="34" charset="0"/>
              </a:rPr>
              <a:t>Principles of clinical ethics.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Medical Principles and Practice.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NICE (n.d.)</a:t>
            </a:r>
            <a:br>
              <a:rPr lang="en-GB" sz="1200" dirty="0">
                <a:latin typeface="Arial" panose="020B0604020202020204" pitchFamily="34" charset="0"/>
                <a:cs typeface="Arial" panose="020B0604020202020204" pitchFamily="34" charset="0"/>
              </a:rPr>
            </a:br>
            <a:r>
              <a:rPr lang="en-GB" sz="1200" i="1" dirty="0">
                <a:latin typeface="Arial" panose="020B0604020202020204" pitchFamily="34" charset="0"/>
                <a:cs typeface="Arial" panose="020B0604020202020204" pitchFamily="34" charset="0"/>
              </a:rPr>
              <a:t>Our principles.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https://www.nice.org.uk/about-us/our-principles</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Astrup, A. (2001)</a:t>
            </a:r>
            <a:br>
              <a:rPr lang="en-GB" sz="1200" dirty="0">
                <a:latin typeface="Arial" panose="020B0604020202020204" pitchFamily="34" charset="0"/>
                <a:cs typeface="Arial" panose="020B0604020202020204" pitchFamily="34" charset="0"/>
              </a:rPr>
            </a:br>
            <a:r>
              <a:rPr lang="en-GB" sz="1200" i="1" dirty="0">
                <a:latin typeface="Arial" panose="020B0604020202020204" pitchFamily="34" charset="0"/>
                <a:cs typeface="Arial" panose="020B0604020202020204" pitchFamily="34" charset="0"/>
              </a:rPr>
              <a:t>Healthy lifestyles in Europe.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Public Health Nutrition.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Rena, G. et al. (2017)</a:t>
            </a:r>
            <a:br>
              <a:rPr lang="en-GB" sz="1200" dirty="0">
                <a:latin typeface="Arial" panose="020B0604020202020204" pitchFamily="34" charset="0"/>
                <a:cs typeface="Arial" panose="020B0604020202020204" pitchFamily="34" charset="0"/>
              </a:rPr>
            </a:br>
            <a:r>
              <a:rPr lang="en-GB" sz="1200" i="1" dirty="0">
                <a:latin typeface="Arial" panose="020B0604020202020204" pitchFamily="34" charset="0"/>
                <a:cs typeface="Arial" panose="020B0604020202020204" pitchFamily="34" charset="0"/>
              </a:rPr>
              <a:t>Mechanisms of action of metformin.</a:t>
            </a:r>
            <a:br>
              <a:rPr lang="en-GB" sz="1200" dirty="0">
                <a:latin typeface="Arial" panose="020B0604020202020204" pitchFamily="34" charset="0"/>
                <a:cs typeface="Arial" panose="020B0604020202020204" pitchFamily="34" charset="0"/>
              </a:rPr>
            </a:br>
            <a:r>
              <a:rPr lang="en-GB" sz="1200" dirty="0" err="1">
                <a:latin typeface="Arial" panose="020B0604020202020204" pitchFamily="34" charset="0"/>
                <a:cs typeface="Arial" panose="020B0604020202020204" pitchFamily="34" charset="0"/>
              </a:rPr>
              <a:t>Diabetologia</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Su, Y. et al. (2024)</a:t>
            </a:r>
            <a:br>
              <a:rPr lang="en-GB" sz="1200" dirty="0">
                <a:latin typeface="Arial" panose="020B0604020202020204" pitchFamily="34" charset="0"/>
                <a:cs typeface="Arial" panose="020B0604020202020204" pitchFamily="34" charset="0"/>
              </a:rPr>
            </a:br>
            <a:r>
              <a:rPr lang="en-GB" sz="1200" i="1" dirty="0">
                <a:latin typeface="Arial" panose="020B0604020202020204" pitchFamily="34" charset="0"/>
                <a:cs typeface="Arial" panose="020B0604020202020204" pitchFamily="34" charset="0"/>
              </a:rPr>
              <a:t>HbA1c detection and monitoring.</a:t>
            </a:r>
            <a:br>
              <a:rPr lang="en-GB" sz="1200" dirty="0">
                <a:latin typeface="Arial" panose="020B0604020202020204" pitchFamily="34" charset="0"/>
                <a:cs typeface="Arial" panose="020B0604020202020204" pitchFamily="34" charset="0"/>
              </a:rPr>
            </a:br>
            <a:r>
              <a:rPr lang="en-GB" sz="1200" dirty="0" err="1">
                <a:latin typeface="Arial" panose="020B0604020202020204" pitchFamily="34" charset="0"/>
                <a:cs typeface="Arial" panose="020B0604020202020204" pitchFamily="34" charset="0"/>
              </a:rPr>
              <a:t>Microchimica</a:t>
            </a:r>
            <a:r>
              <a:rPr lang="en-GB" sz="1200" dirty="0">
                <a:latin typeface="Arial" panose="020B0604020202020204" pitchFamily="34" charset="0"/>
                <a:cs typeface="Arial" panose="020B0604020202020204" pitchFamily="34" charset="0"/>
              </a:rPr>
              <a:t> Acta.</a:t>
            </a:r>
          </a:p>
          <a:p>
            <a:endParaRPr lang="en-GB" dirty="0"/>
          </a:p>
        </p:txBody>
      </p:sp>
    </p:spTree>
    <p:extLst>
      <p:ext uri="{BB962C8B-B14F-4D97-AF65-F5344CB8AC3E}">
        <p14:creationId xmlns:p14="http://schemas.microsoft.com/office/powerpoint/2010/main" val="28731961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22e223c4eb11e0b4c22a6785dc34706c">
  <xsd:schema xmlns:xsd="http://www.w3.org/2001/XMLSchema" xmlns:xs="http://www.w3.org/2001/XMLSchema" xmlns:p="http://schemas.microsoft.com/office/2006/metadata/properties" xmlns:ns3="ccfc14db-0f45-423b-b2f5-752f8f8a0ada" targetNamespace="http://schemas.microsoft.com/office/2006/metadata/properties" ma:root="true" ma:fieldsID="b2f312e64cc1afa99473b2c1bc3a4185"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1637F019-E057-42CA-B242-2B1D6C26F1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D6F804-2CE5-4C74-834F-7D4B7A5C397F}">
  <ds:schemaRefs>
    <ds:schemaRef ds:uri="http://schemas.microsoft.com/sharepoint/v3/contenttype/forms"/>
  </ds:schemaRefs>
</ds:datastoreItem>
</file>

<file path=customXml/itemProps3.xml><?xml version="1.0" encoding="utf-8"?>
<ds:datastoreItem xmlns:ds="http://schemas.openxmlformats.org/officeDocument/2006/customXml" ds:itemID="{47258C6C-402F-47A0-A9D7-25E0D9006AA2}">
  <ds:schemaRefs>
    <ds:schemaRef ds:uri="http://schemas.microsoft.com/office/2006/documentManagement/types"/>
    <ds:schemaRef ds:uri="http://www.w3.org/XML/1998/namespace"/>
    <ds:schemaRef ds:uri="http://purl.org/dc/dcmitype/"/>
    <ds:schemaRef ds:uri="http://purl.org/dc/elements/1.1/"/>
    <ds:schemaRef ds:uri="http://schemas.microsoft.com/office/infopath/2007/PartnerControls"/>
    <ds:schemaRef ds:uri="http://schemas.openxmlformats.org/package/2006/metadata/core-properties"/>
    <ds:schemaRef ds:uri="ccfc14db-0f45-423b-b2f5-752f8f8a0ada"/>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1310</TotalTime>
  <Words>2275</Words>
  <Application>Microsoft Office PowerPoint</Application>
  <PresentationFormat>Widescreen</PresentationFormat>
  <Paragraphs>147</Paragraphs>
  <Slides>15</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Introduction and Case study: Mr. James Carter   </vt:lpstr>
      <vt:lpstr>What is Type 2 diabetes? Understanding the condition </vt:lpstr>
      <vt:lpstr>Endocrine System: Structure and Function Role of the Pancreas in Glucose Regulation </vt:lpstr>
      <vt:lpstr>Normal Physiology of Glucose Regulation:  Homeostasis and the endocrine system</vt:lpstr>
      <vt:lpstr>Pathophysiology of type 2 diabetes  What goes wrong in glucose regulation </vt:lpstr>
      <vt:lpstr>Symptoms and Long-term Complications  From Cellular Dysfunction to Systemic Impact  </vt:lpstr>
      <vt:lpstr>Risk Factors and Lifestyle Impact:  Linking Behaviour to Physiological Dysfunction  </vt:lpstr>
      <vt:lpstr>Care Plan Aim: Targeting Underlying Physiological Dysfunction  </vt:lpstr>
      <vt:lpstr>Lifestyle interventions:  Evidence-based strategies (NICE)  </vt:lpstr>
      <vt:lpstr>Medical Management Pharmacological Support in Type 2 Diabetes:  </vt:lpstr>
      <vt:lpstr>Monitoring and Ongoing Assessment  Tracking Progress and Preventing Complications </vt:lpstr>
      <vt:lpstr>Communication and Support Person-Centred Care in Diabetes Management  </vt:lpstr>
      <vt:lpstr>Ethical Considerations:  Ensuring Safe and Respectful Care </vt:lpstr>
      <vt:lpstr>Conclusion:  Integrating Physiology with Person-Centred Care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Portia Amankonah (2426673)</dc:creator>
  <cp:lastModifiedBy>Portia Amankonah</cp:lastModifiedBy>
  <cp:revision>2</cp:revision>
  <dcterms:created xsi:type="dcterms:W3CDTF">2026-02-19T13:02:30Z</dcterms:created>
  <dcterms:modified xsi:type="dcterms:W3CDTF">2026-04-02T09:59:51Z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