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slideLayouts/slideLayout6.xml" ContentType="application/vnd.openxmlformats-officedocument.presentationml.slideLayout+xml"/>
  <Override PartName="/ppt/theme/theme3.xml" ContentType="application/vnd.openxmlformats-officedocument.theme+xml"/>
  <Override PartName="/ppt/slideLayouts/slideLayout7.xml" ContentType="application/vnd.openxmlformats-officedocument.presentationml.slideLayout+xml"/>
  <Override PartName="/ppt/theme/theme4.xml" ContentType="application/vnd.openxmlformats-officedocument.theme+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6.xml" ContentType="application/vnd.openxmlformats-officedocument.theme+xml"/>
  <Override PartName="/ppt/slideLayouts/slideLayout14.xml" ContentType="application/vnd.openxmlformats-officedocument.presentationml.slideLayout+xml"/>
  <Override PartName="/ppt/theme/theme7.xml" ContentType="application/vnd.openxmlformats-officedocument.theme+xml"/>
  <Override PartName="/ppt/slideLayouts/slideLayout15.xml" ContentType="application/vnd.openxmlformats-officedocument.presentationml.slideLayout+xml"/>
  <Override PartName="/ppt/theme/theme8.xml" ContentType="application/vnd.openxmlformats-officedocument.theme+xml"/>
  <Override PartName="/ppt/slideLayouts/slideLayout16.xml" ContentType="application/vnd.openxmlformats-officedocument.presentationml.slideLayout+xml"/>
  <Override PartName="/ppt/theme/theme9.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10.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11.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12.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13.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theme/theme14.xml" ContentType="application/vnd.openxmlformats-officedocument.theme+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theme/theme15.xml" ContentType="application/vnd.openxmlformats-officedocument.theme+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theme/theme16.xml" ContentType="application/vnd.openxmlformats-officedocument.theme+xml"/>
  <Override PartName="/ppt/theme/theme17.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5" r:id="rId5"/>
    <p:sldMasterId id="2147483667" r:id="rId6"/>
    <p:sldMasterId id="2147483669" r:id="rId7"/>
    <p:sldMasterId id="2147483671" r:id="rId8"/>
    <p:sldMasterId id="2147483673" r:id="rId9"/>
    <p:sldMasterId id="2147483676" r:id="rId10"/>
    <p:sldMasterId id="2147483678" r:id="rId11"/>
    <p:sldMasterId id="2147483680" r:id="rId12"/>
    <p:sldMasterId id="2147483682" r:id="rId13"/>
    <p:sldMasterId id="2147483694" r:id="rId14"/>
    <p:sldMasterId id="2147483699" r:id="rId15"/>
    <p:sldMasterId id="2147483703" r:id="rId16"/>
    <p:sldMasterId id="2147483707" r:id="rId17"/>
    <p:sldMasterId id="2147483719" r:id="rId18"/>
    <p:sldMasterId id="2147483731" r:id="rId19"/>
  </p:sldMasterIdLst>
  <p:handoutMasterIdLst>
    <p:handoutMasterId r:id="rId67"/>
  </p:handoutMasterIdLst>
  <p:sldIdLst>
    <p:sldId id="256" r:id="rId20"/>
    <p:sldId id="269" r:id="rId21"/>
    <p:sldId id="258" r:id="rId22"/>
    <p:sldId id="394" r:id="rId23"/>
    <p:sldId id="429" r:id="rId24"/>
    <p:sldId id="393" r:id="rId25"/>
    <p:sldId id="392" r:id="rId26"/>
    <p:sldId id="391" r:id="rId27"/>
    <p:sldId id="390" r:id="rId28"/>
    <p:sldId id="389" r:id="rId29"/>
    <p:sldId id="400" r:id="rId30"/>
    <p:sldId id="405" r:id="rId31"/>
    <p:sldId id="430" r:id="rId32"/>
    <p:sldId id="404" r:id="rId33"/>
    <p:sldId id="402" r:id="rId34"/>
    <p:sldId id="403" r:id="rId35"/>
    <p:sldId id="406" r:id="rId36"/>
    <p:sldId id="407" r:id="rId37"/>
    <p:sldId id="431" r:id="rId38"/>
    <p:sldId id="408" r:id="rId39"/>
    <p:sldId id="409" r:id="rId40"/>
    <p:sldId id="432" r:id="rId41"/>
    <p:sldId id="410" r:id="rId42"/>
    <p:sldId id="433" r:id="rId43"/>
    <p:sldId id="411" r:id="rId44"/>
    <p:sldId id="434" r:id="rId45"/>
    <p:sldId id="412" r:id="rId46"/>
    <p:sldId id="435" r:id="rId47"/>
    <p:sldId id="413" r:id="rId48"/>
    <p:sldId id="436" r:id="rId49"/>
    <p:sldId id="414" r:id="rId50"/>
    <p:sldId id="437" r:id="rId51"/>
    <p:sldId id="415" r:id="rId52"/>
    <p:sldId id="439" r:id="rId53"/>
    <p:sldId id="417" r:id="rId54"/>
    <p:sldId id="418" r:id="rId55"/>
    <p:sldId id="420" r:id="rId56"/>
    <p:sldId id="421" r:id="rId57"/>
    <p:sldId id="422" r:id="rId58"/>
    <p:sldId id="419" r:id="rId59"/>
    <p:sldId id="423" r:id="rId60"/>
    <p:sldId id="426" r:id="rId61"/>
    <p:sldId id="281" r:id="rId62"/>
    <p:sldId id="291" r:id="rId63"/>
    <p:sldId id="296" r:id="rId64"/>
    <p:sldId id="337" r:id="rId65"/>
    <p:sldId id="440" r:id="rId6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90033"/>
    <a:srgbClr val="66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3" autoAdjust="0"/>
    <p:restoredTop sz="94660"/>
  </p:normalViewPr>
  <p:slideViewPr>
    <p:cSldViewPr>
      <p:cViewPr varScale="1">
        <p:scale>
          <a:sx n="114" d="100"/>
          <a:sy n="114" d="100"/>
        </p:scale>
        <p:origin x="1446" y="10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7.xml"/><Relationship Id="rId39" Type="http://schemas.openxmlformats.org/officeDocument/2006/relationships/slide" Target="slides/slide20.xml"/><Relationship Id="rId21" Type="http://schemas.openxmlformats.org/officeDocument/2006/relationships/slide" Target="slides/slide2.xml"/><Relationship Id="rId34" Type="http://schemas.openxmlformats.org/officeDocument/2006/relationships/slide" Target="slides/slide15.xml"/><Relationship Id="rId42" Type="http://schemas.openxmlformats.org/officeDocument/2006/relationships/slide" Target="slides/slide23.xml"/><Relationship Id="rId47" Type="http://schemas.openxmlformats.org/officeDocument/2006/relationships/slide" Target="slides/slide28.xml"/><Relationship Id="rId50" Type="http://schemas.openxmlformats.org/officeDocument/2006/relationships/slide" Target="slides/slide31.xml"/><Relationship Id="rId55" Type="http://schemas.openxmlformats.org/officeDocument/2006/relationships/slide" Target="slides/slide36.xml"/><Relationship Id="rId63" Type="http://schemas.openxmlformats.org/officeDocument/2006/relationships/slide" Target="slides/slide44.xml"/><Relationship Id="rId68" Type="http://schemas.openxmlformats.org/officeDocument/2006/relationships/presProps" Target="presProps.xml"/><Relationship Id="rId7" Type="http://schemas.openxmlformats.org/officeDocument/2006/relationships/slideMaster" Target="slideMasters/slideMaster4.xml"/><Relationship Id="rId71"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10.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5.xml"/><Relationship Id="rId32" Type="http://schemas.openxmlformats.org/officeDocument/2006/relationships/slide" Target="slides/slide13.xml"/><Relationship Id="rId37" Type="http://schemas.openxmlformats.org/officeDocument/2006/relationships/slide" Target="slides/slide18.xml"/><Relationship Id="rId40" Type="http://schemas.openxmlformats.org/officeDocument/2006/relationships/slide" Target="slides/slide21.xml"/><Relationship Id="rId45" Type="http://schemas.openxmlformats.org/officeDocument/2006/relationships/slide" Target="slides/slide26.xml"/><Relationship Id="rId53" Type="http://schemas.openxmlformats.org/officeDocument/2006/relationships/slide" Target="slides/slide34.xml"/><Relationship Id="rId58" Type="http://schemas.openxmlformats.org/officeDocument/2006/relationships/slide" Target="slides/slide39.xml"/><Relationship Id="rId66" Type="http://schemas.openxmlformats.org/officeDocument/2006/relationships/slide" Target="slides/slide47.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 Target="slides/slide4.xml"/><Relationship Id="rId28" Type="http://schemas.openxmlformats.org/officeDocument/2006/relationships/slide" Target="slides/slide9.xml"/><Relationship Id="rId36" Type="http://schemas.openxmlformats.org/officeDocument/2006/relationships/slide" Target="slides/slide17.xml"/><Relationship Id="rId49" Type="http://schemas.openxmlformats.org/officeDocument/2006/relationships/slide" Target="slides/slide30.xml"/><Relationship Id="rId57" Type="http://schemas.openxmlformats.org/officeDocument/2006/relationships/slide" Target="slides/slide38.xml"/><Relationship Id="rId61" Type="http://schemas.openxmlformats.org/officeDocument/2006/relationships/slide" Target="slides/slide42.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12.xml"/><Relationship Id="rId44" Type="http://schemas.openxmlformats.org/officeDocument/2006/relationships/slide" Target="slides/slide25.xml"/><Relationship Id="rId52" Type="http://schemas.openxmlformats.org/officeDocument/2006/relationships/slide" Target="slides/slide33.xml"/><Relationship Id="rId60" Type="http://schemas.openxmlformats.org/officeDocument/2006/relationships/slide" Target="slides/slide41.xml"/><Relationship Id="rId65" Type="http://schemas.openxmlformats.org/officeDocument/2006/relationships/slide" Target="slides/slide46.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 Target="slides/slide3.xml"/><Relationship Id="rId27" Type="http://schemas.openxmlformats.org/officeDocument/2006/relationships/slide" Target="slides/slide8.xml"/><Relationship Id="rId30" Type="http://schemas.openxmlformats.org/officeDocument/2006/relationships/slide" Target="slides/slide11.xml"/><Relationship Id="rId35" Type="http://schemas.openxmlformats.org/officeDocument/2006/relationships/slide" Target="slides/slide16.xml"/><Relationship Id="rId43" Type="http://schemas.openxmlformats.org/officeDocument/2006/relationships/slide" Target="slides/slide24.xml"/><Relationship Id="rId48" Type="http://schemas.openxmlformats.org/officeDocument/2006/relationships/slide" Target="slides/slide29.xml"/><Relationship Id="rId56" Type="http://schemas.openxmlformats.org/officeDocument/2006/relationships/slide" Target="slides/slide37.xml"/><Relationship Id="rId64" Type="http://schemas.openxmlformats.org/officeDocument/2006/relationships/slide" Target="slides/slide45.xml"/><Relationship Id="rId69" Type="http://schemas.openxmlformats.org/officeDocument/2006/relationships/viewProps" Target="viewProps.xml"/><Relationship Id="rId8" Type="http://schemas.openxmlformats.org/officeDocument/2006/relationships/slideMaster" Target="slideMasters/slideMaster5.xml"/><Relationship Id="rId51" Type="http://schemas.openxmlformats.org/officeDocument/2006/relationships/slide" Target="slides/slide32.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6.xml"/><Relationship Id="rId33" Type="http://schemas.openxmlformats.org/officeDocument/2006/relationships/slide" Target="slides/slide14.xml"/><Relationship Id="rId38" Type="http://schemas.openxmlformats.org/officeDocument/2006/relationships/slide" Target="slides/slide19.xml"/><Relationship Id="rId46" Type="http://schemas.openxmlformats.org/officeDocument/2006/relationships/slide" Target="slides/slide27.xml"/><Relationship Id="rId59" Type="http://schemas.openxmlformats.org/officeDocument/2006/relationships/slide" Target="slides/slide40.xml"/><Relationship Id="rId67" Type="http://schemas.openxmlformats.org/officeDocument/2006/relationships/handoutMaster" Target="handoutMasters/handoutMaster1.xml"/><Relationship Id="rId20" Type="http://schemas.openxmlformats.org/officeDocument/2006/relationships/slide" Target="slides/slide1.xml"/><Relationship Id="rId41" Type="http://schemas.openxmlformats.org/officeDocument/2006/relationships/slide" Target="slides/slide22.xml"/><Relationship Id="rId54" Type="http://schemas.openxmlformats.org/officeDocument/2006/relationships/slide" Target="slides/slide35.xml"/><Relationship Id="rId62" Type="http://schemas.openxmlformats.org/officeDocument/2006/relationships/slide" Target="slides/slide43.xml"/><Relationship Id="rId70" Type="http://schemas.openxmlformats.org/officeDocument/2006/relationships/theme" Target="theme/theme1.xml"/></Relationships>
</file>

<file path=ppt/diagrams/_rels/data1.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34.png"/><Relationship Id="rId7" Type="http://schemas.openxmlformats.org/officeDocument/2006/relationships/image" Target="../media/image38.png"/><Relationship Id="rId12" Type="http://schemas.openxmlformats.org/officeDocument/2006/relationships/image" Target="../media/image43.sv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11" Type="http://schemas.openxmlformats.org/officeDocument/2006/relationships/image" Target="../media/image42.png"/><Relationship Id="rId5" Type="http://schemas.openxmlformats.org/officeDocument/2006/relationships/image" Target="../media/image36.png"/><Relationship Id="rId10" Type="http://schemas.openxmlformats.org/officeDocument/2006/relationships/image" Target="../media/image41.svg"/><Relationship Id="rId4" Type="http://schemas.openxmlformats.org/officeDocument/2006/relationships/image" Target="../media/image35.svg"/><Relationship Id="rId9" Type="http://schemas.openxmlformats.org/officeDocument/2006/relationships/image" Target="../media/image40.png"/></Relationships>
</file>

<file path=ppt/diagrams/_rels/data2.xml.rels><?xml version="1.0" encoding="UTF-8" standalone="yes"?>
<Relationships xmlns="http://schemas.openxmlformats.org/package/2006/relationships"><Relationship Id="rId8" Type="http://schemas.openxmlformats.org/officeDocument/2006/relationships/image" Target="../media/image52.svg"/><Relationship Id="rId3" Type="http://schemas.openxmlformats.org/officeDocument/2006/relationships/image" Target="../media/image47.png"/><Relationship Id="rId7" Type="http://schemas.openxmlformats.org/officeDocument/2006/relationships/image" Target="../media/image51.png"/><Relationship Id="rId2" Type="http://schemas.openxmlformats.org/officeDocument/2006/relationships/image" Target="../media/image46.svg"/><Relationship Id="rId1" Type="http://schemas.openxmlformats.org/officeDocument/2006/relationships/image" Target="../media/image45.png"/><Relationship Id="rId6" Type="http://schemas.openxmlformats.org/officeDocument/2006/relationships/image" Target="../media/image50.svg"/><Relationship Id="rId5" Type="http://schemas.openxmlformats.org/officeDocument/2006/relationships/image" Target="../media/image49.png"/><Relationship Id="rId10" Type="http://schemas.openxmlformats.org/officeDocument/2006/relationships/image" Target="../media/image54.svg"/><Relationship Id="rId4" Type="http://schemas.openxmlformats.org/officeDocument/2006/relationships/image" Target="../media/image48.svg"/><Relationship Id="rId9" Type="http://schemas.openxmlformats.org/officeDocument/2006/relationships/image" Target="../media/image53.png"/></Relationships>
</file>

<file path=ppt/diagrams/_rels/drawing1.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34.png"/><Relationship Id="rId7" Type="http://schemas.openxmlformats.org/officeDocument/2006/relationships/image" Target="../media/image38.png"/><Relationship Id="rId12" Type="http://schemas.openxmlformats.org/officeDocument/2006/relationships/image" Target="../media/image43.sv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11" Type="http://schemas.openxmlformats.org/officeDocument/2006/relationships/image" Target="../media/image42.png"/><Relationship Id="rId5" Type="http://schemas.openxmlformats.org/officeDocument/2006/relationships/image" Target="../media/image36.png"/><Relationship Id="rId10" Type="http://schemas.openxmlformats.org/officeDocument/2006/relationships/image" Target="../media/image41.svg"/><Relationship Id="rId4" Type="http://schemas.openxmlformats.org/officeDocument/2006/relationships/image" Target="../media/image35.svg"/><Relationship Id="rId9" Type="http://schemas.openxmlformats.org/officeDocument/2006/relationships/image" Target="../media/image40.png"/></Relationships>
</file>

<file path=ppt/diagrams/_rels/drawing2.xml.rels><?xml version="1.0" encoding="UTF-8" standalone="yes"?>
<Relationships xmlns="http://schemas.openxmlformats.org/package/2006/relationships"><Relationship Id="rId8" Type="http://schemas.openxmlformats.org/officeDocument/2006/relationships/image" Target="../media/image52.svg"/><Relationship Id="rId3" Type="http://schemas.openxmlformats.org/officeDocument/2006/relationships/image" Target="../media/image47.png"/><Relationship Id="rId7" Type="http://schemas.openxmlformats.org/officeDocument/2006/relationships/image" Target="../media/image51.png"/><Relationship Id="rId2" Type="http://schemas.openxmlformats.org/officeDocument/2006/relationships/image" Target="../media/image46.svg"/><Relationship Id="rId1" Type="http://schemas.openxmlformats.org/officeDocument/2006/relationships/image" Target="../media/image45.png"/><Relationship Id="rId6" Type="http://schemas.openxmlformats.org/officeDocument/2006/relationships/image" Target="../media/image50.svg"/><Relationship Id="rId5" Type="http://schemas.openxmlformats.org/officeDocument/2006/relationships/image" Target="../media/image49.png"/><Relationship Id="rId10" Type="http://schemas.openxmlformats.org/officeDocument/2006/relationships/image" Target="../media/image54.svg"/><Relationship Id="rId4" Type="http://schemas.openxmlformats.org/officeDocument/2006/relationships/image" Target="../media/image48.svg"/><Relationship Id="rId9" Type="http://schemas.openxmlformats.org/officeDocument/2006/relationships/image" Target="../media/image53.png"/></Relationships>
</file>

<file path=ppt/diagrams/colors1.xml><?xml version="1.0" encoding="utf-8"?>
<dgm:colorsDef xmlns:dgm="http://schemas.openxmlformats.org/drawingml/2006/diagram" xmlns:a="http://schemas.openxmlformats.org/drawingml/2006/main" uniqueId="urn:microsoft.com/office/officeart/2018/5/colors/Iconchunking_neutralicon_accent3_2">
  <dgm:title val=""/>
  <dgm:desc val=""/>
  <dgm:catLst>
    <dgm:cat type="accent3" pri="13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dgm:fillClrLst>
    <dgm:linClrLst meth="repeat">
      <a:schemeClr val="lt1">
        <a:alpha val="0"/>
      </a:schemeClr>
    </dgm:linClrLst>
    <dgm:effectClrLst/>
    <dgm:txLinClrLst/>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9011A03-20EB-475C-81EB-1D77ECCED646}" type="doc">
      <dgm:prSet loTypeId="urn:microsoft.com/office/officeart/2018/2/layout/IconCircleList" loCatId="icon" qsTypeId="urn:microsoft.com/office/officeart/2005/8/quickstyle/simple1" qsCatId="simple" csTypeId="urn:microsoft.com/office/officeart/2018/5/colors/Iconchunking_neutralicon_accent3_2" csCatId="accent3" phldr="1"/>
      <dgm:spPr/>
      <dgm:t>
        <a:bodyPr/>
        <a:lstStyle/>
        <a:p>
          <a:endParaRPr lang="en-US"/>
        </a:p>
      </dgm:t>
    </dgm:pt>
    <dgm:pt modelId="{9F3DBC0D-3EAE-491D-89AD-FD460816E22A}">
      <dgm:prSet/>
      <dgm:spPr/>
      <dgm:t>
        <a:bodyPr/>
        <a:lstStyle/>
        <a:p>
          <a:pPr>
            <a:lnSpc>
              <a:spcPct val="100000"/>
            </a:lnSpc>
          </a:pPr>
          <a:r>
            <a:rPr lang="en-GB" dirty="0">
              <a:solidFill>
                <a:schemeClr val="bg1"/>
              </a:solidFill>
            </a:rPr>
            <a:t>Once you’ve figured out your strengths, it’s time to be critical and review your weaknesses. </a:t>
          </a:r>
          <a:endParaRPr lang="en-US" dirty="0">
            <a:solidFill>
              <a:schemeClr val="bg1"/>
            </a:solidFill>
          </a:endParaRPr>
        </a:p>
      </dgm:t>
    </dgm:pt>
    <dgm:pt modelId="{4526C97B-AB97-48A9-BEF2-1270FB04A2AD}" type="parTrans" cxnId="{8D32CFEE-A58C-4884-8F43-D2C69CE7F9D3}">
      <dgm:prSet/>
      <dgm:spPr/>
      <dgm:t>
        <a:bodyPr/>
        <a:lstStyle/>
        <a:p>
          <a:endParaRPr lang="en-US"/>
        </a:p>
      </dgm:t>
    </dgm:pt>
    <dgm:pt modelId="{7385632E-B5FA-4162-B9C1-5B048D1B4FFB}" type="sibTrans" cxnId="{8D32CFEE-A58C-4884-8F43-D2C69CE7F9D3}">
      <dgm:prSet/>
      <dgm:spPr/>
      <dgm:t>
        <a:bodyPr/>
        <a:lstStyle/>
        <a:p>
          <a:pPr>
            <a:lnSpc>
              <a:spcPct val="100000"/>
            </a:lnSpc>
          </a:pPr>
          <a:endParaRPr lang="en-US"/>
        </a:p>
      </dgm:t>
    </dgm:pt>
    <dgm:pt modelId="{81FF29EA-32E3-42AE-A30D-8636E98DF65A}">
      <dgm:prSet/>
      <dgm:spPr/>
      <dgm:t>
        <a:bodyPr/>
        <a:lstStyle/>
        <a:p>
          <a:pPr>
            <a:lnSpc>
              <a:spcPct val="100000"/>
            </a:lnSpc>
          </a:pPr>
          <a:r>
            <a:rPr lang="en-GB" dirty="0">
              <a:solidFill>
                <a:schemeClr val="bg1"/>
              </a:solidFill>
            </a:rPr>
            <a:t>What’s holding your business or project back? This element can include organizational challenges like a shortage of skilled people and financial or budgetary limitations.</a:t>
          </a:r>
          <a:endParaRPr lang="en-US" dirty="0">
            <a:solidFill>
              <a:schemeClr val="bg1"/>
            </a:solidFill>
          </a:endParaRPr>
        </a:p>
      </dgm:t>
    </dgm:pt>
    <dgm:pt modelId="{368F675D-97C9-417A-AFD5-552FB4EF32A8}" type="parTrans" cxnId="{8E27E3FC-C54A-4054-914E-3296C53E9118}">
      <dgm:prSet/>
      <dgm:spPr/>
      <dgm:t>
        <a:bodyPr/>
        <a:lstStyle/>
        <a:p>
          <a:endParaRPr lang="en-US"/>
        </a:p>
      </dgm:t>
    </dgm:pt>
    <dgm:pt modelId="{3188C3B0-5006-4F2E-A61D-52EBCE7C4B08}" type="sibTrans" cxnId="{8E27E3FC-C54A-4054-914E-3296C53E9118}">
      <dgm:prSet/>
      <dgm:spPr/>
      <dgm:t>
        <a:bodyPr/>
        <a:lstStyle/>
        <a:p>
          <a:pPr>
            <a:lnSpc>
              <a:spcPct val="100000"/>
            </a:lnSpc>
          </a:pPr>
          <a:endParaRPr lang="en-US"/>
        </a:p>
      </dgm:t>
    </dgm:pt>
    <dgm:pt modelId="{3B832A83-1351-4E5A-BB90-23B3ED2C8F99}">
      <dgm:prSet/>
      <dgm:spPr/>
      <dgm:t>
        <a:bodyPr/>
        <a:lstStyle/>
        <a:p>
          <a:pPr>
            <a:lnSpc>
              <a:spcPct val="100000"/>
            </a:lnSpc>
          </a:pPr>
          <a:r>
            <a:rPr lang="en-GB" dirty="0">
              <a:solidFill>
                <a:schemeClr val="bg1"/>
              </a:solidFill>
            </a:rPr>
            <a:t>What does the company LACK?</a:t>
          </a:r>
          <a:endParaRPr lang="en-US" dirty="0">
            <a:solidFill>
              <a:schemeClr val="bg1"/>
            </a:solidFill>
          </a:endParaRPr>
        </a:p>
      </dgm:t>
    </dgm:pt>
    <dgm:pt modelId="{16AEAED7-B84A-45D7-BA2B-329739F265F0}" type="parTrans" cxnId="{948A372E-F5A5-4B91-8DCF-0F2F247DEA07}">
      <dgm:prSet/>
      <dgm:spPr/>
      <dgm:t>
        <a:bodyPr/>
        <a:lstStyle/>
        <a:p>
          <a:endParaRPr lang="en-US"/>
        </a:p>
      </dgm:t>
    </dgm:pt>
    <dgm:pt modelId="{7F431C52-DE39-4E46-9C20-222CADB262F9}" type="sibTrans" cxnId="{948A372E-F5A5-4B91-8DCF-0F2F247DEA07}">
      <dgm:prSet/>
      <dgm:spPr/>
      <dgm:t>
        <a:bodyPr/>
        <a:lstStyle/>
        <a:p>
          <a:pPr>
            <a:lnSpc>
              <a:spcPct val="100000"/>
            </a:lnSpc>
          </a:pPr>
          <a:endParaRPr lang="en-US"/>
        </a:p>
      </dgm:t>
    </dgm:pt>
    <dgm:pt modelId="{3250446C-CE19-46AA-B564-CC717BB6717B}">
      <dgm:prSet/>
      <dgm:spPr/>
      <dgm:t>
        <a:bodyPr/>
        <a:lstStyle/>
        <a:p>
          <a:pPr>
            <a:lnSpc>
              <a:spcPct val="100000"/>
            </a:lnSpc>
          </a:pPr>
          <a:r>
            <a:rPr lang="en-GB" dirty="0">
              <a:solidFill>
                <a:schemeClr val="bg1"/>
              </a:solidFill>
            </a:rPr>
            <a:t>Things your Competitors do better than you?</a:t>
          </a:r>
          <a:endParaRPr lang="en-US" dirty="0">
            <a:solidFill>
              <a:schemeClr val="bg1"/>
            </a:solidFill>
          </a:endParaRPr>
        </a:p>
      </dgm:t>
    </dgm:pt>
    <dgm:pt modelId="{7A4580F8-8F8B-45AC-A926-444668562662}" type="parTrans" cxnId="{CC216110-CB0F-4BD7-81CD-BB05191A5607}">
      <dgm:prSet/>
      <dgm:spPr/>
      <dgm:t>
        <a:bodyPr/>
        <a:lstStyle/>
        <a:p>
          <a:endParaRPr lang="en-US"/>
        </a:p>
      </dgm:t>
    </dgm:pt>
    <dgm:pt modelId="{2C8CE265-B9D2-4FB5-8828-66CE3EF3B220}" type="sibTrans" cxnId="{CC216110-CB0F-4BD7-81CD-BB05191A5607}">
      <dgm:prSet/>
      <dgm:spPr/>
      <dgm:t>
        <a:bodyPr/>
        <a:lstStyle/>
        <a:p>
          <a:pPr>
            <a:lnSpc>
              <a:spcPct val="100000"/>
            </a:lnSpc>
          </a:pPr>
          <a:endParaRPr lang="en-US"/>
        </a:p>
      </dgm:t>
    </dgm:pt>
    <dgm:pt modelId="{78F8196B-3257-4C8F-84B0-70160847FD1B}">
      <dgm:prSet/>
      <dgm:spPr/>
      <dgm:t>
        <a:bodyPr/>
        <a:lstStyle/>
        <a:p>
          <a:pPr>
            <a:lnSpc>
              <a:spcPct val="100000"/>
            </a:lnSpc>
          </a:pPr>
          <a:r>
            <a:rPr lang="en-GB" dirty="0">
              <a:solidFill>
                <a:schemeClr val="bg1"/>
              </a:solidFill>
            </a:rPr>
            <a:t>Resource Limitations</a:t>
          </a:r>
          <a:r>
            <a:rPr lang="en-GB" dirty="0"/>
            <a:t>.</a:t>
          </a:r>
          <a:endParaRPr lang="en-US" dirty="0"/>
        </a:p>
      </dgm:t>
    </dgm:pt>
    <dgm:pt modelId="{AF8CD2A8-9D8E-43AD-80F6-8364DB5C352F}" type="parTrans" cxnId="{898B870C-4F40-4F04-86E6-C6BD295D2372}">
      <dgm:prSet/>
      <dgm:spPr/>
      <dgm:t>
        <a:bodyPr/>
        <a:lstStyle/>
        <a:p>
          <a:endParaRPr lang="en-US"/>
        </a:p>
      </dgm:t>
    </dgm:pt>
    <dgm:pt modelId="{C49529FB-DED8-4091-A319-533F72376A32}" type="sibTrans" cxnId="{898B870C-4F40-4F04-86E6-C6BD295D2372}">
      <dgm:prSet/>
      <dgm:spPr/>
      <dgm:t>
        <a:bodyPr/>
        <a:lstStyle/>
        <a:p>
          <a:pPr>
            <a:lnSpc>
              <a:spcPct val="100000"/>
            </a:lnSpc>
          </a:pPr>
          <a:endParaRPr lang="en-US"/>
        </a:p>
      </dgm:t>
    </dgm:pt>
    <dgm:pt modelId="{892C2DBB-3AF1-44C1-A65F-76F23581DDC7}">
      <dgm:prSet/>
      <dgm:spPr/>
      <dgm:t>
        <a:bodyPr/>
        <a:lstStyle/>
        <a:p>
          <a:pPr>
            <a:lnSpc>
              <a:spcPct val="100000"/>
            </a:lnSpc>
          </a:pPr>
          <a:r>
            <a:rPr lang="en-GB" dirty="0">
              <a:solidFill>
                <a:schemeClr val="bg1"/>
              </a:solidFill>
            </a:rPr>
            <a:t>Unclear unique selling position.</a:t>
          </a:r>
          <a:endParaRPr lang="en-US" dirty="0">
            <a:solidFill>
              <a:schemeClr val="bg1"/>
            </a:solidFill>
          </a:endParaRPr>
        </a:p>
      </dgm:t>
    </dgm:pt>
    <dgm:pt modelId="{A23E6E88-26AF-4DED-B713-E0F795C18186}" type="parTrans" cxnId="{C69DB58D-C5BB-4E86-A567-414D18A959D3}">
      <dgm:prSet/>
      <dgm:spPr/>
      <dgm:t>
        <a:bodyPr/>
        <a:lstStyle/>
        <a:p>
          <a:endParaRPr lang="en-US"/>
        </a:p>
      </dgm:t>
    </dgm:pt>
    <dgm:pt modelId="{805B3357-00A2-4A83-8FA8-4EC7B4080899}" type="sibTrans" cxnId="{C69DB58D-C5BB-4E86-A567-414D18A959D3}">
      <dgm:prSet/>
      <dgm:spPr/>
      <dgm:t>
        <a:bodyPr/>
        <a:lstStyle/>
        <a:p>
          <a:endParaRPr lang="en-US"/>
        </a:p>
      </dgm:t>
    </dgm:pt>
    <dgm:pt modelId="{44A9FD42-FF1F-4BC2-9FD2-9543C6489AE7}" type="pres">
      <dgm:prSet presAssocID="{19011A03-20EB-475C-81EB-1D77ECCED646}" presName="root" presStyleCnt="0">
        <dgm:presLayoutVars>
          <dgm:dir/>
          <dgm:resizeHandles val="exact"/>
        </dgm:presLayoutVars>
      </dgm:prSet>
      <dgm:spPr/>
    </dgm:pt>
    <dgm:pt modelId="{3A766742-D540-437C-BDAE-68E1B0EB4575}" type="pres">
      <dgm:prSet presAssocID="{19011A03-20EB-475C-81EB-1D77ECCED646}" presName="container" presStyleCnt="0">
        <dgm:presLayoutVars>
          <dgm:dir/>
          <dgm:resizeHandles val="exact"/>
        </dgm:presLayoutVars>
      </dgm:prSet>
      <dgm:spPr/>
    </dgm:pt>
    <dgm:pt modelId="{CDF71A1F-EF58-4BC8-B524-DB269E3BBF06}" type="pres">
      <dgm:prSet presAssocID="{9F3DBC0D-3EAE-491D-89AD-FD460816E22A}" presName="compNode" presStyleCnt="0"/>
      <dgm:spPr/>
    </dgm:pt>
    <dgm:pt modelId="{CAD2F7CB-6DF6-4301-B4AD-8D26C361984A}" type="pres">
      <dgm:prSet presAssocID="{9F3DBC0D-3EAE-491D-89AD-FD460816E22A}" presName="iconBgRect" presStyleLbl="bgShp" presStyleIdx="0" presStyleCnt="6"/>
      <dgm:spPr/>
    </dgm:pt>
    <dgm:pt modelId="{0D43E4AF-4F85-49CE-8B2F-F38A443C3708}" type="pres">
      <dgm:prSet presAssocID="{9F3DBC0D-3EAE-491D-89AD-FD460816E22A}"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Joker Hat"/>
        </a:ext>
      </dgm:extLst>
    </dgm:pt>
    <dgm:pt modelId="{9E7273D2-E715-4762-8DEF-03499AC7088E}" type="pres">
      <dgm:prSet presAssocID="{9F3DBC0D-3EAE-491D-89AD-FD460816E22A}" presName="spaceRect" presStyleCnt="0"/>
      <dgm:spPr/>
    </dgm:pt>
    <dgm:pt modelId="{B253449E-B0FB-438F-99F3-796AFFABEF6A}" type="pres">
      <dgm:prSet presAssocID="{9F3DBC0D-3EAE-491D-89AD-FD460816E22A}" presName="textRect" presStyleLbl="revTx" presStyleIdx="0" presStyleCnt="6">
        <dgm:presLayoutVars>
          <dgm:chMax val="1"/>
          <dgm:chPref val="1"/>
        </dgm:presLayoutVars>
      </dgm:prSet>
      <dgm:spPr/>
    </dgm:pt>
    <dgm:pt modelId="{7F5B910A-B939-44D3-ABB2-2323A8673A94}" type="pres">
      <dgm:prSet presAssocID="{7385632E-B5FA-4162-B9C1-5B048D1B4FFB}" presName="sibTrans" presStyleLbl="sibTrans2D1" presStyleIdx="0" presStyleCnt="0"/>
      <dgm:spPr/>
    </dgm:pt>
    <dgm:pt modelId="{E12EB19D-A97A-41C7-AAF0-01909A2F2B71}" type="pres">
      <dgm:prSet presAssocID="{81FF29EA-32E3-42AE-A30D-8636E98DF65A}" presName="compNode" presStyleCnt="0"/>
      <dgm:spPr/>
    </dgm:pt>
    <dgm:pt modelId="{7B2C604C-66AA-4CFA-83B4-A03AB4A9F6BA}" type="pres">
      <dgm:prSet presAssocID="{81FF29EA-32E3-42AE-A30D-8636E98DF65A}" presName="iconBgRect" presStyleLbl="bgShp" presStyleIdx="1" presStyleCnt="6"/>
      <dgm:spPr/>
    </dgm:pt>
    <dgm:pt modelId="{B4D54443-D701-4FB1-957C-BEBB67F4E5A8}" type="pres">
      <dgm:prSet presAssocID="{81FF29EA-32E3-42AE-A30D-8636E98DF65A}"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itcoin"/>
        </a:ext>
      </dgm:extLst>
    </dgm:pt>
    <dgm:pt modelId="{5B2F6F94-8A3A-47F6-BBB7-563EF3682E17}" type="pres">
      <dgm:prSet presAssocID="{81FF29EA-32E3-42AE-A30D-8636E98DF65A}" presName="spaceRect" presStyleCnt="0"/>
      <dgm:spPr/>
    </dgm:pt>
    <dgm:pt modelId="{0CD3C9E7-C602-4124-BA65-95C6ECD2C006}" type="pres">
      <dgm:prSet presAssocID="{81FF29EA-32E3-42AE-A30D-8636E98DF65A}" presName="textRect" presStyleLbl="revTx" presStyleIdx="1" presStyleCnt="6">
        <dgm:presLayoutVars>
          <dgm:chMax val="1"/>
          <dgm:chPref val="1"/>
        </dgm:presLayoutVars>
      </dgm:prSet>
      <dgm:spPr/>
    </dgm:pt>
    <dgm:pt modelId="{EB125EF1-0936-46C5-B830-2C260AA44215}" type="pres">
      <dgm:prSet presAssocID="{3188C3B0-5006-4F2E-A61D-52EBCE7C4B08}" presName="sibTrans" presStyleLbl="sibTrans2D1" presStyleIdx="0" presStyleCnt="0"/>
      <dgm:spPr/>
    </dgm:pt>
    <dgm:pt modelId="{C1166A48-F754-4721-8AC4-818EC0114D3A}" type="pres">
      <dgm:prSet presAssocID="{3B832A83-1351-4E5A-BB90-23B3ED2C8F99}" presName="compNode" presStyleCnt="0"/>
      <dgm:spPr/>
    </dgm:pt>
    <dgm:pt modelId="{4C8F0D59-6008-4679-A445-7D7F9048A173}" type="pres">
      <dgm:prSet presAssocID="{3B832A83-1351-4E5A-BB90-23B3ED2C8F99}" presName="iconBgRect" presStyleLbl="bgShp" presStyleIdx="2" presStyleCnt="6"/>
      <dgm:spPr/>
    </dgm:pt>
    <dgm:pt modelId="{BDBC79F1-0383-4B0B-80FC-83F3AAECE8BF}" type="pres">
      <dgm:prSet presAssocID="{3B832A83-1351-4E5A-BB90-23B3ED2C8F99}"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Irritant"/>
        </a:ext>
      </dgm:extLst>
    </dgm:pt>
    <dgm:pt modelId="{8302C850-4A8A-45EA-9226-B832B001B9DB}" type="pres">
      <dgm:prSet presAssocID="{3B832A83-1351-4E5A-BB90-23B3ED2C8F99}" presName="spaceRect" presStyleCnt="0"/>
      <dgm:spPr/>
    </dgm:pt>
    <dgm:pt modelId="{5DFB1B01-6AB9-455B-9239-D93A18CB03F7}" type="pres">
      <dgm:prSet presAssocID="{3B832A83-1351-4E5A-BB90-23B3ED2C8F99}" presName="textRect" presStyleLbl="revTx" presStyleIdx="2" presStyleCnt="6" custLinFactNeighborX="-368" custLinFactNeighborY="9963">
        <dgm:presLayoutVars>
          <dgm:chMax val="1"/>
          <dgm:chPref val="1"/>
        </dgm:presLayoutVars>
      </dgm:prSet>
      <dgm:spPr/>
    </dgm:pt>
    <dgm:pt modelId="{F3C05066-1C6D-4B9A-BC2A-4F6255522386}" type="pres">
      <dgm:prSet presAssocID="{7F431C52-DE39-4E46-9C20-222CADB262F9}" presName="sibTrans" presStyleLbl="sibTrans2D1" presStyleIdx="0" presStyleCnt="0"/>
      <dgm:spPr/>
    </dgm:pt>
    <dgm:pt modelId="{482E4E8C-165F-4464-9AC0-80458FA2E65D}" type="pres">
      <dgm:prSet presAssocID="{3250446C-CE19-46AA-B564-CC717BB6717B}" presName="compNode" presStyleCnt="0"/>
      <dgm:spPr/>
    </dgm:pt>
    <dgm:pt modelId="{A8D5F30C-E8BC-4AC9-8074-F875DADB7772}" type="pres">
      <dgm:prSet presAssocID="{3250446C-CE19-46AA-B564-CC717BB6717B}" presName="iconBgRect" presStyleLbl="bgShp" presStyleIdx="3" presStyleCnt="6"/>
      <dgm:spPr/>
    </dgm:pt>
    <dgm:pt modelId="{5AC6CB20-252E-4874-AFFE-801EAA0383C1}" type="pres">
      <dgm:prSet presAssocID="{3250446C-CE19-46AA-B564-CC717BB6717B}"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oustache Face with Solid Fill"/>
        </a:ext>
      </dgm:extLst>
    </dgm:pt>
    <dgm:pt modelId="{31F5B197-4BFF-48E5-A596-BCB530BB4A71}" type="pres">
      <dgm:prSet presAssocID="{3250446C-CE19-46AA-B564-CC717BB6717B}" presName="spaceRect" presStyleCnt="0"/>
      <dgm:spPr/>
    </dgm:pt>
    <dgm:pt modelId="{CB1F9AA5-27DC-4863-AA25-1CBA14B34B40}" type="pres">
      <dgm:prSet presAssocID="{3250446C-CE19-46AA-B564-CC717BB6717B}" presName="textRect" presStyleLbl="revTx" presStyleIdx="3" presStyleCnt="6">
        <dgm:presLayoutVars>
          <dgm:chMax val="1"/>
          <dgm:chPref val="1"/>
        </dgm:presLayoutVars>
      </dgm:prSet>
      <dgm:spPr/>
    </dgm:pt>
    <dgm:pt modelId="{EB3B74F0-A5CB-4D4F-9F61-7785595D25E7}" type="pres">
      <dgm:prSet presAssocID="{2C8CE265-B9D2-4FB5-8828-66CE3EF3B220}" presName="sibTrans" presStyleLbl="sibTrans2D1" presStyleIdx="0" presStyleCnt="0"/>
      <dgm:spPr/>
    </dgm:pt>
    <dgm:pt modelId="{8C12B28D-B535-4881-AB28-70ADA2244B11}" type="pres">
      <dgm:prSet presAssocID="{78F8196B-3257-4C8F-84B0-70160847FD1B}" presName="compNode" presStyleCnt="0"/>
      <dgm:spPr/>
    </dgm:pt>
    <dgm:pt modelId="{D45B6275-8718-4457-A4D7-2D7C79365DCD}" type="pres">
      <dgm:prSet presAssocID="{78F8196B-3257-4C8F-84B0-70160847FD1B}" presName="iconBgRect" presStyleLbl="bgShp" presStyleIdx="4" presStyleCnt="6"/>
      <dgm:spPr/>
    </dgm:pt>
    <dgm:pt modelId="{1BD49A47-DA33-4E36-99F2-2AD90F01BD3C}" type="pres">
      <dgm:prSet presAssocID="{78F8196B-3257-4C8F-84B0-70160847FD1B}"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Forbidden"/>
        </a:ext>
      </dgm:extLst>
    </dgm:pt>
    <dgm:pt modelId="{4E1DA308-DFE9-4001-A564-B186309D5E8C}" type="pres">
      <dgm:prSet presAssocID="{78F8196B-3257-4C8F-84B0-70160847FD1B}" presName="spaceRect" presStyleCnt="0"/>
      <dgm:spPr/>
    </dgm:pt>
    <dgm:pt modelId="{7DCC7F51-E758-4661-9223-1F6F7645468A}" type="pres">
      <dgm:prSet presAssocID="{78F8196B-3257-4C8F-84B0-70160847FD1B}" presName="textRect" presStyleLbl="revTx" presStyleIdx="4" presStyleCnt="6">
        <dgm:presLayoutVars>
          <dgm:chMax val="1"/>
          <dgm:chPref val="1"/>
        </dgm:presLayoutVars>
      </dgm:prSet>
      <dgm:spPr/>
    </dgm:pt>
    <dgm:pt modelId="{127167EC-E88A-4769-9CDC-58033A284DF4}" type="pres">
      <dgm:prSet presAssocID="{C49529FB-DED8-4091-A319-533F72376A32}" presName="sibTrans" presStyleLbl="sibTrans2D1" presStyleIdx="0" presStyleCnt="0"/>
      <dgm:spPr/>
    </dgm:pt>
    <dgm:pt modelId="{6E58D9D3-8817-4825-B8B7-6DA53DD03EB0}" type="pres">
      <dgm:prSet presAssocID="{892C2DBB-3AF1-44C1-A65F-76F23581DDC7}" presName="compNode" presStyleCnt="0"/>
      <dgm:spPr/>
    </dgm:pt>
    <dgm:pt modelId="{94088109-5A00-41D2-9A8D-CD0FC74DC9F6}" type="pres">
      <dgm:prSet presAssocID="{892C2DBB-3AF1-44C1-A65F-76F23581DDC7}" presName="iconBgRect" presStyleLbl="bgShp" presStyleIdx="5" presStyleCnt="6"/>
      <dgm:spPr/>
    </dgm:pt>
    <dgm:pt modelId="{532D2841-4842-4627-B415-0800DD0D9934}" type="pres">
      <dgm:prSet presAssocID="{892C2DBB-3AF1-44C1-A65F-76F23581DDC7}"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Help"/>
        </a:ext>
      </dgm:extLst>
    </dgm:pt>
    <dgm:pt modelId="{E28650EA-5E97-4924-BC73-0CCDAFCEB2F1}" type="pres">
      <dgm:prSet presAssocID="{892C2DBB-3AF1-44C1-A65F-76F23581DDC7}" presName="spaceRect" presStyleCnt="0"/>
      <dgm:spPr/>
    </dgm:pt>
    <dgm:pt modelId="{E9395C8A-323E-4457-A18C-46960125F2C9}" type="pres">
      <dgm:prSet presAssocID="{892C2DBB-3AF1-44C1-A65F-76F23581DDC7}" presName="textRect" presStyleLbl="revTx" presStyleIdx="5" presStyleCnt="6">
        <dgm:presLayoutVars>
          <dgm:chMax val="1"/>
          <dgm:chPref val="1"/>
        </dgm:presLayoutVars>
      </dgm:prSet>
      <dgm:spPr/>
    </dgm:pt>
  </dgm:ptLst>
  <dgm:cxnLst>
    <dgm:cxn modelId="{898B870C-4F40-4F04-86E6-C6BD295D2372}" srcId="{19011A03-20EB-475C-81EB-1D77ECCED646}" destId="{78F8196B-3257-4C8F-84B0-70160847FD1B}" srcOrd="4" destOrd="0" parTransId="{AF8CD2A8-9D8E-43AD-80F6-8364DB5C352F}" sibTransId="{C49529FB-DED8-4091-A319-533F72376A32}"/>
    <dgm:cxn modelId="{CC216110-CB0F-4BD7-81CD-BB05191A5607}" srcId="{19011A03-20EB-475C-81EB-1D77ECCED646}" destId="{3250446C-CE19-46AA-B564-CC717BB6717B}" srcOrd="3" destOrd="0" parTransId="{7A4580F8-8F8B-45AC-A926-444668562662}" sibTransId="{2C8CE265-B9D2-4FB5-8828-66CE3EF3B220}"/>
    <dgm:cxn modelId="{4FFFB214-E136-4EEA-B894-CF37E0FA06CF}" type="presOf" srcId="{7385632E-B5FA-4162-B9C1-5B048D1B4FFB}" destId="{7F5B910A-B939-44D3-ABB2-2323A8673A94}" srcOrd="0" destOrd="0" presId="urn:microsoft.com/office/officeart/2018/2/layout/IconCircleList"/>
    <dgm:cxn modelId="{BB2C6818-1017-4273-BD9A-BF06EB1175F9}" type="presOf" srcId="{3188C3B0-5006-4F2E-A61D-52EBCE7C4B08}" destId="{EB125EF1-0936-46C5-B830-2C260AA44215}" srcOrd="0" destOrd="0" presId="urn:microsoft.com/office/officeart/2018/2/layout/IconCircleList"/>
    <dgm:cxn modelId="{63F70928-8085-440F-92CF-52854912E4D2}" type="presOf" srcId="{3250446C-CE19-46AA-B564-CC717BB6717B}" destId="{CB1F9AA5-27DC-4863-AA25-1CBA14B34B40}" srcOrd="0" destOrd="0" presId="urn:microsoft.com/office/officeart/2018/2/layout/IconCircleList"/>
    <dgm:cxn modelId="{948A372E-F5A5-4B91-8DCF-0F2F247DEA07}" srcId="{19011A03-20EB-475C-81EB-1D77ECCED646}" destId="{3B832A83-1351-4E5A-BB90-23B3ED2C8F99}" srcOrd="2" destOrd="0" parTransId="{16AEAED7-B84A-45D7-BA2B-329739F265F0}" sibTransId="{7F431C52-DE39-4E46-9C20-222CADB262F9}"/>
    <dgm:cxn modelId="{02F45037-80D2-40EB-8952-7C4B6F4D80A3}" type="presOf" srcId="{78F8196B-3257-4C8F-84B0-70160847FD1B}" destId="{7DCC7F51-E758-4661-9223-1F6F7645468A}" srcOrd="0" destOrd="0" presId="urn:microsoft.com/office/officeart/2018/2/layout/IconCircleList"/>
    <dgm:cxn modelId="{EF65D938-82D3-4F2D-8511-1BB9868AEBF2}" type="presOf" srcId="{2C8CE265-B9D2-4FB5-8828-66CE3EF3B220}" destId="{EB3B74F0-A5CB-4D4F-9F61-7785595D25E7}" srcOrd="0" destOrd="0" presId="urn:microsoft.com/office/officeart/2018/2/layout/IconCircleList"/>
    <dgm:cxn modelId="{A8810B6A-AD0E-42B5-82C1-BE1E69986547}" type="presOf" srcId="{19011A03-20EB-475C-81EB-1D77ECCED646}" destId="{44A9FD42-FF1F-4BC2-9FD2-9543C6489AE7}" srcOrd="0" destOrd="0" presId="urn:microsoft.com/office/officeart/2018/2/layout/IconCircleList"/>
    <dgm:cxn modelId="{C69DB58D-C5BB-4E86-A567-414D18A959D3}" srcId="{19011A03-20EB-475C-81EB-1D77ECCED646}" destId="{892C2DBB-3AF1-44C1-A65F-76F23581DDC7}" srcOrd="5" destOrd="0" parTransId="{A23E6E88-26AF-4DED-B713-E0F795C18186}" sibTransId="{805B3357-00A2-4A83-8FA8-4EC7B4080899}"/>
    <dgm:cxn modelId="{D5B69F8F-0BE8-4015-8033-81B6610F359A}" type="presOf" srcId="{9F3DBC0D-3EAE-491D-89AD-FD460816E22A}" destId="{B253449E-B0FB-438F-99F3-796AFFABEF6A}" srcOrd="0" destOrd="0" presId="urn:microsoft.com/office/officeart/2018/2/layout/IconCircleList"/>
    <dgm:cxn modelId="{F4925CB2-53F9-4E7B-BF48-74D80F0A0CE0}" type="presOf" srcId="{7F431C52-DE39-4E46-9C20-222CADB262F9}" destId="{F3C05066-1C6D-4B9A-BC2A-4F6255522386}" srcOrd="0" destOrd="0" presId="urn:microsoft.com/office/officeart/2018/2/layout/IconCircleList"/>
    <dgm:cxn modelId="{BB865EDA-9529-43AC-955F-2C0FEB6751DC}" type="presOf" srcId="{3B832A83-1351-4E5A-BB90-23B3ED2C8F99}" destId="{5DFB1B01-6AB9-455B-9239-D93A18CB03F7}" srcOrd="0" destOrd="0" presId="urn:microsoft.com/office/officeart/2018/2/layout/IconCircleList"/>
    <dgm:cxn modelId="{CDD891DB-691A-42E5-BEA0-90D4DCC498A9}" type="presOf" srcId="{81FF29EA-32E3-42AE-A30D-8636E98DF65A}" destId="{0CD3C9E7-C602-4124-BA65-95C6ECD2C006}" srcOrd="0" destOrd="0" presId="urn:microsoft.com/office/officeart/2018/2/layout/IconCircleList"/>
    <dgm:cxn modelId="{3E741CEC-E0C4-468E-B7E2-608802EC98EF}" type="presOf" srcId="{892C2DBB-3AF1-44C1-A65F-76F23581DDC7}" destId="{E9395C8A-323E-4457-A18C-46960125F2C9}" srcOrd="0" destOrd="0" presId="urn:microsoft.com/office/officeart/2018/2/layout/IconCircleList"/>
    <dgm:cxn modelId="{8D32CFEE-A58C-4884-8F43-D2C69CE7F9D3}" srcId="{19011A03-20EB-475C-81EB-1D77ECCED646}" destId="{9F3DBC0D-3EAE-491D-89AD-FD460816E22A}" srcOrd="0" destOrd="0" parTransId="{4526C97B-AB97-48A9-BEF2-1270FB04A2AD}" sibTransId="{7385632E-B5FA-4162-B9C1-5B048D1B4FFB}"/>
    <dgm:cxn modelId="{12262FF2-5EC0-4325-85B5-C5D9B34D30A0}" type="presOf" srcId="{C49529FB-DED8-4091-A319-533F72376A32}" destId="{127167EC-E88A-4769-9CDC-58033A284DF4}" srcOrd="0" destOrd="0" presId="urn:microsoft.com/office/officeart/2018/2/layout/IconCircleList"/>
    <dgm:cxn modelId="{8E27E3FC-C54A-4054-914E-3296C53E9118}" srcId="{19011A03-20EB-475C-81EB-1D77ECCED646}" destId="{81FF29EA-32E3-42AE-A30D-8636E98DF65A}" srcOrd="1" destOrd="0" parTransId="{368F675D-97C9-417A-AFD5-552FB4EF32A8}" sibTransId="{3188C3B0-5006-4F2E-A61D-52EBCE7C4B08}"/>
    <dgm:cxn modelId="{19FE64E3-22E0-4976-BDED-B8D9FD466301}" type="presParOf" srcId="{44A9FD42-FF1F-4BC2-9FD2-9543C6489AE7}" destId="{3A766742-D540-437C-BDAE-68E1B0EB4575}" srcOrd="0" destOrd="0" presId="urn:microsoft.com/office/officeart/2018/2/layout/IconCircleList"/>
    <dgm:cxn modelId="{A2834B84-071C-4094-B7F0-7F3A1F5CACFF}" type="presParOf" srcId="{3A766742-D540-437C-BDAE-68E1B0EB4575}" destId="{CDF71A1F-EF58-4BC8-B524-DB269E3BBF06}" srcOrd="0" destOrd="0" presId="urn:microsoft.com/office/officeart/2018/2/layout/IconCircleList"/>
    <dgm:cxn modelId="{629CCC94-362D-4EED-904F-12B497AAD0E0}" type="presParOf" srcId="{CDF71A1F-EF58-4BC8-B524-DB269E3BBF06}" destId="{CAD2F7CB-6DF6-4301-B4AD-8D26C361984A}" srcOrd="0" destOrd="0" presId="urn:microsoft.com/office/officeart/2018/2/layout/IconCircleList"/>
    <dgm:cxn modelId="{5A8255E1-C432-4379-B34B-D68B9EF5D056}" type="presParOf" srcId="{CDF71A1F-EF58-4BC8-B524-DB269E3BBF06}" destId="{0D43E4AF-4F85-49CE-8B2F-F38A443C3708}" srcOrd="1" destOrd="0" presId="urn:microsoft.com/office/officeart/2018/2/layout/IconCircleList"/>
    <dgm:cxn modelId="{6B1844AE-9ECA-468C-8A7F-BF3AF2318FDF}" type="presParOf" srcId="{CDF71A1F-EF58-4BC8-B524-DB269E3BBF06}" destId="{9E7273D2-E715-4762-8DEF-03499AC7088E}" srcOrd="2" destOrd="0" presId="urn:microsoft.com/office/officeart/2018/2/layout/IconCircleList"/>
    <dgm:cxn modelId="{40DAE205-13FC-4D4D-9509-8CCD645BF7D7}" type="presParOf" srcId="{CDF71A1F-EF58-4BC8-B524-DB269E3BBF06}" destId="{B253449E-B0FB-438F-99F3-796AFFABEF6A}" srcOrd="3" destOrd="0" presId="urn:microsoft.com/office/officeart/2018/2/layout/IconCircleList"/>
    <dgm:cxn modelId="{B77E2232-16B3-41CD-B3FB-1FD7B640FD49}" type="presParOf" srcId="{3A766742-D540-437C-BDAE-68E1B0EB4575}" destId="{7F5B910A-B939-44D3-ABB2-2323A8673A94}" srcOrd="1" destOrd="0" presId="urn:microsoft.com/office/officeart/2018/2/layout/IconCircleList"/>
    <dgm:cxn modelId="{12211025-0D6E-4C23-92AE-70373DCB82B2}" type="presParOf" srcId="{3A766742-D540-437C-BDAE-68E1B0EB4575}" destId="{E12EB19D-A97A-41C7-AAF0-01909A2F2B71}" srcOrd="2" destOrd="0" presId="urn:microsoft.com/office/officeart/2018/2/layout/IconCircleList"/>
    <dgm:cxn modelId="{31A51D40-28DC-4A5C-8393-CFD456123B75}" type="presParOf" srcId="{E12EB19D-A97A-41C7-AAF0-01909A2F2B71}" destId="{7B2C604C-66AA-4CFA-83B4-A03AB4A9F6BA}" srcOrd="0" destOrd="0" presId="urn:microsoft.com/office/officeart/2018/2/layout/IconCircleList"/>
    <dgm:cxn modelId="{41230A46-27A9-4FB0-B0EF-23CF963E9078}" type="presParOf" srcId="{E12EB19D-A97A-41C7-AAF0-01909A2F2B71}" destId="{B4D54443-D701-4FB1-957C-BEBB67F4E5A8}" srcOrd="1" destOrd="0" presId="urn:microsoft.com/office/officeart/2018/2/layout/IconCircleList"/>
    <dgm:cxn modelId="{EB1C4259-F324-4E82-9DC5-E6DBFF40BCC6}" type="presParOf" srcId="{E12EB19D-A97A-41C7-AAF0-01909A2F2B71}" destId="{5B2F6F94-8A3A-47F6-BBB7-563EF3682E17}" srcOrd="2" destOrd="0" presId="urn:microsoft.com/office/officeart/2018/2/layout/IconCircleList"/>
    <dgm:cxn modelId="{3FDF0A55-C3E6-4A87-8F82-23588236D18A}" type="presParOf" srcId="{E12EB19D-A97A-41C7-AAF0-01909A2F2B71}" destId="{0CD3C9E7-C602-4124-BA65-95C6ECD2C006}" srcOrd="3" destOrd="0" presId="urn:microsoft.com/office/officeart/2018/2/layout/IconCircleList"/>
    <dgm:cxn modelId="{F228074E-D855-4A93-A97B-287D91B28300}" type="presParOf" srcId="{3A766742-D540-437C-BDAE-68E1B0EB4575}" destId="{EB125EF1-0936-46C5-B830-2C260AA44215}" srcOrd="3" destOrd="0" presId="urn:microsoft.com/office/officeart/2018/2/layout/IconCircleList"/>
    <dgm:cxn modelId="{A19C6120-448A-4457-880E-1017D3A67D91}" type="presParOf" srcId="{3A766742-D540-437C-BDAE-68E1B0EB4575}" destId="{C1166A48-F754-4721-8AC4-818EC0114D3A}" srcOrd="4" destOrd="0" presId="urn:microsoft.com/office/officeart/2018/2/layout/IconCircleList"/>
    <dgm:cxn modelId="{9656CF92-BD7C-4DAC-8305-AB1AF8CA638B}" type="presParOf" srcId="{C1166A48-F754-4721-8AC4-818EC0114D3A}" destId="{4C8F0D59-6008-4679-A445-7D7F9048A173}" srcOrd="0" destOrd="0" presId="urn:microsoft.com/office/officeart/2018/2/layout/IconCircleList"/>
    <dgm:cxn modelId="{AA452F83-8C11-468A-BBD0-DEF9410350F6}" type="presParOf" srcId="{C1166A48-F754-4721-8AC4-818EC0114D3A}" destId="{BDBC79F1-0383-4B0B-80FC-83F3AAECE8BF}" srcOrd="1" destOrd="0" presId="urn:microsoft.com/office/officeart/2018/2/layout/IconCircleList"/>
    <dgm:cxn modelId="{873DA804-27BA-4B0F-83D6-BBACBF0C9107}" type="presParOf" srcId="{C1166A48-F754-4721-8AC4-818EC0114D3A}" destId="{8302C850-4A8A-45EA-9226-B832B001B9DB}" srcOrd="2" destOrd="0" presId="urn:microsoft.com/office/officeart/2018/2/layout/IconCircleList"/>
    <dgm:cxn modelId="{87E4DCC1-370A-438A-BFD9-2EFD39EB5874}" type="presParOf" srcId="{C1166A48-F754-4721-8AC4-818EC0114D3A}" destId="{5DFB1B01-6AB9-455B-9239-D93A18CB03F7}" srcOrd="3" destOrd="0" presId="urn:microsoft.com/office/officeart/2018/2/layout/IconCircleList"/>
    <dgm:cxn modelId="{A69213E9-F882-453F-905A-EE2ED24F53DF}" type="presParOf" srcId="{3A766742-D540-437C-BDAE-68E1B0EB4575}" destId="{F3C05066-1C6D-4B9A-BC2A-4F6255522386}" srcOrd="5" destOrd="0" presId="urn:microsoft.com/office/officeart/2018/2/layout/IconCircleList"/>
    <dgm:cxn modelId="{13D15CB3-176D-46A2-8F0C-3DC738692E79}" type="presParOf" srcId="{3A766742-D540-437C-BDAE-68E1B0EB4575}" destId="{482E4E8C-165F-4464-9AC0-80458FA2E65D}" srcOrd="6" destOrd="0" presId="urn:microsoft.com/office/officeart/2018/2/layout/IconCircleList"/>
    <dgm:cxn modelId="{878F288A-6421-4E8E-B728-5092BDECA085}" type="presParOf" srcId="{482E4E8C-165F-4464-9AC0-80458FA2E65D}" destId="{A8D5F30C-E8BC-4AC9-8074-F875DADB7772}" srcOrd="0" destOrd="0" presId="urn:microsoft.com/office/officeart/2018/2/layout/IconCircleList"/>
    <dgm:cxn modelId="{668049BC-6F71-43F1-AA34-6C82DF591AB0}" type="presParOf" srcId="{482E4E8C-165F-4464-9AC0-80458FA2E65D}" destId="{5AC6CB20-252E-4874-AFFE-801EAA0383C1}" srcOrd="1" destOrd="0" presId="urn:microsoft.com/office/officeart/2018/2/layout/IconCircleList"/>
    <dgm:cxn modelId="{0472E4DA-D797-4A0A-87BD-1483516C2525}" type="presParOf" srcId="{482E4E8C-165F-4464-9AC0-80458FA2E65D}" destId="{31F5B197-4BFF-48E5-A596-BCB530BB4A71}" srcOrd="2" destOrd="0" presId="urn:microsoft.com/office/officeart/2018/2/layout/IconCircleList"/>
    <dgm:cxn modelId="{4AC73F79-CEA6-4ACA-8150-2AB0A7642F54}" type="presParOf" srcId="{482E4E8C-165F-4464-9AC0-80458FA2E65D}" destId="{CB1F9AA5-27DC-4863-AA25-1CBA14B34B40}" srcOrd="3" destOrd="0" presId="urn:microsoft.com/office/officeart/2018/2/layout/IconCircleList"/>
    <dgm:cxn modelId="{9FF4F1DF-E8B3-4568-AB21-0B6FF0EF107F}" type="presParOf" srcId="{3A766742-D540-437C-BDAE-68E1B0EB4575}" destId="{EB3B74F0-A5CB-4D4F-9F61-7785595D25E7}" srcOrd="7" destOrd="0" presId="urn:microsoft.com/office/officeart/2018/2/layout/IconCircleList"/>
    <dgm:cxn modelId="{5058C32F-46D5-4858-B58D-9458D1E432F7}" type="presParOf" srcId="{3A766742-D540-437C-BDAE-68E1B0EB4575}" destId="{8C12B28D-B535-4881-AB28-70ADA2244B11}" srcOrd="8" destOrd="0" presId="urn:microsoft.com/office/officeart/2018/2/layout/IconCircleList"/>
    <dgm:cxn modelId="{3B33A308-D76C-430A-8C02-F766C614FF3E}" type="presParOf" srcId="{8C12B28D-B535-4881-AB28-70ADA2244B11}" destId="{D45B6275-8718-4457-A4D7-2D7C79365DCD}" srcOrd="0" destOrd="0" presId="urn:microsoft.com/office/officeart/2018/2/layout/IconCircleList"/>
    <dgm:cxn modelId="{D48AD306-689D-47D9-AF26-AA6DC43620B3}" type="presParOf" srcId="{8C12B28D-B535-4881-AB28-70ADA2244B11}" destId="{1BD49A47-DA33-4E36-99F2-2AD90F01BD3C}" srcOrd="1" destOrd="0" presId="urn:microsoft.com/office/officeart/2018/2/layout/IconCircleList"/>
    <dgm:cxn modelId="{85A5F852-EE9A-4910-B0AB-5491C73E1152}" type="presParOf" srcId="{8C12B28D-B535-4881-AB28-70ADA2244B11}" destId="{4E1DA308-DFE9-4001-A564-B186309D5E8C}" srcOrd="2" destOrd="0" presId="urn:microsoft.com/office/officeart/2018/2/layout/IconCircleList"/>
    <dgm:cxn modelId="{ECBD4EF2-CB87-4DA0-9C32-036ED89190E3}" type="presParOf" srcId="{8C12B28D-B535-4881-AB28-70ADA2244B11}" destId="{7DCC7F51-E758-4661-9223-1F6F7645468A}" srcOrd="3" destOrd="0" presId="urn:microsoft.com/office/officeart/2018/2/layout/IconCircleList"/>
    <dgm:cxn modelId="{44A4B708-2C52-4FBF-AF4F-A46796B6625F}" type="presParOf" srcId="{3A766742-D540-437C-BDAE-68E1B0EB4575}" destId="{127167EC-E88A-4769-9CDC-58033A284DF4}" srcOrd="9" destOrd="0" presId="urn:microsoft.com/office/officeart/2018/2/layout/IconCircleList"/>
    <dgm:cxn modelId="{E8911129-3593-4999-8231-BC33FA23F373}" type="presParOf" srcId="{3A766742-D540-437C-BDAE-68E1B0EB4575}" destId="{6E58D9D3-8817-4825-B8B7-6DA53DD03EB0}" srcOrd="10" destOrd="0" presId="urn:microsoft.com/office/officeart/2018/2/layout/IconCircleList"/>
    <dgm:cxn modelId="{B1ADB338-051E-4930-AA16-E968B475EF71}" type="presParOf" srcId="{6E58D9D3-8817-4825-B8B7-6DA53DD03EB0}" destId="{94088109-5A00-41D2-9A8D-CD0FC74DC9F6}" srcOrd="0" destOrd="0" presId="urn:microsoft.com/office/officeart/2018/2/layout/IconCircleList"/>
    <dgm:cxn modelId="{207FEC73-424C-4B9A-B7FD-027B4088D5F0}" type="presParOf" srcId="{6E58D9D3-8817-4825-B8B7-6DA53DD03EB0}" destId="{532D2841-4842-4627-B415-0800DD0D9934}" srcOrd="1" destOrd="0" presId="urn:microsoft.com/office/officeart/2018/2/layout/IconCircleList"/>
    <dgm:cxn modelId="{78FADBC7-2DE4-4881-9214-BA35625227EB}" type="presParOf" srcId="{6E58D9D3-8817-4825-B8B7-6DA53DD03EB0}" destId="{E28650EA-5E97-4924-BC73-0CCDAFCEB2F1}" srcOrd="2" destOrd="0" presId="urn:microsoft.com/office/officeart/2018/2/layout/IconCircleList"/>
    <dgm:cxn modelId="{9BB492F1-DF30-4D15-9444-C7B7E53E0143}" type="presParOf" srcId="{6E58D9D3-8817-4825-B8B7-6DA53DD03EB0}" destId="{E9395C8A-323E-4457-A18C-46960125F2C9}"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4D4B2CE-6019-4E40-AA70-EE7B277C3FEE}"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C04D39D4-9D16-44FF-B2A8-30784F8C31CC}">
      <dgm:prSet/>
      <dgm:spPr/>
      <dgm:t>
        <a:bodyPr/>
        <a:lstStyle/>
        <a:p>
          <a:pPr>
            <a:lnSpc>
              <a:spcPct val="100000"/>
            </a:lnSpc>
          </a:pPr>
          <a:r>
            <a:rPr lang="en-GB" dirty="0">
              <a:solidFill>
                <a:schemeClr val="bg1"/>
              </a:solidFill>
            </a:rPr>
            <a:t>The final element of a SWOT analysis are Threats – everything that poses a RISK to either your company itself or its likelihood of success or growth</a:t>
          </a:r>
          <a:r>
            <a:rPr lang="en-GB" dirty="0"/>
            <a:t>.</a:t>
          </a:r>
          <a:endParaRPr lang="en-US" dirty="0"/>
        </a:p>
      </dgm:t>
    </dgm:pt>
    <dgm:pt modelId="{0CF439D5-8921-4053-96B8-0D9741D54B94}" type="parTrans" cxnId="{414236EA-FCDA-4AB4-882E-F79F2EAA4B1D}">
      <dgm:prSet/>
      <dgm:spPr/>
      <dgm:t>
        <a:bodyPr/>
        <a:lstStyle/>
        <a:p>
          <a:endParaRPr lang="en-US"/>
        </a:p>
      </dgm:t>
    </dgm:pt>
    <dgm:pt modelId="{A2E6EDFC-EC19-487A-9013-2720FFC5D754}" type="sibTrans" cxnId="{414236EA-FCDA-4AB4-882E-F79F2EAA4B1D}">
      <dgm:prSet/>
      <dgm:spPr/>
      <dgm:t>
        <a:bodyPr/>
        <a:lstStyle/>
        <a:p>
          <a:pPr>
            <a:lnSpc>
              <a:spcPct val="100000"/>
            </a:lnSpc>
          </a:pPr>
          <a:endParaRPr lang="en-US"/>
        </a:p>
      </dgm:t>
    </dgm:pt>
    <dgm:pt modelId="{8A013ED4-634C-43C3-A59B-622F5158C122}">
      <dgm:prSet/>
      <dgm:spPr/>
      <dgm:t>
        <a:bodyPr/>
        <a:lstStyle/>
        <a:p>
          <a:pPr>
            <a:lnSpc>
              <a:spcPct val="100000"/>
            </a:lnSpc>
          </a:pPr>
          <a:endParaRPr lang="en-GB" dirty="0"/>
        </a:p>
        <a:p>
          <a:pPr>
            <a:lnSpc>
              <a:spcPct val="100000"/>
            </a:lnSpc>
          </a:pPr>
          <a:endParaRPr lang="en-GB" dirty="0"/>
        </a:p>
        <a:p>
          <a:pPr>
            <a:lnSpc>
              <a:spcPct val="100000"/>
            </a:lnSpc>
          </a:pPr>
          <a:r>
            <a:rPr lang="en-GB" dirty="0">
              <a:solidFill>
                <a:schemeClr val="bg1"/>
              </a:solidFill>
            </a:rPr>
            <a:t>This could include things like emerging competitors, changes in regulatory law, financial risks, and virtually everything else that could potentially jeopardize the future of your company or project.</a:t>
          </a:r>
          <a:endParaRPr lang="en-US" dirty="0">
            <a:solidFill>
              <a:schemeClr val="bg1"/>
            </a:solidFill>
          </a:endParaRPr>
        </a:p>
      </dgm:t>
    </dgm:pt>
    <dgm:pt modelId="{91B799EE-CFD5-470D-9529-594FFE0DDF51}" type="parTrans" cxnId="{F5C602C3-6C62-480F-879E-DAFFBC5B9382}">
      <dgm:prSet/>
      <dgm:spPr/>
      <dgm:t>
        <a:bodyPr/>
        <a:lstStyle/>
        <a:p>
          <a:endParaRPr lang="en-US"/>
        </a:p>
      </dgm:t>
    </dgm:pt>
    <dgm:pt modelId="{77AE0F2F-1143-4E94-B90F-B83D38D92DDC}" type="sibTrans" cxnId="{F5C602C3-6C62-480F-879E-DAFFBC5B9382}">
      <dgm:prSet/>
      <dgm:spPr/>
      <dgm:t>
        <a:bodyPr/>
        <a:lstStyle/>
        <a:p>
          <a:pPr>
            <a:lnSpc>
              <a:spcPct val="100000"/>
            </a:lnSpc>
          </a:pPr>
          <a:endParaRPr lang="en-US"/>
        </a:p>
      </dgm:t>
    </dgm:pt>
    <dgm:pt modelId="{6FFB4329-F71F-49DF-8ED0-B639EF0FE066}">
      <dgm:prSet/>
      <dgm:spPr/>
      <dgm:t>
        <a:bodyPr/>
        <a:lstStyle/>
        <a:p>
          <a:pPr>
            <a:lnSpc>
              <a:spcPct val="100000"/>
            </a:lnSpc>
          </a:pPr>
          <a:r>
            <a:rPr lang="en-GB" dirty="0">
              <a:solidFill>
                <a:schemeClr val="bg1"/>
              </a:solidFill>
            </a:rPr>
            <a:t>NEGATIVE Press</a:t>
          </a:r>
          <a:r>
            <a:rPr lang="en-GB" dirty="0"/>
            <a:t>.</a:t>
          </a:r>
          <a:endParaRPr lang="en-US" dirty="0"/>
        </a:p>
      </dgm:t>
    </dgm:pt>
    <dgm:pt modelId="{D68FEDEF-D9F2-4A8E-B0A4-465C74CA4535}" type="parTrans" cxnId="{BD79E721-5B41-4B98-BBA7-B13F87DCD026}">
      <dgm:prSet/>
      <dgm:spPr/>
      <dgm:t>
        <a:bodyPr/>
        <a:lstStyle/>
        <a:p>
          <a:endParaRPr lang="en-US"/>
        </a:p>
      </dgm:t>
    </dgm:pt>
    <dgm:pt modelId="{64872A65-FA5B-433C-A449-502168137FAC}" type="sibTrans" cxnId="{BD79E721-5B41-4B98-BBA7-B13F87DCD026}">
      <dgm:prSet/>
      <dgm:spPr/>
      <dgm:t>
        <a:bodyPr/>
        <a:lstStyle/>
        <a:p>
          <a:pPr>
            <a:lnSpc>
              <a:spcPct val="100000"/>
            </a:lnSpc>
          </a:pPr>
          <a:endParaRPr lang="en-US"/>
        </a:p>
      </dgm:t>
    </dgm:pt>
    <dgm:pt modelId="{09244681-9C83-4CF2-BDBC-70DDF51D8744}">
      <dgm:prSet/>
      <dgm:spPr/>
      <dgm:t>
        <a:bodyPr/>
        <a:lstStyle/>
        <a:p>
          <a:pPr>
            <a:lnSpc>
              <a:spcPct val="100000"/>
            </a:lnSpc>
          </a:pPr>
          <a:r>
            <a:rPr lang="en-GB" dirty="0">
              <a:solidFill>
                <a:schemeClr val="bg1"/>
              </a:solidFill>
            </a:rPr>
            <a:t>Changing CUSTOMER Attitudes towards your company.</a:t>
          </a:r>
          <a:endParaRPr lang="en-US" dirty="0">
            <a:solidFill>
              <a:schemeClr val="bg1"/>
            </a:solidFill>
          </a:endParaRPr>
        </a:p>
      </dgm:t>
    </dgm:pt>
    <dgm:pt modelId="{F0E5C5BA-6995-46B6-997A-721791AEE237}" type="parTrans" cxnId="{44A9F972-EA4B-45D7-AC3A-9C3636F3310F}">
      <dgm:prSet/>
      <dgm:spPr/>
      <dgm:t>
        <a:bodyPr/>
        <a:lstStyle/>
        <a:p>
          <a:endParaRPr lang="en-US"/>
        </a:p>
      </dgm:t>
    </dgm:pt>
    <dgm:pt modelId="{FE7CB61E-2699-472B-BBCC-FA910D138729}" type="sibTrans" cxnId="{44A9F972-EA4B-45D7-AC3A-9C3636F3310F}">
      <dgm:prSet/>
      <dgm:spPr/>
      <dgm:t>
        <a:bodyPr/>
        <a:lstStyle/>
        <a:p>
          <a:pPr>
            <a:lnSpc>
              <a:spcPct val="100000"/>
            </a:lnSpc>
          </a:pPr>
          <a:endParaRPr lang="en-US"/>
        </a:p>
      </dgm:t>
    </dgm:pt>
    <dgm:pt modelId="{F79C5C01-EE9A-4610-AF2B-C2E5F6348005}">
      <dgm:prSet/>
      <dgm:spPr/>
      <dgm:t>
        <a:bodyPr/>
        <a:lstStyle/>
        <a:p>
          <a:pPr>
            <a:lnSpc>
              <a:spcPct val="100000"/>
            </a:lnSpc>
          </a:pPr>
          <a:r>
            <a:rPr lang="en-GB" dirty="0">
              <a:solidFill>
                <a:schemeClr val="bg1"/>
              </a:solidFill>
            </a:rPr>
            <a:t>Terrorism</a:t>
          </a:r>
          <a:r>
            <a:rPr lang="en-GB" dirty="0"/>
            <a:t>.</a:t>
          </a:r>
          <a:endParaRPr lang="en-US" dirty="0"/>
        </a:p>
      </dgm:t>
    </dgm:pt>
    <dgm:pt modelId="{D1D571D2-CA1F-4E5D-8B9F-7815F5A4F6D1}" type="parTrans" cxnId="{AB5E5B4E-BEE6-42AA-B21C-8C044D53CBDB}">
      <dgm:prSet/>
      <dgm:spPr/>
      <dgm:t>
        <a:bodyPr/>
        <a:lstStyle/>
        <a:p>
          <a:endParaRPr lang="en-US"/>
        </a:p>
      </dgm:t>
    </dgm:pt>
    <dgm:pt modelId="{DBC7C526-9B71-4B05-BA27-2094B7E9519E}" type="sibTrans" cxnId="{AB5E5B4E-BEE6-42AA-B21C-8C044D53CBDB}">
      <dgm:prSet/>
      <dgm:spPr/>
      <dgm:t>
        <a:bodyPr/>
        <a:lstStyle/>
        <a:p>
          <a:endParaRPr lang="en-US"/>
        </a:p>
      </dgm:t>
    </dgm:pt>
    <dgm:pt modelId="{C909812C-8A01-409B-AD9A-EB92EEEF3C6A}" type="pres">
      <dgm:prSet presAssocID="{84D4B2CE-6019-4E40-AA70-EE7B277C3FEE}" presName="root" presStyleCnt="0">
        <dgm:presLayoutVars>
          <dgm:dir/>
          <dgm:resizeHandles val="exact"/>
        </dgm:presLayoutVars>
      </dgm:prSet>
      <dgm:spPr/>
    </dgm:pt>
    <dgm:pt modelId="{E2EF2EB5-A96E-47AB-8582-E83A865D1724}" type="pres">
      <dgm:prSet presAssocID="{84D4B2CE-6019-4E40-AA70-EE7B277C3FEE}" presName="container" presStyleCnt="0">
        <dgm:presLayoutVars>
          <dgm:dir/>
          <dgm:resizeHandles val="exact"/>
        </dgm:presLayoutVars>
      </dgm:prSet>
      <dgm:spPr/>
    </dgm:pt>
    <dgm:pt modelId="{CBDA8DDA-60DD-4F0A-BADC-F9A58ADBBD1A}" type="pres">
      <dgm:prSet presAssocID="{C04D39D4-9D16-44FF-B2A8-30784F8C31CC}" presName="compNode" presStyleCnt="0"/>
      <dgm:spPr/>
    </dgm:pt>
    <dgm:pt modelId="{C77F0F8D-3B0D-46D6-8CF6-55A05E551FF7}" type="pres">
      <dgm:prSet presAssocID="{C04D39D4-9D16-44FF-B2A8-30784F8C31CC}" presName="iconBgRect" presStyleLbl="bgShp" presStyleIdx="0" presStyleCnt="5"/>
      <dgm:spPr/>
    </dgm:pt>
    <dgm:pt modelId="{B1E392E0-1232-43B3-BF1C-FB2B97A80A69}" type="pres">
      <dgm:prSet presAssocID="{C04D39D4-9D16-44FF-B2A8-30784F8C31CC}"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peed Bump"/>
        </a:ext>
      </dgm:extLst>
    </dgm:pt>
    <dgm:pt modelId="{27AAB698-DB7C-4DC8-9612-35E09CF05407}" type="pres">
      <dgm:prSet presAssocID="{C04D39D4-9D16-44FF-B2A8-30784F8C31CC}" presName="spaceRect" presStyleCnt="0"/>
      <dgm:spPr/>
    </dgm:pt>
    <dgm:pt modelId="{CD699F83-DEBD-4DF4-AE60-A11FA32BCFE7}" type="pres">
      <dgm:prSet presAssocID="{C04D39D4-9D16-44FF-B2A8-30784F8C31CC}" presName="textRect" presStyleLbl="revTx" presStyleIdx="0" presStyleCnt="5">
        <dgm:presLayoutVars>
          <dgm:chMax val="1"/>
          <dgm:chPref val="1"/>
        </dgm:presLayoutVars>
      </dgm:prSet>
      <dgm:spPr/>
    </dgm:pt>
    <dgm:pt modelId="{3D4C7DC1-5BAF-4069-87F5-0ED2B71245B2}" type="pres">
      <dgm:prSet presAssocID="{A2E6EDFC-EC19-487A-9013-2720FFC5D754}" presName="sibTrans" presStyleLbl="sibTrans2D1" presStyleIdx="0" presStyleCnt="0"/>
      <dgm:spPr/>
    </dgm:pt>
    <dgm:pt modelId="{AAFDCDA4-C103-40D5-B515-6399AE1E017D}" type="pres">
      <dgm:prSet presAssocID="{8A013ED4-634C-43C3-A59B-622F5158C122}" presName="compNode" presStyleCnt="0"/>
      <dgm:spPr/>
    </dgm:pt>
    <dgm:pt modelId="{92A25E21-AA76-4FA6-8A66-052328B7BFEB}" type="pres">
      <dgm:prSet presAssocID="{8A013ED4-634C-43C3-A59B-622F5158C122}" presName="iconBgRect" presStyleLbl="bgShp" presStyleIdx="1" presStyleCnt="5"/>
      <dgm:spPr/>
    </dgm:pt>
    <dgm:pt modelId="{8016AF9C-307A-4945-9430-67A299472A80}" type="pres">
      <dgm:prSet presAssocID="{8A013ED4-634C-43C3-A59B-622F5158C122}"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nk"/>
        </a:ext>
      </dgm:extLst>
    </dgm:pt>
    <dgm:pt modelId="{334E6986-6A9E-407A-8111-63FFF651CF73}" type="pres">
      <dgm:prSet presAssocID="{8A013ED4-634C-43C3-A59B-622F5158C122}" presName="spaceRect" presStyleCnt="0"/>
      <dgm:spPr/>
    </dgm:pt>
    <dgm:pt modelId="{0E14C656-C6CE-43A7-914E-8A06DDD54130}" type="pres">
      <dgm:prSet presAssocID="{8A013ED4-634C-43C3-A59B-622F5158C122}" presName="textRect" presStyleLbl="revTx" presStyleIdx="1" presStyleCnt="5">
        <dgm:presLayoutVars>
          <dgm:chMax val="1"/>
          <dgm:chPref val="1"/>
        </dgm:presLayoutVars>
      </dgm:prSet>
      <dgm:spPr/>
    </dgm:pt>
    <dgm:pt modelId="{D1DA4827-77F9-485A-B947-A9CBAC164CA8}" type="pres">
      <dgm:prSet presAssocID="{77AE0F2F-1143-4E94-B90F-B83D38D92DDC}" presName="sibTrans" presStyleLbl="sibTrans2D1" presStyleIdx="0" presStyleCnt="0"/>
      <dgm:spPr/>
    </dgm:pt>
    <dgm:pt modelId="{8ABC40F9-7300-4DE3-ABE6-4BFF9C87DA36}" type="pres">
      <dgm:prSet presAssocID="{6FFB4329-F71F-49DF-8ED0-B639EF0FE066}" presName="compNode" presStyleCnt="0"/>
      <dgm:spPr/>
    </dgm:pt>
    <dgm:pt modelId="{1540BFED-E605-449C-B7F2-A6B9BBAF1DAC}" type="pres">
      <dgm:prSet presAssocID="{6FFB4329-F71F-49DF-8ED0-B639EF0FE066}" presName="iconBgRect" presStyleLbl="bgShp" presStyleIdx="2" presStyleCnt="5"/>
      <dgm:spPr/>
    </dgm:pt>
    <dgm:pt modelId="{B17312F6-4AD5-4F1B-9052-55EA7FD7DA0D}" type="pres">
      <dgm:prSet presAssocID="{6FFB4329-F71F-49DF-8ED0-B639EF0FE066}"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Forbidden"/>
        </a:ext>
      </dgm:extLst>
    </dgm:pt>
    <dgm:pt modelId="{F7C6FA78-AD5C-49B3-8307-09895E656993}" type="pres">
      <dgm:prSet presAssocID="{6FFB4329-F71F-49DF-8ED0-B639EF0FE066}" presName="spaceRect" presStyleCnt="0"/>
      <dgm:spPr/>
    </dgm:pt>
    <dgm:pt modelId="{C6D282AE-8D2E-4929-97CB-943B1F40224F}" type="pres">
      <dgm:prSet presAssocID="{6FFB4329-F71F-49DF-8ED0-B639EF0FE066}" presName="textRect" presStyleLbl="revTx" presStyleIdx="2" presStyleCnt="5">
        <dgm:presLayoutVars>
          <dgm:chMax val="1"/>
          <dgm:chPref val="1"/>
        </dgm:presLayoutVars>
      </dgm:prSet>
      <dgm:spPr/>
    </dgm:pt>
    <dgm:pt modelId="{7279A991-020F-43E1-AE70-ED26A55DD943}" type="pres">
      <dgm:prSet presAssocID="{64872A65-FA5B-433C-A449-502168137FAC}" presName="sibTrans" presStyleLbl="sibTrans2D1" presStyleIdx="0" presStyleCnt="0"/>
      <dgm:spPr/>
    </dgm:pt>
    <dgm:pt modelId="{6F1B3911-2855-4BAA-87AE-F5D0D7358A64}" type="pres">
      <dgm:prSet presAssocID="{09244681-9C83-4CF2-BDBC-70DDF51D8744}" presName="compNode" presStyleCnt="0"/>
      <dgm:spPr/>
    </dgm:pt>
    <dgm:pt modelId="{7C1B726F-D896-4FF6-A744-0F5C2C62CBBA}" type="pres">
      <dgm:prSet presAssocID="{09244681-9C83-4CF2-BDBC-70DDF51D8744}" presName="iconBgRect" presStyleLbl="bgShp" presStyleIdx="3" presStyleCnt="5"/>
      <dgm:spPr/>
    </dgm:pt>
    <dgm:pt modelId="{416A3CCE-F578-4E26-BA69-28A14FE0A003}" type="pres">
      <dgm:prSet presAssocID="{09244681-9C83-4CF2-BDBC-70DDF51D8744}" presName="iconRect" presStyleLbl="node1" presStyleIdx="3" presStyleCnt="5" custLinFactNeighborX="-4081" custLinFactNeighborY="5260"/>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andshake"/>
        </a:ext>
      </dgm:extLst>
    </dgm:pt>
    <dgm:pt modelId="{99B8861F-78B8-4016-988E-D3E36BA3EC02}" type="pres">
      <dgm:prSet presAssocID="{09244681-9C83-4CF2-BDBC-70DDF51D8744}" presName="spaceRect" presStyleCnt="0"/>
      <dgm:spPr/>
    </dgm:pt>
    <dgm:pt modelId="{31B572E3-5F42-4D58-B90C-08B68FFA9A32}" type="pres">
      <dgm:prSet presAssocID="{09244681-9C83-4CF2-BDBC-70DDF51D8744}" presName="textRect" presStyleLbl="revTx" presStyleIdx="3" presStyleCnt="5" custLinFactNeighborX="-1740" custLinFactNeighborY="24051">
        <dgm:presLayoutVars>
          <dgm:chMax val="1"/>
          <dgm:chPref val="1"/>
        </dgm:presLayoutVars>
      </dgm:prSet>
      <dgm:spPr/>
    </dgm:pt>
    <dgm:pt modelId="{4C650CC1-3C4E-4CEE-A29B-50E976CEEF3D}" type="pres">
      <dgm:prSet presAssocID="{FE7CB61E-2699-472B-BBCC-FA910D138729}" presName="sibTrans" presStyleLbl="sibTrans2D1" presStyleIdx="0" presStyleCnt="0"/>
      <dgm:spPr/>
    </dgm:pt>
    <dgm:pt modelId="{1B344BC3-C2D9-4454-876B-4E2F97600E19}" type="pres">
      <dgm:prSet presAssocID="{F79C5C01-EE9A-4610-AF2B-C2E5F6348005}" presName="compNode" presStyleCnt="0"/>
      <dgm:spPr/>
    </dgm:pt>
    <dgm:pt modelId="{06D8FB6F-CAC8-4E97-9F35-8594A48755AE}" type="pres">
      <dgm:prSet presAssocID="{F79C5C01-EE9A-4610-AF2B-C2E5F6348005}" presName="iconBgRect" presStyleLbl="bgShp" presStyleIdx="4" presStyleCnt="5"/>
      <dgm:spPr/>
    </dgm:pt>
    <dgm:pt modelId="{2ABEDCA9-912C-4CDC-8B10-CD68628266DB}" type="pres">
      <dgm:prSet presAssocID="{F79C5C01-EE9A-4610-AF2B-C2E5F6348005}"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Flammable"/>
        </a:ext>
      </dgm:extLst>
    </dgm:pt>
    <dgm:pt modelId="{68C3E44A-28DF-49C8-B37B-6119525168BE}" type="pres">
      <dgm:prSet presAssocID="{F79C5C01-EE9A-4610-AF2B-C2E5F6348005}" presName="spaceRect" presStyleCnt="0"/>
      <dgm:spPr/>
    </dgm:pt>
    <dgm:pt modelId="{2C16864E-8B2A-44AD-9F16-722D3C4268BB}" type="pres">
      <dgm:prSet presAssocID="{F79C5C01-EE9A-4610-AF2B-C2E5F6348005}" presName="textRect" presStyleLbl="revTx" presStyleIdx="4" presStyleCnt="5">
        <dgm:presLayoutVars>
          <dgm:chMax val="1"/>
          <dgm:chPref val="1"/>
        </dgm:presLayoutVars>
      </dgm:prSet>
      <dgm:spPr/>
    </dgm:pt>
  </dgm:ptLst>
  <dgm:cxnLst>
    <dgm:cxn modelId="{C5096421-6BEB-4178-8880-36FF9608CE87}" type="presOf" srcId="{84D4B2CE-6019-4E40-AA70-EE7B277C3FEE}" destId="{C909812C-8A01-409B-AD9A-EB92EEEF3C6A}" srcOrd="0" destOrd="0" presId="urn:microsoft.com/office/officeart/2018/2/layout/IconCircleList"/>
    <dgm:cxn modelId="{BD79E721-5B41-4B98-BBA7-B13F87DCD026}" srcId="{84D4B2CE-6019-4E40-AA70-EE7B277C3FEE}" destId="{6FFB4329-F71F-49DF-8ED0-B639EF0FE066}" srcOrd="2" destOrd="0" parTransId="{D68FEDEF-D9F2-4A8E-B0A4-465C74CA4535}" sibTransId="{64872A65-FA5B-433C-A449-502168137FAC}"/>
    <dgm:cxn modelId="{7EB3F66D-D7EB-4853-ACE4-83383C16F6B8}" type="presOf" srcId="{64872A65-FA5B-433C-A449-502168137FAC}" destId="{7279A991-020F-43E1-AE70-ED26A55DD943}" srcOrd="0" destOrd="0" presId="urn:microsoft.com/office/officeart/2018/2/layout/IconCircleList"/>
    <dgm:cxn modelId="{AB5E5B4E-BEE6-42AA-B21C-8C044D53CBDB}" srcId="{84D4B2CE-6019-4E40-AA70-EE7B277C3FEE}" destId="{F79C5C01-EE9A-4610-AF2B-C2E5F6348005}" srcOrd="4" destOrd="0" parTransId="{D1D571D2-CA1F-4E5D-8B9F-7815F5A4F6D1}" sibTransId="{DBC7C526-9B71-4B05-BA27-2094B7E9519E}"/>
    <dgm:cxn modelId="{44A9F972-EA4B-45D7-AC3A-9C3636F3310F}" srcId="{84D4B2CE-6019-4E40-AA70-EE7B277C3FEE}" destId="{09244681-9C83-4CF2-BDBC-70DDF51D8744}" srcOrd="3" destOrd="0" parTransId="{F0E5C5BA-6995-46B6-997A-721791AEE237}" sibTransId="{FE7CB61E-2699-472B-BBCC-FA910D138729}"/>
    <dgm:cxn modelId="{CF147857-77D4-4AA5-BF60-7B5C2845F1FF}" type="presOf" srcId="{FE7CB61E-2699-472B-BBCC-FA910D138729}" destId="{4C650CC1-3C4E-4CEE-A29B-50E976CEEF3D}" srcOrd="0" destOrd="0" presId="urn:microsoft.com/office/officeart/2018/2/layout/IconCircleList"/>
    <dgm:cxn modelId="{6BD1DC95-DB9E-4995-B520-6DE3C9FD761F}" type="presOf" srcId="{C04D39D4-9D16-44FF-B2A8-30784F8C31CC}" destId="{CD699F83-DEBD-4DF4-AE60-A11FA32BCFE7}" srcOrd="0" destOrd="0" presId="urn:microsoft.com/office/officeart/2018/2/layout/IconCircleList"/>
    <dgm:cxn modelId="{C656049E-4F7B-45DF-9542-2640E63FF40F}" type="presOf" srcId="{09244681-9C83-4CF2-BDBC-70DDF51D8744}" destId="{31B572E3-5F42-4D58-B90C-08B68FFA9A32}" srcOrd="0" destOrd="0" presId="urn:microsoft.com/office/officeart/2018/2/layout/IconCircleList"/>
    <dgm:cxn modelId="{FC63079E-2808-4490-A750-46D7508C9C30}" type="presOf" srcId="{8A013ED4-634C-43C3-A59B-622F5158C122}" destId="{0E14C656-C6CE-43A7-914E-8A06DDD54130}" srcOrd="0" destOrd="0" presId="urn:microsoft.com/office/officeart/2018/2/layout/IconCircleList"/>
    <dgm:cxn modelId="{71E6B6AB-E0C4-46EE-9C93-A3E4C5E56DE9}" type="presOf" srcId="{F79C5C01-EE9A-4610-AF2B-C2E5F6348005}" destId="{2C16864E-8B2A-44AD-9F16-722D3C4268BB}" srcOrd="0" destOrd="0" presId="urn:microsoft.com/office/officeart/2018/2/layout/IconCircleList"/>
    <dgm:cxn modelId="{7F23CDC1-B2E3-4EB5-BC65-DC1B0A1CA649}" type="presOf" srcId="{A2E6EDFC-EC19-487A-9013-2720FFC5D754}" destId="{3D4C7DC1-5BAF-4069-87F5-0ED2B71245B2}" srcOrd="0" destOrd="0" presId="urn:microsoft.com/office/officeart/2018/2/layout/IconCircleList"/>
    <dgm:cxn modelId="{F5C602C3-6C62-480F-879E-DAFFBC5B9382}" srcId="{84D4B2CE-6019-4E40-AA70-EE7B277C3FEE}" destId="{8A013ED4-634C-43C3-A59B-622F5158C122}" srcOrd="1" destOrd="0" parTransId="{91B799EE-CFD5-470D-9529-594FFE0DDF51}" sibTransId="{77AE0F2F-1143-4E94-B90F-B83D38D92DDC}"/>
    <dgm:cxn modelId="{B26859CF-3B00-4FF8-856B-20E159265DAF}" type="presOf" srcId="{77AE0F2F-1143-4E94-B90F-B83D38D92DDC}" destId="{D1DA4827-77F9-485A-B947-A9CBAC164CA8}" srcOrd="0" destOrd="0" presId="urn:microsoft.com/office/officeart/2018/2/layout/IconCircleList"/>
    <dgm:cxn modelId="{E12241D7-27CF-4D1B-8492-9490AA82C5DA}" type="presOf" srcId="{6FFB4329-F71F-49DF-8ED0-B639EF0FE066}" destId="{C6D282AE-8D2E-4929-97CB-943B1F40224F}" srcOrd="0" destOrd="0" presId="urn:microsoft.com/office/officeart/2018/2/layout/IconCircleList"/>
    <dgm:cxn modelId="{414236EA-FCDA-4AB4-882E-F79F2EAA4B1D}" srcId="{84D4B2CE-6019-4E40-AA70-EE7B277C3FEE}" destId="{C04D39D4-9D16-44FF-B2A8-30784F8C31CC}" srcOrd="0" destOrd="0" parTransId="{0CF439D5-8921-4053-96B8-0D9741D54B94}" sibTransId="{A2E6EDFC-EC19-487A-9013-2720FFC5D754}"/>
    <dgm:cxn modelId="{E40FF690-4E1F-4CEB-8A41-7A519C45F8C0}" type="presParOf" srcId="{C909812C-8A01-409B-AD9A-EB92EEEF3C6A}" destId="{E2EF2EB5-A96E-47AB-8582-E83A865D1724}" srcOrd="0" destOrd="0" presId="urn:microsoft.com/office/officeart/2018/2/layout/IconCircleList"/>
    <dgm:cxn modelId="{B139CF4F-F842-4A1E-8970-B679C535A2A3}" type="presParOf" srcId="{E2EF2EB5-A96E-47AB-8582-E83A865D1724}" destId="{CBDA8DDA-60DD-4F0A-BADC-F9A58ADBBD1A}" srcOrd="0" destOrd="0" presId="urn:microsoft.com/office/officeart/2018/2/layout/IconCircleList"/>
    <dgm:cxn modelId="{0E33B904-E57B-448F-9371-B052A9BB717D}" type="presParOf" srcId="{CBDA8DDA-60DD-4F0A-BADC-F9A58ADBBD1A}" destId="{C77F0F8D-3B0D-46D6-8CF6-55A05E551FF7}" srcOrd="0" destOrd="0" presId="urn:microsoft.com/office/officeart/2018/2/layout/IconCircleList"/>
    <dgm:cxn modelId="{53EBF57B-E2CC-4585-B3FD-BD3200204BA3}" type="presParOf" srcId="{CBDA8DDA-60DD-4F0A-BADC-F9A58ADBBD1A}" destId="{B1E392E0-1232-43B3-BF1C-FB2B97A80A69}" srcOrd="1" destOrd="0" presId="urn:microsoft.com/office/officeart/2018/2/layout/IconCircleList"/>
    <dgm:cxn modelId="{D47A1759-EA25-49EC-A6EA-D401CDE7F838}" type="presParOf" srcId="{CBDA8DDA-60DD-4F0A-BADC-F9A58ADBBD1A}" destId="{27AAB698-DB7C-4DC8-9612-35E09CF05407}" srcOrd="2" destOrd="0" presId="urn:microsoft.com/office/officeart/2018/2/layout/IconCircleList"/>
    <dgm:cxn modelId="{70D47688-E03B-4BFA-84E1-1E6CB7AEEC37}" type="presParOf" srcId="{CBDA8DDA-60DD-4F0A-BADC-F9A58ADBBD1A}" destId="{CD699F83-DEBD-4DF4-AE60-A11FA32BCFE7}" srcOrd="3" destOrd="0" presId="urn:microsoft.com/office/officeart/2018/2/layout/IconCircleList"/>
    <dgm:cxn modelId="{5DEBAB46-377F-40BD-82EC-95A442A17EC1}" type="presParOf" srcId="{E2EF2EB5-A96E-47AB-8582-E83A865D1724}" destId="{3D4C7DC1-5BAF-4069-87F5-0ED2B71245B2}" srcOrd="1" destOrd="0" presId="urn:microsoft.com/office/officeart/2018/2/layout/IconCircleList"/>
    <dgm:cxn modelId="{A47B8DFB-F80F-42C1-AD55-F75FEE627BA4}" type="presParOf" srcId="{E2EF2EB5-A96E-47AB-8582-E83A865D1724}" destId="{AAFDCDA4-C103-40D5-B515-6399AE1E017D}" srcOrd="2" destOrd="0" presId="urn:microsoft.com/office/officeart/2018/2/layout/IconCircleList"/>
    <dgm:cxn modelId="{5AA41EE5-D7A5-420B-8BAF-233E50EF5723}" type="presParOf" srcId="{AAFDCDA4-C103-40D5-B515-6399AE1E017D}" destId="{92A25E21-AA76-4FA6-8A66-052328B7BFEB}" srcOrd="0" destOrd="0" presId="urn:microsoft.com/office/officeart/2018/2/layout/IconCircleList"/>
    <dgm:cxn modelId="{8F3808B9-21DF-4EF8-A304-C926E42DB12B}" type="presParOf" srcId="{AAFDCDA4-C103-40D5-B515-6399AE1E017D}" destId="{8016AF9C-307A-4945-9430-67A299472A80}" srcOrd="1" destOrd="0" presId="urn:microsoft.com/office/officeart/2018/2/layout/IconCircleList"/>
    <dgm:cxn modelId="{3A18A86D-D93F-4E09-9CBD-A55EC1259486}" type="presParOf" srcId="{AAFDCDA4-C103-40D5-B515-6399AE1E017D}" destId="{334E6986-6A9E-407A-8111-63FFF651CF73}" srcOrd="2" destOrd="0" presId="urn:microsoft.com/office/officeart/2018/2/layout/IconCircleList"/>
    <dgm:cxn modelId="{E3D09742-D666-4282-BC9C-1210E444C2D0}" type="presParOf" srcId="{AAFDCDA4-C103-40D5-B515-6399AE1E017D}" destId="{0E14C656-C6CE-43A7-914E-8A06DDD54130}" srcOrd="3" destOrd="0" presId="urn:microsoft.com/office/officeart/2018/2/layout/IconCircleList"/>
    <dgm:cxn modelId="{B7E99CE3-99E8-4250-9650-4022F3EAE110}" type="presParOf" srcId="{E2EF2EB5-A96E-47AB-8582-E83A865D1724}" destId="{D1DA4827-77F9-485A-B947-A9CBAC164CA8}" srcOrd="3" destOrd="0" presId="urn:microsoft.com/office/officeart/2018/2/layout/IconCircleList"/>
    <dgm:cxn modelId="{D3FF2A24-ED1F-4473-A0F0-5D9EB0B3FE0F}" type="presParOf" srcId="{E2EF2EB5-A96E-47AB-8582-E83A865D1724}" destId="{8ABC40F9-7300-4DE3-ABE6-4BFF9C87DA36}" srcOrd="4" destOrd="0" presId="urn:microsoft.com/office/officeart/2018/2/layout/IconCircleList"/>
    <dgm:cxn modelId="{2E8E8167-0712-456D-81B8-362CBD837261}" type="presParOf" srcId="{8ABC40F9-7300-4DE3-ABE6-4BFF9C87DA36}" destId="{1540BFED-E605-449C-B7F2-A6B9BBAF1DAC}" srcOrd="0" destOrd="0" presId="urn:microsoft.com/office/officeart/2018/2/layout/IconCircleList"/>
    <dgm:cxn modelId="{801B037D-CC6C-45FB-AA33-EADBC879BA83}" type="presParOf" srcId="{8ABC40F9-7300-4DE3-ABE6-4BFF9C87DA36}" destId="{B17312F6-4AD5-4F1B-9052-55EA7FD7DA0D}" srcOrd="1" destOrd="0" presId="urn:microsoft.com/office/officeart/2018/2/layout/IconCircleList"/>
    <dgm:cxn modelId="{902CF6AC-9C30-42FF-BB9A-00CE360CA57D}" type="presParOf" srcId="{8ABC40F9-7300-4DE3-ABE6-4BFF9C87DA36}" destId="{F7C6FA78-AD5C-49B3-8307-09895E656993}" srcOrd="2" destOrd="0" presId="urn:microsoft.com/office/officeart/2018/2/layout/IconCircleList"/>
    <dgm:cxn modelId="{5D496974-14F0-470A-AEAF-9C0A3CA88108}" type="presParOf" srcId="{8ABC40F9-7300-4DE3-ABE6-4BFF9C87DA36}" destId="{C6D282AE-8D2E-4929-97CB-943B1F40224F}" srcOrd="3" destOrd="0" presId="urn:microsoft.com/office/officeart/2018/2/layout/IconCircleList"/>
    <dgm:cxn modelId="{39E7E381-9F20-4D4F-AB6B-18DD70C99A5F}" type="presParOf" srcId="{E2EF2EB5-A96E-47AB-8582-E83A865D1724}" destId="{7279A991-020F-43E1-AE70-ED26A55DD943}" srcOrd="5" destOrd="0" presId="urn:microsoft.com/office/officeart/2018/2/layout/IconCircleList"/>
    <dgm:cxn modelId="{4252CAEA-3B3E-4F9F-BC0A-0AF0F1063894}" type="presParOf" srcId="{E2EF2EB5-A96E-47AB-8582-E83A865D1724}" destId="{6F1B3911-2855-4BAA-87AE-F5D0D7358A64}" srcOrd="6" destOrd="0" presId="urn:microsoft.com/office/officeart/2018/2/layout/IconCircleList"/>
    <dgm:cxn modelId="{A849EB61-889D-4E2B-B4F4-D34CD694BED6}" type="presParOf" srcId="{6F1B3911-2855-4BAA-87AE-F5D0D7358A64}" destId="{7C1B726F-D896-4FF6-A744-0F5C2C62CBBA}" srcOrd="0" destOrd="0" presId="urn:microsoft.com/office/officeart/2018/2/layout/IconCircleList"/>
    <dgm:cxn modelId="{78FC13A0-3823-4D2F-A4C7-BAD50CD25FF1}" type="presParOf" srcId="{6F1B3911-2855-4BAA-87AE-F5D0D7358A64}" destId="{416A3CCE-F578-4E26-BA69-28A14FE0A003}" srcOrd="1" destOrd="0" presId="urn:microsoft.com/office/officeart/2018/2/layout/IconCircleList"/>
    <dgm:cxn modelId="{ED93BFCA-D739-421A-BB38-35909A90FC31}" type="presParOf" srcId="{6F1B3911-2855-4BAA-87AE-F5D0D7358A64}" destId="{99B8861F-78B8-4016-988E-D3E36BA3EC02}" srcOrd="2" destOrd="0" presId="urn:microsoft.com/office/officeart/2018/2/layout/IconCircleList"/>
    <dgm:cxn modelId="{8A2F0EE2-1F2E-4C4B-AFB5-A36A9FF200B5}" type="presParOf" srcId="{6F1B3911-2855-4BAA-87AE-F5D0D7358A64}" destId="{31B572E3-5F42-4D58-B90C-08B68FFA9A32}" srcOrd="3" destOrd="0" presId="urn:microsoft.com/office/officeart/2018/2/layout/IconCircleList"/>
    <dgm:cxn modelId="{464613CD-168E-4025-947A-C5A8E702CD4C}" type="presParOf" srcId="{E2EF2EB5-A96E-47AB-8582-E83A865D1724}" destId="{4C650CC1-3C4E-4CEE-A29B-50E976CEEF3D}" srcOrd="7" destOrd="0" presId="urn:microsoft.com/office/officeart/2018/2/layout/IconCircleList"/>
    <dgm:cxn modelId="{B116A50C-656D-4747-943D-3ACC8C37FEE8}" type="presParOf" srcId="{E2EF2EB5-A96E-47AB-8582-E83A865D1724}" destId="{1B344BC3-C2D9-4454-876B-4E2F97600E19}" srcOrd="8" destOrd="0" presId="urn:microsoft.com/office/officeart/2018/2/layout/IconCircleList"/>
    <dgm:cxn modelId="{7F52DD9A-AFA9-462C-BEBA-E61622CD62FE}" type="presParOf" srcId="{1B344BC3-C2D9-4454-876B-4E2F97600E19}" destId="{06D8FB6F-CAC8-4E97-9F35-8594A48755AE}" srcOrd="0" destOrd="0" presId="urn:microsoft.com/office/officeart/2018/2/layout/IconCircleList"/>
    <dgm:cxn modelId="{E8962F1D-46D6-473C-AB46-2E2F773A2AB6}" type="presParOf" srcId="{1B344BC3-C2D9-4454-876B-4E2F97600E19}" destId="{2ABEDCA9-912C-4CDC-8B10-CD68628266DB}" srcOrd="1" destOrd="0" presId="urn:microsoft.com/office/officeart/2018/2/layout/IconCircleList"/>
    <dgm:cxn modelId="{1052CBFF-16B3-4415-B505-1E4EC58502CA}" type="presParOf" srcId="{1B344BC3-C2D9-4454-876B-4E2F97600E19}" destId="{68C3E44A-28DF-49C8-B37B-6119525168BE}" srcOrd="2" destOrd="0" presId="urn:microsoft.com/office/officeart/2018/2/layout/IconCircleList"/>
    <dgm:cxn modelId="{18CB9AD6-2D4E-4C19-988B-F28861A7A773}" type="presParOf" srcId="{1B344BC3-C2D9-4454-876B-4E2F97600E19}" destId="{2C16864E-8B2A-44AD-9F16-722D3C4268BB}"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D2F7CB-6DF6-4301-B4AD-8D26C361984A}">
      <dsp:nvSpPr>
        <dsp:cNvPr id="0" name=""/>
        <dsp:cNvSpPr/>
      </dsp:nvSpPr>
      <dsp:spPr>
        <a:xfrm>
          <a:off x="70994" y="336321"/>
          <a:ext cx="726143" cy="726143"/>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43E4AF-4F85-49CE-8B2F-F38A443C3708}">
      <dsp:nvSpPr>
        <dsp:cNvPr id="0" name=""/>
        <dsp:cNvSpPr/>
      </dsp:nvSpPr>
      <dsp:spPr>
        <a:xfrm>
          <a:off x="223484" y="488812"/>
          <a:ext cx="421163" cy="42116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253449E-B0FB-438F-99F3-796AFFABEF6A}">
      <dsp:nvSpPr>
        <dsp:cNvPr id="0" name=""/>
        <dsp:cNvSpPr/>
      </dsp:nvSpPr>
      <dsp:spPr>
        <a:xfrm>
          <a:off x="952740" y="336321"/>
          <a:ext cx="1711624" cy="7261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dirty="0">
              <a:solidFill>
                <a:schemeClr val="bg1"/>
              </a:solidFill>
            </a:rPr>
            <a:t>Once you’ve figured out your strengths, it’s time to be critical and review your weaknesses. </a:t>
          </a:r>
          <a:endParaRPr lang="en-US" sz="1100" kern="1200" dirty="0">
            <a:solidFill>
              <a:schemeClr val="bg1"/>
            </a:solidFill>
          </a:endParaRPr>
        </a:p>
      </dsp:txBody>
      <dsp:txXfrm>
        <a:off x="952740" y="336321"/>
        <a:ext cx="1711624" cy="726143"/>
      </dsp:txXfrm>
    </dsp:sp>
    <dsp:sp modelId="{7B2C604C-66AA-4CFA-83B4-A03AB4A9F6BA}">
      <dsp:nvSpPr>
        <dsp:cNvPr id="0" name=""/>
        <dsp:cNvSpPr/>
      </dsp:nvSpPr>
      <dsp:spPr>
        <a:xfrm>
          <a:off x="2962602" y="336321"/>
          <a:ext cx="726143" cy="726143"/>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D54443-D701-4FB1-957C-BEBB67F4E5A8}">
      <dsp:nvSpPr>
        <dsp:cNvPr id="0" name=""/>
        <dsp:cNvSpPr/>
      </dsp:nvSpPr>
      <dsp:spPr>
        <a:xfrm>
          <a:off x="3115093" y="488812"/>
          <a:ext cx="421163" cy="42116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CD3C9E7-C602-4124-BA65-95C6ECD2C006}">
      <dsp:nvSpPr>
        <dsp:cNvPr id="0" name=""/>
        <dsp:cNvSpPr/>
      </dsp:nvSpPr>
      <dsp:spPr>
        <a:xfrm>
          <a:off x="3844348" y="336321"/>
          <a:ext cx="1711624" cy="7261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dirty="0">
              <a:solidFill>
                <a:schemeClr val="bg1"/>
              </a:solidFill>
            </a:rPr>
            <a:t>What’s holding your business or project back? This element can include organizational challenges like a shortage of skilled people and financial or budgetary limitations.</a:t>
          </a:r>
          <a:endParaRPr lang="en-US" sz="1100" kern="1200" dirty="0">
            <a:solidFill>
              <a:schemeClr val="bg1"/>
            </a:solidFill>
          </a:endParaRPr>
        </a:p>
      </dsp:txBody>
      <dsp:txXfrm>
        <a:off x="3844348" y="336321"/>
        <a:ext cx="1711624" cy="726143"/>
      </dsp:txXfrm>
    </dsp:sp>
    <dsp:sp modelId="{4C8F0D59-6008-4679-A445-7D7F9048A173}">
      <dsp:nvSpPr>
        <dsp:cNvPr id="0" name=""/>
        <dsp:cNvSpPr/>
      </dsp:nvSpPr>
      <dsp:spPr>
        <a:xfrm>
          <a:off x="70994" y="1796833"/>
          <a:ext cx="726143" cy="726143"/>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BC79F1-0383-4B0B-80FC-83F3AAECE8BF}">
      <dsp:nvSpPr>
        <dsp:cNvPr id="0" name=""/>
        <dsp:cNvSpPr/>
      </dsp:nvSpPr>
      <dsp:spPr>
        <a:xfrm>
          <a:off x="223484" y="1949323"/>
          <a:ext cx="421163" cy="42116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DFB1B01-6AB9-455B-9239-D93A18CB03F7}">
      <dsp:nvSpPr>
        <dsp:cNvPr id="0" name=""/>
        <dsp:cNvSpPr/>
      </dsp:nvSpPr>
      <dsp:spPr>
        <a:xfrm>
          <a:off x="946441" y="1869179"/>
          <a:ext cx="1711624" cy="7261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dirty="0">
              <a:solidFill>
                <a:schemeClr val="bg1"/>
              </a:solidFill>
            </a:rPr>
            <a:t>What does the company LACK?</a:t>
          </a:r>
          <a:endParaRPr lang="en-US" sz="1100" kern="1200" dirty="0">
            <a:solidFill>
              <a:schemeClr val="bg1"/>
            </a:solidFill>
          </a:endParaRPr>
        </a:p>
      </dsp:txBody>
      <dsp:txXfrm>
        <a:off x="946441" y="1869179"/>
        <a:ext cx="1711624" cy="726143"/>
      </dsp:txXfrm>
    </dsp:sp>
    <dsp:sp modelId="{A8D5F30C-E8BC-4AC9-8074-F875DADB7772}">
      <dsp:nvSpPr>
        <dsp:cNvPr id="0" name=""/>
        <dsp:cNvSpPr/>
      </dsp:nvSpPr>
      <dsp:spPr>
        <a:xfrm>
          <a:off x="2962602" y="1796833"/>
          <a:ext cx="726143" cy="726143"/>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C6CB20-252E-4874-AFFE-801EAA0383C1}">
      <dsp:nvSpPr>
        <dsp:cNvPr id="0" name=""/>
        <dsp:cNvSpPr/>
      </dsp:nvSpPr>
      <dsp:spPr>
        <a:xfrm>
          <a:off x="3115093" y="1949323"/>
          <a:ext cx="421163" cy="42116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B1F9AA5-27DC-4863-AA25-1CBA14B34B40}">
      <dsp:nvSpPr>
        <dsp:cNvPr id="0" name=""/>
        <dsp:cNvSpPr/>
      </dsp:nvSpPr>
      <dsp:spPr>
        <a:xfrm>
          <a:off x="3844348" y="1796833"/>
          <a:ext cx="1711624" cy="7261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dirty="0">
              <a:solidFill>
                <a:schemeClr val="bg1"/>
              </a:solidFill>
            </a:rPr>
            <a:t>Things your Competitors do better than you?</a:t>
          </a:r>
          <a:endParaRPr lang="en-US" sz="1100" kern="1200" dirty="0">
            <a:solidFill>
              <a:schemeClr val="bg1"/>
            </a:solidFill>
          </a:endParaRPr>
        </a:p>
      </dsp:txBody>
      <dsp:txXfrm>
        <a:off x="3844348" y="1796833"/>
        <a:ext cx="1711624" cy="726143"/>
      </dsp:txXfrm>
    </dsp:sp>
    <dsp:sp modelId="{D45B6275-8718-4457-A4D7-2D7C79365DCD}">
      <dsp:nvSpPr>
        <dsp:cNvPr id="0" name=""/>
        <dsp:cNvSpPr/>
      </dsp:nvSpPr>
      <dsp:spPr>
        <a:xfrm>
          <a:off x="70994" y="3257345"/>
          <a:ext cx="726143" cy="726143"/>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D49A47-DA33-4E36-99F2-2AD90F01BD3C}">
      <dsp:nvSpPr>
        <dsp:cNvPr id="0" name=""/>
        <dsp:cNvSpPr/>
      </dsp:nvSpPr>
      <dsp:spPr>
        <a:xfrm>
          <a:off x="223484" y="3409835"/>
          <a:ext cx="421163" cy="42116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DCC7F51-E758-4661-9223-1F6F7645468A}">
      <dsp:nvSpPr>
        <dsp:cNvPr id="0" name=""/>
        <dsp:cNvSpPr/>
      </dsp:nvSpPr>
      <dsp:spPr>
        <a:xfrm>
          <a:off x="952740" y="3257345"/>
          <a:ext cx="1711624" cy="7261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dirty="0">
              <a:solidFill>
                <a:schemeClr val="bg1"/>
              </a:solidFill>
            </a:rPr>
            <a:t>Resource Limitations</a:t>
          </a:r>
          <a:r>
            <a:rPr lang="en-GB" sz="1100" kern="1200" dirty="0"/>
            <a:t>.</a:t>
          </a:r>
          <a:endParaRPr lang="en-US" sz="1100" kern="1200" dirty="0"/>
        </a:p>
      </dsp:txBody>
      <dsp:txXfrm>
        <a:off x="952740" y="3257345"/>
        <a:ext cx="1711624" cy="726143"/>
      </dsp:txXfrm>
    </dsp:sp>
    <dsp:sp modelId="{94088109-5A00-41D2-9A8D-CD0FC74DC9F6}">
      <dsp:nvSpPr>
        <dsp:cNvPr id="0" name=""/>
        <dsp:cNvSpPr/>
      </dsp:nvSpPr>
      <dsp:spPr>
        <a:xfrm>
          <a:off x="2962602" y="3257345"/>
          <a:ext cx="726143" cy="726143"/>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2D2841-4842-4627-B415-0800DD0D9934}">
      <dsp:nvSpPr>
        <dsp:cNvPr id="0" name=""/>
        <dsp:cNvSpPr/>
      </dsp:nvSpPr>
      <dsp:spPr>
        <a:xfrm>
          <a:off x="3115093" y="3409835"/>
          <a:ext cx="421163" cy="421163"/>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9395C8A-323E-4457-A18C-46960125F2C9}">
      <dsp:nvSpPr>
        <dsp:cNvPr id="0" name=""/>
        <dsp:cNvSpPr/>
      </dsp:nvSpPr>
      <dsp:spPr>
        <a:xfrm>
          <a:off x="3844348" y="3257345"/>
          <a:ext cx="1711624" cy="7261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dirty="0">
              <a:solidFill>
                <a:schemeClr val="bg1"/>
              </a:solidFill>
            </a:rPr>
            <a:t>Unclear unique selling position.</a:t>
          </a:r>
          <a:endParaRPr lang="en-US" sz="1100" kern="1200" dirty="0">
            <a:solidFill>
              <a:schemeClr val="bg1"/>
            </a:solidFill>
          </a:endParaRPr>
        </a:p>
      </dsp:txBody>
      <dsp:txXfrm>
        <a:off x="3844348" y="3257345"/>
        <a:ext cx="1711624" cy="72614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7F0F8D-3B0D-46D6-8CF6-55A05E551FF7}">
      <dsp:nvSpPr>
        <dsp:cNvPr id="0" name=""/>
        <dsp:cNvSpPr/>
      </dsp:nvSpPr>
      <dsp:spPr>
        <a:xfrm>
          <a:off x="81426" y="440561"/>
          <a:ext cx="656650" cy="65665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E392E0-1232-43B3-BF1C-FB2B97A80A69}">
      <dsp:nvSpPr>
        <dsp:cNvPr id="0" name=""/>
        <dsp:cNvSpPr/>
      </dsp:nvSpPr>
      <dsp:spPr>
        <a:xfrm>
          <a:off x="219322" y="578457"/>
          <a:ext cx="380857" cy="38085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D699F83-DEBD-4DF4-AE60-A11FA32BCFE7}">
      <dsp:nvSpPr>
        <dsp:cNvPr id="0" name=""/>
        <dsp:cNvSpPr/>
      </dsp:nvSpPr>
      <dsp:spPr>
        <a:xfrm>
          <a:off x="878787" y="440561"/>
          <a:ext cx="1547820" cy="6566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dirty="0">
              <a:solidFill>
                <a:schemeClr val="bg1"/>
              </a:solidFill>
            </a:rPr>
            <a:t>The final element of a SWOT analysis are Threats – everything that poses a RISK to either your company itself or its likelihood of success or growth</a:t>
          </a:r>
          <a:r>
            <a:rPr lang="en-GB" sz="1100" kern="1200" dirty="0"/>
            <a:t>.</a:t>
          </a:r>
          <a:endParaRPr lang="en-US" sz="1100" kern="1200" dirty="0"/>
        </a:p>
      </dsp:txBody>
      <dsp:txXfrm>
        <a:off x="878787" y="440561"/>
        <a:ext cx="1547820" cy="656650"/>
      </dsp:txXfrm>
    </dsp:sp>
    <dsp:sp modelId="{92A25E21-AA76-4FA6-8A66-052328B7BFEB}">
      <dsp:nvSpPr>
        <dsp:cNvPr id="0" name=""/>
        <dsp:cNvSpPr/>
      </dsp:nvSpPr>
      <dsp:spPr>
        <a:xfrm>
          <a:off x="2696303" y="440561"/>
          <a:ext cx="656650" cy="65665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16AF9C-307A-4945-9430-67A299472A80}">
      <dsp:nvSpPr>
        <dsp:cNvPr id="0" name=""/>
        <dsp:cNvSpPr/>
      </dsp:nvSpPr>
      <dsp:spPr>
        <a:xfrm>
          <a:off x="2834200" y="578457"/>
          <a:ext cx="380857" cy="38085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E14C656-C6CE-43A7-914E-8A06DDD54130}">
      <dsp:nvSpPr>
        <dsp:cNvPr id="0" name=""/>
        <dsp:cNvSpPr/>
      </dsp:nvSpPr>
      <dsp:spPr>
        <a:xfrm>
          <a:off x="3493665" y="440561"/>
          <a:ext cx="1547820" cy="6566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endParaRPr lang="en-GB" sz="1100" kern="1200" dirty="0"/>
        </a:p>
        <a:p>
          <a:pPr marL="0" lvl="0" indent="0" algn="l" defTabSz="488950">
            <a:lnSpc>
              <a:spcPct val="100000"/>
            </a:lnSpc>
            <a:spcBef>
              <a:spcPct val="0"/>
            </a:spcBef>
            <a:spcAft>
              <a:spcPct val="35000"/>
            </a:spcAft>
            <a:buNone/>
          </a:pPr>
          <a:endParaRPr lang="en-GB" sz="1100" kern="1200" dirty="0"/>
        </a:p>
        <a:p>
          <a:pPr marL="0" lvl="0" indent="0" algn="l" defTabSz="488950">
            <a:lnSpc>
              <a:spcPct val="100000"/>
            </a:lnSpc>
            <a:spcBef>
              <a:spcPct val="0"/>
            </a:spcBef>
            <a:spcAft>
              <a:spcPct val="35000"/>
            </a:spcAft>
            <a:buNone/>
          </a:pPr>
          <a:r>
            <a:rPr lang="en-GB" sz="1100" kern="1200" dirty="0">
              <a:solidFill>
                <a:schemeClr val="bg1"/>
              </a:solidFill>
            </a:rPr>
            <a:t>This could include things like emerging competitors, changes in regulatory law, financial risks, and virtually everything else that could potentially jeopardize the future of your company or project.</a:t>
          </a:r>
          <a:endParaRPr lang="en-US" sz="1100" kern="1200" dirty="0">
            <a:solidFill>
              <a:schemeClr val="bg1"/>
            </a:solidFill>
          </a:endParaRPr>
        </a:p>
      </dsp:txBody>
      <dsp:txXfrm>
        <a:off x="3493665" y="440561"/>
        <a:ext cx="1547820" cy="656650"/>
      </dsp:txXfrm>
    </dsp:sp>
    <dsp:sp modelId="{1540BFED-E605-449C-B7F2-A6B9BBAF1DAC}">
      <dsp:nvSpPr>
        <dsp:cNvPr id="0" name=""/>
        <dsp:cNvSpPr/>
      </dsp:nvSpPr>
      <dsp:spPr>
        <a:xfrm>
          <a:off x="81426" y="1831580"/>
          <a:ext cx="656650" cy="65665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7312F6-4AD5-4F1B-9052-55EA7FD7DA0D}">
      <dsp:nvSpPr>
        <dsp:cNvPr id="0" name=""/>
        <dsp:cNvSpPr/>
      </dsp:nvSpPr>
      <dsp:spPr>
        <a:xfrm>
          <a:off x="219322" y="1969476"/>
          <a:ext cx="380857" cy="38085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6D282AE-8D2E-4929-97CB-943B1F40224F}">
      <dsp:nvSpPr>
        <dsp:cNvPr id="0" name=""/>
        <dsp:cNvSpPr/>
      </dsp:nvSpPr>
      <dsp:spPr>
        <a:xfrm>
          <a:off x="878787" y="1831580"/>
          <a:ext cx="1547820" cy="6566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dirty="0">
              <a:solidFill>
                <a:schemeClr val="bg1"/>
              </a:solidFill>
            </a:rPr>
            <a:t>NEGATIVE Press</a:t>
          </a:r>
          <a:r>
            <a:rPr lang="en-GB" sz="1100" kern="1200" dirty="0"/>
            <a:t>.</a:t>
          </a:r>
          <a:endParaRPr lang="en-US" sz="1100" kern="1200" dirty="0"/>
        </a:p>
      </dsp:txBody>
      <dsp:txXfrm>
        <a:off x="878787" y="1831580"/>
        <a:ext cx="1547820" cy="656650"/>
      </dsp:txXfrm>
    </dsp:sp>
    <dsp:sp modelId="{7C1B726F-D896-4FF6-A744-0F5C2C62CBBA}">
      <dsp:nvSpPr>
        <dsp:cNvPr id="0" name=""/>
        <dsp:cNvSpPr/>
      </dsp:nvSpPr>
      <dsp:spPr>
        <a:xfrm>
          <a:off x="2696303" y="1831580"/>
          <a:ext cx="656650" cy="65665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6A3CCE-F578-4E26-BA69-28A14FE0A003}">
      <dsp:nvSpPr>
        <dsp:cNvPr id="0" name=""/>
        <dsp:cNvSpPr/>
      </dsp:nvSpPr>
      <dsp:spPr>
        <a:xfrm>
          <a:off x="2818657" y="1989509"/>
          <a:ext cx="380857" cy="38085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1B572E3-5F42-4D58-B90C-08B68FFA9A32}">
      <dsp:nvSpPr>
        <dsp:cNvPr id="0" name=""/>
        <dsp:cNvSpPr/>
      </dsp:nvSpPr>
      <dsp:spPr>
        <a:xfrm>
          <a:off x="3466733" y="1989511"/>
          <a:ext cx="1547820" cy="6566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dirty="0">
              <a:solidFill>
                <a:schemeClr val="bg1"/>
              </a:solidFill>
            </a:rPr>
            <a:t>Changing CUSTOMER Attitudes towards your company.</a:t>
          </a:r>
          <a:endParaRPr lang="en-US" sz="1100" kern="1200" dirty="0">
            <a:solidFill>
              <a:schemeClr val="bg1"/>
            </a:solidFill>
          </a:endParaRPr>
        </a:p>
      </dsp:txBody>
      <dsp:txXfrm>
        <a:off x="3466733" y="1989511"/>
        <a:ext cx="1547820" cy="656650"/>
      </dsp:txXfrm>
    </dsp:sp>
    <dsp:sp modelId="{06D8FB6F-CAC8-4E97-9F35-8594A48755AE}">
      <dsp:nvSpPr>
        <dsp:cNvPr id="0" name=""/>
        <dsp:cNvSpPr/>
      </dsp:nvSpPr>
      <dsp:spPr>
        <a:xfrm>
          <a:off x="81426" y="3222598"/>
          <a:ext cx="656650" cy="656650"/>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BEDCA9-912C-4CDC-8B10-CD68628266DB}">
      <dsp:nvSpPr>
        <dsp:cNvPr id="0" name=""/>
        <dsp:cNvSpPr/>
      </dsp:nvSpPr>
      <dsp:spPr>
        <a:xfrm>
          <a:off x="219322" y="3360495"/>
          <a:ext cx="380857" cy="38085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C16864E-8B2A-44AD-9F16-722D3C4268BB}">
      <dsp:nvSpPr>
        <dsp:cNvPr id="0" name=""/>
        <dsp:cNvSpPr/>
      </dsp:nvSpPr>
      <dsp:spPr>
        <a:xfrm>
          <a:off x="878787" y="3222598"/>
          <a:ext cx="1547820" cy="6566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dirty="0">
              <a:solidFill>
                <a:schemeClr val="bg1"/>
              </a:solidFill>
            </a:rPr>
            <a:t>Terrorism</a:t>
          </a:r>
          <a:r>
            <a:rPr lang="en-GB" sz="1100" kern="1200" dirty="0"/>
            <a:t>.</a:t>
          </a:r>
          <a:endParaRPr lang="en-US" sz="1100" kern="1200" dirty="0"/>
        </a:p>
      </dsp:txBody>
      <dsp:txXfrm>
        <a:off x="878787" y="3222598"/>
        <a:ext cx="1547820" cy="656650"/>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1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01/02/2022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6.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6.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6.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6.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6.xml"/></Relationships>
</file>

<file path=ppt/slideLayouts/_rels/slideLayout6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6.xml"/></Relationships>
</file>

<file path=ppt/slideLayouts/_rels/slideLayout6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6.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0690338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01/02/2022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713930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01/02/2022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055370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01/02/2022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070473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5999465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28093039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30978146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1794036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236235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3943990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01/02/2022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387067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01/02/2022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065519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01/02/2022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1271039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1194581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9298892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72371405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2/1/2022</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5168218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2/1/2022</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768676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2/1/2022</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84256555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2/1/2022</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46130949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2/1/2022</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08176391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2/1/2022</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1717398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2/1/2022</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43756894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2/1/2022</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57165873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2/1/2022</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39273919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2/1/2022</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7871425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2/1/2022</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3484268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3792661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8223258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55554362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22895856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49828066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47642180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91418511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39898628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45873022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59284417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2/1/2022</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78786104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2/1/2022</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440484898"/>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2/1/2022</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750270042"/>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2/1/2022</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33344834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2/1/2022</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5213645"/>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2/1/2022</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61342317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2/1/2022</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51832150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2/1/2022</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6928927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2/1/2022</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72770249"/>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2/1/2022</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124595430"/>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2/1/2022</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99183085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2/1/2022</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270306055"/>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2/1/2022</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549189261"/>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2/1/2022</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890570470"/>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2/1/2022</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874465092"/>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2/1/2022</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098799911"/>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2/1/2022</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049763806"/>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2/1/2022</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53132994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2/1/2022</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789694754"/>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2/1/2022</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447887416"/>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2/1/2022</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58408441"/>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2/1/2022</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959603936"/>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41813799"/>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58618442"/>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413929805"/>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754772540"/>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554028663"/>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780162735"/>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95393901"/>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61195785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3.xml"/><Relationship Id="rId1" Type="http://schemas.openxmlformats.org/officeDocument/2006/relationships/slideLayout" Target="../slideLayouts/slideLayout6.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7.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8.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11.xml"/><Relationship Id="rId7" Type="http://schemas.openxmlformats.org/officeDocument/2006/relationships/image" Target="../media/image7.png"/><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theme" Target="../theme/theme6.xml"/><Relationship Id="rId5" Type="http://schemas.openxmlformats.org/officeDocument/2006/relationships/slideLayout" Target="../slideLayouts/slideLayout13.xml"/><Relationship Id="rId4" Type="http://schemas.openxmlformats.org/officeDocument/2006/relationships/slideLayout" Target="../slideLayouts/slideLayout12.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7.xml"/><Relationship Id="rId1" Type="http://schemas.openxmlformats.org/officeDocument/2006/relationships/slideLayout" Target="../slideLayouts/slideLayout14.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8.xml"/><Relationship Id="rId1" Type="http://schemas.openxmlformats.org/officeDocument/2006/relationships/slideLayout" Target="../slideLayouts/slideLayout15.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9.xml"/><Relationship Id="rId1" Type="http://schemas.openxmlformats.org/officeDocument/2006/relationships/slideLayout" Target="../slideLayouts/slideLayout16.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image" Target="../media/image11.png"/><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theme" Target="../theme/theme10.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0.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31.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4.xml"/><Relationship Id="rId2" Type="http://schemas.openxmlformats.org/officeDocument/2006/relationships/slideLayout" Target="../slideLayouts/slideLayout33.xml"/><Relationship Id="rId1" Type="http://schemas.openxmlformats.org/officeDocument/2006/relationships/slideLayout" Target="../slideLayouts/slideLayout32.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slideLayout" Target="../slideLayouts/slideLayout37.xml"/><Relationship Id="rId2" Type="http://schemas.openxmlformats.org/officeDocument/2006/relationships/slideLayout" Target="../slideLayouts/slideLayout36.xml"/><Relationship Id="rId1" Type="http://schemas.openxmlformats.org/officeDocument/2006/relationships/slideLayout" Target="../slideLayouts/slideLayout35.xml"/><Relationship Id="rId5" Type="http://schemas.openxmlformats.org/officeDocument/2006/relationships/image" Target="../media/image14.png"/><Relationship Id="rId4" Type="http://schemas.openxmlformats.org/officeDocument/2006/relationships/theme" Target="../theme/theme13.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5.xml"/><Relationship Id="rId13" Type="http://schemas.openxmlformats.org/officeDocument/2006/relationships/image" Target="../media/image15.png"/><Relationship Id="rId3" Type="http://schemas.openxmlformats.org/officeDocument/2006/relationships/slideLayout" Target="../slideLayouts/slideLayout40.xml"/><Relationship Id="rId7" Type="http://schemas.openxmlformats.org/officeDocument/2006/relationships/slideLayout" Target="../slideLayouts/slideLayout44.xml"/><Relationship Id="rId12" Type="http://schemas.openxmlformats.org/officeDocument/2006/relationships/theme" Target="../theme/theme14.xml"/><Relationship Id="rId2" Type="http://schemas.openxmlformats.org/officeDocument/2006/relationships/slideLayout" Target="../slideLayouts/slideLayout39.xml"/><Relationship Id="rId1" Type="http://schemas.openxmlformats.org/officeDocument/2006/relationships/slideLayout" Target="../slideLayouts/slideLayout38.xml"/><Relationship Id="rId6" Type="http://schemas.openxmlformats.org/officeDocument/2006/relationships/slideLayout" Target="../slideLayouts/slideLayout43.xml"/><Relationship Id="rId11" Type="http://schemas.openxmlformats.org/officeDocument/2006/relationships/slideLayout" Target="../slideLayouts/slideLayout48.xml"/><Relationship Id="rId5" Type="http://schemas.openxmlformats.org/officeDocument/2006/relationships/slideLayout" Target="../slideLayouts/slideLayout42.xml"/><Relationship Id="rId10" Type="http://schemas.openxmlformats.org/officeDocument/2006/relationships/slideLayout" Target="../slideLayouts/slideLayout47.xml"/><Relationship Id="rId4" Type="http://schemas.openxmlformats.org/officeDocument/2006/relationships/slideLayout" Target="../slideLayouts/slideLayout41.xml"/><Relationship Id="rId9" Type="http://schemas.openxmlformats.org/officeDocument/2006/relationships/slideLayout" Target="../slideLayouts/slideLayout46.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56.xml"/><Relationship Id="rId13" Type="http://schemas.openxmlformats.org/officeDocument/2006/relationships/image" Target="../media/image16.png"/><Relationship Id="rId3" Type="http://schemas.openxmlformats.org/officeDocument/2006/relationships/slideLayout" Target="../slideLayouts/slideLayout51.xml"/><Relationship Id="rId7" Type="http://schemas.openxmlformats.org/officeDocument/2006/relationships/slideLayout" Target="../slideLayouts/slideLayout55.xml"/><Relationship Id="rId12" Type="http://schemas.openxmlformats.org/officeDocument/2006/relationships/theme" Target="../theme/theme15.xml"/><Relationship Id="rId2" Type="http://schemas.openxmlformats.org/officeDocument/2006/relationships/slideLayout" Target="../slideLayouts/slideLayout50.xml"/><Relationship Id="rId1" Type="http://schemas.openxmlformats.org/officeDocument/2006/relationships/slideLayout" Target="../slideLayouts/slideLayout49.xml"/><Relationship Id="rId6" Type="http://schemas.openxmlformats.org/officeDocument/2006/relationships/slideLayout" Target="../slideLayouts/slideLayout54.xml"/><Relationship Id="rId11" Type="http://schemas.openxmlformats.org/officeDocument/2006/relationships/slideLayout" Target="../slideLayouts/slideLayout59.xml"/><Relationship Id="rId5" Type="http://schemas.openxmlformats.org/officeDocument/2006/relationships/slideLayout" Target="../slideLayouts/slideLayout53.xml"/><Relationship Id="rId10" Type="http://schemas.openxmlformats.org/officeDocument/2006/relationships/slideLayout" Target="../slideLayouts/slideLayout58.xml"/><Relationship Id="rId4" Type="http://schemas.openxmlformats.org/officeDocument/2006/relationships/slideLayout" Target="../slideLayouts/slideLayout52.xml"/><Relationship Id="rId9" Type="http://schemas.openxmlformats.org/officeDocument/2006/relationships/slideLayout" Target="../slideLayouts/slideLayout57.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67.xml"/><Relationship Id="rId3" Type="http://schemas.openxmlformats.org/officeDocument/2006/relationships/slideLayout" Target="../slideLayouts/slideLayout62.xml"/><Relationship Id="rId7" Type="http://schemas.openxmlformats.org/officeDocument/2006/relationships/slideLayout" Target="../slideLayouts/slideLayout66.xml"/><Relationship Id="rId2" Type="http://schemas.openxmlformats.org/officeDocument/2006/relationships/slideLayout" Target="../slideLayouts/slideLayout61.xml"/><Relationship Id="rId1" Type="http://schemas.openxmlformats.org/officeDocument/2006/relationships/slideLayout" Target="../slideLayouts/slideLayout60.xml"/><Relationship Id="rId6" Type="http://schemas.openxmlformats.org/officeDocument/2006/relationships/slideLayout" Target="../slideLayouts/slideLayout65.xml"/><Relationship Id="rId5" Type="http://schemas.openxmlformats.org/officeDocument/2006/relationships/slideLayout" Target="../slideLayouts/slideLayout64.xml"/><Relationship Id="rId4" Type="http://schemas.openxmlformats.org/officeDocument/2006/relationships/slideLayout" Target="../slideLayouts/slideLayout63.xml"/><Relationship Id="rId9" Type="http://schemas.openxmlformats.org/officeDocument/2006/relationships/theme" Target="../theme/theme1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290103250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90932908"/>
      </p:ext>
    </p:extLst>
  </p:cSld>
  <p:clrMap bg1="lt1" tx1="dk1" bg2="lt2" tx2="dk2" accent1="accent1" accent2="accent2" accent3="accent3" accent4="accent4" accent5="accent5" accent6="accent6" hlink="hlink" folHlink="folHlink"/>
  <p:sldLayoutIdLst>
    <p:sldLayoutId id="214748366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022246895"/>
      </p:ext>
    </p:extLst>
  </p:cSld>
  <p:clrMap bg1="lt1" tx1="dk1" bg2="lt2" tx2="dk2" accent1="accent1" accent2="accent2" accent3="accent3" accent4="accent4" accent5="accent5" accent6="accent6" hlink="hlink" folHlink="folHlink"/>
  <p:sldLayoutIdLst>
    <p:sldLayoutId id="214748366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086822936"/>
      </p:ext>
    </p:extLst>
  </p:cSld>
  <p:clrMap bg1="lt1" tx1="dk1" bg2="lt2" tx2="dk2" accent1="accent1" accent2="accent2" accent3="accent3" accent4="accent4" accent5="accent5" accent6="accent6" hlink="hlink" folHlink="folHlink"/>
  <p:sldLayoutIdLst>
    <p:sldLayoutId id="214748367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243049417"/>
      </p:ext>
    </p:extLst>
  </p:cSld>
  <p:clrMap bg1="lt1" tx1="dk1" bg2="lt2" tx2="dk2" accent1="accent1" accent2="accent2" accent3="accent3" accent4="accent4" accent5="accent5" accent6="accent6" hlink="hlink" folHlink="folHlink"/>
  <p:sldLayoutIdLst>
    <p:sldLayoutId id="214748367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2704791500"/>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740" r:id="rId3"/>
    <p:sldLayoutId id="2147483741" r:id="rId4"/>
    <p:sldLayoutId id="2147483742"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759314726"/>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081227212"/>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293607489"/>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915737636"/>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2415588485"/>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3411243070"/>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3176771276"/>
      </p:ext>
    </p:extLst>
  </p:cSld>
  <p:clrMap bg1="lt1" tx1="dk1" bg2="lt2" tx2="dk2" accent1="accent1" accent2="accent2" accent3="accent3" accent4="accent4" accent5="accent5" accent6="accent6" hlink="hlink" folHlink="folHlink"/>
  <p:sldLayoutIdLst>
    <p:sldLayoutId id="2147483704" r:id="rId1"/>
    <p:sldLayoutId id="2147483705"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931752081"/>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3730238228"/>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25" r:id="rId6"/>
    <p:sldLayoutId id="2147483726" r:id="rId7"/>
    <p:sldLayoutId id="2147483727" r:id="rId8"/>
    <p:sldLayoutId id="2147483728" r:id="rId9"/>
    <p:sldLayoutId id="2147483729" r:id="rId10"/>
    <p:sldLayoutId id="214748373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074875264"/>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36" r:id="rId5"/>
    <p:sldLayoutId id="2147483737" r:id="rId6"/>
    <p:sldLayoutId id="2147483738" r:id="rId7"/>
    <p:sldLayoutId id="214748373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slideLayout" Target="../slideLayouts/slideLayout12.xml"/><Relationship Id="rId1" Type="http://schemas.openxmlformats.org/officeDocument/2006/relationships/video" Target="https://www.youtube.com/embed/GFVKKTwkANY?feature=oembed" TargetMode="External"/></Relationships>
</file>

<file path=ppt/slides/_rels/slide6.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slideLayout" Target="../slideLayouts/slideLayout12.xml"/><Relationship Id="rId1" Type="http://schemas.openxmlformats.org/officeDocument/2006/relationships/video" Target="https://www.youtube.com/embed/yIXSSu9H5OM?feature=oembed"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44.png"/><Relationship Id="rId2" Type="http://schemas.openxmlformats.org/officeDocument/2006/relationships/diagramData" Target="../diagrams/data1.xml"/><Relationship Id="rId1" Type="http://schemas.openxmlformats.org/officeDocument/2006/relationships/slideLayout" Target="../slideLayouts/slideLayout1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6.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44.png"/><Relationship Id="rId2" Type="http://schemas.openxmlformats.org/officeDocument/2006/relationships/diagramData" Target="../diagrams/data2.xml"/><Relationship Id="rId1" Type="http://schemas.openxmlformats.org/officeDocument/2006/relationships/slideLayout" Target="../slideLayouts/slideLayout1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8.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55.png"/><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slideLayout" Target="../slideLayouts/slideLayout12.xml"/><Relationship Id="rId1" Type="http://schemas.openxmlformats.org/officeDocument/2006/relationships/video" Target="https://www.youtube.com/embed/ThbdcWVHFs8?feature=oembed"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slideLayout" Target="../slideLayouts/slideLayout12.xml"/><Relationship Id="rId1" Type="http://schemas.openxmlformats.org/officeDocument/2006/relationships/video" Target="https://www.youtube.com/embed/emUXNr4_oLw?feature=oembed"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slideLayout" Target="../slideLayouts/slideLayout12.xml"/><Relationship Id="rId1" Type="http://schemas.openxmlformats.org/officeDocument/2006/relationships/video" Target="https://www.youtube.com/embed/Ws85GMdsWFM?feature=oembed" TargetMode="Externa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slideLayout" Target="../slideLayouts/slideLayout12.xml"/><Relationship Id="rId1" Type="http://schemas.openxmlformats.org/officeDocument/2006/relationships/video" Target="https://www.youtube.com/embed/FzJOpcKncs4?feature=oembed" TargetMode="Externa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slideLayout" Target="../slideLayouts/slideLayout12.xml"/><Relationship Id="rId1" Type="http://schemas.openxmlformats.org/officeDocument/2006/relationships/video" Target="https://www.youtube.com/embed/nzVj2rYD_JQ?feature=oembed" TargetMode="Externa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slideLayout" Target="../slideLayouts/slideLayout12.xml"/><Relationship Id="rId1" Type="http://schemas.openxmlformats.org/officeDocument/2006/relationships/video" Target="https://www.youtube.com/embed/ORPScnSBsYg?feature=oembed" TargetMode="Externa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3" Type="http://schemas.openxmlformats.org/officeDocument/2006/relationships/image" Target="../media/image63.jpeg"/><Relationship Id="rId2" Type="http://schemas.openxmlformats.org/officeDocument/2006/relationships/slideLayout" Target="../slideLayouts/slideLayout12.xml"/><Relationship Id="rId1" Type="http://schemas.openxmlformats.org/officeDocument/2006/relationships/video" Target="https://www.youtube.com/embed/fd9WcD_RK8c?feature=oembed" TargetMode="External"/></Relationships>
</file>

<file path=ppt/slides/_rels/slide33.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Layout" Target="../slideLayouts/slideLayout12.xml"/></Relationships>
</file>

<file path=ppt/slides/_rels/slide37.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12.xml"/></Relationships>
</file>

<file path=ppt/slides/_rels/slide38.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Layout" Target="../slideLayouts/slideLayout12.xml"/></Relationships>
</file>

<file path=ppt/slides/_rels/slide39.xml.rels><?xml version="1.0" encoding="UTF-8" standalone="yes"?>
<Relationships xmlns="http://schemas.openxmlformats.org/package/2006/relationships"><Relationship Id="rId2" Type="http://schemas.openxmlformats.org/officeDocument/2006/relationships/image" Target="../media/image70.png"/><Relationship Id="rId1" Type="http://schemas.openxmlformats.org/officeDocument/2006/relationships/slideLayout" Target="../slideLayouts/slideLayout12.xml"/></Relationships>
</file>

<file path=ppt/slides/_rels/slide40.xml.rels><?xml version="1.0" encoding="UTF-8" standalone="yes"?>
<Relationships xmlns="http://schemas.openxmlformats.org/package/2006/relationships"><Relationship Id="rId2" Type="http://schemas.openxmlformats.org/officeDocument/2006/relationships/image" Target="../media/image71.png"/><Relationship Id="rId1" Type="http://schemas.openxmlformats.org/officeDocument/2006/relationships/slideLayout" Target="../slideLayouts/slideLayout12.xml"/></Relationships>
</file>

<file path=ppt/slides/_rels/slide41.xml.rels><?xml version="1.0" encoding="UTF-8" standalone="yes"?>
<Relationships xmlns="http://schemas.openxmlformats.org/package/2006/relationships"><Relationship Id="rId2" Type="http://schemas.openxmlformats.org/officeDocument/2006/relationships/image" Target="../media/image72.png"/><Relationship Id="rId1" Type="http://schemas.openxmlformats.org/officeDocument/2006/relationships/slideLayout" Target="../slideLayouts/slideLayout12.xml"/></Relationships>
</file>

<file path=ppt/slides/_rels/slide42.xml.rels><?xml version="1.0" encoding="UTF-8" standalone="yes"?>
<Relationships xmlns="http://schemas.openxmlformats.org/package/2006/relationships"><Relationship Id="rId2" Type="http://schemas.openxmlformats.org/officeDocument/2006/relationships/image" Target="../media/image73.png"/><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2" Type="http://schemas.openxmlformats.org/officeDocument/2006/relationships/image" Target="../media/image74.png"/><Relationship Id="rId1" Type="http://schemas.openxmlformats.org/officeDocument/2006/relationships/slideLayout" Target="../slideLayouts/slideLayout1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15616" y="1196752"/>
            <a:ext cx="7668344" cy="1470025"/>
          </a:xfrm>
        </p:spPr>
        <p:txBody>
          <a:bodyPr>
            <a:normAutofit fontScale="90000"/>
          </a:bodyPr>
          <a:lstStyle/>
          <a:p>
            <a:pPr algn="ctr"/>
            <a:br>
              <a:rPr lang="en-GB" i="1" dirty="0">
                <a:solidFill>
                  <a:schemeClr val="bg1"/>
                </a:solidFill>
              </a:rPr>
            </a:br>
            <a:r>
              <a:rPr lang="en-GB" i="1" dirty="0">
                <a:solidFill>
                  <a:schemeClr val="bg1"/>
                </a:solidFill>
              </a:rPr>
              <a:t>INTERNATIONAL HOTEL MANAGEMENT</a:t>
            </a:r>
            <a:br>
              <a:rPr lang="en-GB" i="1" dirty="0">
                <a:solidFill>
                  <a:schemeClr val="bg1"/>
                </a:solidFill>
              </a:rPr>
            </a:br>
            <a:br>
              <a:rPr lang="en-GB" i="1" dirty="0">
                <a:solidFill>
                  <a:schemeClr val="bg1"/>
                </a:solidFill>
              </a:rPr>
            </a:br>
            <a:br>
              <a:rPr lang="en-GB" i="1" dirty="0">
                <a:solidFill>
                  <a:schemeClr val="bg1"/>
                </a:solidFill>
              </a:rPr>
            </a:br>
            <a:r>
              <a:rPr lang="en-GB" i="1" dirty="0">
                <a:solidFill>
                  <a:schemeClr val="bg1"/>
                </a:solidFill>
              </a:rPr>
              <a:t>Marketing Essentials</a:t>
            </a:r>
            <a:br>
              <a:rPr lang="en-GB" i="1" dirty="0">
                <a:solidFill>
                  <a:schemeClr val="bg1"/>
                </a:solidFill>
              </a:rPr>
            </a:br>
            <a:r>
              <a:rPr lang="en-GB" i="1" dirty="0">
                <a:solidFill>
                  <a:schemeClr val="bg1"/>
                </a:solidFill>
              </a:rPr>
              <a:t>BMIH4005</a:t>
            </a:r>
            <a:endParaRPr lang="en-GB" dirty="0">
              <a:solidFill>
                <a:schemeClr val="bg1"/>
              </a:solidFill>
            </a:endParaRPr>
          </a:p>
        </p:txBody>
      </p:sp>
    </p:spTree>
    <p:extLst>
      <p:ext uri="{BB962C8B-B14F-4D97-AF65-F5344CB8AC3E}">
        <p14:creationId xmlns:p14="http://schemas.microsoft.com/office/powerpoint/2010/main" val="3408955283"/>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200CF-110E-4C30-8A96-31F318460C76}"/>
              </a:ext>
            </a:extLst>
          </p:cNvPr>
          <p:cNvSpPr>
            <a:spLocks noGrp="1"/>
          </p:cNvSpPr>
          <p:nvPr>
            <p:ph type="ctrTitle"/>
          </p:nvPr>
        </p:nvSpPr>
        <p:spPr>
          <a:xfrm>
            <a:off x="2987824" y="1052736"/>
            <a:ext cx="5468144" cy="1470025"/>
          </a:xfrm>
        </p:spPr>
        <p:txBody>
          <a:bodyPr anchor="ctr">
            <a:normAutofit/>
          </a:bodyPr>
          <a:lstStyle/>
          <a:p>
            <a:r>
              <a:rPr lang="en-GB" dirty="0">
                <a:solidFill>
                  <a:schemeClr val="bg1"/>
                </a:solidFill>
              </a:rPr>
              <a:t>Before We start</a:t>
            </a:r>
          </a:p>
        </p:txBody>
      </p:sp>
      <p:sp>
        <p:nvSpPr>
          <p:cNvPr id="3" name="Content Placeholder 2">
            <a:extLst>
              <a:ext uri="{FF2B5EF4-FFF2-40B4-BE49-F238E27FC236}">
                <a16:creationId xmlns:a16="http://schemas.microsoft.com/office/drawing/2014/main" id="{89AA5FA8-117F-4A0D-B6CB-2E921C5E8068}"/>
              </a:ext>
            </a:extLst>
          </p:cNvPr>
          <p:cNvSpPr>
            <a:spLocks noGrp="1"/>
          </p:cNvSpPr>
          <p:nvPr>
            <p:ph type="subTitle" idx="1"/>
          </p:nvPr>
        </p:nvSpPr>
        <p:spPr>
          <a:xfrm>
            <a:off x="251520" y="2738785"/>
            <a:ext cx="8712968" cy="2130376"/>
          </a:xfrm>
        </p:spPr>
        <p:txBody>
          <a:bodyPr>
            <a:normAutofit/>
          </a:bodyPr>
          <a:lstStyle/>
          <a:p>
            <a:pPr marL="0" indent="0">
              <a:lnSpc>
                <a:spcPct val="90000"/>
              </a:lnSpc>
              <a:buNone/>
            </a:pPr>
            <a:r>
              <a:rPr lang="en-GB" sz="2200" dirty="0">
                <a:solidFill>
                  <a:schemeClr val="bg1"/>
                </a:solidFill>
              </a:rPr>
              <a:t>As there are quite a few of us here, please ensure that your microphone is muted during all teaching until you are asked a question or there is a group discussion to prevent background noise.</a:t>
            </a:r>
          </a:p>
          <a:p>
            <a:pPr marL="0" indent="0">
              <a:lnSpc>
                <a:spcPct val="90000"/>
              </a:lnSpc>
              <a:buNone/>
            </a:pPr>
            <a:r>
              <a:rPr lang="en-GB" sz="2200" dirty="0">
                <a:solidFill>
                  <a:schemeClr val="bg1"/>
                </a:solidFill>
              </a:rPr>
              <a:t>Your camera must be always on during lectures please.</a:t>
            </a:r>
          </a:p>
          <a:p>
            <a:pPr marL="0" indent="0">
              <a:lnSpc>
                <a:spcPct val="90000"/>
              </a:lnSpc>
              <a:buNone/>
            </a:pPr>
            <a:r>
              <a:rPr lang="en-GB" sz="2200" dirty="0">
                <a:solidFill>
                  <a:schemeClr val="bg1"/>
                </a:solidFill>
              </a:rPr>
              <a:t>This and all sessions will be recorded so that you can watch it again</a:t>
            </a:r>
          </a:p>
        </p:txBody>
      </p:sp>
    </p:spTree>
    <p:extLst>
      <p:ext uri="{BB962C8B-B14F-4D97-AF65-F5344CB8AC3E}">
        <p14:creationId xmlns:p14="http://schemas.microsoft.com/office/powerpoint/2010/main" val="2099928197"/>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88024" y="620688"/>
            <a:ext cx="3384376" cy="706090"/>
          </a:xfrm>
        </p:spPr>
        <p:txBody>
          <a:bodyPr>
            <a:normAutofit/>
          </a:bodyPr>
          <a:lstStyle/>
          <a:p>
            <a:r>
              <a:rPr lang="en-GB" sz="3200" b="1" dirty="0">
                <a:solidFill>
                  <a:schemeClr val="bg1"/>
                </a:solidFill>
              </a:rPr>
              <a:t>Aims For Today</a:t>
            </a:r>
          </a:p>
        </p:txBody>
      </p:sp>
      <p:sp>
        <p:nvSpPr>
          <p:cNvPr id="3" name="Content Placeholder 2"/>
          <p:cNvSpPr>
            <a:spLocks noGrp="1"/>
          </p:cNvSpPr>
          <p:nvPr>
            <p:ph idx="1"/>
          </p:nvPr>
        </p:nvSpPr>
        <p:spPr>
          <a:xfrm>
            <a:off x="4067944" y="1783548"/>
            <a:ext cx="4618856" cy="3917032"/>
          </a:xfrm>
        </p:spPr>
        <p:txBody>
          <a:bodyPr>
            <a:normAutofit/>
          </a:bodyPr>
          <a:lstStyle/>
          <a:p>
            <a:pPr marL="0" indent="0">
              <a:buNone/>
            </a:pPr>
            <a:r>
              <a:rPr lang="en-GB" sz="2000" dirty="0">
                <a:solidFill>
                  <a:schemeClr val="bg1"/>
                </a:solidFill>
              </a:rPr>
              <a:t>For us to discuss and understand the implication of analysis and the use of tools such as SWOT and PESTLE.</a:t>
            </a:r>
          </a:p>
          <a:p>
            <a:pPr marL="0" indent="0">
              <a:buNone/>
            </a:pPr>
            <a:endParaRPr lang="en-GB" sz="2000" dirty="0">
              <a:solidFill>
                <a:schemeClr val="bg1"/>
              </a:solidFill>
            </a:endParaRPr>
          </a:p>
          <a:p>
            <a:pPr marL="0" indent="0">
              <a:buNone/>
            </a:pPr>
            <a:r>
              <a:rPr lang="en-GB" sz="2000" dirty="0">
                <a:solidFill>
                  <a:schemeClr val="bg1"/>
                </a:solidFill>
              </a:rPr>
              <a:t>To discuss your progress with your first assessment, how far have you got, and do you have any questions?</a:t>
            </a:r>
          </a:p>
          <a:p>
            <a:pPr marL="0" indent="0">
              <a:buNone/>
            </a:pPr>
            <a:endParaRPr lang="en-GB" sz="2000" dirty="0">
              <a:solidFill>
                <a:schemeClr val="bg1"/>
              </a:solidFill>
            </a:endParaRPr>
          </a:p>
          <a:p>
            <a:pPr marL="0" indent="0">
              <a:buNone/>
            </a:pPr>
            <a:endParaRPr lang="en-GB" sz="2000" dirty="0"/>
          </a:p>
        </p:txBody>
      </p:sp>
      <p:pic>
        <p:nvPicPr>
          <p:cNvPr id="5" name="Picture 4">
            <a:extLst>
              <a:ext uri="{FF2B5EF4-FFF2-40B4-BE49-F238E27FC236}">
                <a16:creationId xmlns:a16="http://schemas.microsoft.com/office/drawing/2014/main" id="{A2F2DC00-6C0D-4912-A71F-5C83EEB8E1AA}"/>
              </a:ext>
            </a:extLst>
          </p:cNvPr>
          <p:cNvPicPr>
            <a:picLocks noChangeAspect="1"/>
          </p:cNvPicPr>
          <p:nvPr/>
        </p:nvPicPr>
        <p:blipFill>
          <a:blip r:embed="rId2">
            <a:duotone>
              <a:prstClr val="black"/>
              <a:schemeClr val="accent1">
                <a:tint val="45000"/>
                <a:satMod val="400000"/>
              </a:schemeClr>
            </a:duotone>
            <a:extLst>
              <a:ext uri="{28A0092B-C50C-407E-A947-70E740481C1C}">
                <a14:useLocalDpi xmlns:a14="http://schemas.microsoft.com/office/drawing/2010/main" val="0"/>
              </a:ext>
            </a:extLst>
          </a:blip>
          <a:stretch>
            <a:fillRect/>
          </a:stretch>
        </p:blipFill>
        <p:spPr>
          <a:xfrm>
            <a:off x="323528" y="1772816"/>
            <a:ext cx="3394720" cy="2664296"/>
          </a:xfrm>
          <a:prstGeom prst="rect">
            <a:avLst/>
          </a:prstGeom>
        </p:spPr>
      </p:pic>
    </p:spTree>
    <p:extLst>
      <p:ext uri="{BB962C8B-B14F-4D97-AF65-F5344CB8AC3E}">
        <p14:creationId xmlns:p14="http://schemas.microsoft.com/office/powerpoint/2010/main" val="4228389427"/>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2A2E9E-7EC8-48F7-9A86-759DA4D47880}"/>
              </a:ext>
            </a:extLst>
          </p:cNvPr>
          <p:cNvSpPr>
            <a:spLocks noGrp="1"/>
          </p:cNvSpPr>
          <p:nvPr>
            <p:ph type="title"/>
          </p:nvPr>
        </p:nvSpPr>
        <p:spPr/>
        <p:txBody>
          <a:bodyPr>
            <a:normAutofit fontScale="90000"/>
          </a:bodyPr>
          <a:lstStyle/>
          <a:p>
            <a:endParaRPr lang="en-GB" sz="3200" dirty="0">
              <a:solidFill>
                <a:schemeClr val="bg1"/>
              </a:solidFill>
            </a:endParaRPr>
          </a:p>
        </p:txBody>
      </p:sp>
      <p:pic>
        <p:nvPicPr>
          <p:cNvPr id="4" name="Content Placeholder 3">
            <a:extLst>
              <a:ext uri="{FF2B5EF4-FFF2-40B4-BE49-F238E27FC236}">
                <a16:creationId xmlns:a16="http://schemas.microsoft.com/office/drawing/2014/main" id="{EB5AFD19-F1EC-435E-9250-D9B8320854EA}"/>
              </a:ext>
            </a:extLst>
          </p:cNvPr>
          <p:cNvPicPr>
            <a:picLocks noGrp="1" noChangeAspect="1"/>
          </p:cNvPicPr>
          <p:nvPr>
            <p:ph idx="1"/>
          </p:nvPr>
        </p:nvPicPr>
        <p:blipFill>
          <a:blip r:embed="rId2"/>
          <a:stretch>
            <a:fillRect/>
          </a:stretch>
        </p:blipFill>
        <p:spPr>
          <a:xfrm>
            <a:off x="457200" y="1916832"/>
            <a:ext cx="2969009" cy="2975106"/>
          </a:xfrm>
          <a:prstGeom prst="rect">
            <a:avLst/>
          </a:prstGeom>
        </p:spPr>
      </p:pic>
      <p:pic>
        <p:nvPicPr>
          <p:cNvPr id="5" name="Picture 4">
            <a:extLst>
              <a:ext uri="{FF2B5EF4-FFF2-40B4-BE49-F238E27FC236}">
                <a16:creationId xmlns:a16="http://schemas.microsoft.com/office/drawing/2014/main" id="{F70E5F6A-BB36-482C-A94F-CD08E11FEA61}"/>
              </a:ext>
            </a:extLst>
          </p:cNvPr>
          <p:cNvPicPr>
            <a:picLocks noChangeAspect="1"/>
          </p:cNvPicPr>
          <p:nvPr/>
        </p:nvPicPr>
        <p:blipFill>
          <a:blip r:embed="rId3"/>
          <a:stretch>
            <a:fillRect/>
          </a:stretch>
        </p:blipFill>
        <p:spPr>
          <a:xfrm>
            <a:off x="3827867" y="1904587"/>
            <a:ext cx="4858933" cy="3168352"/>
          </a:xfrm>
          <a:prstGeom prst="rect">
            <a:avLst/>
          </a:prstGeom>
        </p:spPr>
      </p:pic>
      <p:sp>
        <p:nvSpPr>
          <p:cNvPr id="8" name="TextBox 7">
            <a:extLst>
              <a:ext uri="{FF2B5EF4-FFF2-40B4-BE49-F238E27FC236}">
                <a16:creationId xmlns:a16="http://schemas.microsoft.com/office/drawing/2014/main" id="{73114AEE-6BBE-4173-86DD-501479C6FEAE}"/>
              </a:ext>
            </a:extLst>
          </p:cNvPr>
          <p:cNvSpPr txBox="1"/>
          <p:nvPr/>
        </p:nvSpPr>
        <p:spPr>
          <a:xfrm>
            <a:off x="4139952" y="627251"/>
            <a:ext cx="4824536" cy="523220"/>
          </a:xfrm>
          <a:prstGeom prst="rect">
            <a:avLst/>
          </a:prstGeom>
          <a:noFill/>
        </p:spPr>
        <p:txBody>
          <a:bodyPr wrap="square">
            <a:spAutoFit/>
          </a:bodyPr>
          <a:lstStyle/>
          <a:p>
            <a:r>
              <a:rPr lang="en-GB" sz="2800" b="1" dirty="0">
                <a:solidFill>
                  <a:schemeClr val="bg1"/>
                </a:solidFill>
                <a:latin typeface="Arial" panose="020B0604020202020204" pitchFamily="34" charset="0"/>
                <a:cs typeface="Arial" panose="020B0604020202020204" pitchFamily="34" charset="0"/>
              </a:rPr>
              <a:t>So, what are these tools?</a:t>
            </a:r>
          </a:p>
        </p:txBody>
      </p:sp>
    </p:spTree>
    <p:extLst>
      <p:ext uri="{BB962C8B-B14F-4D97-AF65-F5344CB8AC3E}">
        <p14:creationId xmlns:p14="http://schemas.microsoft.com/office/powerpoint/2010/main" val="25960674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PESTLE analysis">
            <a:hlinkClick r:id="" action="ppaction://media"/>
            <a:extLst>
              <a:ext uri="{FF2B5EF4-FFF2-40B4-BE49-F238E27FC236}">
                <a16:creationId xmlns:a16="http://schemas.microsoft.com/office/drawing/2014/main" id="{D4F840B6-3810-48AD-AA67-C687E2BF5962}"/>
              </a:ext>
            </a:extLst>
          </p:cNvPr>
          <p:cNvPicPr>
            <a:picLocks noGrp="1" noRot="1" noChangeAspect="1"/>
          </p:cNvPicPr>
          <p:nvPr>
            <p:ph idx="1"/>
            <a:videoFile r:link="rId1"/>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890246602"/>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EDD09F-4A73-432A-9961-778AC67324C4}"/>
              </a:ext>
            </a:extLst>
          </p:cNvPr>
          <p:cNvSpPr>
            <a:spLocks noGrp="1"/>
          </p:cNvSpPr>
          <p:nvPr>
            <p:ph type="title"/>
          </p:nvPr>
        </p:nvSpPr>
        <p:spPr>
          <a:xfrm>
            <a:off x="4932040" y="404664"/>
            <a:ext cx="2458616" cy="778098"/>
          </a:xfrm>
        </p:spPr>
        <p:txBody>
          <a:bodyPr anchor="ctr">
            <a:normAutofit/>
          </a:bodyPr>
          <a:lstStyle/>
          <a:p>
            <a:r>
              <a:rPr lang="en-GB" sz="3200" b="1" dirty="0">
                <a:solidFill>
                  <a:schemeClr val="bg1"/>
                </a:solidFill>
              </a:rPr>
              <a:t>Political</a:t>
            </a:r>
          </a:p>
        </p:txBody>
      </p:sp>
      <p:sp>
        <p:nvSpPr>
          <p:cNvPr id="4" name="Content Placeholder 2">
            <a:extLst>
              <a:ext uri="{FF2B5EF4-FFF2-40B4-BE49-F238E27FC236}">
                <a16:creationId xmlns:a16="http://schemas.microsoft.com/office/drawing/2014/main" id="{6FB99ACF-C9BC-465B-90AA-020800E1812B}"/>
              </a:ext>
            </a:extLst>
          </p:cNvPr>
          <p:cNvSpPr>
            <a:spLocks noGrp="1"/>
          </p:cNvSpPr>
          <p:nvPr>
            <p:ph sz="half" idx="1"/>
          </p:nvPr>
        </p:nvSpPr>
        <p:spPr/>
        <p:txBody>
          <a:bodyPr>
            <a:normAutofit/>
          </a:bodyPr>
          <a:lstStyle/>
          <a:p>
            <a:pPr marL="0" indent="0" algn="just" fontAlgn="b">
              <a:lnSpc>
                <a:spcPct val="90000"/>
              </a:lnSpc>
              <a:buNone/>
            </a:pPr>
            <a:r>
              <a:rPr lang="en-GB" sz="1600" dirty="0">
                <a:solidFill>
                  <a:schemeClr val="bg1"/>
                </a:solidFill>
                <a:latin typeface="Arial" panose="020B0604020202020204" pitchFamily="34" charset="0"/>
                <a:cs typeface="Arial" panose="020B0604020202020204" pitchFamily="34" charset="0"/>
              </a:rPr>
              <a:t>These are all about how and to what degree a government intervenes in the economy. </a:t>
            </a:r>
          </a:p>
          <a:p>
            <a:pPr marL="0" indent="0" algn="just" fontAlgn="b">
              <a:lnSpc>
                <a:spcPct val="90000"/>
              </a:lnSpc>
              <a:buNone/>
            </a:pPr>
            <a:endParaRPr lang="en-GB" sz="1600" dirty="0">
              <a:solidFill>
                <a:schemeClr val="bg1"/>
              </a:solidFill>
              <a:latin typeface="Arial" panose="020B0604020202020204" pitchFamily="34" charset="0"/>
              <a:cs typeface="Arial" panose="020B0604020202020204" pitchFamily="34" charset="0"/>
            </a:endParaRPr>
          </a:p>
          <a:p>
            <a:pPr marL="0" indent="0" algn="just" fontAlgn="b">
              <a:lnSpc>
                <a:spcPct val="90000"/>
              </a:lnSpc>
              <a:buNone/>
            </a:pPr>
            <a:r>
              <a:rPr lang="en-GB" sz="1600" dirty="0">
                <a:solidFill>
                  <a:schemeClr val="bg1"/>
                </a:solidFill>
                <a:latin typeface="Arial" panose="020B0604020202020204" pitchFamily="34" charset="0"/>
                <a:cs typeface="Arial" panose="020B0604020202020204" pitchFamily="34" charset="0"/>
              </a:rPr>
              <a:t>This can include – government policy, political stability or instability in overseas markets, foreign trade policy, tax policy, labour law, environmental law, trade restrictions and so on. (COVID-19 for example)</a:t>
            </a:r>
          </a:p>
          <a:p>
            <a:pPr marL="0" indent="0" algn="just" fontAlgn="b">
              <a:lnSpc>
                <a:spcPct val="90000"/>
              </a:lnSpc>
              <a:buNone/>
            </a:pPr>
            <a:endParaRPr lang="en-GB" sz="1600" dirty="0">
              <a:solidFill>
                <a:schemeClr val="bg1"/>
              </a:solidFill>
              <a:latin typeface="Arial" panose="020B0604020202020204" pitchFamily="34" charset="0"/>
              <a:cs typeface="Arial" panose="020B0604020202020204" pitchFamily="34" charset="0"/>
            </a:endParaRPr>
          </a:p>
          <a:p>
            <a:pPr marL="0" indent="0" algn="just" fontAlgn="b">
              <a:lnSpc>
                <a:spcPct val="90000"/>
              </a:lnSpc>
              <a:buNone/>
            </a:pPr>
            <a:r>
              <a:rPr lang="en-GB" sz="1600" dirty="0">
                <a:solidFill>
                  <a:schemeClr val="bg1"/>
                </a:solidFill>
                <a:latin typeface="Arial" panose="020B0604020202020204" pitchFamily="34" charset="0"/>
                <a:cs typeface="Arial" panose="020B0604020202020204" pitchFamily="34" charset="0"/>
              </a:rPr>
              <a:t>Organisations need to be able to respond to the current and anticipated future legislation and adjust their marketing policy accordingly.</a:t>
            </a:r>
          </a:p>
          <a:p>
            <a:pPr>
              <a:lnSpc>
                <a:spcPct val="90000"/>
              </a:lnSpc>
            </a:pPr>
            <a:endParaRPr lang="en-GB" sz="1500" dirty="0"/>
          </a:p>
        </p:txBody>
      </p:sp>
      <p:pic>
        <p:nvPicPr>
          <p:cNvPr id="5" name="Picture 4">
            <a:extLst>
              <a:ext uri="{FF2B5EF4-FFF2-40B4-BE49-F238E27FC236}">
                <a16:creationId xmlns:a16="http://schemas.microsoft.com/office/drawing/2014/main" id="{243C842C-C5DC-4E56-8F6E-9D2C1FC0D79D}"/>
              </a:ext>
            </a:extLst>
          </p:cNvPr>
          <p:cNvPicPr>
            <a:picLocks noChangeAspect="1"/>
          </p:cNvPicPr>
          <p:nvPr/>
        </p:nvPicPr>
        <p:blipFill>
          <a:blip r:embed="rId2"/>
          <a:stretch>
            <a:fillRect/>
          </a:stretch>
        </p:blipFill>
        <p:spPr>
          <a:xfrm>
            <a:off x="4668563" y="1772816"/>
            <a:ext cx="4038600" cy="2837116"/>
          </a:xfrm>
          <a:prstGeom prst="rect">
            <a:avLst/>
          </a:prstGeom>
          <a:noFill/>
        </p:spPr>
      </p:pic>
    </p:spTree>
    <p:extLst>
      <p:ext uri="{BB962C8B-B14F-4D97-AF65-F5344CB8AC3E}">
        <p14:creationId xmlns:p14="http://schemas.microsoft.com/office/powerpoint/2010/main" val="29915710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98A24-8878-465D-85AF-386447B554CC}"/>
              </a:ext>
            </a:extLst>
          </p:cNvPr>
          <p:cNvSpPr>
            <a:spLocks noGrp="1"/>
          </p:cNvSpPr>
          <p:nvPr>
            <p:ph type="title"/>
          </p:nvPr>
        </p:nvSpPr>
        <p:spPr>
          <a:xfrm>
            <a:off x="5148064" y="332656"/>
            <a:ext cx="2962672" cy="706090"/>
          </a:xfrm>
        </p:spPr>
        <p:txBody>
          <a:bodyPr anchor="ctr">
            <a:normAutofit/>
          </a:bodyPr>
          <a:lstStyle/>
          <a:p>
            <a:r>
              <a:rPr lang="en-GB" sz="3200" b="1" dirty="0">
                <a:solidFill>
                  <a:schemeClr val="bg1"/>
                </a:solidFill>
              </a:rPr>
              <a:t>Economic</a:t>
            </a:r>
          </a:p>
        </p:txBody>
      </p:sp>
      <p:sp>
        <p:nvSpPr>
          <p:cNvPr id="3" name="Content Placeholder 2">
            <a:extLst>
              <a:ext uri="{FF2B5EF4-FFF2-40B4-BE49-F238E27FC236}">
                <a16:creationId xmlns:a16="http://schemas.microsoft.com/office/drawing/2014/main" id="{3E2BD90E-F754-4F52-B2A3-E92B982AB7DB}"/>
              </a:ext>
            </a:extLst>
          </p:cNvPr>
          <p:cNvSpPr>
            <a:spLocks noGrp="1"/>
          </p:cNvSpPr>
          <p:nvPr>
            <p:ph sz="half" idx="1"/>
          </p:nvPr>
        </p:nvSpPr>
        <p:spPr>
          <a:xfrm>
            <a:off x="228759" y="1628800"/>
            <a:ext cx="4618856" cy="3485188"/>
          </a:xfrm>
        </p:spPr>
        <p:txBody>
          <a:bodyPr>
            <a:normAutofit fontScale="85000" lnSpcReduction="10000"/>
          </a:bodyPr>
          <a:lstStyle/>
          <a:p>
            <a:pPr marL="0" indent="0" fontAlgn="b">
              <a:lnSpc>
                <a:spcPct val="90000"/>
              </a:lnSpc>
              <a:buNone/>
            </a:pPr>
            <a:r>
              <a:rPr lang="en-GB" sz="1700" dirty="0">
                <a:solidFill>
                  <a:schemeClr val="bg1"/>
                </a:solidFill>
                <a:latin typeface="Arial" panose="020B0604020202020204" pitchFamily="34" charset="0"/>
                <a:cs typeface="Arial" panose="020B0604020202020204" pitchFamily="34" charset="0"/>
              </a:rPr>
              <a:t>Factors include – economic growth, interest rates, exchange rates, inflation, disposable income of consumers and businesses.</a:t>
            </a:r>
          </a:p>
          <a:p>
            <a:pPr marL="0" indent="0" fontAlgn="b">
              <a:lnSpc>
                <a:spcPct val="90000"/>
              </a:lnSpc>
              <a:buNone/>
            </a:pPr>
            <a:r>
              <a:rPr lang="en-GB" sz="1700" dirty="0">
                <a:solidFill>
                  <a:schemeClr val="bg1"/>
                </a:solidFill>
                <a:latin typeface="Arial" panose="020B0604020202020204" pitchFamily="34" charset="0"/>
                <a:cs typeface="Arial" panose="020B0604020202020204" pitchFamily="34" charset="0"/>
              </a:rPr>
              <a:t>(Consider how the economy is being affected now by COVID-19)</a:t>
            </a:r>
          </a:p>
          <a:p>
            <a:pPr marL="0" indent="0" fontAlgn="b">
              <a:lnSpc>
                <a:spcPct val="90000"/>
              </a:lnSpc>
              <a:buNone/>
            </a:pPr>
            <a:r>
              <a:rPr lang="en-GB" sz="1700" dirty="0">
                <a:solidFill>
                  <a:schemeClr val="bg1"/>
                </a:solidFill>
                <a:latin typeface="Arial" panose="020B0604020202020204" pitchFamily="34" charset="0"/>
                <a:cs typeface="Arial" panose="020B0604020202020204" pitchFamily="34" charset="0"/>
              </a:rPr>
              <a:t>These factors can be further broken down into macro-economical and micro-economical factors.</a:t>
            </a:r>
          </a:p>
          <a:p>
            <a:pPr marL="0" indent="0" fontAlgn="b">
              <a:lnSpc>
                <a:spcPct val="90000"/>
              </a:lnSpc>
              <a:buNone/>
            </a:pPr>
            <a:endParaRPr lang="en-GB" sz="1700" dirty="0">
              <a:solidFill>
                <a:schemeClr val="bg1"/>
              </a:solidFill>
              <a:latin typeface="Arial" panose="020B0604020202020204" pitchFamily="34" charset="0"/>
              <a:cs typeface="Arial" panose="020B0604020202020204" pitchFamily="34" charset="0"/>
            </a:endParaRPr>
          </a:p>
          <a:p>
            <a:pPr marL="0" indent="0" fontAlgn="b">
              <a:lnSpc>
                <a:spcPct val="90000"/>
              </a:lnSpc>
              <a:buNone/>
            </a:pPr>
            <a:r>
              <a:rPr lang="en-GB" sz="1700" b="1" dirty="0">
                <a:solidFill>
                  <a:schemeClr val="bg1"/>
                </a:solidFill>
                <a:latin typeface="Arial" panose="020B0604020202020204" pitchFamily="34" charset="0"/>
                <a:cs typeface="Arial" panose="020B0604020202020204" pitchFamily="34" charset="0"/>
              </a:rPr>
              <a:t>Macro-economical  factors </a:t>
            </a:r>
            <a:r>
              <a:rPr lang="en-GB" sz="1700" dirty="0">
                <a:solidFill>
                  <a:schemeClr val="bg1"/>
                </a:solidFill>
                <a:latin typeface="Arial" panose="020B0604020202020204" pitchFamily="34" charset="0"/>
                <a:cs typeface="Arial" panose="020B0604020202020204" pitchFamily="34" charset="0"/>
              </a:rPr>
              <a:t>deal with the management of demand in any given economy. Governments use interest rate control, taxation policy and government expenditure as their main mechanisms they use for this.</a:t>
            </a:r>
          </a:p>
          <a:p>
            <a:pPr marL="0" indent="0" fontAlgn="b">
              <a:lnSpc>
                <a:spcPct val="90000"/>
              </a:lnSpc>
              <a:buNone/>
            </a:pPr>
            <a:endParaRPr lang="en-GB" sz="1700" dirty="0">
              <a:solidFill>
                <a:schemeClr val="bg1"/>
              </a:solidFill>
              <a:latin typeface="Arial" panose="020B0604020202020204" pitchFamily="34" charset="0"/>
              <a:cs typeface="Arial" panose="020B0604020202020204" pitchFamily="34" charset="0"/>
            </a:endParaRPr>
          </a:p>
          <a:p>
            <a:pPr marL="0" indent="0" fontAlgn="b">
              <a:lnSpc>
                <a:spcPct val="90000"/>
              </a:lnSpc>
              <a:buNone/>
            </a:pPr>
            <a:r>
              <a:rPr lang="en-GB" sz="1700" b="1" dirty="0">
                <a:solidFill>
                  <a:schemeClr val="bg1"/>
                </a:solidFill>
                <a:latin typeface="Arial" panose="020B0604020202020204" pitchFamily="34" charset="0"/>
                <a:cs typeface="Arial" panose="020B0604020202020204" pitchFamily="34" charset="0"/>
              </a:rPr>
              <a:t>Micro-economic factors </a:t>
            </a:r>
            <a:r>
              <a:rPr lang="en-GB" sz="1700" dirty="0">
                <a:solidFill>
                  <a:schemeClr val="bg1"/>
                </a:solidFill>
                <a:latin typeface="Arial" panose="020B0604020202020204" pitchFamily="34" charset="0"/>
                <a:cs typeface="Arial" panose="020B0604020202020204" pitchFamily="34" charset="0"/>
              </a:rPr>
              <a:t>are all about the way people spend their incomes. </a:t>
            </a:r>
          </a:p>
          <a:p>
            <a:pPr>
              <a:lnSpc>
                <a:spcPct val="90000"/>
              </a:lnSpc>
            </a:pPr>
            <a:endParaRPr lang="en-GB" sz="1300" dirty="0"/>
          </a:p>
        </p:txBody>
      </p:sp>
      <p:pic>
        <p:nvPicPr>
          <p:cNvPr id="4" name="Picture 3">
            <a:extLst>
              <a:ext uri="{FF2B5EF4-FFF2-40B4-BE49-F238E27FC236}">
                <a16:creationId xmlns:a16="http://schemas.microsoft.com/office/drawing/2014/main" id="{241BEEFE-CA83-44DE-B78A-55B782156BE5}"/>
              </a:ext>
            </a:extLst>
          </p:cNvPr>
          <p:cNvPicPr>
            <a:picLocks noChangeAspect="1"/>
          </p:cNvPicPr>
          <p:nvPr/>
        </p:nvPicPr>
        <p:blipFill>
          <a:blip r:embed="rId2"/>
          <a:stretch>
            <a:fillRect/>
          </a:stretch>
        </p:blipFill>
        <p:spPr>
          <a:xfrm>
            <a:off x="4860032" y="1700808"/>
            <a:ext cx="4038600" cy="2837116"/>
          </a:xfrm>
          <a:prstGeom prst="rect">
            <a:avLst/>
          </a:prstGeom>
          <a:noFill/>
        </p:spPr>
      </p:pic>
    </p:spTree>
    <p:extLst>
      <p:ext uri="{BB962C8B-B14F-4D97-AF65-F5344CB8AC3E}">
        <p14:creationId xmlns:p14="http://schemas.microsoft.com/office/powerpoint/2010/main" val="22141742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4C2DE5-36B5-4EBC-A29F-3F32F7D0B500}"/>
              </a:ext>
            </a:extLst>
          </p:cNvPr>
          <p:cNvSpPr>
            <a:spLocks noGrp="1"/>
          </p:cNvSpPr>
          <p:nvPr>
            <p:ph type="title"/>
          </p:nvPr>
        </p:nvSpPr>
        <p:spPr>
          <a:xfrm>
            <a:off x="5004048" y="548680"/>
            <a:ext cx="2962672" cy="562074"/>
          </a:xfrm>
        </p:spPr>
        <p:txBody>
          <a:bodyPr anchor="ctr">
            <a:normAutofit/>
          </a:bodyPr>
          <a:lstStyle/>
          <a:p>
            <a:r>
              <a:rPr lang="en-GB" sz="3200" b="1" dirty="0">
                <a:solidFill>
                  <a:schemeClr val="bg1"/>
                </a:solidFill>
              </a:rPr>
              <a:t>Social</a:t>
            </a:r>
          </a:p>
        </p:txBody>
      </p:sp>
      <p:sp>
        <p:nvSpPr>
          <p:cNvPr id="3" name="Content Placeholder 2">
            <a:extLst>
              <a:ext uri="{FF2B5EF4-FFF2-40B4-BE49-F238E27FC236}">
                <a16:creationId xmlns:a16="http://schemas.microsoft.com/office/drawing/2014/main" id="{A863665D-11CF-471F-80ED-3ED27754C971}"/>
              </a:ext>
            </a:extLst>
          </p:cNvPr>
          <p:cNvSpPr>
            <a:spLocks noGrp="1"/>
          </p:cNvSpPr>
          <p:nvPr>
            <p:ph sz="half" idx="1"/>
          </p:nvPr>
        </p:nvSpPr>
        <p:spPr>
          <a:xfrm>
            <a:off x="245368" y="1412776"/>
            <a:ext cx="4474840" cy="3960440"/>
          </a:xfrm>
        </p:spPr>
        <p:txBody>
          <a:bodyPr>
            <a:normAutofit fontScale="92500" lnSpcReduction="20000"/>
          </a:bodyPr>
          <a:lstStyle/>
          <a:p>
            <a:pPr marL="0" indent="0">
              <a:lnSpc>
                <a:spcPct val="90000"/>
              </a:lnSpc>
              <a:buNone/>
            </a:pPr>
            <a:r>
              <a:rPr lang="en-GB" sz="1700" dirty="0">
                <a:solidFill>
                  <a:schemeClr val="bg1"/>
                </a:solidFill>
                <a:latin typeface="Arial" panose="020B0604020202020204" pitchFamily="34" charset="0"/>
                <a:cs typeface="Arial" panose="020B0604020202020204" pitchFamily="34" charset="0"/>
              </a:rPr>
              <a:t>Also known as socio-cultural factors, are the areas that involve the shared belief and attitudes of the population. </a:t>
            </a:r>
          </a:p>
          <a:p>
            <a:pPr marL="0" indent="0">
              <a:lnSpc>
                <a:spcPct val="90000"/>
              </a:lnSpc>
              <a:buNone/>
            </a:pPr>
            <a:endParaRPr lang="en-GB" sz="1700" dirty="0">
              <a:solidFill>
                <a:schemeClr val="bg1"/>
              </a:solidFill>
              <a:latin typeface="Arial" panose="020B0604020202020204" pitchFamily="34" charset="0"/>
              <a:cs typeface="Arial" panose="020B0604020202020204" pitchFamily="34" charset="0"/>
            </a:endParaRPr>
          </a:p>
          <a:p>
            <a:pPr marL="0" indent="0">
              <a:lnSpc>
                <a:spcPct val="90000"/>
              </a:lnSpc>
              <a:buNone/>
            </a:pPr>
            <a:r>
              <a:rPr lang="en-GB" sz="1700" dirty="0">
                <a:solidFill>
                  <a:schemeClr val="bg1"/>
                </a:solidFill>
                <a:latin typeface="Arial" panose="020B0604020202020204" pitchFamily="34" charset="0"/>
                <a:cs typeface="Arial" panose="020B0604020202020204" pitchFamily="34" charset="0"/>
              </a:rPr>
              <a:t>These factors include – population growth, age distribution, health consciousness, career attitudes and so on. </a:t>
            </a:r>
          </a:p>
          <a:p>
            <a:pPr marL="0" indent="0">
              <a:lnSpc>
                <a:spcPct val="90000"/>
              </a:lnSpc>
              <a:buNone/>
            </a:pPr>
            <a:endParaRPr lang="en-GB" sz="1700" dirty="0">
              <a:solidFill>
                <a:schemeClr val="bg1"/>
              </a:solidFill>
              <a:latin typeface="Arial" panose="020B0604020202020204" pitchFamily="34" charset="0"/>
              <a:cs typeface="Arial" panose="020B0604020202020204" pitchFamily="34" charset="0"/>
            </a:endParaRPr>
          </a:p>
          <a:p>
            <a:pPr marL="0" indent="0">
              <a:lnSpc>
                <a:spcPct val="90000"/>
              </a:lnSpc>
              <a:buNone/>
            </a:pPr>
            <a:r>
              <a:rPr lang="en-GB" sz="1700" dirty="0">
                <a:solidFill>
                  <a:schemeClr val="bg1"/>
                </a:solidFill>
                <a:latin typeface="Arial" panose="020B0604020202020204" pitchFamily="34" charset="0"/>
                <a:cs typeface="Arial" panose="020B0604020202020204" pitchFamily="34" charset="0"/>
              </a:rPr>
              <a:t>These factors are of particular interest as they have a direct effect on how marketers understand customers and what drives them. </a:t>
            </a:r>
          </a:p>
          <a:p>
            <a:pPr marL="0" indent="0">
              <a:lnSpc>
                <a:spcPct val="90000"/>
              </a:lnSpc>
              <a:buNone/>
            </a:pPr>
            <a:endParaRPr lang="en-GB" sz="1700" dirty="0">
              <a:solidFill>
                <a:schemeClr val="bg1"/>
              </a:solidFill>
              <a:latin typeface="Arial" panose="020B0604020202020204" pitchFamily="34" charset="0"/>
              <a:cs typeface="Arial" panose="020B0604020202020204" pitchFamily="34" charset="0"/>
            </a:endParaRPr>
          </a:p>
          <a:p>
            <a:pPr marL="0" indent="0">
              <a:lnSpc>
                <a:spcPct val="90000"/>
              </a:lnSpc>
              <a:buNone/>
            </a:pPr>
            <a:r>
              <a:rPr lang="en-GB" sz="1700" dirty="0">
                <a:solidFill>
                  <a:schemeClr val="bg1"/>
                </a:solidFill>
                <a:latin typeface="Arial" panose="020B0604020202020204" pitchFamily="34" charset="0"/>
                <a:cs typeface="Arial" panose="020B0604020202020204" pitchFamily="34" charset="0"/>
              </a:rPr>
              <a:t>It is important that marketers keep up with changing behaviours such as the increase in social media usage for effective channels to target. </a:t>
            </a:r>
          </a:p>
          <a:p>
            <a:pPr>
              <a:lnSpc>
                <a:spcPct val="90000"/>
              </a:lnSpc>
            </a:pPr>
            <a:endParaRPr lang="en-GB" sz="1500" dirty="0"/>
          </a:p>
        </p:txBody>
      </p:sp>
      <p:pic>
        <p:nvPicPr>
          <p:cNvPr id="4" name="Picture 3">
            <a:extLst>
              <a:ext uri="{FF2B5EF4-FFF2-40B4-BE49-F238E27FC236}">
                <a16:creationId xmlns:a16="http://schemas.microsoft.com/office/drawing/2014/main" id="{965D8A33-9A3B-4C1D-B386-BDD820AF0AA8}"/>
              </a:ext>
            </a:extLst>
          </p:cNvPr>
          <p:cNvPicPr>
            <a:picLocks noChangeAspect="1"/>
          </p:cNvPicPr>
          <p:nvPr/>
        </p:nvPicPr>
        <p:blipFill>
          <a:blip r:embed="rId2"/>
          <a:stretch>
            <a:fillRect/>
          </a:stretch>
        </p:blipFill>
        <p:spPr>
          <a:xfrm>
            <a:off x="4860032" y="1772816"/>
            <a:ext cx="4038600" cy="2837116"/>
          </a:xfrm>
          <a:prstGeom prst="rect">
            <a:avLst/>
          </a:prstGeom>
          <a:noFill/>
        </p:spPr>
      </p:pic>
    </p:spTree>
    <p:extLst>
      <p:ext uri="{BB962C8B-B14F-4D97-AF65-F5344CB8AC3E}">
        <p14:creationId xmlns:p14="http://schemas.microsoft.com/office/powerpoint/2010/main" val="25208058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E55EA5-3919-49BF-8D15-23BDF38EEB75}"/>
              </a:ext>
            </a:extLst>
          </p:cNvPr>
          <p:cNvSpPr>
            <a:spLocks noGrp="1"/>
          </p:cNvSpPr>
          <p:nvPr>
            <p:ph type="title"/>
          </p:nvPr>
        </p:nvSpPr>
        <p:spPr>
          <a:xfrm>
            <a:off x="4932040" y="548680"/>
            <a:ext cx="3106688" cy="706090"/>
          </a:xfrm>
        </p:spPr>
        <p:txBody>
          <a:bodyPr anchor="ctr">
            <a:normAutofit/>
          </a:bodyPr>
          <a:lstStyle/>
          <a:p>
            <a:r>
              <a:rPr lang="en-GB" sz="3200" b="1" dirty="0">
                <a:solidFill>
                  <a:schemeClr val="bg1"/>
                </a:solidFill>
              </a:rPr>
              <a:t>Technological</a:t>
            </a:r>
          </a:p>
        </p:txBody>
      </p:sp>
      <p:sp>
        <p:nvSpPr>
          <p:cNvPr id="3" name="Content Placeholder 2">
            <a:extLst>
              <a:ext uri="{FF2B5EF4-FFF2-40B4-BE49-F238E27FC236}">
                <a16:creationId xmlns:a16="http://schemas.microsoft.com/office/drawing/2014/main" id="{58F6CAB6-9E29-4070-A1DE-DD3E4DDCC238}"/>
              </a:ext>
            </a:extLst>
          </p:cNvPr>
          <p:cNvSpPr>
            <a:spLocks noGrp="1"/>
          </p:cNvSpPr>
          <p:nvPr>
            <p:ph sz="half" idx="1"/>
          </p:nvPr>
        </p:nvSpPr>
        <p:spPr>
          <a:xfrm>
            <a:off x="251520" y="1412776"/>
            <a:ext cx="4474840" cy="3744416"/>
          </a:xfrm>
        </p:spPr>
        <p:txBody>
          <a:bodyPr>
            <a:normAutofit fontScale="92500" lnSpcReduction="10000"/>
          </a:bodyPr>
          <a:lstStyle/>
          <a:p>
            <a:pPr marL="0" indent="0" fontAlgn="b">
              <a:lnSpc>
                <a:spcPct val="90000"/>
              </a:lnSpc>
              <a:buNone/>
            </a:pPr>
            <a:r>
              <a:rPr lang="en-GB" sz="1700" dirty="0">
                <a:solidFill>
                  <a:schemeClr val="bg1"/>
                </a:solidFill>
              </a:rPr>
              <a:t>Technological factors affect marketing and the management in three distinct ways:</a:t>
            </a:r>
          </a:p>
          <a:p>
            <a:pPr marL="0" indent="0" fontAlgn="b">
              <a:lnSpc>
                <a:spcPct val="90000"/>
              </a:lnSpc>
              <a:buNone/>
            </a:pPr>
            <a:endParaRPr lang="en-GB" sz="1700" dirty="0">
              <a:solidFill>
                <a:schemeClr val="bg1"/>
              </a:solidFill>
            </a:endParaRPr>
          </a:p>
          <a:p>
            <a:pPr marL="0" indent="0" fontAlgn="b">
              <a:lnSpc>
                <a:spcPct val="90000"/>
              </a:lnSpc>
              <a:buNone/>
            </a:pPr>
            <a:r>
              <a:rPr lang="en-GB" sz="1700" dirty="0">
                <a:solidFill>
                  <a:schemeClr val="bg1"/>
                </a:solidFill>
              </a:rPr>
              <a:t>New ways of producing goods and services</a:t>
            </a:r>
          </a:p>
          <a:p>
            <a:pPr marL="0" indent="0" fontAlgn="b">
              <a:lnSpc>
                <a:spcPct val="90000"/>
              </a:lnSpc>
              <a:buNone/>
            </a:pPr>
            <a:r>
              <a:rPr lang="en-GB" sz="1700" dirty="0">
                <a:solidFill>
                  <a:schemeClr val="bg1"/>
                </a:solidFill>
              </a:rPr>
              <a:t>New ways of distributing goods and services</a:t>
            </a:r>
          </a:p>
          <a:p>
            <a:pPr marL="0" indent="0" fontAlgn="b">
              <a:lnSpc>
                <a:spcPct val="90000"/>
              </a:lnSpc>
              <a:buNone/>
            </a:pPr>
            <a:r>
              <a:rPr lang="en-GB" sz="1700" dirty="0">
                <a:solidFill>
                  <a:schemeClr val="bg1"/>
                </a:solidFill>
              </a:rPr>
              <a:t>New ways of communicating with target markets</a:t>
            </a:r>
          </a:p>
          <a:p>
            <a:pPr marL="0" indent="0" fontAlgn="b">
              <a:lnSpc>
                <a:spcPct val="90000"/>
              </a:lnSpc>
              <a:buNone/>
            </a:pPr>
            <a:r>
              <a:rPr lang="en-GB" sz="1700" dirty="0">
                <a:solidFill>
                  <a:schemeClr val="bg1"/>
                </a:solidFill>
              </a:rPr>
              <a:t>(for example, the advent of skype &amp; Social Media and increased communication)</a:t>
            </a:r>
          </a:p>
          <a:p>
            <a:pPr marL="0" indent="0" fontAlgn="b">
              <a:lnSpc>
                <a:spcPct val="90000"/>
              </a:lnSpc>
              <a:buNone/>
            </a:pPr>
            <a:endParaRPr lang="en-GB" sz="1700" dirty="0">
              <a:solidFill>
                <a:schemeClr val="bg1"/>
              </a:solidFill>
            </a:endParaRPr>
          </a:p>
          <a:p>
            <a:pPr marL="0" indent="0" fontAlgn="b">
              <a:lnSpc>
                <a:spcPct val="90000"/>
              </a:lnSpc>
              <a:buNone/>
            </a:pPr>
            <a:r>
              <a:rPr lang="en-GB" sz="1700" dirty="0">
                <a:solidFill>
                  <a:schemeClr val="bg1"/>
                </a:solidFill>
              </a:rPr>
              <a:t>Over the last 10 years, changes in technology have massively impacted every industry and the degree and speed that this will occur in the future is only going to increase.</a:t>
            </a:r>
          </a:p>
          <a:p>
            <a:pPr>
              <a:lnSpc>
                <a:spcPct val="90000"/>
              </a:lnSpc>
            </a:pPr>
            <a:endParaRPr lang="en-GB" sz="1500" dirty="0"/>
          </a:p>
        </p:txBody>
      </p:sp>
      <p:pic>
        <p:nvPicPr>
          <p:cNvPr id="4" name="Picture 3">
            <a:extLst>
              <a:ext uri="{FF2B5EF4-FFF2-40B4-BE49-F238E27FC236}">
                <a16:creationId xmlns:a16="http://schemas.microsoft.com/office/drawing/2014/main" id="{4254D320-58E1-4CC9-9214-0709995FA468}"/>
              </a:ext>
            </a:extLst>
          </p:cNvPr>
          <p:cNvPicPr>
            <a:picLocks noChangeAspect="1"/>
          </p:cNvPicPr>
          <p:nvPr/>
        </p:nvPicPr>
        <p:blipFill>
          <a:blip r:embed="rId2"/>
          <a:stretch>
            <a:fillRect/>
          </a:stretch>
        </p:blipFill>
        <p:spPr>
          <a:xfrm>
            <a:off x="4932040" y="1916832"/>
            <a:ext cx="4038600" cy="2837116"/>
          </a:xfrm>
          <a:prstGeom prst="rect">
            <a:avLst/>
          </a:prstGeom>
          <a:noFill/>
        </p:spPr>
      </p:pic>
    </p:spTree>
    <p:extLst>
      <p:ext uri="{BB962C8B-B14F-4D97-AF65-F5344CB8AC3E}">
        <p14:creationId xmlns:p14="http://schemas.microsoft.com/office/powerpoint/2010/main" val="1859808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36FB48-E5F0-4DA2-97C3-962E7AC77692}"/>
              </a:ext>
            </a:extLst>
          </p:cNvPr>
          <p:cNvSpPr>
            <a:spLocks noGrp="1"/>
          </p:cNvSpPr>
          <p:nvPr>
            <p:ph type="title"/>
          </p:nvPr>
        </p:nvSpPr>
        <p:spPr>
          <a:xfrm>
            <a:off x="5148064" y="595743"/>
            <a:ext cx="3322712" cy="634082"/>
          </a:xfrm>
        </p:spPr>
        <p:txBody>
          <a:bodyPr anchor="ctr">
            <a:normAutofit/>
          </a:bodyPr>
          <a:lstStyle/>
          <a:p>
            <a:r>
              <a:rPr lang="en-GB" sz="3200" b="1" dirty="0">
                <a:solidFill>
                  <a:schemeClr val="bg1"/>
                </a:solidFill>
              </a:rPr>
              <a:t>Environmental</a:t>
            </a:r>
          </a:p>
        </p:txBody>
      </p:sp>
      <p:sp>
        <p:nvSpPr>
          <p:cNvPr id="3" name="Content Placeholder 2">
            <a:extLst>
              <a:ext uri="{FF2B5EF4-FFF2-40B4-BE49-F238E27FC236}">
                <a16:creationId xmlns:a16="http://schemas.microsoft.com/office/drawing/2014/main" id="{65D5EF85-AD2B-4583-A5D7-A773477CE1DA}"/>
              </a:ext>
            </a:extLst>
          </p:cNvPr>
          <p:cNvSpPr>
            <a:spLocks noGrp="1"/>
          </p:cNvSpPr>
          <p:nvPr>
            <p:ph sz="half" idx="1"/>
          </p:nvPr>
        </p:nvSpPr>
        <p:spPr>
          <a:xfrm>
            <a:off x="457200" y="1600201"/>
            <a:ext cx="4690864" cy="3628999"/>
          </a:xfrm>
        </p:spPr>
        <p:txBody>
          <a:bodyPr>
            <a:normAutofit fontScale="92500" lnSpcReduction="20000"/>
          </a:bodyPr>
          <a:lstStyle/>
          <a:p>
            <a:pPr marL="0" indent="0" algn="just">
              <a:lnSpc>
                <a:spcPct val="90000"/>
              </a:lnSpc>
              <a:buNone/>
            </a:pPr>
            <a:r>
              <a:rPr lang="en-GB" sz="1600" dirty="0">
                <a:solidFill>
                  <a:schemeClr val="bg1"/>
                </a:solidFill>
                <a:latin typeface="Arial" panose="020B0604020202020204" pitchFamily="34" charset="0"/>
                <a:cs typeface="Arial" panose="020B0604020202020204" pitchFamily="34" charset="0"/>
              </a:rPr>
              <a:t>The environment has become important due to the increasing scarcity of raw materials, pollution targets, doing business as an ethical and sustainable company, carbon footprint targets set by governments </a:t>
            </a:r>
            <a:r>
              <a:rPr lang="en-GB" sz="1600" i="1" dirty="0">
                <a:solidFill>
                  <a:schemeClr val="bg1"/>
                </a:solidFill>
                <a:latin typeface="Arial" panose="020B0604020202020204" pitchFamily="34" charset="0"/>
                <a:cs typeface="Arial" panose="020B0604020202020204" pitchFamily="34" charset="0"/>
              </a:rPr>
              <a:t>(this is a good example where one factor could be classed as political and environmental at the same time). </a:t>
            </a:r>
          </a:p>
          <a:p>
            <a:pPr marL="0" indent="0" algn="just">
              <a:lnSpc>
                <a:spcPct val="90000"/>
              </a:lnSpc>
              <a:buNone/>
            </a:pPr>
            <a:endParaRPr lang="en-GB" sz="1600" dirty="0">
              <a:solidFill>
                <a:schemeClr val="bg1"/>
              </a:solidFill>
              <a:latin typeface="Arial" panose="020B0604020202020204" pitchFamily="34" charset="0"/>
              <a:cs typeface="Arial" panose="020B0604020202020204" pitchFamily="34" charset="0"/>
            </a:endParaRPr>
          </a:p>
          <a:p>
            <a:pPr marL="0" indent="0" algn="just">
              <a:lnSpc>
                <a:spcPct val="90000"/>
              </a:lnSpc>
              <a:buNone/>
            </a:pPr>
            <a:r>
              <a:rPr lang="en-GB" sz="1600" dirty="0">
                <a:solidFill>
                  <a:schemeClr val="bg1"/>
                </a:solidFill>
                <a:latin typeface="Arial" panose="020B0604020202020204" pitchFamily="34" charset="0"/>
                <a:cs typeface="Arial" panose="020B0604020202020204" pitchFamily="34" charset="0"/>
              </a:rPr>
              <a:t>These are just some of the issue's marketers are facing within this factor.</a:t>
            </a:r>
          </a:p>
          <a:p>
            <a:pPr marL="0" indent="0" algn="just">
              <a:lnSpc>
                <a:spcPct val="90000"/>
              </a:lnSpc>
              <a:buNone/>
            </a:pPr>
            <a:r>
              <a:rPr lang="en-GB" sz="1600" dirty="0">
                <a:solidFill>
                  <a:schemeClr val="bg1"/>
                </a:solidFill>
                <a:latin typeface="Arial" panose="020B0604020202020204" pitchFamily="34" charset="0"/>
                <a:cs typeface="Arial" panose="020B0604020202020204" pitchFamily="34" charset="0"/>
              </a:rPr>
              <a:t>More and more consumers are demanding that the products they buy are sourced ethically, and if possible, from a sustainable source.</a:t>
            </a:r>
          </a:p>
          <a:p>
            <a:pPr marL="0" indent="0" algn="just">
              <a:lnSpc>
                <a:spcPct val="90000"/>
              </a:lnSpc>
              <a:buNone/>
            </a:pPr>
            <a:endParaRPr lang="en-GB" sz="1600" dirty="0">
              <a:solidFill>
                <a:schemeClr val="bg1"/>
              </a:solidFill>
              <a:latin typeface="Arial" panose="020B0604020202020204" pitchFamily="34" charset="0"/>
              <a:cs typeface="Arial" panose="020B0604020202020204" pitchFamily="34" charset="0"/>
            </a:endParaRPr>
          </a:p>
          <a:p>
            <a:pPr marL="0" indent="0" algn="just">
              <a:lnSpc>
                <a:spcPct val="90000"/>
              </a:lnSpc>
              <a:buNone/>
            </a:pPr>
            <a:r>
              <a:rPr lang="en-GB" sz="1600" dirty="0">
                <a:solidFill>
                  <a:schemeClr val="bg1"/>
                </a:solidFill>
                <a:latin typeface="Arial" panose="020B0604020202020204" pitchFamily="34" charset="0"/>
                <a:cs typeface="Arial" panose="020B0604020202020204" pitchFamily="34" charset="0"/>
              </a:rPr>
              <a:t>(</a:t>
            </a:r>
            <a:r>
              <a:rPr lang="en-GB" sz="1600" i="1" dirty="0">
                <a:solidFill>
                  <a:schemeClr val="bg1"/>
                </a:solidFill>
                <a:latin typeface="Arial" panose="020B0604020202020204" pitchFamily="34" charset="0"/>
                <a:cs typeface="Arial" panose="020B0604020202020204" pitchFamily="34" charset="0"/>
              </a:rPr>
              <a:t>Marriott and their sustainable agenda with the Serve 360 programme)</a:t>
            </a:r>
          </a:p>
          <a:p>
            <a:pPr>
              <a:lnSpc>
                <a:spcPct val="90000"/>
              </a:lnSpc>
            </a:pPr>
            <a:endParaRPr lang="en-GB" sz="1500" dirty="0"/>
          </a:p>
        </p:txBody>
      </p:sp>
      <p:pic>
        <p:nvPicPr>
          <p:cNvPr id="4" name="Picture 3" descr="Graphical user interface, application&#10;&#10;Description automatically generated">
            <a:extLst>
              <a:ext uri="{FF2B5EF4-FFF2-40B4-BE49-F238E27FC236}">
                <a16:creationId xmlns:a16="http://schemas.microsoft.com/office/drawing/2014/main" id="{A2D87B58-AECC-49D3-8360-12AABBF5E26D}"/>
              </a:ext>
            </a:extLst>
          </p:cNvPr>
          <p:cNvPicPr>
            <a:picLocks noChangeAspect="1"/>
          </p:cNvPicPr>
          <p:nvPr/>
        </p:nvPicPr>
        <p:blipFill>
          <a:blip r:embed="rId2"/>
          <a:stretch>
            <a:fillRect/>
          </a:stretch>
        </p:blipFill>
        <p:spPr>
          <a:xfrm>
            <a:off x="5076056" y="2010442"/>
            <a:ext cx="4038600" cy="2837116"/>
          </a:xfrm>
          <a:prstGeom prst="rect">
            <a:avLst/>
          </a:prstGeom>
          <a:noFill/>
        </p:spPr>
      </p:pic>
    </p:spTree>
    <p:extLst>
      <p:ext uri="{BB962C8B-B14F-4D97-AF65-F5344CB8AC3E}">
        <p14:creationId xmlns:p14="http://schemas.microsoft.com/office/powerpoint/2010/main" val="34660131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9FEBDC-FD3A-4BC8-AE2F-312D10EF941B}"/>
              </a:ext>
            </a:extLst>
          </p:cNvPr>
          <p:cNvSpPr>
            <a:spLocks noGrp="1"/>
          </p:cNvSpPr>
          <p:nvPr>
            <p:ph type="title"/>
          </p:nvPr>
        </p:nvSpPr>
        <p:spPr>
          <a:xfrm>
            <a:off x="4896291" y="622711"/>
            <a:ext cx="2746648" cy="562074"/>
          </a:xfrm>
        </p:spPr>
        <p:txBody>
          <a:bodyPr anchor="ctr">
            <a:normAutofit fontScale="90000"/>
          </a:bodyPr>
          <a:lstStyle/>
          <a:p>
            <a:r>
              <a:rPr lang="en-GB" dirty="0"/>
              <a:t> </a:t>
            </a:r>
            <a:r>
              <a:rPr lang="en-GB" sz="3200" b="1" dirty="0">
                <a:solidFill>
                  <a:schemeClr val="bg1"/>
                </a:solidFill>
              </a:rPr>
              <a:t>Legal </a:t>
            </a:r>
          </a:p>
        </p:txBody>
      </p:sp>
      <p:sp>
        <p:nvSpPr>
          <p:cNvPr id="3" name="Content Placeholder 2">
            <a:extLst>
              <a:ext uri="{FF2B5EF4-FFF2-40B4-BE49-F238E27FC236}">
                <a16:creationId xmlns:a16="http://schemas.microsoft.com/office/drawing/2014/main" id="{089A6CEF-C55D-4212-96FD-0164AF6DCA7D}"/>
              </a:ext>
            </a:extLst>
          </p:cNvPr>
          <p:cNvSpPr>
            <a:spLocks noGrp="1"/>
          </p:cNvSpPr>
          <p:nvPr>
            <p:ph sz="half" idx="1"/>
          </p:nvPr>
        </p:nvSpPr>
        <p:spPr>
          <a:xfrm>
            <a:off x="313184" y="1628800"/>
            <a:ext cx="4618856" cy="2980927"/>
          </a:xfrm>
        </p:spPr>
        <p:txBody>
          <a:bodyPr>
            <a:normAutofit lnSpcReduction="10000"/>
          </a:bodyPr>
          <a:lstStyle/>
          <a:p>
            <a:pPr marL="0" indent="0">
              <a:lnSpc>
                <a:spcPct val="90000"/>
              </a:lnSpc>
              <a:buNone/>
            </a:pPr>
            <a:r>
              <a:rPr lang="en-GB" sz="1800" dirty="0">
                <a:solidFill>
                  <a:schemeClr val="bg1"/>
                </a:solidFill>
                <a:latin typeface="Arial" panose="020B0604020202020204" pitchFamily="34" charset="0"/>
                <a:cs typeface="Arial" panose="020B0604020202020204" pitchFamily="34" charset="0"/>
              </a:rPr>
              <a:t>Health and Safety, equal opportunities, advertising standards, consumer rights and laws, product labelling and product safety. </a:t>
            </a:r>
          </a:p>
          <a:p>
            <a:pPr marL="0" indent="0">
              <a:lnSpc>
                <a:spcPct val="90000"/>
              </a:lnSpc>
              <a:buNone/>
            </a:pPr>
            <a:endParaRPr lang="en-GB" sz="1800" dirty="0">
              <a:solidFill>
                <a:schemeClr val="bg1"/>
              </a:solidFill>
              <a:latin typeface="Arial" panose="020B0604020202020204" pitchFamily="34" charset="0"/>
              <a:cs typeface="Arial" panose="020B0604020202020204" pitchFamily="34" charset="0"/>
            </a:endParaRPr>
          </a:p>
          <a:p>
            <a:pPr marL="0" indent="0">
              <a:lnSpc>
                <a:spcPct val="90000"/>
              </a:lnSpc>
              <a:buNone/>
            </a:pPr>
            <a:r>
              <a:rPr lang="en-GB" sz="1800" dirty="0">
                <a:solidFill>
                  <a:schemeClr val="bg1"/>
                </a:solidFill>
                <a:latin typeface="Arial" panose="020B0604020202020204" pitchFamily="34" charset="0"/>
                <a:cs typeface="Arial" panose="020B0604020202020204" pitchFamily="34" charset="0"/>
              </a:rPr>
              <a:t>Important for companies to know what is not legal in order trade successfully. </a:t>
            </a:r>
          </a:p>
          <a:p>
            <a:pPr marL="0" indent="0">
              <a:lnSpc>
                <a:spcPct val="90000"/>
              </a:lnSpc>
              <a:buNone/>
            </a:pPr>
            <a:endParaRPr lang="en-GB" sz="1800" dirty="0">
              <a:solidFill>
                <a:schemeClr val="bg1"/>
              </a:solidFill>
              <a:latin typeface="Arial" panose="020B0604020202020204" pitchFamily="34" charset="0"/>
              <a:cs typeface="Arial" panose="020B0604020202020204" pitchFamily="34" charset="0"/>
            </a:endParaRPr>
          </a:p>
          <a:p>
            <a:pPr marL="0" indent="0">
              <a:lnSpc>
                <a:spcPct val="90000"/>
              </a:lnSpc>
              <a:buNone/>
            </a:pPr>
            <a:r>
              <a:rPr lang="en-GB" sz="1800" dirty="0">
                <a:solidFill>
                  <a:schemeClr val="bg1"/>
                </a:solidFill>
                <a:latin typeface="Arial" panose="020B0604020202020204" pitchFamily="34" charset="0"/>
                <a:cs typeface="Arial" panose="020B0604020202020204" pitchFamily="34" charset="0"/>
              </a:rPr>
              <a:t>If an organisation trades globally this becomes more difficult as each country has its own set of rules and regulations.</a:t>
            </a:r>
          </a:p>
          <a:p>
            <a:pPr>
              <a:lnSpc>
                <a:spcPct val="90000"/>
              </a:lnSpc>
            </a:pPr>
            <a:endParaRPr lang="en-GB" sz="1800" dirty="0"/>
          </a:p>
        </p:txBody>
      </p:sp>
      <p:pic>
        <p:nvPicPr>
          <p:cNvPr id="4" name="Picture 3" descr="Graphical user interface, application&#10;&#10;Description automatically generated">
            <a:extLst>
              <a:ext uri="{FF2B5EF4-FFF2-40B4-BE49-F238E27FC236}">
                <a16:creationId xmlns:a16="http://schemas.microsoft.com/office/drawing/2014/main" id="{B9DC94E9-05D7-4342-827F-2E8F31F18F57}"/>
              </a:ext>
            </a:extLst>
          </p:cNvPr>
          <p:cNvPicPr>
            <a:picLocks noChangeAspect="1"/>
          </p:cNvPicPr>
          <p:nvPr/>
        </p:nvPicPr>
        <p:blipFill>
          <a:blip r:embed="rId2"/>
          <a:stretch>
            <a:fillRect/>
          </a:stretch>
        </p:blipFill>
        <p:spPr>
          <a:xfrm>
            <a:off x="4932040" y="1916832"/>
            <a:ext cx="4038600" cy="2837116"/>
          </a:xfrm>
          <a:prstGeom prst="rect">
            <a:avLst/>
          </a:prstGeom>
          <a:noFill/>
        </p:spPr>
      </p:pic>
    </p:spTree>
    <p:extLst>
      <p:ext uri="{BB962C8B-B14F-4D97-AF65-F5344CB8AC3E}">
        <p14:creationId xmlns:p14="http://schemas.microsoft.com/office/powerpoint/2010/main" val="34285501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FA1D70-1B21-470B-B505-341E0B6320AF}"/>
              </a:ext>
            </a:extLst>
          </p:cNvPr>
          <p:cNvSpPr>
            <a:spLocks noGrp="1"/>
          </p:cNvSpPr>
          <p:nvPr>
            <p:ph type="title"/>
          </p:nvPr>
        </p:nvSpPr>
        <p:spPr>
          <a:xfrm>
            <a:off x="4283968" y="274638"/>
            <a:ext cx="4402832" cy="634082"/>
          </a:xfrm>
        </p:spPr>
        <p:txBody>
          <a:bodyPr>
            <a:normAutofit fontScale="90000"/>
          </a:bodyPr>
          <a:lstStyle/>
          <a:p>
            <a:r>
              <a:rPr lang="en-GB" sz="3200" b="1" dirty="0">
                <a:solidFill>
                  <a:schemeClr val="bg1"/>
                </a:solidFill>
              </a:rPr>
              <a:t>What Is a SWOT Analysis?</a:t>
            </a:r>
            <a:br>
              <a:rPr lang="en-GB" sz="3200" b="1" dirty="0">
                <a:solidFill>
                  <a:schemeClr val="bg1"/>
                </a:solidFill>
              </a:rPr>
            </a:br>
            <a:endParaRPr lang="en-GB" sz="3200" dirty="0">
              <a:solidFill>
                <a:schemeClr val="bg1"/>
              </a:solidFill>
            </a:endParaRPr>
          </a:p>
        </p:txBody>
      </p:sp>
      <p:sp>
        <p:nvSpPr>
          <p:cNvPr id="3" name="Content Placeholder 2">
            <a:extLst>
              <a:ext uri="{FF2B5EF4-FFF2-40B4-BE49-F238E27FC236}">
                <a16:creationId xmlns:a16="http://schemas.microsoft.com/office/drawing/2014/main" id="{200F4D20-840D-45D4-82B7-9A2205797464}"/>
              </a:ext>
            </a:extLst>
          </p:cNvPr>
          <p:cNvSpPr>
            <a:spLocks noGrp="1"/>
          </p:cNvSpPr>
          <p:nvPr>
            <p:ph idx="1"/>
          </p:nvPr>
        </p:nvSpPr>
        <p:spPr>
          <a:xfrm>
            <a:off x="457200" y="1484784"/>
            <a:ext cx="8579296" cy="4032449"/>
          </a:xfrm>
        </p:spPr>
        <p:txBody>
          <a:bodyPr>
            <a:normAutofit fontScale="92500" lnSpcReduction="10000"/>
          </a:bodyPr>
          <a:lstStyle/>
          <a:p>
            <a:pPr marL="0" indent="0">
              <a:buNone/>
            </a:pPr>
            <a:r>
              <a:rPr lang="en-GB" dirty="0">
                <a:solidFill>
                  <a:schemeClr val="bg1"/>
                </a:solidFill>
              </a:rPr>
              <a:t>A </a:t>
            </a:r>
            <a:r>
              <a:rPr lang="en-GB" b="1" dirty="0">
                <a:solidFill>
                  <a:schemeClr val="bg1"/>
                </a:solidFill>
              </a:rPr>
              <a:t>SWOT</a:t>
            </a:r>
            <a:r>
              <a:rPr lang="en-GB" dirty="0">
                <a:solidFill>
                  <a:schemeClr val="bg1"/>
                </a:solidFill>
              </a:rPr>
              <a:t> analysis is a technique used to determine and define your </a:t>
            </a:r>
          </a:p>
          <a:p>
            <a:pPr marL="0" indent="0">
              <a:buNone/>
            </a:pPr>
            <a:r>
              <a:rPr lang="en-GB" b="1" dirty="0">
                <a:solidFill>
                  <a:schemeClr val="bg1"/>
                </a:solidFill>
              </a:rPr>
              <a:t>Strengths, </a:t>
            </a:r>
          </a:p>
          <a:p>
            <a:pPr marL="0" indent="0">
              <a:buNone/>
            </a:pPr>
            <a:r>
              <a:rPr lang="en-GB" b="1" dirty="0">
                <a:solidFill>
                  <a:schemeClr val="bg1"/>
                </a:solidFill>
              </a:rPr>
              <a:t>Weaknesses, </a:t>
            </a:r>
          </a:p>
          <a:p>
            <a:pPr marL="0" indent="0">
              <a:buNone/>
            </a:pPr>
            <a:r>
              <a:rPr lang="en-GB" b="1" dirty="0">
                <a:solidFill>
                  <a:schemeClr val="bg1"/>
                </a:solidFill>
              </a:rPr>
              <a:t>Opportunities</a:t>
            </a:r>
            <a:r>
              <a:rPr lang="en-GB" dirty="0">
                <a:solidFill>
                  <a:schemeClr val="bg1"/>
                </a:solidFill>
              </a:rPr>
              <a:t>, </a:t>
            </a:r>
          </a:p>
          <a:p>
            <a:pPr marL="0" indent="0">
              <a:buNone/>
            </a:pPr>
            <a:r>
              <a:rPr lang="en-GB" dirty="0">
                <a:solidFill>
                  <a:schemeClr val="bg1"/>
                </a:solidFill>
              </a:rPr>
              <a:t>and </a:t>
            </a:r>
            <a:r>
              <a:rPr lang="en-GB" b="1" dirty="0">
                <a:solidFill>
                  <a:schemeClr val="bg1"/>
                </a:solidFill>
              </a:rPr>
              <a:t>Threats</a:t>
            </a:r>
            <a:r>
              <a:rPr lang="en-GB" dirty="0">
                <a:solidFill>
                  <a:schemeClr val="bg1"/>
                </a:solidFill>
              </a:rPr>
              <a:t>  = </a:t>
            </a:r>
            <a:r>
              <a:rPr lang="en-GB" b="1" dirty="0">
                <a:solidFill>
                  <a:schemeClr val="bg1"/>
                </a:solidFill>
              </a:rPr>
              <a:t>SWOT.</a:t>
            </a:r>
            <a:r>
              <a:rPr lang="en-GB" dirty="0">
                <a:solidFill>
                  <a:schemeClr val="bg1"/>
                </a:solidFill>
              </a:rPr>
              <a:t> </a:t>
            </a:r>
          </a:p>
          <a:p>
            <a:pPr marL="0" indent="0">
              <a:buNone/>
            </a:pPr>
            <a:endParaRPr lang="en-GB" dirty="0">
              <a:solidFill>
                <a:schemeClr val="bg1"/>
              </a:solidFill>
            </a:endParaRPr>
          </a:p>
          <a:p>
            <a:pPr marL="0" indent="0">
              <a:buNone/>
            </a:pPr>
            <a:r>
              <a:rPr lang="en-GB" b="1" dirty="0">
                <a:solidFill>
                  <a:schemeClr val="bg1"/>
                </a:solidFill>
              </a:rPr>
              <a:t>SWOT analysis </a:t>
            </a:r>
            <a:r>
              <a:rPr lang="en-GB" dirty="0">
                <a:solidFill>
                  <a:schemeClr val="bg1"/>
                </a:solidFill>
              </a:rPr>
              <a:t>are used at the organisational level to determine how closely a business is aligned with its growth projections and success benchmarks.</a:t>
            </a:r>
          </a:p>
          <a:p>
            <a:endParaRPr lang="en-GB" dirty="0"/>
          </a:p>
        </p:txBody>
      </p:sp>
    </p:spTree>
    <p:extLst>
      <p:ext uri="{BB962C8B-B14F-4D97-AF65-F5344CB8AC3E}">
        <p14:creationId xmlns:p14="http://schemas.microsoft.com/office/powerpoint/2010/main" val="29496223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SWOT Analysis Explained Correctly">
            <a:hlinkClick r:id="" action="ppaction://media"/>
            <a:extLst>
              <a:ext uri="{FF2B5EF4-FFF2-40B4-BE49-F238E27FC236}">
                <a16:creationId xmlns:a16="http://schemas.microsoft.com/office/drawing/2014/main" id="{05C0CB44-9C58-485C-9C6F-545B5E435773}"/>
              </a:ext>
            </a:extLst>
          </p:cNvPr>
          <p:cNvPicPr>
            <a:picLocks noGrp="1" noRot="1" noChangeAspect="1"/>
          </p:cNvPicPr>
          <p:nvPr>
            <p:ph idx="1"/>
            <a:videoFile r:link="rId1"/>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9564190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8ACB4-3A15-41C5-B1BD-82D4C20858F4}"/>
              </a:ext>
            </a:extLst>
          </p:cNvPr>
          <p:cNvSpPr>
            <a:spLocks noGrp="1"/>
          </p:cNvSpPr>
          <p:nvPr>
            <p:ph type="title"/>
          </p:nvPr>
        </p:nvSpPr>
        <p:spPr>
          <a:xfrm>
            <a:off x="4716016" y="332656"/>
            <a:ext cx="2962672" cy="490066"/>
          </a:xfrm>
        </p:spPr>
        <p:txBody>
          <a:bodyPr>
            <a:normAutofit fontScale="90000"/>
          </a:bodyPr>
          <a:lstStyle/>
          <a:p>
            <a:r>
              <a:rPr lang="en-GB" sz="4400" dirty="0"/>
              <a:t> </a:t>
            </a:r>
            <a:r>
              <a:rPr lang="en-GB" sz="3200" b="1" dirty="0">
                <a:solidFill>
                  <a:schemeClr val="bg1"/>
                </a:solidFill>
              </a:rPr>
              <a:t>Strengths</a:t>
            </a:r>
            <a:endParaRPr lang="en-GB" sz="3200" dirty="0">
              <a:solidFill>
                <a:schemeClr val="bg1"/>
              </a:solidFill>
            </a:endParaRPr>
          </a:p>
        </p:txBody>
      </p:sp>
      <p:sp>
        <p:nvSpPr>
          <p:cNvPr id="3" name="Content Placeholder 2">
            <a:extLst>
              <a:ext uri="{FF2B5EF4-FFF2-40B4-BE49-F238E27FC236}">
                <a16:creationId xmlns:a16="http://schemas.microsoft.com/office/drawing/2014/main" id="{20E345C9-1C70-43FB-84CD-27FBFA4DEF3D}"/>
              </a:ext>
            </a:extLst>
          </p:cNvPr>
          <p:cNvSpPr>
            <a:spLocks noGrp="1"/>
          </p:cNvSpPr>
          <p:nvPr>
            <p:ph sz="half" idx="1"/>
          </p:nvPr>
        </p:nvSpPr>
        <p:spPr>
          <a:xfrm>
            <a:off x="467544" y="1434480"/>
            <a:ext cx="4038600" cy="3989040"/>
          </a:xfrm>
        </p:spPr>
        <p:txBody>
          <a:bodyPr>
            <a:normAutofit fontScale="55000" lnSpcReduction="20000"/>
          </a:bodyPr>
          <a:lstStyle/>
          <a:p>
            <a:pPr marL="0" indent="0">
              <a:buNone/>
            </a:pPr>
            <a:r>
              <a:rPr lang="en-GB" sz="2800" dirty="0">
                <a:solidFill>
                  <a:schemeClr val="bg1"/>
                </a:solidFill>
                <a:latin typeface="Arial" panose="020B0604020202020204" pitchFamily="34" charset="0"/>
                <a:cs typeface="Arial" panose="020B0604020202020204" pitchFamily="34" charset="0"/>
              </a:rPr>
              <a:t>This element addresses things that your company or project does especially well. </a:t>
            </a:r>
          </a:p>
          <a:p>
            <a:pPr marL="0" indent="0">
              <a:buNone/>
            </a:pPr>
            <a:endParaRPr lang="en-GB" sz="2800" dirty="0">
              <a:solidFill>
                <a:schemeClr val="bg1"/>
              </a:solidFill>
              <a:latin typeface="Arial" panose="020B0604020202020204" pitchFamily="34" charset="0"/>
              <a:cs typeface="Arial" panose="020B0604020202020204" pitchFamily="34" charset="0"/>
            </a:endParaRPr>
          </a:p>
          <a:p>
            <a:pPr marL="0" indent="0">
              <a:buNone/>
            </a:pPr>
            <a:r>
              <a:rPr lang="en-GB" sz="2800" dirty="0">
                <a:solidFill>
                  <a:schemeClr val="bg1"/>
                </a:solidFill>
                <a:latin typeface="Arial" panose="020B0604020202020204" pitchFamily="34" charset="0"/>
                <a:cs typeface="Arial" panose="020B0604020202020204" pitchFamily="34" charset="0"/>
              </a:rPr>
              <a:t>This could be something intangible, such as </a:t>
            </a:r>
            <a:r>
              <a:rPr lang="en-GB" sz="2800" b="1" dirty="0">
                <a:solidFill>
                  <a:schemeClr val="bg1"/>
                </a:solidFill>
                <a:latin typeface="Arial" panose="020B0604020202020204" pitchFamily="34" charset="0"/>
                <a:cs typeface="Arial" panose="020B0604020202020204" pitchFamily="34" charset="0"/>
              </a:rPr>
              <a:t>YOUR BRAND.</a:t>
            </a:r>
          </a:p>
          <a:p>
            <a:pPr marL="0" indent="0">
              <a:buNone/>
            </a:pPr>
            <a:endParaRPr lang="en-GB" sz="2800" dirty="0">
              <a:solidFill>
                <a:schemeClr val="bg1"/>
              </a:solidFill>
              <a:latin typeface="Arial" panose="020B0604020202020204" pitchFamily="34" charset="0"/>
              <a:cs typeface="Arial" panose="020B0604020202020204" pitchFamily="34" charset="0"/>
            </a:endParaRPr>
          </a:p>
          <a:p>
            <a:pPr marL="0" indent="0">
              <a:buNone/>
            </a:pPr>
            <a:r>
              <a:rPr lang="en-GB" sz="2800" dirty="0">
                <a:solidFill>
                  <a:schemeClr val="bg1"/>
                </a:solidFill>
                <a:latin typeface="Arial" panose="020B0604020202020204" pitchFamily="34" charset="0"/>
                <a:cs typeface="Arial" panose="020B0604020202020204" pitchFamily="34" charset="0"/>
              </a:rPr>
              <a:t>It could also be your people and your highly skilled and knowledgeable staff.</a:t>
            </a:r>
          </a:p>
          <a:p>
            <a:pPr marL="0" indent="0">
              <a:buNone/>
            </a:pPr>
            <a:endParaRPr lang="en-GB" sz="2800" dirty="0">
              <a:solidFill>
                <a:schemeClr val="bg1"/>
              </a:solidFill>
              <a:latin typeface="Arial" panose="020B0604020202020204" pitchFamily="34" charset="0"/>
              <a:cs typeface="Arial" panose="020B0604020202020204" pitchFamily="34" charset="0"/>
            </a:endParaRPr>
          </a:p>
          <a:p>
            <a:pPr marL="0" indent="0">
              <a:buNone/>
            </a:pPr>
            <a:r>
              <a:rPr lang="en-GB" sz="2800" b="1" dirty="0">
                <a:solidFill>
                  <a:schemeClr val="bg1"/>
                </a:solidFill>
                <a:latin typeface="Arial" panose="020B0604020202020204" pitchFamily="34" charset="0"/>
                <a:cs typeface="Arial" panose="020B0604020202020204" pitchFamily="34" charset="0"/>
              </a:rPr>
              <a:t>YOUR Customer Service</a:t>
            </a:r>
            <a:r>
              <a:rPr lang="en-GB" sz="2800" dirty="0">
                <a:solidFill>
                  <a:schemeClr val="bg1"/>
                </a:solidFill>
                <a:latin typeface="Arial" panose="020B0604020202020204" pitchFamily="34" charset="0"/>
                <a:cs typeface="Arial" panose="020B0604020202020204" pitchFamily="34" charset="0"/>
              </a:rPr>
              <a:t>.</a:t>
            </a:r>
          </a:p>
          <a:p>
            <a:pPr marL="0" indent="0">
              <a:buNone/>
            </a:pPr>
            <a:endParaRPr lang="en-GB" sz="2800" dirty="0">
              <a:solidFill>
                <a:schemeClr val="bg1"/>
              </a:solidFill>
              <a:latin typeface="Arial" panose="020B0604020202020204" pitchFamily="34" charset="0"/>
              <a:cs typeface="Arial" panose="020B0604020202020204" pitchFamily="34" charset="0"/>
            </a:endParaRPr>
          </a:p>
          <a:p>
            <a:pPr marL="0" indent="0">
              <a:buNone/>
            </a:pPr>
            <a:r>
              <a:rPr lang="en-GB" sz="2800" b="1" dirty="0">
                <a:solidFill>
                  <a:schemeClr val="bg1"/>
                </a:solidFill>
                <a:latin typeface="Arial" panose="020B0604020202020204" pitchFamily="34" charset="0"/>
                <a:cs typeface="Arial" panose="020B0604020202020204" pitchFamily="34" charset="0"/>
              </a:rPr>
              <a:t>Your LOCATION.</a:t>
            </a:r>
          </a:p>
          <a:p>
            <a:pPr marL="0" indent="0">
              <a:buNone/>
            </a:pPr>
            <a:endParaRPr lang="en-GB" sz="2800" dirty="0">
              <a:solidFill>
                <a:schemeClr val="bg1"/>
              </a:solidFill>
              <a:latin typeface="Arial" panose="020B0604020202020204" pitchFamily="34" charset="0"/>
              <a:cs typeface="Arial" panose="020B0604020202020204" pitchFamily="34" charset="0"/>
            </a:endParaRPr>
          </a:p>
          <a:p>
            <a:pPr marL="0" indent="0">
              <a:buNone/>
            </a:pPr>
            <a:r>
              <a:rPr lang="en-GB" sz="2800" dirty="0">
                <a:solidFill>
                  <a:schemeClr val="bg1"/>
                </a:solidFill>
                <a:latin typeface="Arial" panose="020B0604020202020204" pitchFamily="34" charset="0"/>
                <a:cs typeface="Arial" panose="020B0604020202020204" pitchFamily="34" charset="0"/>
              </a:rPr>
              <a:t>Strong leadership, or a great engineering team.</a:t>
            </a:r>
          </a:p>
          <a:p>
            <a:endParaRPr lang="en-GB" dirty="0"/>
          </a:p>
        </p:txBody>
      </p:sp>
      <p:pic>
        <p:nvPicPr>
          <p:cNvPr id="5" name="Content Placeholder 4">
            <a:extLst>
              <a:ext uri="{FF2B5EF4-FFF2-40B4-BE49-F238E27FC236}">
                <a16:creationId xmlns:a16="http://schemas.microsoft.com/office/drawing/2014/main" id="{ED9AC491-C1BE-4A6F-AB74-1BA4A05221E6}"/>
              </a:ext>
            </a:extLst>
          </p:cNvPr>
          <p:cNvPicPr>
            <a:picLocks noGrp="1" noChangeAspect="1"/>
          </p:cNvPicPr>
          <p:nvPr>
            <p:ph sz="half" idx="2"/>
          </p:nvPr>
        </p:nvPicPr>
        <p:blipFill>
          <a:blip r:embed="rId2"/>
          <a:stretch>
            <a:fillRect/>
          </a:stretch>
        </p:blipFill>
        <p:spPr>
          <a:xfrm>
            <a:off x="4572000" y="1612452"/>
            <a:ext cx="3724518" cy="3941330"/>
          </a:xfrm>
          <a:prstGeom prst="rect">
            <a:avLst/>
          </a:prstGeom>
        </p:spPr>
      </p:pic>
    </p:spTree>
    <p:extLst>
      <p:ext uri="{BB962C8B-B14F-4D97-AF65-F5344CB8AC3E}">
        <p14:creationId xmlns:p14="http://schemas.microsoft.com/office/powerpoint/2010/main" val="9585996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96FA8-DCEF-4BD5-9C69-C926A0732182}"/>
              </a:ext>
            </a:extLst>
          </p:cNvPr>
          <p:cNvSpPr>
            <a:spLocks noGrp="1"/>
          </p:cNvSpPr>
          <p:nvPr>
            <p:ph type="title"/>
          </p:nvPr>
        </p:nvSpPr>
        <p:spPr>
          <a:xfrm>
            <a:off x="4674840" y="332656"/>
            <a:ext cx="3394720" cy="562074"/>
          </a:xfrm>
        </p:spPr>
        <p:txBody>
          <a:bodyPr>
            <a:normAutofit/>
          </a:bodyPr>
          <a:lstStyle/>
          <a:p>
            <a:r>
              <a:rPr lang="en-GB" sz="3200" b="1" dirty="0">
                <a:solidFill>
                  <a:schemeClr val="bg1"/>
                </a:solidFill>
              </a:rPr>
              <a:t>Weaknesses</a:t>
            </a:r>
          </a:p>
        </p:txBody>
      </p:sp>
      <p:graphicFrame>
        <p:nvGraphicFramePr>
          <p:cNvPr id="4" name="Content Placeholder 2">
            <a:extLst>
              <a:ext uri="{FF2B5EF4-FFF2-40B4-BE49-F238E27FC236}">
                <a16:creationId xmlns:a16="http://schemas.microsoft.com/office/drawing/2014/main" id="{4375C86C-312F-4EBC-BD54-25569EE8FF8C}"/>
              </a:ext>
            </a:extLst>
          </p:cNvPr>
          <p:cNvGraphicFramePr>
            <a:graphicFrameLocks noGrp="1"/>
          </p:cNvGraphicFramePr>
          <p:nvPr>
            <p:ph idx="1"/>
            <p:extLst>
              <p:ext uri="{D42A27DB-BD31-4B8C-83A1-F6EECF244321}">
                <p14:modId xmlns:p14="http://schemas.microsoft.com/office/powerpoint/2010/main" val="2946523705"/>
              </p:ext>
            </p:extLst>
          </p:nvPr>
        </p:nvGraphicFramePr>
        <p:xfrm>
          <a:off x="457200" y="1196752"/>
          <a:ext cx="5626968" cy="43198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a:extLst>
              <a:ext uri="{FF2B5EF4-FFF2-40B4-BE49-F238E27FC236}">
                <a16:creationId xmlns:a16="http://schemas.microsoft.com/office/drawing/2014/main" id="{5D440F86-A8B9-4E14-AD8D-3B6301CC76A3}"/>
              </a:ext>
            </a:extLst>
          </p:cNvPr>
          <p:cNvPicPr>
            <a:picLocks noChangeAspect="1"/>
          </p:cNvPicPr>
          <p:nvPr/>
        </p:nvPicPr>
        <p:blipFill>
          <a:blip r:embed="rId7"/>
          <a:stretch>
            <a:fillRect/>
          </a:stretch>
        </p:blipFill>
        <p:spPr>
          <a:xfrm>
            <a:off x="6372200" y="1844824"/>
            <a:ext cx="2557149" cy="2541116"/>
          </a:xfrm>
          <a:prstGeom prst="rect">
            <a:avLst/>
          </a:prstGeom>
        </p:spPr>
      </p:pic>
    </p:spTree>
    <p:extLst>
      <p:ext uri="{BB962C8B-B14F-4D97-AF65-F5344CB8AC3E}">
        <p14:creationId xmlns:p14="http://schemas.microsoft.com/office/powerpoint/2010/main" val="24745895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069FD-98CA-4C39-AEEB-6B6EFE912BF7}"/>
              </a:ext>
            </a:extLst>
          </p:cNvPr>
          <p:cNvSpPr>
            <a:spLocks noGrp="1"/>
          </p:cNvSpPr>
          <p:nvPr>
            <p:ph type="title"/>
          </p:nvPr>
        </p:nvSpPr>
        <p:spPr>
          <a:xfrm>
            <a:off x="5332766" y="332656"/>
            <a:ext cx="3682752" cy="562074"/>
          </a:xfrm>
        </p:spPr>
        <p:txBody>
          <a:bodyPr anchor="ctr">
            <a:normAutofit/>
          </a:bodyPr>
          <a:lstStyle/>
          <a:p>
            <a:r>
              <a:rPr lang="en-GB" sz="3200" b="1" dirty="0">
                <a:solidFill>
                  <a:schemeClr val="bg1"/>
                </a:solidFill>
              </a:rPr>
              <a:t>Opportunities</a:t>
            </a:r>
            <a:endParaRPr lang="en-GB" sz="3200" dirty="0">
              <a:solidFill>
                <a:schemeClr val="bg1"/>
              </a:solidFill>
            </a:endParaRPr>
          </a:p>
        </p:txBody>
      </p:sp>
      <p:sp>
        <p:nvSpPr>
          <p:cNvPr id="3" name="Content Placeholder 2">
            <a:extLst>
              <a:ext uri="{FF2B5EF4-FFF2-40B4-BE49-F238E27FC236}">
                <a16:creationId xmlns:a16="http://schemas.microsoft.com/office/drawing/2014/main" id="{8E5A68BF-068D-4347-A215-629F19B3A14A}"/>
              </a:ext>
            </a:extLst>
          </p:cNvPr>
          <p:cNvSpPr>
            <a:spLocks noGrp="1"/>
          </p:cNvSpPr>
          <p:nvPr>
            <p:ph sz="half" idx="1"/>
          </p:nvPr>
        </p:nvSpPr>
        <p:spPr>
          <a:xfrm>
            <a:off x="354009" y="1196752"/>
            <a:ext cx="5010079" cy="4061047"/>
          </a:xfrm>
        </p:spPr>
        <p:txBody>
          <a:bodyPr>
            <a:normAutofit/>
          </a:bodyPr>
          <a:lstStyle/>
          <a:p>
            <a:pPr marL="0" indent="0">
              <a:lnSpc>
                <a:spcPct val="90000"/>
              </a:lnSpc>
              <a:buNone/>
            </a:pPr>
            <a:r>
              <a:rPr lang="en-GB" sz="1500" dirty="0">
                <a:solidFill>
                  <a:schemeClr val="bg1"/>
                </a:solidFill>
              </a:rPr>
              <a:t>Challenges keeping up with the volume of leads by your marketing team - </a:t>
            </a:r>
            <a:r>
              <a:rPr lang="en-GB" sz="1500" b="1" dirty="0">
                <a:solidFill>
                  <a:schemeClr val="bg1"/>
                </a:solidFill>
              </a:rPr>
              <a:t>That’s an opportunity. </a:t>
            </a:r>
          </a:p>
          <a:p>
            <a:pPr marL="0" indent="0">
              <a:lnSpc>
                <a:spcPct val="90000"/>
              </a:lnSpc>
              <a:buNone/>
            </a:pPr>
            <a:endParaRPr lang="en-GB" sz="1500" b="1" dirty="0">
              <a:solidFill>
                <a:schemeClr val="bg1"/>
              </a:solidFill>
            </a:endParaRPr>
          </a:p>
          <a:p>
            <a:pPr marL="0" indent="0">
              <a:lnSpc>
                <a:spcPct val="90000"/>
              </a:lnSpc>
              <a:buNone/>
            </a:pPr>
            <a:r>
              <a:rPr lang="en-GB" sz="1500" dirty="0">
                <a:solidFill>
                  <a:schemeClr val="bg1"/>
                </a:solidFill>
              </a:rPr>
              <a:t>Is your company developing an innovative new idea that will open up NEW markets or demographics? </a:t>
            </a:r>
            <a:r>
              <a:rPr lang="en-GB" sz="1500" b="1" dirty="0">
                <a:solidFill>
                  <a:schemeClr val="bg1"/>
                </a:solidFill>
              </a:rPr>
              <a:t>That’s another opportunity.</a:t>
            </a:r>
          </a:p>
          <a:p>
            <a:pPr marL="0" indent="0">
              <a:lnSpc>
                <a:spcPct val="90000"/>
              </a:lnSpc>
              <a:buNone/>
            </a:pPr>
            <a:endParaRPr lang="en-GB" sz="1500" b="1" dirty="0">
              <a:solidFill>
                <a:schemeClr val="bg1"/>
              </a:solidFill>
            </a:endParaRPr>
          </a:p>
          <a:p>
            <a:pPr marL="0" indent="0">
              <a:lnSpc>
                <a:spcPct val="90000"/>
              </a:lnSpc>
              <a:buNone/>
            </a:pPr>
            <a:r>
              <a:rPr lang="en-GB" sz="1500" dirty="0">
                <a:solidFill>
                  <a:schemeClr val="bg1"/>
                </a:solidFill>
              </a:rPr>
              <a:t>Press/</a:t>
            </a:r>
            <a:r>
              <a:rPr lang="en-GB" sz="1500" b="1" dirty="0">
                <a:solidFill>
                  <a:schemeClr val="bg1"/>
                </a:solidFill>
              </a:rPr>
              <a:t>MEDIA coverage </a:t>
            </a:r>
            <a:r>
              <a:rPr lang="en-GB" sz="1500" dirty="0">
                <a:solidFill>
                  <a:schemeClr val="bg1"/>
                </a:solidFill>
              </a:rPr>
              <a:t>of your company.</a:t>
            </a:r>
          </a:p>
          <a:p>
            <a:pPr marL="0" indent="0">
              <a:lnSpc>
                <a:spcPct val="90000"/>
              </a:lnSpc>
              <a:buNone/>
            </a:pPr>
            <a:endParaRPr lang="en-GB" sz="1500" dirty="0">
              <a:solidFill>
                <a:schemeClr val="bg1"/>
              </a:solidFill>
            </a:endParaRPr>
          </a:p>
          <a:p>
            <a:pPr marL="0" indent="0">
              <a:lnSpc>
                <a:spcPct val="90000"/>
              </a:lnSpc>
              <a:buNone/>
            </a:pPr>
            <a:r>
              <a:rPr lang="en-GB" sz="1500" b="1" dirty="0">
                <a:solidFill>
                  <a:schemeClr val="bg1"/>
                </a:solidFill>
              </a:rPr>
              <a:t>FEW </a:t>
            </a:r>
            <a:r>
              <a:rPr lang="en-GB" sz="1500" dirty="0">
                <a:solidFill>
                  <a:schemeClr val="bg1"/>
                </a:solidFill>
              </a:rPr>
              <a:t>competitors in your area.</a:t>
            </a:r>
          </a:p>
          <a:p>
            <a:pPr marL="0" indent="0">
              <a:lnSpc>
                <a:spcPct val="90000"/>
              </a:lnSpc>
              <a:buNone/>
            </a:pPr>
            <a:endParaRPr lang="en-GB" sz="1500" dirty="0">
              <a:solidFill>
                <a:schemeClr val="bg1"/>
              </a:solidFill>
            </a:endParaRPr>
          </a:p>
          <a:p>
            <a:pPr marL="0" indent="0">
              <a:lnSpc>
                <a:spcPct val="90000"/>
              </a:lnSpc>
              <a:buNone/>
            </a:pPr>
            <a:r>
              <a:rPr lang="en-GB" sz="1500" dirty="0">
                <a:solidFill>
                  <a:schemeClr val="bg1"/>
                </a:solidFill>
              </a:rPr>
              <a:t>A SWOT analysis covers everything you could do to  grow as a company or advance your organization’s mission.</a:t>
            </a:r>
          </a:p>
          <a:p>
            <a:pPr>
              <a:lnSpc>
                <a:spcPct val="90000"/>
              </a:lnSpc>
            </a:pPr>
            <a:endParaRPr lang="en-GB" sz="1500" dirty="0"/>
          </a:p>
        </p:txBody>
      </p:sp>
      <p:pic>
        <p:nvPicPr>
          <p:cNvPr id="4" name="Picture 3" descr="Logo, company name&#10;&#10;Description automatically generated">
            <a:extLst>
              <a:ext uri="{FF2B5EF4-FFF2-40B4-BE49-F238E27FC236}">
                <a16:creationId xmlns:a16="http://schemas.microsoft.com/office/drawing/2014/main" id="{C4DF3306-3D30-4B5D-8340-51B49B7C2C06}"/>
              </a:ext>
            </a:extLst>
          </p:cNvPr>
          <p:cNvPicPr>
            <a:picLocks noChangeAspect="1"/>
          </p:cNvPicPr>
          <p:nvPr/>
        </p:nvPicPr>
        <p:blipFill>
          <a:blip r:embed="rId2"/>
          <a:stretch>
            <a:fillRect/>
          </a:stretch>
        </p:blipFill>
        <p:spPr>
          <a:xfrm>
            <a:off x="5528535" y="1600201"/>
            <a:ext cx="3148556" cy="3124943"/>
          </a:xfrm>
          <a:prstGeom prst="rect">
            <a:avLst/>
          </a:prstGeom>
          <a:noFill/>
        </p:spPr>
      </p:pic>
    </p:spTree>
    <p:extLst>
      <p:ext uri="{BB962C8B-B14F-4D97-AF65-F5344CB8AC3E}">
        <p14:creationId xmlns:p14="http://schemas.microsoft.com/office/powerpoint/2010/main" val="26251664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335747-4A2E-4FF2-85A6-6A140B135185}"/>
              </a:ext>
            </a:extLst>
          </p:cNvPr>
          <p:cNvSpPr>
            <a:spLocks noGrp="1"/>
          </p:cNvSpPr>
          <p:nvPr>
            <p:ph type="title"/>
          </p:nvPr>
        </p:nvSpPr>
        <p:spPr>
          <a:xfrm>
            <a:off x="5580112" y="404664"/>
            <a:ext cx="2818656" cy="490066"/>
          </a:xfrm>
        </p:spPr>
        <p:txBody>
          <a:bodyPr>
            <a:normAutofit fontScale="90000"/>
          </a:bodyPr>
          <a:lstStyle/>
          <a:p>
            <a:r>
              <a:rPr lang="en-GB" sz="3200" b="1" dirty="0">
                <a:solidFill>
                  <a:schemeClr val="bg1"/>
                </a:solidFill>
              </a:rPr>
              <a:t>Threats</a:t>
            </a:r>
            <a:endParaRPr lang="en-GB" sz="3200" dirty="0">
              <a:solidFill>
                <a:schemeClr val="bg1"/>
              </a:solidFill>
            </a:endParaRPr>
          </a:p>
        </p:txBody>
      </p:sp>
      <p:graphicFrame>
        <p:nvGraphicFramePr>
          <p:cNvPr id="4" name="Content Placeholder 2">
            <a:extLst>
              <a:ext uri="{FF2B5EF4-FFF2-40B4-BE49-F238E27FC236}">
                <a16:creationId xmlns:a16="http://schemas.microsoft.com/office/drawing/2014/main" id="{9BC46A71-1BD8-41F9-9F9E-5531BA84CE7B}"/>
              </a:ext>
            </a:extLst>
          </p:cNvPr>
          <p:cNvGraphicFramePr>
            <a:graphicFrameLocks noGrp="1"/>
          </p:cNvGraphicFramePr>
          <p:nvPr>
            <p:ph idx="1"/>
            <p:extLst>
              <p:ext uri="{D42A27DB-BD31-4B8C-83A1-F6EECF244321}">
                <p14:modId xmlns:p14="http://schemas.microsoft.com/office/powerpoint/2010/main" val="1213555270"/>
              </p:ext>
            </p:extLst>
          </p:nvPr>
        </p:nvGraphicFramePr>
        <p:xfrm>
          <a:off x="457200" y="1196752"/>
          <a:ext cx="5122912" cy="43198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a:extLst>
              <a:ext uri="{FF2B5EF4-FFF2-40B4-BE49-F238E27FC236}">
                <a16:creationId xmlns:a16="http://schemas.microsoft.com/office/drawing/2014/main" id="{77019408-506C-495D-8634-3D98DD9B5B01}"/>
              </a:ext>
            </a:extLst>
          </p:cNvPr>
          <p:cNvPicPr>
            <a:picLocks noChangeAspect="1"/>
          </p:cNvPicPr>
          <p:nvPr/>
        </p:nvPicPr>
        <p:blipFill>
          <a:blip r:embed="rId7"/>
          <a:stretch>
            <a:fillRect/>
          </a:stretch>
        </p:blipFill>
        <p:spPr>
          <a:xfrm>
            <a:off x="5715331" y="1772816"/>
            <a:ext cx="2844727" cy="2826891"/>
          </a:xfrm>
          <a:prstGeom prst="rect">
            <a:avLst/>
          </a:prstGeom>
        </p:spPr>
      </p:pic>
    </p:spTree>
    <p:extLst>
      <p:ext uri="{BB962C8B-B14F-4D97-AF65-F5344CB8AC3E}">
        <p14:creationId xmlns:p14="http://schemas.microsoft.com/office/powerpoint/2010/main" val="289858616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C2E3A1E-FCDD-4067-80C3-7E003BA52CD5}"/>
              </a:ext>
            </a:extLst>
          </p:cNvPr>
          <p:cNvPicPr>
            <a:picLocks noChangeAspect="1"/>
          </p:cNvPicPr>
          <p:nvPr/>
        </p:nvPicPr>
        <p:blipFill>
          <a:blip r:embed="rId2"/>
          <a:stretch>
            <a:fillRect/>
          </a:stretch>
        </p:blipFill>
        <p:spPr>
          <a:xfrm>
            <a:off x="179512" y="1916832"/>
            <a:ext cx="2521296" cy="1453992"/>
          </a:xfrm>
          <a:prstGeom prst="rect">
            <a:avLst/>
          </a:prstGeom>
        </p:spPr>
      </p:pic>
      <p:pic>
        <p:nvPicPr>
          <p:cNvPr id="6" name="Picture 5">
            <a:extLst>
              <a:ext uri="{FF2B5EF4-FFF2-40B4-BE49-F238E27FC236}">
                <a16:creationId xmlns:a16="http://schemas.microsoft.com/office/drawing/2014/main" id="{221F201D-E125-4FB6-B608-588F141CEDF0}"/>
              </a:ext>
            </a:extLst>
          </p:cNvPr>
          <p:cNvPicPr>
            <a:picLocks noChangeAspect="1"/>
          </p:cNvPicPr>
          <p:nvPr/>
        </p:nvPicPr>
        <p:blipFill>
          <a:blip r:embed="rId3"/>
          <a:stretch>
            <a:fillRect/>
          </a:stretch>
        </p:blipFill>
        <p:spPr>
          <a:xfrm>
            <a:off x="2506214" y="3515"/>
            <a:ext cx="6636413" cy="5585726"/>
          </a:xfrm>
          <a:prstGeom prst="rect">
            <a:avLst/>
          </a:prstGeom>
        </p:spPr>
      </p:pic>
    </p:spTree>
    <p:extLst>
      <p:ext uri="{BB962C8B-B14F-4D97-AF65-F5344CB8AC3E}">
        <p14:creationId xmlns:p14="http://schemas.microsoft.com/office/powerpoint/2010/main" val="18893391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Welcome to Marriott International">
            <a:hlinkClick r:id="" action="ppaction://media"/>
            <a:extLst>
              <a:ext uri="{FF2B5EF4-FFF2-40B4-BE49-F238E27FC236}">
                <a16:creationId xmlns:a16="http://schemas.microsoft.com/office/drawing/2014/main" id="{EF041CEC-4B7E-42D7-BAD5-C7CEB34A5F65}"/>
              </a:ext>
            </a:extLst>
          </p:cNvPr>
          <p:cNvPicPr>
            <a:picLocks noGrp="1" noRot="1" noChangeAspect="1"/>
          </p:cNvPicPr>
          <p:nvPr>
            <p:ph idx="1"/>
            <a:videoFile r:link="rId1"/>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553560684"/>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92D21-6460-443C-A55B-836A05086495}"/>
              </a:ext>
            </a:extLst>
          </p:cNvPr>
          <p:cNvSpPr>
            <a:spLocks noGrp="1"/>
          </p:cNvSpPr>
          <p:nvPr>
            <p:ph type="title"/>
          </p:nvPr>
        </p:nvSpPr>
        <p:spPr>
          <a:xfrm>
            <a:off x="4067944" y="274638"/>
            <a:ext cx="4618856" cy="706090"/>
          </a:xfrm>
        </p:spPr>
        <p:txBody>
          <a:bodyPr>
            <a:normAutofit fontScale="90000"/>
          </a:bodyPr>
          <a:lstStyle/>
          <a:p>
            <a:r>
              <a:rPr lang="en-GB" sz="3200" b="1" dirty="0">
                <a:solidFill>
                  <a:schemeClr val="bg1"/>
                </a:solidFill>
              </a:rPr>
              <a:t>MARRIOTT BRANDS -30  in 6,900 locations</a:t>
            </a:r>
          </a:p>
        </p:txBody>
      </p:sp>
      <p:sp>
        <p:nvSpPr>
          <p:cNvPr id="3" name="Content Placeholder 2">
            <a:extLst>
              <a:ext uri="{FF2B5EF4-FFF2-40B4-BE49-F238E27FC236}">
                <a16:creationId xmlns:a16="http://schemas.microsoft.com/office/drawing/2014/main" id="{184994E0-77FB-4160-8859-25772DE96F88}"/>
              </a:ext>
            </a:extLst>
          </p:cNvPr>
          <p:cNvSpPr>
            <a:spLocks noGrp="1"/>
          </p:cNvSpPr>
          <p:nvPr>
            <p:ph idx="1"/>
          </p:nvPr>
        </p:nvSpPr>
        <p:spPr>
          <a:xfrm>
            <a:off x="0" y="1268760"/>
            <a:ext cx="9144000" cy="4464496"/>
          </a:xfrm>
        </p:spPr>
        <p:txBody>
          <a:bodyPr>
            <a:normAutofit fontScale="85000" lnSpcReduction="20000"/>
          </a:bodyPr>
          <a:lstStyle/>
          <a:p>
            <a:pPr marL="0" indent="0">
              <a:buNone/>
            </a:pPr>
            <a:r>
              <a:rPr lang="en-GB" dirty="0">
                <a:solidFill>
                  <a:schemeClr val="bg1"/>
                </a:solidFill>
              </a:rPr>
              <a:t>You may have heard some of these </a:t>
            </a:r>
            <a:r>
              <a:rPr lang="en-GB" b="1" dirty="0">
                <a:solidFill>
                  <a:schemeClr val="bg1"/>
                </a:solidFill>
              </a:rPr>
              <a:t>BRAND</a:t>
            </a:r>
            <a:r>
              <a:rPr lang="en-GB" dirty="0">
                <a:solidFill>
                  <a:schemeClr val="bg1"/>
                </a:solidFill>
              </a:rPr>
              <a:t> names that are part of Marriott International…</a:t>
            </a:r>
          </a:p>
          <a:p>
            <a:pPr marL="0" indent="0">
              <a:buNone/>
            </a:pPr>
            <a:endParaRPr lang="en-GB" dirty="0">
              <a:solidFill>
                <a:schemeClr val="bg1"/>
              </a:solidFill>
            </a:endParaRPr>
          </a:p>
          <a:p>
            <a:pPr marL="0" indent="0">
              <a:buNone/>
            </a:pPr>
            <a:r>
              <a:rPr lang="en-GB" dirty="0">
                <a:solidFill>
                  <a:schemeClr val="bg1"/>
                </a:solidFill>
              </a:rPr>
              <a:t>AC Hotels, Aloft Hotels, Autograph Collection Hotels, Courtyard by Marriott, Delta, Design Hotels, EDITION, Element , Fairfield Inn &amp; Suites, Four Points, Gaylord Hotels, Homes &amp; Villas by Marriott International, JW Marriott, Le MERIDIEN, Marriott Executive Apartments, Marriott Hotels, Marriott Vacation Club, Moxy Hotels, Protea Hotels,  Renaissance Hotels, Residence Inn, Ritz-Carlton, Ritz-Carlton Reserve, Sheraton, Springhill Suites by Marriott, St. Regis, The Luxury Collection, TownePlace Suites,</a:t>
            </a:r>
          </a:p>
          <a:p>
            <a:pPr marL="0" indent="0">
              <a:buNone/>
            </a:pPr>
            <a:r>
              <a:rPr lang="en-GB" dirty="0">
                <a:solidFill>
                  <a:schemeClr val="bg1"/>
                </a:solidFill>
              </a:rPr>
              <a:t>Tribute Portfolio, W Hotels and finally Westin.</a:t>
            </a:r>
          </a:p>
          <a:p>
            <a:pPr marL="0" indent="0">
              <a:buNone/>
            </a:pPr>
            <a:endParaRPr lang="en-GB" dirty="0">
              <a:solidFill>
                <a:schemeClr val="bg1"/>
              </a:solidFill>
            </a:endParaRPr>
          </a:p>
          <a:p>
            <a:pPr marL="0" indent="0">
              <a:buNone/>
            </a:pPr>
            <a:r>
              <a:rPr lang="en-GB" b="1" dirty="0">
                <a:solidFill>
                  <a:schemeClr val="bg1"/>
                </a:solidFill>
              </a:rPr>
              <a:t>Let's take a closer look at some of them now…</a:t>
            </a:r>
          </a:p>
          <a:p>
            <a:endParaRPr lang="en-GB" dirty="0"/>
          </a:p>
        </p:txBody>
      </p:sp>
    </p:spTree>
    <p:extLst>
      <p:ext uri="{BB962C8B-B14F-4D97-AF65-F5344CB8AC3E}">
        <p14:creationId xmlns:p14="http://schemas.microsoft.com/office/powerpoint/2010/main" val="292704591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CF7F10-F493-4527-8614-824288171CD0}"/>
              </a:ext>
            </a:extLst>
          </p:cNvPr>
          <p:cNvSpPr>
            <a:spLocks noGrp="1"/>
          </p:cNvSpPr>
          <p:nvPr>
            <p:ph type="title"/>
          </p:nvPr>
        </p:nvSpPr>
        <p:spPr>
          <a:xfrm>
            <a:off x="4644008" y="274638"/>
            <a:ext cx="4042792" cy="490066"/>
          </a:xfrm>
        </p:spPr>
        <p:txBody>
          <a:bodyPr>
            <a:normAutofit fontScale="90000"/>
          </a:bodyPr>
          <a:lstStyle/>
          <a:p>
            <a:r>
              <a:rPr lang="en-GB" sz="3200" b="1" dirty="0">
                <a:solidFill>
                  <a:schemeClr val="bg1"/>
                </a:solidFill>
              </a:rPr>
              <a:t>Moxy Hotels</a:t>
            </a:r>
          </a:p>
        </p:txBody>
      </p:sp>
      <p:sp>
        <p:nvSpPr>
          <p:cNvPr id="3" name="Content Placeholder 2">
            <a:extLst>
              <a:ext uri="{FF2B5EF4-FFF2-40B4-BE49-F238E27FC236}">
                <a16:creationId xmlns:a16="http://schemas.microsoft.com/office/drawing/2014/main" id="{4DD62868-B99D-4242-B23E-334425CFF39B}"/>
              </a:ext>
            </a:extLst>
          </p:cNvPr>
          <p:cNvSpPr>
            <a:spLocks noGrp="1"/>
          </p:cNvSpPr>
          <p:nvPr>
            <p:ph idx="1"/>
          </p:nvPr>
        </p:nvSpPr>
        <p:spPr/>
        <p:txBody>
          <a:bodyPr>
            <a:normAutofit/>
          </a:bodyPr>
          <a:lstStyle/>
          <a:p>
            <a:pPr marL="0" indent="0">
              <a:spcAft>
                <a:spcPts val="600"/>
              </a:spcAft>
              <a:buNone/>
            </a:pPr>
            <a:r>
              <a:rPr lang="en-GB" sz="3200" dirty="0">
                <a:solidFill>
                  <a:schemeClr val="bg1"/>
                </a:solidFill>
              </a:rPr>
              <a:t>Moxy Hotels are geared toward a younger crowd. </a:t>
            </a:r>
          </a:p>
          <a:p>
            <a:pPr marL="0" indent="0">
              <a:spcAft>
                <a:spcPts val="600"/>
              </a:spcAft>
              <a:buNone/>
            </a:pPr>
            <a:endParaRPr lang="en-GB" sz="3200" dirty="0">
              <a:solidFill>
                <a:schemeClr val="bg1"/>
              </a:solidFill>
            </a:endParaRPr>
          </a:p>
          <a:p>
            <a:pPr marL="0" indent="0">
              <a:spcAft>
                <a:spcPts val="600"/>
              </a:spcAft>
              <a:buNone/>
            </a:pPr>
            <a:r>
              <a:rPr lang="en-GB" sz="3200" dirty="0">
                <a:solidFill>
                  <a:schemeClr val="bg1"/>
                </a:solidFill>
              </a:rPr>
              <a:t>They are social and vibrant, with the goal of giving visitors new and fun experiences and spurring them to do things they normally wouldn’t do at home.</a:t>
            </a:r>
          </a:p>
          <a:p>
            <a:endParaRPr lang="en-GB" dirty="0"/>
          </a:p>
        </p:txBody>
      </p:sp>
    </p:spTree>
    <p:extLst>
      <p:ext uri="{BB962C8B-B14F-4D97-AF65-F5344CB8AC3E}">
        <p14:creationId xmlns:p14="http://schemas.microsoft.com/office/powerpoint/2010/main" val="8282120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Moxy - Meet Moxy Hotels">
            <a:hlinkClick r:id="" action="ppaction://media"/>
            <a:extLst>
              <a:ext uri="{FF2B5EF4-FFF2-40B4-BE49-F238E27FC236}">
                <a16:creationId xmlns:a16="http://schemas.microsoft.com/office/drawing/2014/main" id="{9B6F8261-1DD3-48D1-8E5B-863A88D78BA9}"/>
              </a:ext>
            </a:extLst>
          </p:cNvPr>
          <p:cNvPicPr>
            <a:picLocks noGrp="1" noRot="1" noChangeAspect="1"/>
          </p:cNvPicPr>
          <p:nvPr>
            <p:ph idx="1"/>
            <a:videoFile r:link="rId1"/>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946089686"/>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7BF81-3C64-49A4-8054-5B5847505A35}"/>
              </a:ext>
            </a:extLst>
          </p:cNvPr>
          <p:cNvSpPr>
            <a:spLocks noGrp="1"/>
          </p:cNvSpPr>
          <p:nvPr>
            <p:ph type="title"/>
          </p:nvPr>
        </p:nvSpPr>
        <p:spPr/>
        <p:txBody>
          <a:bodyPr>
            <a:normAutofit fontScale="90000"/>
          </a:bodyPr>
          <a:lstStyle/>
          <a:p>
            <a:endParaRPr lang="en-GB" sz="3200" dirty="0">
              <a:solidFill>
                <a:schemeClr val="accent1">
                  <a:lumMod val="50000"/>
                </a:schemeClr>
              </a:solidFill>
            </a:endParaRPr>
          </a:p>
        </p:txBody>
      </p:sp>
      <p:sp>
        <p:nvSpPr>
          <p:cNvPr id="3" name="Content Placeholder 2">
            <a:extLst>
              <a:ext uri="{FF2B5EF4-FFF2-40B4-BE49-F238E27FC236}">
                <a16:creationId xmlns:a16="http://schemas.microsoft.com/office/drawing/2014/main" id="{1703EA02-AE4D-4A3E-A509-6F320C590B19}"/>
              </a:ext>
            </a:extLst>
          </p:cNvPr>
          <p:cNvSpPr>
            <a:spLocks noGrp="1"/>
          </p:cNvSpPr>
          <p:nvPr>
            <p:ph idx="1"/>
          </p:nvPr>
        </p:nvSpPr>
        <p:spPr/>
        <p:txBody>
          <a:bodyPr>
            <a:normAutofit/>
          </a:bodyPr>
          <a:lstStyle/>
          <a:p>
            <a:pPr marL="0" indent="0">
              <a:spcAft>
                <a:spcPts val="600"/>
              </a:spcAft>
              <a:buNone/>
            </a:pPr>
            <a:r>
              <a:rPr lang="en-GB" sz="3200" dirty="0">
                <a:solidFill>
                  <a:schemeClr val="bg1"/>
                </a:solidFill>
              </a:rPr>
              <a:t>JW Marriott is a luxury brand with hotels on five continents.</a:t>
            </a:r>
          </a:p>
          <a:p>
            <a:pPr marL="0" indent="0">
              <a:spcAft>
                <a:spcPts val="600"/>
              </a:spcAft>
              <a:buNone/>
            </a:pPr>
            <a:endParaRPr lang="en-GB" sz="3200" dirty="0">
              <a:solidFill>
                <a:schemeClr val="bg1"/>
              </a:solidFill>
            </a:endParaRPr>
          </a:p>
          <a:p>
            <a:pPr marL="0" indent="0">
              <a:spcAft>
                <a:spcPts val="600"/>
              </a:spcAft>
              <a:buNone/>
            </a:pPr>
            <a:r>
              <a:rPr lang="en-GB" sz="3200" dirty="0">
                <a:solidFill>
                  <a:schemeClr val="bg1"/>
                </a:solidFill>
              </a:rPr>
              <a:t>It’s a great choice for those who don’t want to spend the money for an ultra-luxurious Ritz-Carlton, but still want a fancy stay in an amazing location.</a:t>
            </a:r>
          </a:p>
          <a:p>
            <a:endParaRPr lang="en-GB" dirty="0"/>
          </a:p>
        </p:txBody>
      </p:sp>
      <p:sp>
        <p:nvSpPr>
          <p:cNvPr id="5" name="TextBox 4">
            <a:extLst>
              <a:ext uri="{FF2B5EF4-FFF2-40B4-BE49-F238E27FC236}">
                <a16:creationId xmlns:a16="http://schemas.microsoft.com/office/drawing/2014/main" id="{6723FFD0-3280-4BDB-98FA-60952843211B}"/>
              </a:ext>
            </a:extLst>
          </p:cNvPr>
          <p:cNvSpPr txBox="1"/>
          <p:nvPr/>
        </p:nvSpPr>
        <p:spPr>
          <a:xfrm>
            <a:off x="4860032" y="548680"/>
            <a:ext cx="2952328" cy="584775"/>
          </a:xfrm>
          <a:prstGeom prst="rect">
            <a:avLst/>
          </a:prstGeom>
          <a:noFill/>
        </p:spPr>
        <p:txBody>
          <a:bodyPr wrap="square">
            <a:spAutoFit/>
          </a:bodyPr>
          <a:lstStyle/>
          <a:p>
            <a:r>
              <a:rPr lang="en-GB" sz="3200" b="1" dirty="0">
                <a:solidFill>
                  <a:schemeClr val="bg1"/>
                </a:solidFill>
                <a:latin typeface="Arial" panose="020B0604020202020204" pitchFamily="34" charset="0"/>
                <a:cs typeface="Arial" panose="020B0604020202020204" pitchFamily="34" charset="0"/>
              </a:rPr>
              <a:t>JW Marriott</a:t>
            </a:r>
            <a:endParaRPr lang="en-GB" sz="32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8654833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REVIEW: JW Marriott Hotel Grosvenor House in London with Executive Lounge">
            <a:hlinkClick r:id="" action="ppaction://media"/>
            <a:extLst>
              <a:ext uri="{FF2B5EF4-FFF2-40B4-BE49-F238E27FC236}">
                <a16:creationId xmlns:a16="http://schemas.microsoft.com/office/drawing/2014/main" id="{00CAF80C-8D46-42BE-A5C3-93228C2E48E6}"/>
              </a:ext>
            </a:extLst>
          </p:cNvPr>
          <p:cNvPicPr>
            <a:picLocks noGrp="1" noRot="1" noChangeAspect="1"/>
          </p:cNvPicPr>
          <p:nvPr>
            <p:ph idx="1"/>
            <a:videoFile r:link="rId1"/>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658946046"/>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3D3F33-95AF-4FC9-858A-800C8A709380}"/>
              </a:ext>
            </a:extLst>
          </p:cNvPr>
          <p:cNvSpPr>
            <a:spLocks noGrp="1"/>
          </p:cNvSpPr>
          <p:nvPr>
            <p:ph type="title"/>
          </p:nvPr>
        </p:nvSpPr>
        <p:spPr>
          <a:xfrm>
            <a:off x="4427984" y="274638"/>
            <a:ext cx="4258816" cy="778098"/>
          </a:xfrm>
        </p:spPr>
        <p:txBody>
          <a:bodyPr>
            <a:normAutofit/>
          </a:bodyPr>
          <a:lstStyle/>
          <a:p>
            <a:r>
              <a:rPr lang="en-GB" sz="3200" b="1" dirty="0">
                <a:solidFill>
                  <a:schemeClr val="bg1"/>
                </a:solidFill>
              </a:rPr>
              <a:t>Fairfield Inn &amp; Suites</a:t>
            </a:r>
          </a:p>
        </p:txBody>
      </p:sp>
      <p:sp>
        <p:nvSpPr>
          <p:cNvPr id="3" name="Content Placeholder 2">
            <a:extLst>
              <a:ext uri="{FF2B5EF4-FFF2-40B4-BE49-F238E27FC236}">
                <a16:creationId xmlns:a16="http://schemas.microsoft.com/office/drawing/2014/main" id="{D10AC897-DEDC-4245-920C-9A7275DC1785}"/>
              </a:ext>
            </a:extLst>
          </p:cNvPr>
          <p:cNvSpPr>
            <a:spLocks noGrp="1"/>
          </p:cNvSpPr>
          <p:nvPr>
            <p:ph idx="1"/>
          </p:nvPr>
        </p:nvSpPr>
        <p:spPr/>
        <p:txBody>
          <a:bodyPr/>
          <a:lstStyle/>
          <a:p>
            <a:pPr marL="0" indent="0">
              <a:buNone/>
            </a:pPr>
            <a:r>
              <a:rPr lang="en-GB" sz="3200" dirty="0">
                <a:solidFill>
                  <a:schemeClr val="bg1"/>
                </a:solidFill>
              </a:rPr>
              <a:t>Fairfield Inn and Suites is a mid level hotel brand that is great for customers in transit that need a rest. </a:t>
            </a:r>
          </a:p>
          <a:p>
            <a:pPr marL="0" indent="0">
              <a:buNone/>
            </a:pPr>
            <a:endParaRPr lang="en-GB" sz="3200" dirty="0">
              <a:solidFill>
                <a:schemeClr val="bg1"/>
              </a:solidFill>
            </a:endParaRPr>
          </a:p>
          <a:p>
            <a:pPr marL="0" indent="0">
              <a:buNone/>
            </a:pPr>
            <a:r>
              <a:rPr lang="en-GB" sz="3200" dirty="0">
                <a:solidFill>
                  <a:schemeClr val="bg1"/>
                </a:solidFill>
              </a:rPr>
              <a:t>They have free hot breakfast,</a:t>
            </a:r>
          </a:p>
          <a:p>
            <a:pPr marL="0" indent="0">
              <a:buNone/>
            </a:pPr>
            <a:r>
              <a:rPr lang="en-GB" sz="3200" dirty="0">
                <a:solidFill>
                  <a:schemeClr val="bg1"/>
                </a:solidFill>
              </a:rPr>
              <a:t>24-hour market and a fitness centre.</a:t>
            </a:r>
          </a:p>
          <a:p>
            <a:pPr marL="0" indent="0">
              <a:buNone/>
            </a:pPr>
            <a:endParaRPr lang="en-GB" sz="3200" dirty="0"/>
          </a:p>
          <a:p>
            <a:endParaRPr lang="en-GB" dirty="0"/>
          </a:p>
        </p:txBody>
      </p:sp>
    </p:spTree>
    <p:extLst>
      <p:ext uri="{BB962C8B-B14F-4D97-AF65-F5344CB8AC3E}">
        <p14:creationId xmlns:p14="http://schemas.microsoft.com/office/powerpoint/2010/main" val="284618005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Fairfield Inn &amp; Suites by Marriott New York Manhattan Central Park">
            <a:hlinkClick r:id="" action="ppaction://media"/>
            <a:extLst>
              <a:ext uri="{FF2B5EF4-FFF2-40B4-BE49-F238E27FC236}">
                <a16:creationId xmlns:a16="http://schemas.microsoft.com/office/drawing/2014/main" id="{A26BE37E-1301-4EF8-B798-22B70DBF9106}"/>
              </a:ext>
            </a:extLst>
          </p:cNvPr>
          <p:cNvPicPr>
            <a:picLocks noGrp="1" noRot="1" noChangeAspect="1"/>
          </p:cNvPicPr>
          <p:nvPr>
            <p:ph idx="1"/>
            <a:videoFile r:link="rId1"/>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795769255"/>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81D9C9-E394-4895-8D7E-2104DD8F2C71}"/>
              </a:ext>
            </a:extLst>
          </p:cNvPr>
          <p:cNvSpPr>
            <a:spLocks noGrp="1"/>
          </p:cNvSpPr>
          <p:nvPr>
            <p:ph type="title"/>
          </p:nvPr>
        </p:nvSpPr>
        <p:spPr>
          <a:xfrm>
            <a:off x="4333635" y="476672"/>
            <a:ext cx="4330824" cy="634082"/>
          </a:xfrm>
        </p:spPr>
        <p:txBody>
          <a:bodyPr>
            <a:normAutofit fontScale="90000"/>
          </a:bodyPr>
          <a:lstStyle/>
          <a:p>
            <a:r>
              <a:rPr lang="en-GB" sz="3600" b="1" dirty="0">
                <a:solidFill>
                  <a:schemeClr val="bg1"/>
                </a:solidFill>
              </a:rPr>
              <a:t>W Hotels </a:t>
            </a:r>
            <a:br>
              <a:rPr lang="en-GB" sz="4400" dirty="0">
                <a:solidFill>
                  <a:schemeClr val="bg1"/>
                </a:solidFill>
              </a:rPr>
            </a:br>
            <a:endParaRPr lang="en-GB" dirty="0">
              <a:solidFill>
                <a:schemeClr val="bg1"/>
              </a:solidFill>
            </a:endParaRPr>
          </a:p>
        </p:txBody>
      </p:sp>
      <p:sp>
        <p:nvSpPr>
          <p:cNvPr id="3" name="Content Placeholder 2">
            <a:extLst>
              <a:ext uri="{FF2B5EF4-FFF2-40B4-BE49-F238E27FC236}">
                <a16:creationId xmlns:a16="http://schemas.microsoft.com/office/drawing/2014/main" id="{3B9D9E69-D27D-471C-BA57-936C106FDB0D}"/>
              </a:ext>
            </a:extLst>
          </p:cNvPr>
          <p:cNvSpPr>
            <a:spLocks noGrp="1"/>
          </p:cNvSpPr>
          <p:nvPr>
            <p:ph idx="1"/>
          </p:nvPr>
        </p:nvSpPr>
        <p:spPr>
          <a:xfrm>
            <a:off x="457200" y="1556792"/>
            <a:ext cx="8229600" cy="3960441"/>
          </a:xfrm>
        </p:spPr>
        <p:txBody>
          <a:bodyPr>
            <a:normAutofit fontScale="85000" lnSpcReduction="20000"/>
          </a:bodyPr>
          <a:lstStyle/>
          <a:p>
            <a:pPr marL="0" indent="0">
              <a:spcAft>
                <a:spcPts val="600"/>
              </a:spcAft>
              <a:buNone/>
            </a:pPr>
            <a:r>
              <a:rPr lang="en-GB" sz="3200" dirty="0">
                <a:solidFill>
                  <a:schemeClr val="bg1"/>
                </a:solidFill>
              </a:rPr>
              <a:t>W Hotels is a luxury hotel chain and is generally marketed towards a younger age group. Currently has 55 properties in 25 countries and intends to continue expansion internationally. </a:t>
            </a:r>
          </a:p>
          <a:p>
            <a:pPr marL="0" indent="0">
              <a:spcAft>
                <a:spcPts val="600"/>
              </a:spcAft>
              <a:buNone/>
            </a:pPr>
            <a:endParaRPr lang="en-GB" sz="3200" dirty="0">
              <a:solidFill>
                <a:schemeClr val="bg1"/>
              </a:solidFill>
            </a:endParaRPr>
          </a:p>
          <a:p>
            <a:pPr marL="0" indent="0">
              <a:spcAft>
                <a:spcPts val="600"/>
              </a:spcAft>
              <a:buNone/>
            </a:pPr>
            <a:r>
              <a:rPr lang="en-GB" sz="3200" dirty="0">
                <a:solidFill>
                  <a:schemeClr val="bg1"/>
                </a:solidFill>
              </a:rPr>
              <a:t>W used throughout the hotel.. </a:t>
            </a:r>
          </a:p>
          <a:p>
            <a:pPr marL="0" indent="0">
              <a:spcAft>
                <a:spcPts val="600"/>
              </a:spcAft>
              <a:buNone/>
            </a:pPr>
            <a:r>
              <a:rPr lang="en-GB" sz="3200" dirty="0">
                <a:solidFill>
                  <a:schemeClr val="bg1"/>
                </a:solidFill>
              </a:rPr>
              <a:t>Pool known as "Wet," </a:t>
            </a:r>
          </a:p>
          <a:p>
            <a:pPr marL="0" indent="0">
              <a:spcAft>
                <a:spcPts val="600"/>
              </a:spcAft>
              <a:buNone/>
            </a:pPr>
            <a:r>
              <a:rPr lang="en-GB" sz="3200" dirty="0">
                <a:solidFill>
                  <a:schemeClr val="bg1"/>
                </a:solidFill>
              </a:rPr>
              <a:t>The valet is referred to as "Wheels," </a:t>
            </a:r>
          </a:p>
          <a:p>
            <a:pPr marL="0" indent="0">
              <a:spcAft>
                <a:spcPts val="600"/>
              </a:spcAft>
              <a:buNone/>
            </a:pPr>
            <a:r>
              <a:rPr lang="en-GB" sz="3200" dirty="0">
                <a:solidFill>
                  <a:schemeClr val="bg1"/>
                </a:solidFill>
              </a:rPr>
              <a:t>and the front desk is called "Welcome."</a:t>
            </a:r>
          </a:p>
          <a:p>
            <a:endParaRPr lang="en-GB" dirty="0"/>
          </a:p>
        </p:txBody>
      </p:sp>
    </p:spTree>
    <p:extLst>
      <p:ext uri="{BB962C8B-B14F-4D97-AF65-F5344CB8AC3E}">
        <p14:creationId xmlns:p14="http://schemas.microsoft.com/office/powerpoint/2010/main" val="264308421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W Hotels Worldwide - W Belgrade at Belgrade Waterfront, Right Next to BW Residences">
            <a:hlinkClick r:id="" action="ppaction://media"/>
            <a:extLst>
              <a:ext uri="{FF2B5EF4-FFF2-40B4-BE49-F238E27FC236}">
                <a16:creationId xmlns:a16="http://schemas.microsoft.com/office/drawing/2014/main" id="{E9BE053F-24AD-4047-984D-67C27B0C60B8}"/>
              </a:ext>
            </a:extLst>
          </p:cNvPr>
          <p:cNvPicPr>
            <a:picLocks noGrp="1" noRot="1" noChangeAspect="1"/>
          </p:cNvPicPr>
          <p:nvPr>
            <p:ph idx="1"/>
            <a:videoFile r:link="rId1"/>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233347894"/>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0C3EC-0B4E-42D4-8A3C-4A6ACB45B4B5}"/>
              </a:ext>
            </a:extLst>
          </p:cNvPr>
          <p:cNvSpPr>
            <a:spLocks noGrp="1"/>
          </p:cNvSpPr>
          <p:nvPr>
            <p:ph type="title"/>
          </p:nvPr>
        </p:nvSpPr>
        <p:spPr>
          <a:xfrm>
            <a:off x="4572000" y="274638"/>
            <a:ext cx="4114800" cy="850106"/>
          </a:xfrm>
        </p:spPr>
        <p:txBody>
          <a:bodyPr>
            <a:normAutofit/>
          </a:bodyPr>
          <a:lstStyle/>
          <a:p>
            <a:r>
              <a:rPr lang="en-GB" sz="3200" b="1" dirty="0">
                <a:solidFill>
                  <a:schemeClr val="bg1"/>
                </a:solidFill>
              </a:rPr>
              <a:t>Towne Place Suites </a:t>
            </a:r>
          </a:p>
        </p:txBody>
      </p:sp>
      <p:sp>
        <p:nvSpPr>
          <p:cNvPr id="3" name="Content Placeholder 2">
            <a:extLst>
              <a:ext uri="{FF2B5EF4-FFF2-40B4-BE49-F238E27FC236}">
                <a16:creationId xmlns:a16="http://schemas.microsoft.com/office/drawing/2014/main" id="{20435353-BFE4-4200-81BC-37D63B92B35C}"/>
              </a:ext>
            </a:extLst>
          </p:cNvPr>
          <p:cNvSpPr>
            <a:spLocks noGrp="1"/>
          </p:cNvSpPr>
          <p:nvPr>
            <p:ph idx="1"/>
          </p:nvPr>
        </p:nvSpPr>
        <p:spPr>
          <a:xfrm>
            <a:off x="251520" y="1772816"/>
            <a:ext cx="8435280" cy="3917032"/>
          </a:xfrm>
        </p:spPr>
        <p:txBody>
          <a:bodyPr/>
          <a:lstStyle/>
          <a:p>
            <a:pPr marL="0" indent="0">
              <a:spcAft>
                <a:spcPts val="600"/>
              </a:spcAft>
              <a:buNone/>
            </a:pPr>
            <a:r>
              <a:rPr lang="en-GB" sz="3200" dirty="0">
                <a:solidFill>
                  <a:schemeClr val="bg1"/>
                </a:solidFill>
              </a:rPr>
              <a:t>TownePlace Suites is an all-suite hotel brand, targeting travellers who plan to stay five or more nights. </a:t>
            </a:r>
          </a:p>
          <a:p>
            <a:pPr marL="0" indent="0">
              <a:spcAft>
                <a:spcPts val="600"/>
              </a:spcAft>
              <a:buNone/>
            </a:pPr>
            <a:r>
              <a:rPr lang="en-GB" sz="3200" dirty="0">
                <a:solidFill>
                  <a:schemeClr val="bg1"/>
                </a:solidFill>
              </a:rPr>
              <a:t>The hotels are great for families or business travellers on extended stays and looking for something affordable</a:t>
            </a:r>
            <a:endParaRPr lang="en-GB" dirty="0">
              <a:solidFill>
                <a:schemeClr val="bg1"/>
              </a:solidFill>
            </a:endParaRPr>
          </a:p>
        </p:txBody>
      </p:sp>
    </p:spTree>
    <p:extLst>
      <p:ext uri="{BB962C8B-B14F-4D97-AF65-F5344CB8AC3E}">
        <p14:creationId xmlns:p14="http://schemas.microsoft.com/office/powerpoint/2010/main" val="282501571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TownePlace Suites by Marriott New York Manhattan Times Square">
            <a:hlinkClick r:id="" action="ppaction://media"/>
            <a:extLst>
              <a:ext uri="{FF2B5EF4-FFF2-40B4-BE49-F238E27FC236}">
                <a16:creationId xmlns:a16="http://schemas.microsoft.com/office/drawing/2014/main" id="{F726D59A-2799-4777-8A7E-86A5BACD2EBB}"/>
              </a:ext>
            </a:extLst>
          </p:cNvPr>
          <p:cNvPicPr>
            <a:picLocks noGrp="1" noRot="1" noChangeAspect="1"/>
          </p:cNvPicPr>
          <p:nvPr>
            <p:ph idx="1"/>
            <a:videoFile r:link="rId1"/>
          </p:nvPr>
        </p:nvPicPr>
        <p:blipFill>
          <a:blip r:embed="rId3"/>
          <a:stretch>
            <a:fillRect/>
          </a:stretch>
        </p:blipFill>
        <p:spPr>
          <a:xfrm>
            <a:off x="7557" y="0"/>
            <a:ext cx="9144000" cy="6858000"/>
          </a:xfrm>
          <a:prstGeom prst="rect">
            <a:avLst/>
          </a:prstGeom>
        </p:spPr>
      </p:pic>
    </p:spTree>
    <p:extLst>
      <p:ext uri="{BB962C8B-B14F-4D97-AF65-F5344CB8AC3E}">
        <p14:creationId xmlns:p14="http://schemas.microsoft.com/office/powerpoint/2010/main" val="862667277"/>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DE633A-EB56-44B8-8D83-FE4A1E949138}"/>
              </a:ext>
            </a:extLst>
          </p:cNvPr>
          <p:cNvSpPr>
            <a:spLocks noGrp="1"/>
          </p:cNvSpPr>
          <p:nvPr>
            <p:ph type="title"/>
          </p:nvPr>
        </p:nvSpPr>
        <p:spPr/>
        <p:txBody>
          <a:bodyPr>
            <a:normAutofit fontScale="90000"/>
          </a:bodyPr>
          <a:lstStyle/>
          <a:p>
            <a:endParaRPr lang="en-GB" sz="3200" b="1" dirty="0">
              <a:solidFill>
                <a:schemeClr val="accent1">
                  <a:lumMod val="50000"/>
                </a:schemeClr>
              </a:solidFill>
            </a:endParaRPr>
          </a:p>
        </p:txBody>
      </p:sp>
      <p:sp>
        <p:nvSpPr>
          <p:cNvPr id="3" name="Content Placeholder 2">
            <a:extLst>
              <a:ext uri="{FF2B5EF4-FFF2-40B4-BE49-F238E27FC236}">
                <a16:creationId xmlns:a16="http://schemas.microsoft.com/office/drawing/2014/main" id="{3DA219EE-B8CE-41DB-8A30-E4E79B43B3AE}"/>
              </a:ext>
            </a:extLst>
          </p:cNvPr>
          <p:cNvSpPr>
            <a:spLocks noGrp="1"/>
          </p:cNvSpPr>
          <p:nvPr>
            <p:ph idx="1"/>
          </p:nvPr>
        </p:nvSpPr>
        <p:spPr>
          <a:xfrm>
            <a:off x="539552" y="2060848"/>
            <a:ext cx="8229600" cy="3124944"/>
          </a:xfrm>
        </p:spPr>
        <p:txBody>
          <a:bodyPr/>
          <a:lstStyle/>
          <a:p>
            <a:pPr marL="0" indent="0">
              <a:buNone/>
            </a:pPr>
            <a:r>
              <a:rPr lang="en-GB" sz="3200" dirty="0">
                <a:solidFill>
                  <a:schemeClr val="bg1"/>
                </a:solidFill>
              </a:rPr>
              <a:t>Delta hotels are located primarily in Canada. </a:t>
            </a:r>
          </a:p>
          <a:p>
            <a:pPr marL="0" indent="0">
              <a:buNone/>
            </a:pPr>
            <a:endParaRPr lang="en-GB" sz="3200" dirty="0">
              <a:solidFill>
                <a:schemeClr val="bg1"/>
              </a:solidFill>
            </a:endParaRPr>
          </a:p>
          <a:p>
            <a:pPr marL="0" indent="0">
              <a:buNone/>
            </a:pPr>
            <a:r>
              <a:rPr lang="en-GB" sz="3200" dirty="0">
                <a:solidFill>
                  <a:schemeClr val="bg1"/>
                </a:solidFill>
              </a:rPr>
              <a:t>An upscale brand that targets business travellers with attributes like large workspaces and business facilities. </a:t>
            </a:r>
          </a:p>
          <a:p>
            <a:endParaRPr lang="en-GB" dirty="0"/>
          </a:p>
        </p:txBody>
      </p:sp>
      <p:sp>
        <p:nvSpPr>
          <p:cNvPr id="5" name="TextBox 4">
            <a:extLst>
              <a:ext uri="{FF2B5EF4-FFF2-40B4-BE49-F238E27FC236}">
                <a16:creationId xmlns:a16="http://schemas.microsoft.com/office/drawing/2014/main" id="{3405D2C3-B56E-47DC-A6AD-3C45EF522AE3}"/>
              </a:ext>
            </a:extLst>
          </p:cNvPr>
          <p:cNvSpPr txBox="1"/>
          <p:nvPr/>
        </p:nvSpPr>
        <p:spPr>
          <a:xfrm>
            <a:off x="4539177" y="548680"/>
            <a:ext cx="4681576" cy="707886"/>
          </a:xfrm>
          <a:prstGeom prst="rect">
            <a:avLst/>
          </a:prstGeom>
          <a:noFill/>
        </p:spPr>
        <p:txBody>
          <a:bodyPr wrap="square">
            <a:spAutoFit/>
          </a:bodyPr>
          <a:lstStyle/>
          <a:p>
            <a:r>
              <a:rPr lang="en-GB" sz="4000" b="1" dirty="0">
                <a:solidFill>
                  <a:schemeClr val="bg1"/>
                </a:solidFill>
              </a:rPr>
              <a:t>Delta</a:t>
            </a:r>
          </a:p>
        </p:txBody>
      </p:sp>
    </p:spTree>
    <p:extLst>
      <p:ext uri="{BB962C8B-B14F-4D97-AF65-F5344CB8AC3E}">
        <p14:creationId xmlns:p14="http://schemas.microsoft.com/office/powerpoint/2010/main" val="169784166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Delta Hotels by Marriott Toronto, Canada">
            <a:hlinkClick r:id="" action="ppaction://media"/>
            <a:extLst>
              <a:ext uri="{FF2B5EF4-FFF2-40B4-BE49-F238E27FC236}">
                <a16:creationId xmlns:a16="http://schemas.microsoft.com/office/drawing/2014/main" id="{39EE4E19-C288-40D4-8AC7-89C9A7361172}"/>
              </a:ext>
            </a:extLst>
          </p:cNvPr>
          <p:cNvPicPr>
            <a:picLocks noGrp="1" noRot="1" noChangeAspect="1"/>
          </p:cNvPicPr>
          <p:nvPr>
            <p:ph idx="1"/>
            <a:videoFile r:link="rId1"/>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237655900"/>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2AC7B3-1087-43A4-AF1F-71D48DB9FA1B}"/>
              </a:ext>
            </a:extLst>
          </p:cNvPr>
          <p:cNvSpPr>
            <a:spLocks noGrp="1"/>
          </p:cNvSpPr>
          <p:nvPr>
            <p:ph type="title"/>
          </p:nvPr>
        </p:nvSpPr>
        <p:spPr>
          <a:xfrm>
            <a:off x="4283968" y="419323"/>
            <a:ext cx="4546848" cy="922114"/>
          </a:xfrm>
        </p:spPr>
        <p:txBody>
          <a:bodyPr>
            <a:noAutofit/>
          </a:bodyPr>
          <a:lstStyle/>
          <a:p>
            <a:r>
              <a:rPr lang="en-GB" sz="2400" b="1" dirty="0">
                <a:solidFill>
                  <a:schemeClr val="bg1"/>
                </a:solidFill>
              </a:rPr>
              <a:t>How do Marriott Hotels compare -</a:t>
            </a:r>
            <a:br>
              <a:rPr lang="en-GB" sz="2400" b="1" dirty="0">
                <a:solidFill>
                  <a:schemeClr val="bg1"/>
                </a:solidFill>
              </a:rPr>
            </a:br>
            <a:r>
              <a:rPr lang="en-GB" sz="2400" b="1" dirty="0">
                <a:solidFill>
                  <a:schemeClr val="bg1"/>
                </a:solidFill>
              </a:rPr>
              <a:t>what is their SWOT analysis?</a:t>
            </a:r>
            <a:endParaRPr lang="en-GB" sz="2400" dirty="0">
              <a:solidFill>
                <a:schemeClr val="bg1"/>
              </a:solidFill>
            </a:endParaRPr>
          </a:p>
        </p:txBody>
      </p:sp>
      <p:sp>
        <p:nvSpPr>
          <p:cNvPr id="4" name="Content Placeholder 2">
            <a:extLst>
              <a:ext uri="{FF2B5EF4-FFF2-40B4-BE49-F238E27FC236}">
                <a16:creationId xmlns:a16="http://schemas.microsoft.com/office/drawing/2014/main" id="{3F3F567F-BBCA-4F88-A343-AD1C7DEFAEC8}"/>
              </a:ext>
            </a:extLst>
          </p:cNvPr>
          <p:cNvSpPr>
            <a:spLocks noGrp="1"/>
          </p:cNvSpPr>
          <p:nvPr>
            <p:ph idx="1"/>
          </p:nvPr>
        </p:nvSpPr>
        <p:spPr>
          <a:xfrm>
            <a:off x="107504" y="1484784"/>
            <a:ext cx="8928992" cy="4031779"/>
          </a:xfrm>
        </p:spPr>
        <p:txBody>
          <a:bodyPr anchor="t">
            <a:normAutofit fontScale="55000" lnSpcReduction="20000"/>
          </a:bodyPr>
          <a:lstStyle/>
          <a:p>
            <a:pPr marL="0" indent="0">
              <a:buNone/>
            </a:pPr>
            <a:r>
              <a:rPr lang="en-GB" sz="2900" dirty="0">
                <a:solidFill>
                  <a:schemeClr val="bg1"/>
                </a:solidFill>
                <a:latin typeface="Arial" panose="020B0604020202020204" pitchFamily="34" charset="0"/>
                <a:cs typeface="Arial" panose="020B0604020202020204" pitchFamily="34" charset="0"/>
              </a:rPr>
              <a:t>For the next 30 minutes select the pairs of hotels in either 1,2 or 3 Put together a SWOT analysis for both the hotels from one of the groups below and include…</a:t>
            </a:r>
          </a:p>
          <a:p>
            <a:pPr marL="0" indent="0">
              <a:buNone/>
            </a:pPr>
            <a:endParaRPr lang="en-GB" sz="2900" dirty="0">
              <a:solidFill>
                <a:schemeClr val="bg1"/>
              </a:solidFill>
              <a:latin typeface="Arial" panose="020B0604020202020204" pitchFamily="34" charset="0"/>
              <a:cs typeface="Arial" panose="020B0604020202020204" pitchFamily="34" charset="0"/>
            </a:endParaRPr>
          </a:p>
          <a:p>
            <a:pPr marL="0" indent="0">
              <a:buNone/>
            </a:pPr>
            <a:r>
              <a:rPr lang="en-GB" sz="2900" dirty="0">
                <a:solidFill>
                  <a:schemeClr val="bg1"/>
                </a:solidFill>
                <a:latin typeface="Arial" panose="020B0604020202020204" pitchFamily="34" charset="0"/>
                <a:cs typeface="Arial" panose="020B0604020202020204" pitchFamily="34" charset="0"/>
              </a:rPr>
              <a:t>A brief history of the development of the Brand.</a:t>
            </a:r>
          </a:p>
          <a:p>
            <a:pPr marL="0" indent="0">
              <a:buNone/>
            </a:pPr>
            <a:r>
              <a:rPr lang="en-GB" sz="2900" dirty="0">
                <a:solidFill>
                  <a:schemeClr val="bg1"/>
                </a:solidFill>
                <a:latin typeface="Arial" panose="020B0604020202020204" pitchFamily="34" charset="0"/>
                <a:cs typeface="Arial" panose="020B0604020202020204" pitchFamily="34" charset="0"/>
              </a:rPr>
              <a:t>Explain the Hotel Footprint – that is the Number of properties, number of rooms globally.. Etc.. </a:t>
            </a:r>
          </a:p>
          <a:p>
            <a:pPr marL="0" indent="0">
              <a:buNone/>
            </a:pPr>
            <a:r>
              <a:rPr lang="en-GB" sz="2900" dirty="0">
                <a:solidFill>
                  <a:schemeClr val="bg1"/>
                </a:solidFill>
                <a:latin typeface="Arial" panose="020B0604020202020204" pitchFamily="34" charset="0"/>
                <a:cs typeface="Arial" panose="020B0604020202020204" pitchFamily="34" charset="0"/>
              </a:rPr>
              <a:t>Who are the Target Markets and why?</a:t>
            </a:r>
          </a:p>
          <a:p>
            <a:pPr marL="0" indent="0">
              <a:buNone/>
            </a:pPr>
            <a:r>
              <a:rPr lang="en-GB" sz="2900" dirty="0">
                <a:solidFill>
                  <a:schemeClr val="bg1"/>
                </a:solidFill>
                <a:latin typeface="Arial" panose="020B0604020202020204" pitchFamily="34" charset="0"/>
                <a:cs typeface="Arial" panose="020B0604020202020204" pitchFamily="34" charset="0"/>
              </a:rPr>
              <a:t>Is there a clear Marketing Slogan to accompany the Brand. </a:t>
            </a:r>
          </a:p>
          <a:p>
            <a:pPr marL="0" indent="0">
              <a:buNone/>
            </a:pPr>
            <a:r>
              <a:rPr lang="en-GB" sz="2900" dirty="0">
                <a:solidFill>
                  <a:schemeClr val="bg1"/>
                </a:solidFill>
                <a:latin typeface="Arial" panose="020B0604020202020204" pitchFamily="34" charset="0"/>
                <a:cs typeface="Arial" panose="020B0604020202020204" pitchFamily="34" charset="0"/>
              </a:rPr>
              <a:t>Are you sold on the Brand?</a:t>
            </a:r>
          </a:p>
          <a:p>
            <a:endParaRPr lang="en-GB" sz="2900" dirty="0">
              <a:solidFill>
                <a:schemeClr val="bg1"/>
              </a:solidFill>
              <a:latin typeface="Arial" panose="020B0604020202020204" pitchFamily="34" charset="0"/>
              <a:cs typeface="Arial" panose="020B0604020202020204" pitchFamily="34" charset="0"/>
            </a:endParaRPr>
          </a:p>
          <a:p>
            <a:pPr marL="0" indent="0">
              <a:buNone/>
            </a:pPr>
            <a:endParaRPr lang="en-GB" sz="2900" dirty="0">
              <a:solidFill>
                <a:schemeClr val="bg1"/>
              </a:solidFill>
              <a:latin typeface="Arial" panose="020B0604020202020204" pitchFamily="34" charset="0"/>
              <a:cs typeface="Arial" panose="020B0604020202020204" pitchFamily="34" charset="0"/>
            </a:endParaRPr>
          </a:p>
          <a:p>
            <a:pPr marL="0" indent="0">
              <a:buNone/>
            </a:pPr>
            <a:r>
              <a:rPr lang="en-GB" sz="2900" dirty="0">
                <a:solidFill>
                  <a:schemeClr val="bg1"/>
                </a:solidFill>
                <a:latin typeface="Arial" panose="020B0604020202020204" pitchFamily="34" charset="0"/>
                <a:cs typeface="Arial" panose="020B0604020202020204" pitchFamily="34" charset="0"/>
              </a:rPr>
              <a:t>(1)  Moxy and JW Marriott</a:t>
            </a:r>
          </a:p>
          <a:p>
            <a:pPr marL="0" indent="0">
              <a:buNone/>
            </a:pPr>
            <a:r>
              <a:rPr lang="en-GB" sz="2900" dirty="0">
                <a:solidFill>
                  <a:schemeClr val="bg1"/>
                </a:solidFill>
                <a:latin typeface="Arial" panose="020B0604020202020204" pitchFamily="34" charset="0"/>
                <a:cs typeface="Arial" panose="020B0604020202020204" pitchFamily="34" charset="0"/>
              </a:rPr>
              <a:t>(2)  Fairfield Inn &amp; Suites and W Hotels</a:t>
            </a:r>
          </a:p>
          <a:p>
            <a:pPr marL="0" indent="0">
              <a:buNone/>
            </a:pPr>
            <a:r>
              <a:rPr lang="en-GB" sz="2900" dirty="0">
                <a:solidFill>
                  <a:schemeClr val="bg1"/>
                </a:solidFill>
                <a:latin typeface="Arial" panose="020B0604020202020204" pitchFamily="34" charset="0"/>
                <a:cs typeface="Arial" panose="020B0604020202020204" pitchFamily="34" charset="0"/>
              </a:rPr>
              <a:t>(3)  Towne Place Suites and Delta</a:t>
            </a:r>
          </a:p>
          <a:p>
            <a:endParaRPr lang="en-GB" sz="1800" dirty="0"/>
          </a:p>
          <a:p>
            <a:endParaRPr lang="en-GB" sz="1800" dirty="0"/>
          </a:p>
          <a:p>
            <a:endParaRPr lang="en-GB" sz="700" dirty="0"/>
          </a:p>
          <a:p>
            <a:pPr marL="0" indent="0">
              <a:buNone/>
            </a:pPr>
            <a:endParaRPr lang="en-GB" sz="700" dirty="0"/>
          </a:p>
        </p:txBody>
      </p:sp>
      <p:pic>
        <p:nvPicPr>
          <p:cNvPr id="5" name="Picture 4">
            <a:extLst>
              <a:ext uri="{FF2B5EF4-FFF2-40B4-BE49-F238E27FC236}">
                <a16:creationId xmlns:a16="http://schemas.microsoft.com/office/drawing/2014/main" id="{5F010531-E568-40D6-ADB0-EC205E701E34}"/>
              </a:ext>
            </a:extLst>
          </p:cNvPr>
          <p:cNvPicPr>
            <a:picLocks noChangeAspect="1"/>
          </p:cNvPicPr>
          <p:nvPr/>
        </p:nvPicPr>
        <p:blipFill>
          <a:blip r:embed="rId2"/>
          <a:stretch>
            <a:fillRect/>
          </a:stretch>
        </p:blipFill>
        <p:spPr>
          <a:xfrm>
            <a:off x="5508104" y="3886547"/>
            <a:ext cx="2749874" cy="1630016"/>
          </a:xfrm>
          <a:prstGeom prst="rect">
            <a:avLst/>
          </a:prstGeom>
        </p:spPr>
      </p:pic>
    </p:spTree>
    <p:extLst>
      <p:ext uri="{BB962C8B-B14F-4D97-AF65-F5344CB8AC3E}">
        <p14:creationId xmlns:p14="http://schemas.microsoft.com/office/powerpoint/2010/main" val="253419717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960B4E0-4116-41D0-B8E3-36168BC09080}"/>
              </a:ext>
            </a:extLst>
          </p:cNvPr>
          <p:cNvSpPr>
            <a:spLocks noGrp="1"/>
          </p:cNvSpPr>
          <p:nvPr>
            <p:ph sz="half" idx="1"/>
          </p:nvPr>
        </p:nvSpPr>
        <p:spPr>
          <a:xfrm>
            <a:off x="63424" y="1340768"/>
            <a:ext cx="5300663" cy="3816424"/>
          </a:xfrm>
        </p:spPr>
        <p:txBody>
          <a:bodyPr>
            <a:normAutofit fontScale="85000" lnSpcReduction="20000"/>
          </a:bodyPr>
          <a:lstStyle/>
          <a:p>
            <a:pPr marL="0" indent="0">
              <a:lnSpc>
                <a:spcPct val="90000"/>
              </a:lnSpc>
              <a:buNone/>
            </a:pPr>
            <a:r>
              <a:rPr lang="en-GB" sz="2200" dirty="0">
                <a:solidFill>
                  <a:schemeClr val="bg1"/>
                </a:solidFill>
              </a:rPr>
              <a:t>What did your SWOT analysis say?</a:t>
            </a:r>
          </a:p>
          <a:p>
            <a:pPr marL="0" indent="0">
              <a:lnSpc>
                <a:spcPct val="90000"/>
              </a:lnSpc>
              <a:buNone/>
            </a:pPr>
            <a:endParaRPr lang="en-GB" sz="2200" dirty="0">
              <a:solidFill>
                <a:schemeClr val="bg1"/>
              </a:solidFill>
            </a:endParaRPr>
          </a:p>
          <a:p>
            <a:pPr marL="0" indent="0">
              <a:lnSpc>
                <a:spcPct val="90000"/>
              </a:lnSpc>
              <a:buNone/>
            </a:pPr>
            <a:r>
              <a:rPr lang="en-GB" sz="2200" dirty="0">
                <a:solidFill>
                  <a:schemeClr val="bg1"/>
                </a:solidFill>
              </a:rPr>
              <a:t>What is the history of the brand?</a:t>
            </a:r>
          </a:p>
          <a:p>
            <a:pPr marL="0" indent="0">
              <a:lnSpc>
                <a:spcPct val="90000"/>
              </a:lnSpc>
              <a:buNone/>
            </a:pPr>
            <a:endParaRPr lang="en-GB" sz="2200" dirty="0">
              <a:solidFill>
                <a:schemeClr val="bg1"/>
              </a:solidFill>
            </a:endParaRPr>
          </a:p>
          <a:p>
            <a:pPr marL="0" indent="0">
              <a:lnSpc>
                <a:spcPct val="90000"/>
              </a:lnSpc>
              <a:buNone/>
            </a:pPr>
            <a:r>
              <a:rPr lang="en-GB" sz="2200" dirty="0">
                <a:solidFill>
                  <a:schemeClr val="bg1"/>
                </a:solidFill>
              </a:rPr>
              <a:t>What is the hotel footprint?</a:t>
            </a:r>
          </a:p>
          <a:p>
            <a:pPr marL="0" indent="0">
              <a:lnSpc>
                <a:spcPct val="90000"/>
              </a:lnSpc>
              <a:buNone/>
            </a:pPr>
            <a:endParaRPr lang="en-GB" sz="2200" dirty="0">
              <a:solidFill>
                <a:schemeClr val="bg1"/>
              </a:solidFill>
            </a:endParaRPr>
          </a:p>
          <a:p>
            <a:pPr marL="0" indent="0">
              <a:lnSpc>
                <a:spcPct val="90000"/>
              </a:lnSpc>
              <a:buNone/>
            </a:pPr>
            <a:r>
              <a:rPr lang="en-GB" sz="2200" dirty="0">
                <a:solidFill>
                  <a:schemeClr val="bg1"/>
                </a:solidFill>
              </a:rPr>
              <a:t>Who are their target markets- did they differ?</a:t>
            </a:r>
          </a:p>
          <a:p>
            <a:pPr marL="0" indent="0">
              <a:lnSpc>
                <a:spcPct val="90000"/>
              </a:lnSpc>
              <a:buNone/>
            </a:pPr>
            <a:endParaRPr lang="en-GB" sz="2200" dirty="0">
              <a:solidFill>
                <a:schemeClr val="bg1"/>
              </a:solidFill>
            </a:endParaRPr>
          </a:p>
          <a:p>
            <a:pPr marL="0" indent="0">
              <a:lnSpc>
                <a:spcPct val="90000"/>
              </a:lnSpc>
              <a:buNone/>
            </a:pPr>
            <a:r>
              <a:rPr lang="en-GB" sz="2200" dirty="0">
                <a:solidFill>
                  <a:schemeClr val="bg1"/>
                </a:solidFill>
              </a:rPr>
              <a:t>Is there a clear marketing slogan to accompany the brand?</a:t>
            </a:r>
          </a:p>
          <a:p>
            <a:pPr marL="0" indent="0">
              <a:lnSpc>
                <a:spcPct val="90000"/>
              </a:lnSpc>
              <a:buNone/>
            </a:pPr>
            <a:endParaRPr lang="en-GB" sz="2200" dirty="0">
              <a:solidFill>
                <a:schemeClr val="bg1"/>
              </a:solidFill>
            </a:endParaRPr>
          </a:p>
          <a:p>
            <a:pPr marL="0" indent="0">
              <a:lnSpc>
                <a:spcPct val="90000"/>
              </a:lnSpc>
              <a:buNone/>
            </a:pPr>
            <a:r>
              <a:rPr lang="en-GB" sz="2200" dirty="0">
                <a:solidFill>
                  <a:schemeClr val="bg1"/>
                </a:solidFill>
              </a:rPr>
              <a:t>Are you sold on the brand?</a:t>
            </a:r>
          </a:p>
        </p:txBody>
      </p:sp>
      <p:pic>
        <p:nvPicPr>
          <p:cNvPr id="4" name="Picture 3">
            <a:extLst>
              <a:ext uri="{FF2B5EF4-FFF2-40B4-BE49-F238E27FC236}">
                <a16:creationId xmlns:a16="http://schemas.microsoft.com/office/drawing/2014/main" id="{7B725999-6947-4F76-A4BB-9B130916D411}"/>
              </a:ext>
            </a:extLst>
          </p:cNvPr>
          <p:cNvPicPr>
            <a:picLocks noChangeAspect="1"/>
          </p:cNvPicPr>
          <p:nvPr/>
        </p:nvPicPr>
        <p:blipFill>
          <a:blip r:embed="rId2"/>
          <a:stretch>
            <a:fillRect/>
          </a:stretch>
        </p:blipFill>
        <p:spPr>
          <a:xfrm>
            <a:off x="5364087" y="2060848"/>
            <a:ext cx="3318520" cy="1899852"/>
          </a:xfrm>
          <a:prstGeom prst="rect">
            <a:avLst/>
          </a:prstGeom>
          <a:noFill/>
        </p:spPr>
      </p:pic>
    </p:spTree>
    <p:extLst>
      <p:ext uri="{BB962C8B-B14F-4D97-AF65-F5344CB8AC3E}">
        <p14:creationId xmlns:p14="http://schemas.microsoft.com/office/powerpoint/2010/main" val="139178308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3E1ECD-8ECB-4963-8692-AA36794636F0}"/>
              </a:ext>
            </a:extLst>
          </p:cNvPr>
          <p:cNvSpPr>
            <a:spLocks noGrp="1"/>
          </p:cNvSpPr>
          <p:nvPr>
            <p:ph type="title"/>
          </p:nvPr>
        </p:nvSpPr>
        <p:spPr>
          <a:xfrm>
            <a:off x="5616949" y="519671"/>
            <a:ext cx="3682752" cy="634082"/>
          </a:xfrm>
        </p:spPr>
        <p:txBody>
          <a:bodyPr anchor="ctr">
            <a:normAutofit fontScale="90000"/>
          </a:bodyPr>
          <a:lstStyle/>
          <a:p>
            <a:pPr>
              <a:lnSpc>
                <a:spcPct val="90000"/>
              </a:lnSpc>
            </a:pPr>
            <a:r>
              <a:rPr lang="en-GB" sz="3200" b="1" dirty="0">
                <a:solidFill>
                  <a:schemeClr val="bg1"/>
                </a:solidFill>
              </a:rPr>
              <a:t>Globalisation</a:t>
            </a:r>
            <a:r>
              <a:rPr lang="en-GB" sz="3200" b="1" dirty="0">
                <a:solidFill>
                  <a:srgbClr val="0070C0"/>
                </a:solidFill>
              </a:rPr>
              <a:t> </a:t>
            </a:r>
            <a:br>
              <a:rPr lang="en-GB" sz="3200" b="1" dirty="0">
                <a:solidFill>
                  <a:srgbClr val="0070C0"/>
                </a:solidFill>
              </a:rPr>
            </a:br>
            <a:endParaRPr lang="en-GB" sz="3200" b="1" dirty="0">
              <a:solidFill>
                <a:srgbClr val="0070C0"/>
              </a:solidFill>
            </a:endParaRPr>
          </a:p>
        </p:txBody>
      </p:sp>
      <p:sp>
        <p:nvSpPr>
          <p:cNvPr id="4" name="Content Placeholder 2">
            <a:extLst>
              <a:ext uri="{FF2B5EF4-FFF2-40B4-BE49-F238E27FC236}">
                <a16:creationId xmlns:a16="http://schemas.microsoft.com/office/drawing/2014/main" id="{B9BF75F2-A314-4011-A59F-BF789A332A5F}"/>
              </a:ext>
            </a:extLst>
          </p:cNvPr>
          <p:cNvSpPr>
            <a:spLocks noGrp="1"/>
          </p:cNvSpPr>
          <p:nvPr>
            <p:ph sz="half" idx="1"/>
          </p:nvPr>
        </p:nvSpPr>
        <p:spPr>
          <a:xfrm>
            <a:off x="175231" y="1556792"/>
            <a:ext cx="6336704" cy="3744416"/>
          </a:xfrm>
        </p:spPr>
        <p:txBody>
          <a:bodyPr>
            <a:normAutofit fontScale="92500" lnSpcReduction="20000"/>
          </a:bodyPr>
          <a:lstStyle/>
          <a:p>
            <a:pPr marL="0" indent="0" algn="just">
              <a:lnSpc>
                <a:spcPct val="90000"/>
              </a:lnSpc>
              <a:buNone/>
            </a:pPr>
            <a:r>
              <a:rPr lang="en-GB" sz="1800" dirty="0">
                <a:solidFill>
                  <a:schemeClr val="bg1"/>
                </a:solidFill>
                <a:latin typeface="Arial" panose="020B0604020202020204" pitchFamily="34" charset="0"/>
                <a:cs typeface="Arial" panose="020B0604020202020204" pitchFamily="34" charset="0"/>
              </a:rPr>
              <a:t>Globalisation is growth on a worldwide scale.  It is the process of integration and international influence of economies and cultures. </a:t>
            </a:r>
          </a:p>
          <a:p>
            <a:pPr marL="0" indent="0" algn="just">
              <a:lnSpc>
                <a:spcPct val="90000"/>
              </a:lnSpc>
              <a:buNone/>
            </a:pPr>
            <a:r>
              <a:rPr lang="en-GB" sz="1800" dirty="0">
                <a:solidFill>
                  <a:schemeClr val="bg1"/>
                </a:solidFill>
                <a:latin typeface="Arial" panose="020B0604020202020204" pitchFamily="34" charset="0"/>
                <a:cs typeface="Arial" panose="020B0604020202020204" pitchFamily="34" charset="0"/>
              </a:rPr>
              <a:t>The more technology advances and the more transportation improves, the more global outlets are revealed. </a:t>
            </a:r>
          </a:p>
          <a:p>
            <a:pPr marL="0" indent="0" algn="just">
              <a:lnSpc>
                <a:spcPct val="90000"/>
              </a:lnSpc>
              <a:buNone/>
            </a:pPr>
            <a:endParaRPr lang="en-GB" sz="1800" dirty="0">
              <a:solidFill>
                <a:schemeClr val="bg1"/>
              </a:solidFill>
              <a:latin typeface="Arial" panose="020B0604020202020204" pitchFamily="34" charset="0"/>
              <a:cs typeface="Arial" panose="020B0604020202020204" pitchFamily="34" charset="0"/>
            </a:endParaRPr>
          </a:p>
          <a:p>
            <a:pPr marL="0" indent="0" algn="just">
              <a:lnSpc>
                <a:spcPct val="90000"/>
              </a:lnSpc>
              <a:buNone/>
            </a:pPr>
            <a:r>
              <a:rPr lang="en-GB" sz="1800" dirty="0">
                <a:solidFill>
                  <a:schemeClr val="bg1"/>
                </a:solidFill>
                <a:latin typeface="Arial" panose="020B0604020202020204" pitchFamily="34" charset="0"/>
                <a:cs typeface="Arial" panose="020B0604020202020204" pitchFamily="34" charset="0"/>
              </a:rPr>
              <a:t>Multinational corporations operate on a global scale, with satellite offices and branches in numerous locations. This means multinational companies can stay open virtually 24 hours a day and service customers no matter where they're located.</a:t>
            </a:r>
          </a:p>
          <a:p>
            <a:pPr marL="0" indent="0" algn="just">
              <a:lnSpc>
                <a:spcPct val="90000"/>
              </a:lnSpc>
              <a:buNone/>
            </a:pPr>
            <a:endParaRPr lang="en-GB" sz="1800" dirty="0">
              <a:solidFill>
                <a:schemeClr val="bg1"/>
              </a:solidFill>
              <a:latin typeface="Arial" panose="020B0604020202020204" pitchFamily="34" charset="0"/>
              <a:cs typeface="Arial" panose="020B0604020202020204" pitchFamily="34" charset="0"/>
            </a:endParaRPr>
          </a:p>
          <a:p>
            <a:pPr marL="0" indent="0" algn="just">
              <a:lnSpc>
                <a:spcPct val="90000"/>
              </a:lnSpc>
              <a:buNone/>
            </a:pPr>
            <a:r>
              <a:rPr lang="en-GB" sz="1800" dirty="0">
                <a:solidFill>
                  <a:schemeClr val="bg1"/>
                </a:solidFill>
                <a:latin typeface="Arial" panose="020B0604020202020204" pitchFamily="34" charset="0"/>
                <a:cs typeface="Arial" panose="020B0604020202020204" pitchFamily="34" charset="0"/>
              </a:rPr>
              <a:t>Outsourcing can add to the economic development of a struggling country, bringing much needed jobs. If a powerful organisation can outsource its call centre to a developing country, that creates a new class of jobs for people who may not have had that opportunity otherwise. </a:t>
            </a:r>
          </a:p>
          <a:p>
            <a:pPr>
              <a:lnSpc>
                <a:spcPct val="90000"/>
              </a:lnSpc>
            </a:pPr>
            <a:endParaRPr lang="en-GB" sz="1300" dirty="0"/>
          </a:p>
        </p:txBody>
      </p:sp>
      <p:pic>
        <p:nvPicPr>
          <p:cNvPr id="5" name="Picture 4">
            <a:extLst>
              <a:ext uri="{FF2B5EF4-FFF2-40B4-BE49-F238E27FC236}">
                <a16:creationId xmlns:a16="http://schemas.microsoft.com/office/drawing/2014/main" id="{628246D8-7E87-47E1-9AF4-7D71E25E2ABC}"/>
              </a:ext>
            </a:extLst>
          </p:cNvPr>
          <p:cNvPicPr>
            <a:picLocks noChangeAspect="1"/>
          </p:cNvPicPr>
          <p:nvPr/>
        </p:nvPicPr>
        <p:blipFill rotWithShape="1">
          <a:blip r:embed="rId2"/>
          <a:srcRect l="9574" r="33983"/>
          <a:stretch/>
        </p:blipFill>
        <p:spPr>
          <a:xfrm>
            <a:off x="6558657" y="1916832"/>
            <a:ext cx="2405787" cy="2376264"/>
          </a:xfrm>
          <a:prstGeom prst="rect">
            <a:avLst/>
          </a:prstGeom>
          <a:noFill/>
        </p:spPr>
      </p:pic>
    </p:spTree>
    <p:extLst>
      <p:ext uri="{BB962C8B-B14F-4D97-AF65-F5344CB8AC3E}">
        <p14:creationId xmlns:p14="http://schemas.microsoft.com/office/powerpoint/2010/main" val="41372244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BBF3088E-CEFC-4966-B1F0-DD17D61D2B9E}"/>
              </a:ext>
            </a:extLst>
          </p:cNvPr>
          <p:cNvSpPr>
            <a:spLocks noGrp="1"/>
          </p:cNvSpPr>
          <p:nvPr>
            <p:ph type="title"/>
          </p:nvPr>
        </p:nvSpPr>
        <p:spPr>
          <a:xfrm>
            <a:off x="4067944" y="535934"/>
            <a:ext cx="4968552" cy="778098"/>
          </a:xfrm>
        </p:spPr>
        <p:txBody>
          <a:bodyPr>
            <a:normAutofit fontScale="90000"/>
          </a:bodyPr>
          <a:lstStyle/>
          <a:p>
            <a:r>
              <a:rPr lang="en-GB" sz="2700" b="1" dirty="0">
                <a:solidFill>
                  <a:schemeClr val="bg1"/>
                </a:solidFill>
                <a:latin typeface="Arial" panose="020B0604020202020204" pitchFamily="34" charset="0"/>
                <a:cs typeface="Arial" panose="020B0604020202020204" pitchFamily="34" charset="0"/>
              </a:rPr>
              <a:t>Marketing Is an Effective Way of Engaging Customers.. globally</a:t>
            </a:r>
            <a:br>
              <a:rPr lang="en-GB" sz="2700" b="1" dirty="0">
                <a:solidFill>
                  <a:schemeClr val="bg1"/>
                </a:solidFill>
                <a:latin typeface="Arial" panose="020B0604020202020204" pitchFamily="34" charset="0"/>
                <a:cs typeface="Arial" panose="020B0604020202020204" pitchFamily="34" charset="0"/>
              </a:rPr>
            </a:br>
            <a:br>
              <a:rPr lang="en-GB" sz="2100" dirty="0"/>
            </a:br>
            <a:r>
              <a:rPr lang="en-GB" sz="2100" dirty="0"/>
              <a:t>    </a:t>
            </a:r>
          </a:p>
        </p:txBody>
      </p:sp>
      <p:sp>
        <p:nvSpPr>
          <p:cNvPr id="3" name="Content Placeholder 2">
            <a:extLst>
              <a:ext uri="{FF2B5EF4-FFF2-40B4-BE49-F238E27FC236}">
                <a16:creationId xmlns:a16="http://schemas.microsoft.com/office/drawing/2014/main" id="{712BD7BE-2FB0-4984-BC8B-E6C768D76DB6}"/>
              </a:ext>
            </a:extLst>
          </p:cNvPr>
          <p:cNvSpPr>
            <a:spLocks noGrp="1"/>
          </p:cNvSpPr>
          <p:nvPr>
            <p:ph idx="1"/>
          </p:nvPr>
        </p:nvSpPr>
        <p:spPr>
          <a:xfrm>
            <a:off x="107504" y="1600201"/>
            <a:ext cx="8579296" cy="3917032"/>
          </a:xfrm>
        </p:spPr>
        <p:txBody>
          <a:bodyPr/>
          <a:lstStyle/>
          <a:p>
            <a:pPr marL="0" indent="0">
              <a:buNone/>
            </a:pPr>
            <a:r>
              <a:rPr lang="en-GB" sz="3200" b="1" dirty="0">
                <a:solidFill>
                  <a:schemeClr val="bg1"/>
                </a:solidFill>
              </a:rPr>
              <a:t>The Formula </a:t>
            </a:r>
            <a:endParaRPr lang="en-GB" sz="3200" dirty="0">
              <a:solidFill>
                <a:schemeClr val="bg1"/>
              </a:solidFill>
            </a:endParaRPr>
          </a:p>
          <a:p>
            <a:endParaRPr lang="en-GB" dirty="0"/>
          </a:p>
        </p:txBody>
      </p:sp>
      <p:sp>
        <p:nvSpPr>
          <p:cNvPr id="7" name="Content Placeholder 2">
            <a:extLst>
              <a:ext uri="{FF2B5EF4-FFF2-40B4-BE49-F238E27FC236}">
                <a16:creationId xmlns:a16="http://schemas.microsoft.com/office/drawing/2014/main" id="{A46FA10D-DC90-412F-AC6A-42E7A247FBFC}"/>
              </a:ext>
            </a:extLst>
          </p:cNvPr>
          <p:cNvSpPr txBox="1">
            <a:spLocks/>
          </p:cNvSpPr>
          <p:nvPr/>
        </p:nvSpPr>
        <p:spPr>
          <a:xfrm>
            <a:off x="3419872" y="2132856"/>
            <a:ext cx="5616624" cy="3528392"/>
          </a:xfrm>
          <a:prstGeom prst="rect">
            <a:avLst/>
          </a:prstGeom>
        </p:spPr>
        <p:txBody>
          <a:bodyPr vert="horz" lIns="91440" tIns="45720" rIns="91440" bIns="45720" rtlCol="0" anchor="ctr">
            <a:normAutofit fontScale="70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sz="2300" b="1" dirty="0">
                <a:solidFill>
                  <a:schemeClr val="bg1"/>
                </a:solidFill>
                <a:latin typeface="Arial" panose="020B0604020202020204" pitchFamily="34" charset="0"/>
                <a:cs typeface="Arial" panose="020B0604020202020204" pitchFamily="34" charset="0"/>
              </a:rPr>
              <a:t>First: Create noteworthy content.</a:t>
            </a:r>
            <a:r>
              <a:rPr lang="en-GB" sz="2300" dirty="0">
                <a:solidFill>
                  <a:schemeClr val="bg1"/>
                </a:solidFill>
                <a:latin typeface="Arial" panose="020B0604020202020204" pitchFamily="34" charset="0"/>
                <a:cs typeface="Arial" panose="020B0604020202020204" pitchFamily="34" charset="0"/>
              </a:rPr>
              <a:t> </a:t>
            </a:r>
          </a:p>
          <a:p>
            <a:pPr marL="0" indent="0">
              <a:buFont typeface="Arial" pitchFamily="34" charset="0"/>
              <a:buNone/>
            </a:pPr>
            <a:r>
              <a:rPr lang="en-GB" sz="2300" i="1" dirty="0">
                <a:solidFill>
                  <a:schemeClr val="bg1"/>
                </a:solidFill>
                <a:latin typeface="Arial" panose="020B0604020202020204" pitchFamily="34" charset="0"/>
                <a:cs typeface="Arial" panose="020B0604020202020204" pitchFamily="34" charset="0"/>
              </a:rPr>
              <a:t>This can be anything from an innovative guest experience that responds to a market trend or need, to simply creating an ‘</a:t>
            </a:r>
            <a:r>
              <a:rPr lang="en-GB" sz="2300" i="1" dirty="0" err="1">
                <a:solidFill>
                  <a:schemeClr val="bg1"/>
                </a:solidFill>
                <a:latin typeface="Arial" panose="020B0604020202020204" pitchFamily="34" charset="0"/>
                <a:cs typeface="Arial" panose="020B0604020202020204" pitchFamily="34" charset="0"/>
              </a:rPr>
              <a:t>Instagrammable</a:t>
            </a:r>
            <a:r>
              <a:rPr lang="en-GB" sz="2300" i="1" dirty="0">
                <a:solidFill>
                  <a:schemeClr val="bg1"/>
                </a:solidFill>
                <a:latin typeface="Arial" panose="020B0604020202020204" pitchFamily="34" charset="0"/>
                <a:cs typeface="Arial" panose="020B0604020202020204" pitchFamily="34" charset="0"/>
              </a:rPr>
              <a:t>’ moment on site.</a:t>
            </a:r>
          </a:p>
          <a:p>
            <a:pPr marL="0" indent="0">
              <a:buFont typeface="Arial" pitchFamily="34" charset="0"/>
              <a:buNone/>
            </a:pPr>
            <a:endParaRPr lang="en-GB" sz="2300" dirty="0">
              <a:solidFill>
                <a:schemeClr val="bg1"/>
              </a:solidFill>
              <a:latin typeface="Arial" panose="020B0604020202020204" pitchFamily="34" charset="0"/>
              <a:cs typeface="Arial" panose="020B0604020202020204" pitchFamily="34" charset="0"/>
            </a:endParaRPr>
          </a:p>
          <a:p>
            <a:pPr marL="0" indent="0">
              <a:buFont typeface="Arial" pitchFamily="34" charset="0"/>
              <a:buNone/>
            </a:pPr>
            <a:r>
              <a:rPr lang="en-GB" sz="2300" b="1" dirty="0">
                <a:solidFill>
                  <a:schemeClr val="bg1"/>
                </a:solidFill>
                <a:latin typeface="Arial" panose="020B0604020202020204" pitchFamily="34" charset="0"/>
                <a:cs typeface="Arial" panose="020B0604020202020204" pitchFamily="34" charset="0"/>
              </a:rPr>
              <a:t>Second: Amplify that content by targeting the right amplifiers.</a:t>
            </a:r>
            <a:r>
              <a:rPr lang="en-GB" sz="2300" dirty="0">
                <a:solidFill>
                  <a:schemeClr val="bg1"/>
                </a:solidFill>
                <a:latin typeface="Arial" panose="020B0604020202020204" pitchFamily="34" charset="0"/>
                <a:cs typeface="Arial" panose="020B0604020202020204" pitchFamily="34" charset="0"/>
              </a:rPr>
              <a:t> </a:t>
            </a:r>
          </a:p>
          <a:p>
            <a:pPr marL="0" indent="0">
              <a:buFont typeface="Arial" pitchFamily="34" charset="0"/>
              <a:buNone/>
            </a:pPr>
            <a:r>
              <a:rPr lang="en-GB" sz="2300" i="1" dirty="0">
                <a:solidFill>
                  <a:schemeClr val="bg1"/>
                </a:solidFill>
                <a:latin typeface="Arial" panose="020B0604020202020204" pitchFamily="34" charset="0"/>
                <a:cs typeface="Arial" panose="020B0604020202020204" pitchFamily="34" charset="0"/>
              </a:rPr>
              <a:t>This includes bloggers, celebrities, influencers, and journalists.</a:t>
            </a:r>
          </a:p>
          <a:p>
            <a:pPr marL="0" indent="0">
              <a:buFont typeface="Arial" pitchFamily="34" charset="0"/>
              <a:buNone/>
            </a:pPr>
            <a:endParaRPr lang="en-GB" sz="2300" dirty="0">
              <a:solidFill>
                <a:schemeClr val="bg1"/>
              </a:solidFill>
              <a:latin typeface="Arial" panose="020B0604020202020204" pitchFamily="34" charset="0"/>
              <a:cs typeface="Arial" panose="020B0604020202020204" pitchFamily="34" charset="0"/>
            </a:endParaRPr>
          </a:p>
          <a:p>
            <a:pPr marL="0" indent="0">
              <a:buFont typeface="Arial" pitchFamily="34" charset="0"/>
              <a:buNone/>
            </a:pPr>
            <a:r>
              <a:rPr lang="en-GB" sz="2300" b="1" dirty="0">
                <a:solidFill>
                  <a:schemeClr val="bg1"/>
                </a:solidFill>
                <a:latin typeface="Arial" panose="020B0604020202020204" pitchFamily="34" charset="0"/>
                <a:cs typeface="Arial" panose="020B0604020202020204" pitchFamily="34" charset="0"/>
              </a:rPr>
              <a:t>Lastly: Lather, rinse &amp; repeat.</a:t>
            </a:r>
            <a:r>
              <a:rPr lang="en-GB" sz="2300" dirty="0">
                <a:solidFill>
                  <a:schemeClr val="bg1"/>
                </a:solidFill>
                <a:latin typeface="Arial" panose="020B0604020202020204" pitchFamily="34" charset="0"/>
                <a:cs typeface="Arial" panose="020B0604020202020204" pitchFamily="34" charset="0"/>
              </a:rPr>
              <a:t>.. just like washing your clothes! </a:t>
            </a:r>
          </a:p>
          <a:p>
            <a:pPr marL="0" indent="0">
              <a:buFont typeface="Arial" pitchFamily="34" charset="0"/>
              <a:buNone/>
            </a:pPr>
            <a:r>
              <a:rPr lang="en-GB" sz="2300" i="1" dirty="0">
                <a:solidFill>
                  <a:schemeClr val="bg1"/>
                </a:solidFill>
                <a:latin typeface="Arial" panose="020B0604020202020204" pitchFamily="34" charset="0"/>
                <a:cs typeface="Arial" panose="020B0604020202020204" pitchFamily="34" charset="0"/>
              </a:rPr>
              <a:t>Keep this cycle going. To gain relevancy, you need to keep doing things and getting them out there — otherwise you risk no longer being top of mind.</a:t>
            </a:r>
          </a:p>
          <a:p>
            <a:pPr marL="0" indent="0">
              <a:buFont typeface="Arial" pitchFamily="34" charset="0"/>
              <a:buNone/>
            </a:pPr>
            <a:endParaRPr lang="en-GB" sz="2400" i="1" dirty="0"/>
          </a:p>
          <a:p>
            <a:endParaRPr lang="en-GB" sz="1600" dirty="0"/>
          </a:p>
        </p:txBody>
      </p:sp>
      <p:pic>
        <p:nvPicPr>
          <p:cNvPr id="4" name="Picture 3">
            <a:extLst>
              <a:ext uri="{FF2B5EF4-FFF2-40B4-BE49-F238E27FC236}">
                <a16:creationId xmlns:a16="http://schemas.microsoft.com/office/drawing/2014/main" id="{CCEF9793-0A02-4294-B47A-8E74627F9624}"/>
              </a:ext>
            </a:extLst>
          </p:cNvPr>
          <p:cNvPicPr>
            <a:picLocks noChangeAspect="1"/>
          </p:cNvPicPr>
          <p:nvPr/>
        </p:nvPicPr>
        <p:blipFill>
          <a:blip r:embed="rId2"/>
          <a:stretch>
            <a:fillRect/>
          </a:stretch>
        </p:blipFill>
        <p:spPr>
          <a:xfrm>
            <a:off x="107504" y="2490233"/>
            <a:ext cx="3203848" cy="2136967"/>
          </a:xfrm>
          <a:prstGeom prst="rect">
            <a:avLst/>
          </a:prstGeom>
        </p:spPr>
      </p:pic>
    </p:spTree>
    <p:extLst>
      <p:ext uri="{BB962C8B-B14F-4D97-AF65-F5344CB8AC3E}">
        <p14:creationId xmlns:p14="http://schemas.microsoft.com/office/powerpoint/2010/main" val="241121169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28CBE0-682D-4B9E-A6B7-E6D67D1257F7}"/>
              </a:ext>
            </a:extLst>
          </p:cNvPr>
          <p:cNvSpPr>
            <a:spLocks noGrp="1"/>
          </p:cNvSpPr>
          <p:nvPr>
            <p:ph type="title"/>
          </p:nvPr>
        </p:nvSpPr>
        <p:spPr>
          <a:xfrm>
            <a:off x="4625752" y="549349"/>
            <a:ext cx="2394520" cy="562074"/>
          </a:xfrm>
        </p:spPr>
        <p:txBody>
          <a:bodyPr>
            <a:normAutofit fontScale="90000"/>
          </a:bodyPr>
          <a:lstStyle/>
          <a:p>
            <a:r>
              <a:rPr lang="en-GB" sz="3200" b="1" dirty="0">
                <a:solidFill>
                  <a:schemeClr val="bg1"/>
                </a:solidFill>
              </a:rPr>
              <a:t>The Highlights</a:t>
            </a:r>
            <a:endParaRPr lang="en-GB" sz="3200" dirty="0">
              <a:solidFill>
                <a:schemeClr val="bg1"/>
              </a:solidFill>
            </a:endParaRPr>
          </a:p>
        </p:txBody>
      </p:sp>
      <p:sp>
        <p:nvSpPr>
          <p:cNvPr id="4" name="Content Placeholder 2">
            <a:extLst>
              <a:ext uri="{FF2B5EF4-FFF2-40B4-BE49-F238E27FC236}">
                <a16:creationId xmlns:a16="http://schemas.microsoft.com/office/drawing/2014/main" id="{09DFDFBB-2296-4642-9437-61C1FA5E9DE3}"/>
              </a:ext>
            </a:extLst>
          </p:cNvPr>
          <p:cNvSpPr>
            <a:spLocks noGrp="1"/>
          </p:cNvSpPr>
          <p:nvPr>
            <p:ph idx="1"/>
          </p:nvPr>
        </p:nvSpPr>
        <p:spPr>
          <a:xfrm>
            <a:off x="107504" y="1484784"/>
            <a:ext cx="9036496" cy="4031779"/>
          </a:xfrm>
        </p:spPr>
        <p:txBody>
          <a:bodyPr anchor="ctr">
            <a:normAutofit fontScale="70000" lnSpcReduction="20000"/>
          </a:bodyPr>
          <a:lstStyle/>
          <a:p>
            <a:pPr marL="0" indent="0">
              <a:buNone/>
            </a:pPr>
            <a:r>
              <a:rPr lang="en-GB" sz="2000" b="1" dirty="0">
                <a:solidFill>
                  <a:schemeClr val="bg1"/>
                </a:solidFill>
                <a:latin typeface="Arial" panose="020B0604020202020204" pitchFamily="34" charset="0"/>
                <a:cs typeface="Arial" panose="020B0604020202020204" pitchFamily="34" charset="0"/>
              </a:rPr>
              <a:t>Constantly innovate</a:t>
            </a:r>
          </a:p>
          <a:p>
            <a:pPr marL="0" indent="0">
              <a:buNone/>
            </a:pPr>
            <a:r>
              <a:rPr lang="en-GB" sz="2000" b="1" dirty="0">
                <a:solidFill>
                  <a:schemeClr val="bg1"/>
                </a:solidFill>
                <a:latin typeface="Arial" panose="020B0604020202020204" pitchFamily="34" charset="0"/>
                <a:cs typeface="Arial" panose="020B0604020202020204" pitchFamily="34" charset="0"/>
              </a:rPr>
              <a:t>Create and do it for the ‘gram’</a:t>
            </a:r>
          </a:p>
          <a:p>
            <a:pPr marL="0" indent="0">
              <a:buNone/>
            </a:pPr>
            <a:r>
              <a:rPr lang="en-GB" sz="2000" b="1" dirty="0">
                <a:solidFill>
                  <a:schemeClr val="bg1"/>
                </a:solidFill>
                <a:latin typeface="Arial" panose="020B0604020202020204" pitchFamily="34" charset="0"/>
                <a:cs typeface="Arial" panose="020B0604020202020204" pitchFamily="34" charset="0"/>
              </a:rPr>
              <a:t>Choose the right partners</a:t>
            </a:r>
          </a:p>
          <a:p>
            <a:pPr marL="0" indent="0">
              <a:buNone/>
            </a:pPr>
            <a:r>
              <a:rPr lang="en-GB" sz="2000" b="1" dirty="0">
                <a:solidFill>
                  <a:schemeClr val="bg1"/>
                </a:solidFill>
                <a:latin typeface="Arial" panose="020B0604020202020204" pitchFamily="34" charset="0"/>
                <a:cs typeface="Arial" panose="020B0604020202020204" pitchFamily="34" charset="0"/>
              </a:rPr>
              <a:t>Be dialled into the trends of the moment</a:t>
            </a:r>
          </a:p>
          <a:p>
            <a:pPr marL="0" indent="0">
              <a:buNone/>
            </a:pPr>
            <a:endParaRPr lang="en-GB" sz="2000" b="1" dirty="0">
              <a:solidFill>
                <a:schemeClr val="bg1"/>
              </a:solidFill>
              <a:latin typeface="Arial" panose="020B0604020202020204" pitchFamily="34" charset="0"/>
              <a:cs typeface="Arial" panose="020B0604020202020204" pitchFamily="34" charset="0"/>
            </a:endParaRPr>
          </a:p>
          <a:p>
            <a:pPr marL="0" indent="0">
              <a:buNone/>
            </a:pPr>
            <a:r>
              <a:rPr lang="en-GB" sz="2000" b="1" dirty="0">
                <a:solidFill>
                  <a:schemeClr val="bg1"/>
                </a:solidFill>
                <a:latin typeface="Arial" panose="020B0604020202020204" pitchFamily="34" charset="0"/>
                <a:cs typeface="Arial" panose="020B0604020202020204" pitchFamily="34" charset="0"/>
              </a:rPr>
              <a:t>Will it make money? </a:t>
            </a:r>
          </a:p>
          <a:p>
            <a:pPr marL="0" indent="0">
              <a:buNone/>
            </a:pPr>
            <a:r>
              <a:rPr lang="en-GB" sz="2000" i="1" dirty="0">
                <a:solidFill>
                  <a:schemeClr val="bg1"/>
                </a:solidFill>
                <a:latin typeface="Arial" panose="020B0604020202020204" pitchFamily="34" charset="0"/>
                <a:cs typeface="Arial" panose="020B0604020202020204" pitchFamily="34" charset="0"/>
              </a:rPr>
              <a:t>Will it push a higher room rate or </a:t>
            </a:r>
          </a:p>
          <a:p>
            <a:pPr marL="0" indent="0">
              <a:buNone/>
            </a:pPr>
            <a:r>
              <a:rPr lang="en-GB" sz="2000" i="1" dirty="0">
                <a:solidFill>
                  <a:schemeClr val="bg1"/>
                </a:solidFill>
                <a:latin typeface="Arial" panose="020B0604020202020204" pitchFamily="34" charset="0"/>
                <a:cs typeface="Arial" panose="020B0604020202020204" pitchFamily="34" charset="0"/>
              </a:rPr>
              <a:t>drive more revenue to the retail or Food &amp; Beverage outlets in the hotel?</a:t>
            </a:r>
          </a:p>
          <a:p>
            <a:pPr marL="0" indent="0">
              <a:buNone/>
            </a:pPr>
            <a:endParaRPr lang="en-GB" sz="2000" i="1" dirty="0">
              <a:solidFill>
                <a:schemeClr val="bg1"/>
              </a:solidFill>
              <a:latin typeface="Arial" panose="020B0604020202020204" pitchFamily="34" charset="0"/>
              <a:cs typeface="Arial" panose="020B0604020202020204" pitchFamily="34" charset="0"/>
            </a:endParaRPr>
          </a:p>
          <a:p>
            <a:pPr marL="0" indent="0">
              <a:buNone/>
            </a:pPr>
            <a:r>
              <a:rPr lang="en-GB" sz="2000" b="1" dirty="0">
                <a:solidFill>
                  <a:schemeClr val="bg1"/>
                </a:solidFill>
                <a:latin typeface="Arial" panose="020B0604020202020204" pitchFamily="34" charset="0"/>
                <a:cs typeface="Arial" panose="020B0604020202020204" pitchFamily="34" charset="0"/>
              </a:rPr>
              <a:t>Does it strengthen a guest’s connection to the brand? </a:t>
            </a:r>
          </a:p>
          <a:p>
            <a:pPr marL="0" indent="0">
              <a:buNone/>
            </a:pPr>
            <a:r>
              <a:rPr lang="en-GB" sz="2000" i="1" dirty="0">
                <a:solidFill>
                  <a:schemeClr val="bg1"/>
                </a:solidFill>
                <a:latin typeface="Arial" panose="020B0604020202020204" pitchFamily="34" charset="0"/>
                <a:cs typeface="Arial" panose="020B0604020202020204" pitchFamily="34" charset="0"/>
              </a:rPr>
              <a:t>Whatever the selling point of the brand is</a:t>
            </a:r>
            <a:r>
              <a:rPr lang="en-GB" sz="2000" dirty="0">
                <a:solidFill>
                  <a:schemeClr val="bg1"/>
                </a:solidFill>
                <a:latin typeface="Arial" panose="020B0604020202020204" pitchFamily="34" charset="0"/>
                <a:cs typeface="Arial" panose="020B0604020202020204" pitchFamily="34" charset="0"/>
              </a:rPr>
              <a:t>.</a:t>
            </a:r>
          </a:p>
          <a:p>
            <a:pPr marL="0" indent="0">
              <a:buNone/>
            </a:pPr>
            <a:endParaRPr lang="en-GB" sz="2000" dirty="0">
              <a:solidFill>
                <a:schemeClr val="bg1"/>
              </a:solidFill>
              <a:latin typeface="Arial" panose="020B0604020202020204" pitchFamily="34" charset="0"/>
              <a:cs typeface="Arial" panose="020B0604020202020204" pitchFamily="34" charset="0"/>
            </a:endParaRPr>
          </a:p>
          <a:p>
            <a:pPr marL="0" indent="0">
              <a:buNone/>
            </a:pPr>
            <a:r>
              <a:rPr lang="en-GB" sz="2000" b="1" dirty="0">
                <a:solidFill>
                  <a:schemeClr val="bg1"/>
                </a:solidFill>
                <a:latin typeface="Arial" panose="020B0604020202020204" pitchFamily="34" charset="0"/>
                <a:cs typeface="Arial" panose="020B0604020202020204" pitchFamily="34" charset="0"/>
              </a:rPr>
              <a:t>If it doesn’t make money or strengthen brand connection?</a:t>
            </a:r>
          </a:p>
          <a:p>
            <a:pPr marL="0" indent="0">
              <a:buNone/>
            </a:pPr>
            <a:r>
              <a:rPr lang="en-GB" sz="2000" i="1" dirty="0">
                <a:solidFill>
                  <a:schemeClr val="bg1"/>
                </a:solidFill>
                <a:latin typeface="Arial" panose="020B0604020202020204" pitchFamily="34" charset="0"/>
                <a:cs typeface="Arial" panose="020B0604020202020204" pitchFamily="34" charset="0"/>
              </a:rPr>
              <a:t>Does it at least drive brand cachet…. A good place to be seen for example? </a:t>
            </a:r>
          </a:p>
          <a:p>
            <a:pPr marL="0" indent="0">
              <a:buNone/>
            </a:pPr>
            <a:endParaRPr lang="en-GB" sz="2000" i="1" dirty="0">
              <a:solidFill>
                <a:schemeClr val="bg1"/>
              </a:solidFill>
              <a:latin typeface="Arial" panose="020B0604020202020204" pitchFamily="34" charset="0"/>
              <a:cs typeface="Arial" panose="020B0604020202020204" pitchFamily="34" charset="0"/>
            </a:endParaRPr>
          </a:p>
          <a:p>
            <a:endParaRPr lang="en-GB" sz="1600" dirty="0"/>
          </a:p>
        </p:txBody>
      </p:sp>
      <p:pic>
        <p:nvPicPr>
          <p:cNvPr id="5" name="Picture 4">
            <a:extLst>
              <a:ext uri="{FF2B5EF4-FFF2-40B4-BE49-F238E27FC236}">
                <a16:creationId xmlns:a16="http://schemas.microsoft.com/office/drawing/2014/main" id="{C662F624-EA03-40F1-B7B6-9D432C64E0B7}"/>
              </a:ext>
            </a:extLst>
          </p:cNvPr>
          <p:cNvPicPr>
            <a:picLocks noChangeAspect="1"/>
          </p:cNvPicPr>
          <p:nvPr/>
        </p:nvPicPr>
        <p:blipFill>
          <a:blip r:embed="rId2"/>
          <a:stretch>
            <a:fillRect/>
          </a:stretch>
        </p:blipFill>
        <p:spPr>
          <a:xfrm>
            <a:off x="6084168" y="2204864"/>
            <a:ext cx="2722494" cy="1656184"/>
          </a:xfrm>
          <a:prstGeom prst="rect">
            <a:avLst/>
          </a:prstGeom>
        </p:spPr>
      </p:pic>
    </p:spTree>
    <p:extLst>
      <p:ext uri="{BB962C8B-B14F-4D97-AF65-F5344CB8AC3E}">
        <p14:creationId xmlns:p14="http://schemas.microsoft.com/office/powerpoint/2010/main" val="153652630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8F49FF-E199-48F6-84CF-93E50E19E01B}"/>
              </a:ext>
            </a:extLst>
          </p:cNvPr>
          <p:cNvSpPr>
            <a:spLocks noGrp="1"/>
          </p:cNvSpPr>
          <p:nvPr>
            <p:ph type="title"/>
          </p:nvPr>
        </p:nvSpPr>
        <p:spPr>
          <a:xfrm>
            <a:off x="4396585" y="260648"/>
            <a:ext cx="4246078" cy="634082"/>
          </a:xfrm>
        </p:spPr>
        <p:txBody>
          <a:bodyPr>
            <a:normAutofit fontScale="90000"/>
          </a:bodyPr>
          <a:lstStyle/>
          <a:p>
            <a:r>
              <a:rPr lang="en-GB" sz="3600" b="1" dirty="0">
                <a:solidFill>
                  <a:schemeClr val="bg1"/>
                </a:solidFill>
              </a:rPr>
              <a:t>Marketing Helps build &amp; Maintain Company Reputation</a:t>
            </a:r>
            <a:br>
              <a:rPr lang="en-GB" dirty="0">
                <a:solidFill>
                  <a:schemeClr val="bg1"/>
                </a:solidFill>
              </a:rPr>
            </a:br>
            <a:endParaRPr lang="en-GB" dirty="0">
              <a:solidFill>
                <a:schemeClr val="bg1"/>
              </a:solidFill>
            </a:endParaRPr>
          </a:p>
        </p:txBody>
      </p:sp>
      <p:sp>
        <p:nvSpPr>
          <p:cNvPr id="4" name="Content Placeholder 2">
            <a:extLst>
              <a:ext uri="{FF2B5EF4-FFF2-40B4-BE49-F238E27FC236}">
                <a16:creationId xmlns:a16="http://schemas.microsoft.com/office/drawing/2014/main" id="{25697DDA-FDB0-49A3-8533-E02E522FB597}"/>
              </a:ext>
            </a:extLst>
          </p:cNvPr>
          <p:cNvSpPr>
            <a:spLocks noGrp="1"/>
          </p:cNvSpPr>
          <p:nvPr>
            <p:ph idx="1"/>
          </p:nvPr>
        </p:nvSpPr>
        <p:spPr>
          <a:xfrm>
            <a:off x="137930" y="2060848"/>
            <a:ext cx="5884883" cy="3196283"/>
          </a:xfrm>
        </p:spPr>
        <p:txBody>
          <a:bodyPr anchor="ctr">
            <a:normAutofit fontScale="47500" lnSpcReduction="20000"/>
          </a:bodyPr>
          <a:lstStyle/>
          <a:p>
            <a:pPr marL="0" indent="0">
              <a:buNone/>
            </a:pPr>
            <a:r>
              <a:rPr lang="en-GB" sz="2900" dirty="0">
                <a:solidFill>
                  <a:schemeClr val="bg1"/>
                </a:solidFill>
                <a:latin typeface="Arial" panose="020B0604020202020204" pitchFamily="34" charset="0"/>
                <a:cs typeface="Arial" panose="020B0604020202020204" pitchFamily="34" charset="0"/>
              </a:rPr>
              <a:t>The growth of your business  lies heavily on your </a:t>
            </a:r>
            <a:r>
              <a:rPr lang="en-GB" sz="2900" b="1" dirty="0">
                <a:solidFill>
                  <a:schemeClr val="bg1"/>
                </a:solidFill>
                <a:latin typeface="Arial" panose="020B0604020202020204" pitchFamily="34" charset="0"/>
                <a:cs typeface="Arial" panose="020B0604020202020204" pitchFamily="34" charset="0"/>
              </a:rPr>
              <a:t>BRAND</a:t>
            </a:r>
            <a:r>
              <a:rPr lang="en-GB" sz="2900" dirty="0">
                <a:solidFill>
                  <a:schemeClr val="bg1"/>
                </a:solidFill>
                <a:latin typeface="Arial" panose="020B0604020202020204" pitchFamily="34" charset="0"/>
                <a:cs typeface="Arial" panose="020B0604020202020204" pitchFamily="34" charset="0"/>
              </a:rPr>
              <a:t> and Reputation.</a:t>
            </a:r>
          </a:p>
          <a:p>
            <a:pPr marL="0" indent="0">
              <a:buNone/>
            </a:pPr>
            <a:endParaRPr lang="en-GB" sz="2900" dirty="0">
              <a:solidFill>
                <a:schemeClr val="bg1"/>
              </a:solidFill>
              <a:latin typeface="Arial" panose="020B0604020202020204" pitchFamily="34" charset="0"/>
              <a:cs typeface="Arial" panose="020B0604020202020204" pitchFamily="34" charset="0"/>
            </a:endParaRPr>
          </a:p>
          <a:p>
            <a:pPr marL="0" indent="0">
              <a:buNone/>
            </a:pPr>
            <a:r>
              <a:rPr lang="en-GB" sz="2900" dirty="0">
                <a:solidFill>
                  <a:schemeClr val="bg1"/>
                </a:solidFill>
                <a:latin typeface="Arial" panose="020B0604020202020204" pitchFamily="34" charset="0"/>
                <a:cs typeface="Arial" panose="020B0604020202020204" pitchFamily="34" charset="0"/>
              </a:rPr>
              <a:t>Marketing is building the </a:t>
            </a:r>
            <a:r>
              <a:rPr lang="en-GB" sz="2900" b="1" dirty="0">
                <a:solidFill>
                  <a:schemeClr val="bg1"/>
                </a:solidFill>
                <a:latin typeface="Arial" panose="020B0604020202020204" pitchFamily="34" charset="0"/>
                <a:cs typeface="Arial" panose="020B0604020202020204" pitchFamily="34" charset="0"/>
              </a:rPr>
              <a:t>BRAND</a:t>
            </a:r>
            <a:r>
              <a:rPr lang="en-GB" sz="2900" dirty="0">
                <a:solidFill>
                  <a:schemeClr val="bg1"/>
                </a:solidFill>
                <a:latin typeface="Arial" panose="020B0604020202020204" pitchFamily="34" charset="0"/>
                <a:cs typeface="Arial" panose="020B0604020202020204" pitchFamily="34" charset="0"/>
              </a:rPr>
              <a:t> of the business.</a:t>
            </a:r>
          </a:p>
          <a:p>
            <a:pPr marL="0" indent="0">
              <a:buNone/>
            </a:pPr>
            <a:endParaRPr lang="en-GB" sz="2900" dirty="0">
              <a:solidFill>
                <a:schemeClr val="bg1"/>
              </a:solidFill>
              <a:latin typeface="Arial" panose="020B0604020202020204" pitchFamily="34" charset="0"/>
              <a:cs typeface="Arial" panose="020B0604020202020204" pitchFamily="34" charset="0"/>
            </a:endParaRPr>
          </a:p>
          <a:p>
            <a:pPr marL="0" indent="0">
              <a:buNone/>
            </a:pPr>
            <a:r>
              <a:rPr lang="en-GB" sz="2900" dirty="0">
                <a:solidFill>
                  <a:schemeClr val="bg1"/>
                </a:solidFill>
                <a:latin typeface="Arial" panose="020B0604020202020204" pitchFamily="34" charset="0"/>
                <a:cs typeface="Arial" panose="020B0604020202020204" pitchFamily="34" charset="0"/>
              </a:rPr>
              <a:t>Your business’s reputation is built when it meets the expectations of its customers such as </a:t>
            </a:r>
            <a:r>
              <a:rPr lang="en-GB" sz="2900" b="1" dirty="0">
                <a:solidFill>
                  <a:schemeClr val="bg1"/>
                </a:solidFill>
                <a:latin typeface="Arial" panose="020B0604020202020204" pitchFamily="34" charset="0"/>
                <a:cs typeface="Arial" panose="020B0604020202020204" pitchFamily="34" charset="0"/>
              </a:rPr>
              <a:t>GREAT CUSTOMER SERVICE !</a:t>
            </a:r>
          </a:p>
          <a:p>
            <a:pPr marL="0" indent="0">
              <a:buNone/>
            </a:pPr>
            <a:endParaRPr lang="en-GB" sz="2900" b="1" dirty="0">
              <a:solidFill>
                <a:schemeClr val="bg1"/>
              </a:solidFill>
              <a:latin typeface="Arial" panose="020B0604020202020204" pitchFamily="34" charset="0"/>
              <a:cs typeface="Arial" panose="020B0604020202020204" pitchFamily="34" charset="0"/>
            </a:endParaRPr>
          </a:p>
          <a:p>
            <a:pPr marL="0" indent="0">
              <a:buNone/>
            </a:pPr>
            <a:r>
              <a:rPr lang="en-GB" sz="2900" dirty="0">
                <a:solidFill>
                  <a:schemeClr val="bg1"/>
                </a:solidFill>
                <a:latin typeface="Arial" panose="020B0604020202020204" pitchFamily="34" charset="0"/>
                <a:cs typeface="Arial" panose="020B0604020202020204" pitchFamily="34" charset="0"/>
              </a:rPr>
              <a:t>The customers become </a:t>
            </a:r>
            <a:r>
              <a:rPr lang="en-GB" sz="2900" b="1" dirty="0">
                <a:solidFill>
                  <a:schemeClr val="bg1"/>
                </a:solidFill>
                <a:latin typeface="Arial" panose="020B0604020202020204" pitchFamily="34" charset="0"/>
                <a:cs typeface="Arial" panose="020B0604020202020204" pitchFamily="34" charset="0"/>
              </a:rPr>
              <a:t>PROUD</a:t>
            </a:r>
            <a:r>
              <a:rPr lang="en-GB" sz="2900" dirty="0">
                <a:solidFill>
                  <a:schemeClr val="bg1"/>
                </a:solidFill>
                <a:latin typeface="Arial" panose="020B0604020202020204" pitchFamily="34" charset="0"/>
                <a:cs typeface="Arial" panose="020B0604020202020204" pitchFamily="34" charset="0"/>
              </a:rPr>
              <a:t> to be associated with your products.</a:t>
            </a:r>
          </a:p>
          <a:p>
            <a:pPr marL="0" indent="0">
              <a:buNone/>
            </a:pPr>
            <a:endParaRPr lang="en-GB" sz="2900" dirty="0">
              <a:solidFill>
                <a:schemeClr val="bg1"/>
              </a:solidFill>
              <a:latin typeface="Arial" panose="020B0604020202020204" pitchFamily="34" charset="0"/>
              <a:cs typeface="Arial" panose="020B0604020202020204" pitchFamily="34" charset="0"/>
            </a:endParaRPr>
          </a:p>
          <a:p>
            <a:pPr marL="0" indent="0">
              <a:buNone/>
            </a:pPr>
            <a:r>
              <a:rPr lang="en-GB" sz="2900" dirty="0">
                <a:solidFill>
                  <a:schemeClr val="bg1"/>
                </a:solidFill>
                <a:latin typeface="Arial" panose="020B0604020202020204" pitchFamily="34" charset="0"/>
                <a:cs typeface="Arial" panose="020B0604020202020204" pitchFamily="34" charset="0"/>
              </a:rPr>
              <a:t>Marketing uses Effective Communication; Branding and Public Relations to ensure the Reputation is Maintained.  </a:t>
            </a:r>
            <a:br>
              <a:rPr lang="en-GB" sz="2000" dirty="0">
                <a:latin typeface="Arial" panose="020B0604020202020204" pitchFamily="34" charset="0"/>
                <a:cs typeface="Arial" panose="020B0604020202020204" pitchFamily="34" charset="0"/>
              </a:rPr>
            </a:br>
            <a:endParaRPr lang="en-GB" sz="2000" dirty="0">
              <a:latin typeface="Arial" panose="020B0604020202020204" pitchFamily="34" charset="0"/>
              <a:cs typeface="Arial" panose="020B0604020202020204" pitchFamily="34" charset="0"/>
            </a:endParaRPr>
          </a:p>
          <a:p>
            <a:pPr marL="0" indent="0">
              <a:buNone/>
            </a:pPr>
            <a:endParaRPr lang="en-GB" sz="2400" dirty="0"/>
          </a:p>
          <a:p>
            <a:endParaRPr lang="en-GB" sz="1600" dirty="0"/>
          </a:p>
        </p:txBody>
      </p:sp>
      <p:pic>
        <p:nvPicPr>
          <p:cNvPr id="5" name="Picture 4">
            <a:extLst>
              <a:ext uri="{FF2B5EF4-FFF2-40B4-BE49-F238E27FC236}">
                <a16:creationId xmlns:a16="http://schemas.microsoft.com/office/drawing/2014/main" id="{A5162A8B-38B4-437C-BC3D-F3F238CFEB45}"/>
              </a:ext>
            </a:extLst>
          </p:cNvPr>
          <p:cNvPicPr>
            <a:picLocks noChangeAspect="1"/>
          </p:cNvPicPr>
          <p:nvPr/>
        </p:nvPicPr>
        <p:blipFill>
          <a:blip r:embed="rId2"/>
          <a:stretch>
            <a:fillRect/>
          </a:stretch>
        </p:blipFill>
        <p:spPr>
          <a:xfrm>
            <a:off x="6022814" y="2406898"/>
            <a:ext cx="2619849" cy="1872208"/>
          </a:xfrm>
          <a:prstGeom prst="rect">
            <a:avLst/>
          </a:prstGeom>
        </p:spPr>
      </p:pic>
    </p:spTree>
    <p:extLst>
      <p:ext uri="{BB962C8B-B14F-4D97-AF65-F5344CB8AC3E}">
        <p14:creationId xmlns:p14="http://schemas.microsoft.com/office/powerpoint/2010/main" val="397992819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50723A-C106-49D6-A39B-DD64B41547B3}"/>
              </a:ext>
            </a:extLst>
          </p:cNvPr>
          <p:cNvSpPr>
            <a:spLocks noGrp="1"/>
          </p:cNvSpPr>
          <p:nvPr>
            <p:ph type="title"/>
          </p:nvPr>
        </p:nvSpPr>
        <p:spPr/>
        <p:txBody>
          <a:bodyPr>
            <a:normAutofit fontScale="90000"/>
          </a:bodyPr>
          <a:lstStyle/>
          <a:p>
            <a:r>
              <a:rPr lang="en-GB" sz="3200" b="1" dirty="0">
                <a:solidFill>
                  <a:schemeClr val="accent1">
                    <a:lumMod val="50000"/>
                  </a:schemeClr>
                </a:solidFill>
              </a:rPr>
              <a:t>s</a:t>
            </a:r>
          </a:p>
        </p:txBody>
      </p:sp>
      <p:sp>
        <p:nvSpPr>
          <p:cNvPr id="3" name="Content Placeholder 2">
            <a:extLst>
              <a:ext uri="{FF2B5EF4-FFF2-40B4-BE49-F238E27FC236}">
                <a16:creationId xmlns:a16="http://schemas.microsoft.com/office/drawing/2014/main" id="{B8145623-8A05-4BD0-BD72-835D3270217E}"/>
              </a:ext>
            </a:extLst>
          </p:cNvPr>
          <p:cNvSpPr>
            <a:spLocks noGrp="1"/>
          </p:cNvSpPr>
          <p:nvPr>
            <p:ph idx="1"/>
          </p:nvPr>
        </p:nvSpPr>
        <p:spPr>
          <a:xfrm>
            <a:off x="457200" y="1600201"/>
            <a:ext cx="4042792" cy="3917032"/>
          </a:xfrm>
        </p:spPr>
        <p:txBody>
          <a:bodyPr>
            <a:normAutofit fontScale="92500" lnSpcReduction="10000"/>
          </a:bodyPr>
          <a:lstStyle/>
          <a:p>
            <a:pPr marL="0" indent="0">
              <a:buNone/>
            </a:pPr>
            <a:r>
              <a:rPr lang="en-GB" sz="3200" dirty="0">
                <a:solidFill>
                  <a:schemeClr val="bg1"/>
                </a:solidFill>
                <a:latin typeface="Arial" panose="020B0604020202020204" pitchFamily="34" charset="0"/>
                <a:cs typeface="Arial" panose="020B0604020202020204" pitchFamily="34" charset="0"/>
              </a:rPr>
              <a:t>Through marketing, the customers get to know about the value of the products. </a:t>
            </a:r>
          </a:p>
          <a:p>
            <a:pPr marL="0" indent="0">
              <a:buNone/>
            </a:pPr>
            <a:endParaRPr lang="en-GB" sz="3200" dirty="0">
              <a:solidFill>
                <a:schemeClr val="bg1"/>
              </a:solidFill>
              <a:latin typeface="Arial" panose="020B0604020202020204" pitchFamily="34" charset="0"/>
              <a:cs typeface="Arial" panose="020B0604020202020204" pitchFamily="34" charset="0"/>
            </a:endParaRPr>
          </a:p>
          <a:p>
            <a:pPr marL="0" indent="0">
              <a:buNone/>
            </a:pPr>
            <a:r>
              <a:rPr lang="en-GB" sz="3200" dirty="0">
                <a:solidFill>
                  <a:schemeClr val="bg1"/>
                </a:solidFill>
                <a:latin typeface="Arial" panose="020B0604020202020204" pitchFamily="34" charset="0"/>
                <a:cs typeface="Arial" panose="020B0604020202020204" pitchFamily="34" charset="0"/>
              </a:rPr>
              <a:t>It creates BRAND awareness and makes the business stand out.</a:t>
            </a:r>
          </a:p>
          <a:p>
            <a:endParaRPr lang="en-GB" dirty="0"/>
          </a:p>
        </p:txBody>
      </p:sp>
      <p:pic>
        <p:nvPicPr>
          <p:cNvPr id="5" name="Picture 4">
            <a:extLst>
              <a:ext uri="{FF2B5EF4-FFF2-40B4-BE49-F238E27FC236}">
                <a16:creationId xmlns:a16="http://schemas.microsoft.com/office/drawing/2014/main" id="{917BF386-7768-49CA-8C2B-CF7D133D8757}"/>
              </a:ext>
            </a:extLst>
          </p:cNvPr>
          <p:cNvPicPr>
            <a:picLocks noChangeAspect="1"/>
          </p:cNvPicPr>
          <p:nvPr/>
        </p:nvPicPr>
        <p:blipFill>
          <a:blip r:embed="rId2"/>
          <a:stretch>
            <a:fillRect/>
          </a:stretch>
        </p:blipFill>
        <p:spPr>
          <a:xfrm>
            <a:off x="4678967" y="1858189"/>
            <a:ext cx="4042792" cy="2403288"/>
          </a:xfrm>
          <a:prstGeom prst="rect">
            <a:avLst/>
          </a:prstGeom>
        </p:spPr>
      </p:pic>
      <p:sp>
        <p:nvSpPr>
          <p:cNvPr id="6" name="TextBox 5">
            <a:extLst>
              <a:ext uri="{FF2B5EF4-FFF2-40B4-BE49-F238E27FC236}">
                <a16:creationId xmlns:a16="http://schemas.microsoft.com/office/drawing/2014/main" id="{E3BD0399-1B5B-4D15-9D88-C3467C67E0E8}"/>
              </a:ext>
            </a:extLst>
          </p:cNvPr>
          <p:cNvSpPr txBox="1"/>
          <p:nvPr/>
        </p:nvSpPr>
        <p:spPr>
          <a:xfrm>
            <a:off x="4439549" y="548680"/>
            <a:ext cx="4681576" cy="646331"/>
          </a:xfrm>
          <a:prstGeom prst="rect">
            <a:avLst/>
          </a:prstGeom>
          <a:noFill/>
        </p:spPr>
        <p:txBody>
          <a:bodyPr wrap="square">
            <a:spAutoFit/>
          </a:bodyPr>
          <a:lstStyle/>
          <a:p>
            <a:r>
              <a:rPr lang="en-GB" sz="1800" b="1" dirty="0">
                <a:solidFill>
                  <a:schemeClr val="bg1"/>
                </a:solidFill>
              </a:rPr>
              <a:t>Marketing - a Communication Channel to Inform Customers</a:t>
            </a:r>
            <a:endParaRPr lang="en-GB" dirty="0">
              <a:solidFill>
                <a:schemeClr val="bg1"/>
              </a:solidFill>
            </a:endParaRPr>
          </a:p>
        </p:txBody>
      </p:sp>
    </p:spTree>
    <p:extLst>
      <p:ext uri="{BB962C8B-B14F-4D97-AF65-F5344CB8AC3E}">
        <p14:creationId xmlns:p14="http://schemas.microsoft.com/office/powerpoint/2010/main" val="299870661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289246-2EB0-4831-9631-FC8D65FC6F91}"/>
              </a:ext>
            </a:extLst>
          </p:cNvPr>
          <p:cNvSpPr>
            <a:spLocks noGrp="1"/>
          </p:cNvSpPr>
          <p:nvPr>
            <p:ph type="title"/>
          </p:nvPr>
        </p:nvSpPr>
        <p:spPr>
          <a:xfrm>
            <a:off x="4067944" y="332656"/>
            <a:ext cx="4618856" cy="1143000"/>
          </a:xfrm>
        </p:spPr>
        <p:txBody>
          <a:bodyPr>
            <a:noAutofit/>
          </a:bodyPr>
          <a:lstStyle/>
          <a:p>
            <a:pPr algn="l"/>
            <a:r>
              <a:rPr lang="en-GB" sz="2800" b="1" dirty="0">
                <a:solidFill>
                  <a:schemeClr val="bg1"/>
                </a:solidFill>
              </a:rPr>
              <a:t>Marketing Builds Relationships Between Business and Customers</a:t>
            </a:r>
          </a:p>
        </p:txBody>
      </p:sp>
      <p:sp>
        <p:nvSpPr>
          <p:cNvPr id="4" name="Content Placeholder 2">
            <a:extLst>
              <a:ext uri="{FF2B5EF4-FFF2-40B4-BE49-F238E27FC236}">
                <a16:creationId xmlns:a16="http://schemas.microsoft.com/office/drawing/2014/main" id="{446CF346-1CD7-4030-A01E-31A8D182FE5A}"/>
              </a:ext>
            </a:extLst>
          </p:cNvPr>
          <p:cNvSpPr>
            <a:spLocks noGrp="1"/>
          </p:cNvSpPr>
          <p:nvPr>
            <p:ph idx="1"/>
          </p:nvPr>
        </p:nvSpPr>
        <p:spPr>
          <a:xfrm>
            <a:off x="107504" y="2204864"/>
            <a:ext cx="6696744" cy="3916363"/>
          </a:xfrm>
        </p:spPr>
        <p:txBody>
          <a:bodyPr anchor="ctr">
            <a:normAutofit fontScale="92500" lnSpcReduction="20000"/>
          </a:bodyPr>
          <a:lstStyle/>
          <a:p>
            <a:pPr marL="0" indent="0">
              <a:buNone/>
            </a:pPr>
            <a:r>
              <a:rPr lang="en-GB" sz="2400" dirty="0">
                <a:solidFill>
                  <a:schemeClr val="bg1"/>
                </a:solidFill>
                <a:latin typeface="Arial" panose="020B0604020202020204" pitchFamily="34" charset="0"/>
                <a:cs typeface="Arial" panose="020B0604020202020204" pitchFamily="34" charset="0"/>
              </a:rPr>
              <a:t>Businesses need to build a relationship of trust and understanding with their customers.</a:t>
            </a:r>
            <a:br>
              <a:rPr lang="en-GB" sz="2400" dirty="0">
                <a:solidFill>
                  <a:schemeClr val="bg1"/>
                </a:solidFill>
                <a:latin typeface="Arial" panose="020B0604020202020204" pitchFamily="34" charset="0"/>
                <a:cs typeface="Arial" panose="020B0604020202020204" pitchFamily="34" charset="0"/>
              </a:rPr>
            </a:br>
            <a:endParaRPr lang="en-GB" sz="2400" dirty="0">
              <a:solidFill>
                <a:schemeClr val="bg1"/>
              </a:solidFill>
              <a:latin typeface="Arial" panose="020B0604020202020204" pitchFamily="34" charset="0"/>
              <a:cs typeface="Arial" panose="020B0604020202020204" pitchFamily="34" charset="0"/>
            </a:endParaRPr>
          </a:p>
          <a:p>
            <a:pPr marL="0" indent="0">
              <a:buNone/>
            </a:pPr>
            <a:r>
              <a:rPr lang="en-GB" sz="2400" dirty="0">
                <a:solidFill>
                  <a:schemeClr val="bg1"/>
                </a:solidFill>
                <a:latin typeface="Arial" panose="020B0604020202020204" pitchFamily="34" charset="0"/>
                <a:cs typeface="Arial" panose="020B0604020202020204" pitchFamily="34" charset="0"/>
              </a:rPr>
              <a:t>Segmentation helps the business meet the needs of its customers, with the business delivering what’s promised at the right time.</a:t>
            </a:r>
          </a:p>
          <a:p>
            <a:pPr marL="0" indent="0">
              <a:buNone/>
            </a:pPr>
            <a:endParaRPr lang="en-GB" sz="2400" dirty="0">
              <a:solidFill>
                <a:schemeClr val="bg1"/>
              </a:solidFill>
              <a:latin typeface="Arial" panose="020B0604020202020204" pitchFamily="34" charset="0"/>
              <a:cs typeface="Arial" panose="020B0604020202020204" pitchFamily="34" charset="0"/>
            </a:endParaRPr>
          </a:p>
          <a:p>
            <a:pPr marL="0" indent="0">
              <a:buNone/>
            </a:pPr>
            <a:r>
              <a:rPr lang="en-GB" sz="2400" dirty="0">
                <a:solidFill>
                  <a:schemeClr val="bg1"/>
                </a:solidFill>
                <a:latin typeface="Arial" panose="020B0604020202020204" pitchFamily="34" charset="0"/>
                <a:cs typeface="Arial" panose="020B0604020202020204" pitchFamily="34" charset="0"/>
              </a:rPr>
              <a:t>This makes the customers </a:t>
            </a:r>
            <a:r>
              <a:rPr lang="en-GB" sz="2400" b="1" dirty="0">
                <a:solidFill>
                  <a:schemeClr val="bg1"/>
                </a:solidFill>
                <a:latin typeface="Arial" panose="020B0604020202020204" pitchFamily="34" charset="0"/>
                <a:cs typeface="Arial" panose="020B0604020202020204" pitchFamily="34" charset="0"/>
              </a:rPr>
              <a:t>BRAND LOYAL.</a:t>
            </a:r>
            <a:br>
              <a:rPr lang="en-GB" sz="2400" b="1" dirty="0">
                <a:solidFill>
                  <a:schemeClr val="bg1"/>
                </a:solidFill>
                <a:latin typeface="Arial" panose="020B0604020202020204" pitchFamily="34" charset="0"/>
                <a:cs typeface="Arial" panose="020B0604020202020204" pitchFamily="34" charset="0"/>
              </a:rPr>
            </a:br>
            <a:endParaRPr lang="en-GB" sz="2400" b="1" dirty="0">
              <a:solidFill>
                <a:schemeClr val="bg1"/>
              </a:solidFill>
              <a:latin typeface="Arial" panose="020B0604020202020204" pitchFamily="34" charset="0"/>
              <a:cs typeface="Arial" panose="020B0604020202020204" pitchFamily="34" charset="0"/>
            </a:endParaRPr>
          </a:p>
          <a:p>
            <a:pPr marL="0" indent="0">
              <a:buNone/>
            </a:pPr>
            <a:r>
              <a:rPr lang="en-GB" sz="2400" dirty="0">
                <a:solidFill>
                  <a:schemeClr val="bg1"/>
                </a:solidFill>
                <a:latin typeface="Arial" panose="020B0604020202020204" pitchFamily="34" charset="0"/>
                <a:cs typeface="Arial" panose="020B0604020202020204" pitchFamily="34" charset="0"/>
              </a:rPr>
              <a:t>The trust and understanding between the business and its customers make you stand out </a:t>
            </a:r>
            <a:r>
              <a:rPr lang="en-GB" sz="2400" b="1" dirty="0">
                <a:solidFill>
                  <a:schemeClr val="bg1"/>
                </a:solidFill>
                <a:latin typeface="Arial" panose="020B0604020202020204" pitchFamily="34" charset="0"/>
                <a:cs typeface="Arial" panose="020B0604020202020204" pitchFamily="34" charset="0"/>
              </a:rPr>
              <a:t>AGAINST THE COMPETITION !!</a:t>
            </a:r>
            <a:br>
              <a:rPr lang="en-GB" sz="2000" dirty="0">
                <a:solidFill>
                  <a:schemeClr val="bg1"/>
                </a:solidFill>
                <a:latin typeface="Arial" panose="020B0604020202020204" pitchFamily="34" charset="0"/>
                <a:cs typeface="Arial" panose="020B0604020202020204" pitchFamily="34" charset="0"/>
              </a:rPr>
            </a:br>
            <a:endParaRPr lang="en-GB" sz="2000" dirty="0">
              <a:solidFill>
                <a:schemeClr val="bg1"/>
              </a:solidFill>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a:p>
            <a:pPr marL="0" indent="0">
              <a:buNone/>
            </a:pPr>
            <a:endParaRPr lang="en-GB" sz="2400" dirty="0"/>
          </a:p>
          <a:p>
            <a:endParaRPr lang="en-GB" sz="1600" dirty="0"/>
          </a:p>
        </p:txBody>
      </p:sp>
      <p:pic>
        <p:nvPicPr>
          <p:cNvPr id="5" name="Picture 4">
            <a:extLst>
              <a:ext uri="{FF2B5EF4-FFF2-40B4-BE49-F238E27FC236}">
                <a16:creationId xmlns:a16="http://schemas.microsoft.com/office/drawing/2014/main" id="{54E6560C-EDDC-47DC-A961-9C2442A33D23}"/>
              </a:ext>
            </a:extLst>
          </p:cNvPr>
          <p:cNvPicPr>
            <a:picLocks noChangeAspect="1"/>
          </p:cNvPicPr>
          <p:nvPr/>
        </p:nvPicPr>
        <p:blipFill rotWithShape="1">
          <a:blip r:embed="rId2"/>
          <a:srcRect b="6579"/>
          <a:stretch/>
        </p:blipFill>
        <p:spPr>
          <a:xfrm>
            <a:off x="6516216" y="3068960"/>
            <a:ext cx="2363754" cy="1656184"/>
          </a:xfrm>
          <a:prstGeom prst="rect">
            <a:avLst/>
          </a:prstGeom>
        </p:spPr>
      </p:pic>
    </p:spTree>
    <p:extLst>
      <p:ext uri="{BB962C8B-B14F-4D97-AF65-F5344CB8AC3E}">
        <p14:creationId xmlns:p14="http://schemas.microsoft.com/office/powerpoint/2010/main" val="400499055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4B32EF-8380-4746-B745-F215CBC601C4}"/>
              </a:ext>
            </a:extLst>
          </p:cNvPr>
          <p:cNvSpPr>
            <a:spLocks noGrp="1"/>
          </p:cNvSpPr>
          <p:nvPr>
            <p:ph type="title"/>
          </p:nvPr>
        </p:nvSpPr>
        <p:spPr>
          <a:xfrm>
            <a:off x="4584290" y="404664"/>
            <a:ext cx="3754760" cy="634082"/>
          </a:xfrm>
        </p:spPr>
        <p:txBody>
          <a:bodyPr>
            <a:noAutofit/>
          </a:bodyPr>
          <a:lstStyle/>
          <a:p>
            <a:r>
              <a:rPr lang="en-GB" sz="2800" b="1" dirty="0">
                <a:solidFill>
                  <a:schemeClr val="bg1"/>
                </a:solidFill>
              </a:rPr>
              <a:t>Marketing Helps to Boosts Sales</a:t>
            </a:r>
          </a:p>
        </p:txBody>
      </p:sp>
      <p:sp>
        <p:nvSpPr>
          <p:cNvPr id="4" name="Content Placeholder 2">
            <a:extLst>
              <a:ext uri="{FF2B5EF4-FFF2-40B4-BE49-F238E27FC236}">
                <a16:creationId xmlns:a16="http://schemas.microsoft.com/office/drawing/2014/main" id="{DDA8B1B3-A4FF-4A74-B9AD-C5E22F2B00E5}"/>
              </a:ext>
            </a:extLst>
          </p:cNvPr>
          <p:cNvSpPr>
            <a:spLocks noGrp="1"/>
          </p:cNvSpPr>
          <p:nvPr>
            <p:ph idx="1"/>
          </p:nvPr>
        </p:nvSpPr>
        <p:spPr>
          <a:xfrm>
            <a:off x="0" y="2276872"/>
            <a:ext cx="5940152" cy="3384376"/>
          </a:xfrm>
        </p:spPr>
        <p:txBody>
          <a:bodyPr anchor="ctr">
            <a:normAutofit fontScale="25000" lnSpcReduction="20000"/>
          </a:bodyPr>
          <a:lstStyle/>
          <a:p>
            <a:pPr marL="0" indent="0">
              <a:buNone/>
            </a:pPr>
            <a:endParaRPr lang="en-GB" sz="2400" dirty="0">
              <a:latin typeface="Arial" panose="020B0604020202020204" pitchFamily="34" charset="0"/>
              <a:cs typeface="Arial" panose="020B0604020202020204" pitchFamily="34" charset="0"/>
            </a:endParaRPr>
          </a:p>
          <a:p>
            <a:pPr marL="0" indent="0">
              <a:buNone/>
            </a:pPr>
            <a:r>
              <a:rPr lang="en-GB" sz="4800" dirty="0">
                <a:solidFill>
                  <a:schemeClr val="bg1"/>
                </a:solidFill>
                <a:latin typeface="Arial" panose="020B0604020202020204" pitchFamily="34" charset="0"/>
                <a:cs typeface="Arial" panose="020B0604020202020204" pitchFamily="34" charset="0"/>
              </a:rPr>
              <a:t>Once a product has been advertised, it’s </a:t>
            </a:r>
            <a:r>
              <a:rPr lang="en-GB" sz="4800" b="1" dirty="0">
                <a:solidFill>
                  <a:schemeClr val="bg1"/>
                </a:solidFill>
                <a:latin typeface="Arial" panose="020B0604020202020204" pitchFamily="34" charset="0"/>
                <a:cs typeface="Arial" panose="020B0604020202020204" pitchFamily="34" charset="0"/>
              </a:rPr>
              <a:t>ON THE RADAR</a:t>
            </a:r>
            <a:r>
              <a:rPr lang="en-GB" sz="4800" dirty="0">
                <a:solidFill>
                  <a:schemeClr val="bg1"/>
                </a:solidFill>
                <a:latin typeface="Arial" panose="020B0604020202020204" pitchFamily="34" charset="0"/>
                <a:cs typeface="Arial" panose="020B0604020202020204" pitchFamily="34" charset="0"/>
              </a:rPr>
              <a:t>.</a:t>
            </a:r>
          </a:p>
          <a:p>
            <a:pPr marL="0" indent="0">
              <a:buNone/>
            </a:pPr>
            <a:r>
              <a:rPr lang="en-GB" sz="4800" dirty="0">
                <a:solidFill>
                  <a:schemeClr val="bg1"/>
                </a:solidFill>
                <a:latin typeface="Arial" panose="020B0604020202020204" pitchFamily="34" charset="0"/>
                <a:cs typeface="Arial" panose="020B0604020202020204" pitchFamily="34" charset="0"/>
              </a:rPr>
              <a:t>Customers may want to try your products or services, and this will trigger a purchase decision.</a:t>
            </a:r>
          </a:p>
          <a:p>
            <a:pPr marL="0" indent="0">
              <a:buNone/>
            </a:pPr>
            <a:r>
              <a:rPr lang="en-GB" sz="4800" dirty="0">
                <a:solidFill>
                  <a:schemeClr val="bg1"/>
                </a:solidFill>
                <a:latin typeface="Arial" panose="020B0604020202020204" pitchFamily="34" charset="0"/>
                <a:cs typeface="Arial" panose="020B0604020202020204" pitchFamily="34" charset="0"/>
              </a:rPr>
              <a:t>Think of this on the global scale</a:t>
            </a:r>
          </a:p>
          <a:p>
            <a:pPr marL="0" indent="0">
              <a:buNone/>
            </a:pPr>
            <a:endParaRPr lang="en-GB" sz="4800" b="1" dirty="0">
              <a:solidFill>
                <a:schemeClr val="bg1"/>
              </a:solidFill>
              <a:latin typeface="Arial" panose="020B0604020202020204" pitchFamily="34" charset="0"/>
              <a:cs typeface="Arial" panose="020B0604020202020204" pitchFamily="34" charset="0"/>
            </a:endParaRPr>
          </a:p>
          <a:p>
            <a:pPr marL="0" indent="0">
              <a:buNone/>
            </a:pPr>
            <a:r>
              <a:rPr lang="en-GB" sz="4800" b="1" dirty="0">
                <a:solidFill>
                  <a:schemeClr val="bg1"/>
                </a:solidFill>
                <a:latin typeface="Arial" panose="020B0604020202020204" pitchFamily="34" charset="0"/>
                <a:cs typeface="Arial" panose="020B0604020202020204" pitchFamily="34" charset="0"/>
              </a:rPr>
              <a:t>BRAND AMBASSADORS</a:t>
            </a:r>
          </a:p>
          <a:p>
            <a:pPr marL="0" indent="0">
              <a:buNone/>
            </a:pPr>
            <a:r>
              <a:rPr lang="en-GB" sz="4800" dirty="0">
                <a:solidFill>
                  <a:schemeClr val="bg1"/>
                </a:solidFill>
                <a:latin typeface="Arial" panose="020B0604020202020204" pitchFamily="34" charset="0"/>
                <a:cs typeface="Arial" panose="020B0604020202020204" pitchFamily="34" charset="0"/>
              </a:rPr>
              <a:t>When customers are happy about your products or services, they become your brand ambassadors without your knowledge. </a:t>
            </a:r>
          </a:p>
          <a:p>
            <a:pPr marL="0" indent="0">
              <a:buNone/>
            </a:pPr>
            <a:r>
              <a:rPr lang="en-GB" sz="4800" dirty="0">
                <a:solidFill>
                  <a:schemeClr val="bg1"/>
                </a:solidFill>
                <a:latin typeface="Arial" panose="020B0604020202020204" pitchFamily="34" charset="0"/>
                <a:cs typeface="Arial" panose="020B0604020202020204" pitchFamily="34" charset="0"/>
              </a:rPr>
              <a:t>They will spread the word and your sales will start to increase.</a:t>
            </a:r>
          </a:p>
          <a:p>
            <a:pPr marL="0" indent="0">
              <a:buNone/>
            </a:pPr>
            <a:r>
              <a:rPr lang="en-GB" sz="4800" dirty="0">
                <a:solidFill>
                  <a:schemeClr val="bg1"/>
                </a:solidFill>
                <a:latin typeface="Arial" panose="020B0604020202020204" pitchFamily="34" charset="0"/>
                <a:cs typeface="Arial" panose="020B0604020202020204" pitchFamily="34" charset="0"/>
              </a:rPr>
              <a:t>Think how these ‘ambassadors’ could spread the word when expanding to new countries?</a:t>
            </a:r>
          </a:p>
          <a:p>
            <a:pPr marL="0" indent="0">
              <a:buNone/>
            </a:pPr>
            <a:endParaRPr lang="en-GB" sz="4800" dirty="0">
              <a:solidFill>
                <a:schemeClr val="bg1"/>
              </a:solidFill>
              <a:latin typeface="Arial" panose="020B0604020202020204" pitchFamily="34" charset="0"/>
              <a:cs typeface="Arial" panose="020B0604020202020204" pitchFamily="34" charset="0"/>
            </a:endParaRPr>
          </a:p>
          <a:p>
            <a:pPr marL="0" indent="0">
              <a:buNone/>
            </a:pPr>
            <a:r>
              <a:rPr lang="en-GB" sz="4800" b="1" dirty="0">
                <a:solidFill>
                  <a:schemeClr val="bg1"/>
                </a:solidFill>
                <a:latin typeface="Arial" panose="020B0604020202020204" pitchFamily="34" charset="0"/>
                <a:cs typeface="Arial" panose="020B0604020202020204" pitchFamily="34" charset="0"/>
              </a:rPr>
              <a:t>LOYALTY PROGRAMMES</a:t>
            </a:r>
          </a:p>
          <a:p>
            <a:pPr marL="0" indent="0">
              <a:buNone/>
            </a:pPr>
            <a:r>
              <a:rPr lang="en-GB" sz="4800" dirty="0">
                <a:solidFill>
                  <a:schemeClr val="bg1"/>
                </a:solidFill>
                <a:latin typeface="Arial" panose="020B0604020202020204" pitchFamily="34" charset="0"/>
                <a:cs typeface="Arial" panose="020B0604020202020204" pitchFamily="34" charset="0"/>
              </a:rPr>
              <a:t>Loyal customers will buy more products from you.</a:t>
            </a:r>
          </a:p>
          <a:p>
            <a:pPr marL="0" indent="0">
              <a:buNone/>
            </a:pPr>
            <a:r>
              <a:rPr lang="en-GB" sz="4800" dirty="0">
                <a:solidFill>
                  <a:schemeClr val="bg1"/>
                </a:solidFill>
                <a:latin typeface="Arial" panose="020B0604020202020204" pitchFamily="34" charset="0"/>
                <a:cs typeface="Arial" panose="020B0604020202020204" pitchFamily="34" charset="0"/>
              </a:rPr>
              <a:t>In Hotels this is critical with the </a:t>
            </a:r>
            <a:r>
              <a:rPr lang="en-GB" sz="4800" b="1" dirty="0">
                <a:solidFill>
                  <a:schemeClr val="bg1"/>
                </a:solidFill>
                <a:latin typeface="Arial" panose="020B0604020202020204" pitchFamily="34" charset="0"/>
                <a:cs typeface="Arial" panose="020B0604020202020204" pitchFamily="34" charset="0"/>
              </a:rPr>
              <a:t>SUPPLY OF HOTELS </a:t>
            </a:r>
            <a:r>
              <a:rPr lang="en-GB" sz="4800" dirty="0">
                <a:solidFill>
                  <a:schemeClr val="bg1"/>
                </a:solidFill>
                <a:latin typeface="Arial" panose="020B0604020202020204" pitchFamily="34" charset="0"/>
                <a:cs typeface="Arial" panose="020B0604020202020204" pitchFamily="34" charset="0"/>
              </a:rPr>
              <a:t>available to choose from. </a:t>
            </a:r>
          </a:p>
          <a:p>
            <a:pPr marL="0" indent="0">
              <a:buNone/>
            </a:pPr>
            <a:r>
              <a:rPr lang="en-GB" sz="4800" dirty="0">
                <a:solidFill>
                  <a:schemeClr val="bg1"/>
                </a:solidFill>
                <a:latin typeface="Arial" panose="020B0604020202020204" pitchFamily="34" charset="0"/>
                <a:cs typeface="Arial" panose="020B0604020202020204" pitchFamily="34" charset="0"/>
              </a:rPr>
              <a:t>This is referred to as the </a:t>
            </a:r>
            <a:r>
              <a:rPr lang="en-GB" sz="4800" b="1" dirty="0">
                <a:solidFill>
                  <a:schemeClr val="bg1"/>
                </a:solidFill>
                <a:latin typeface="Arial" panose="020B0604020202020204" pitchFamily="34" charset="0"/>
                <a:cs typeface="Arial" panose="020B0604020202020204" pitchFamily="34" charset="0"/>
              </a:rPr>
              <a:t>HOTEL COMPETITIVE SET (COMP SET)</a:t>
            </a:r>
          </a:p>
          <a:p>
            <a:pPr marL="0" indent="0">
              <a:buNone/>
            </a:pPr>
            <a:endParaRPr lang="en-GB" sz="4800" b="1" dirty="0">
              <a:solidFill>
                <a:schemeClr val="bg1"/>
              </a:solidFill>
              <a:latin typeface="Arial" panose="020B0604020202020204" pitchFamily="34" charset="0"/>
              <a:cs typeface="Arial" panose="020B0604020202020204" pitchFamily="34" charset="0"/>
            </a:endParaRPr>
          </a:p>
          <a:p>
            <a:pPr marL="0" indent="0">
              <a:buNone/>
            </a:pPr>
            <a:r>
              <a:rPr lang="en-GB" sz="4800" dirty="0">
                <a:solidFill>
                  <a:schemeClr val="bg1"/>
                </a:solidFill>
                <a:latin typeface="Arial" panose="020B0604020202020204" pitchFamily="34" charset="0"/>
                <a:cs typeface="Arial" panose="020B0604020202020204" pitchFamily="34" charset="0"/>
              </a:rPr>
              <a:t>The </a:t>
            </a:r>
            <a:r>
              <a:rPr lang="en-GB" sz="4800" b="1" dirty="0">
                <a:solidFill>
                  <a:schemeClr val="bg1"/>
                </a:solidFill>
                <a:latin typeface="Arial" panose="020B0604020202020204" pitchFamily="34" charset="0"/>
                <a:cs typeface="Arial" panose="020B0604020202020204" pitchFamily="34" charset="0"/>
              </a:rPr>
              <a:t>COMP SET </a:t>
            </a:r>
            <a:r>
              <a:rPr lang="en-GB" sz="4800" dirty="0">
                <a:solidFill>
                  <a:schemeClr val="bg1"/>
                </a:solidFill>
                <a:latin typeface="Arial" panose="020B0604020202020204" pitchFamily="34" charset="0"/>
                <a:cs typeface="Arial" panose="020B0604020202020204" pitchFamily="34" charset="0"/>
              </a:rPr>
              <a:t>drives the needle on  how you position your hotel and </a:t>
            </a:r>
            <a:r>
              <a:rPr lang="en-GB" sz="4800" b="1" dirty="0">
                <a:solidFill>
                  <a:schemeClr val="bg1"/>
                </a:solidFill>
                <a:latin typeface="Arial" panose="020B0604020202020204" pitchFamily="34" charset="0"/>
                <a:cs typeface="Arial" panose="020B0604020202020204" pitchFamily="34" charset="0"/>
              </a:rPr>
              <a:t>SHIFTs DEMAND </a:t>
            </a:r>
            <a:r>
              <a:rPr lang="en-GB" sz="4800" dirty="0">
                <a:solidFill>
                  <a:schemeClr val="bg1"/>
                </a:solidFill>
                <a:latin typeface="Arial" panose="020B0604020202020204" pitchFamily="34" charset="0"/>
                <a:cs typeface="Arial" panose="020B0604020202020204" pitchFamily="34" charset="0"/>
              </a:rPr>
              <a:t>from your rivals. </a:t>
            </a:r>
          </a:p>
          <a:p>
            <a:pPr marL="0" indent="0">
              <a:buNone/>
            </a:pPr>
            <a:endParaRPr lang="en-GB" sz="4800" dirty="0">
              <a:solidFill>
                <a:schemeClr val="bg1"/>
              </a:solidFill>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a:p>
            <a:pPr marL="0" indent="0">
              <a:buNone/>
            </a:pPr>
            <a:endParaRPr lang="en-GB" sz="2400" dirty="0"/>
          </a:p>
          <a:p>
            <a:endParaRPr lang="en-GB" sz="1600" dirty="0"/>
          </a:p>
        </p:txBody>
      </p:sp>
      <p:pic>
        <p:nvPicPr>
          <p:cNvPr id="5" name="Picture 4">
            <a:extLst>
              <a:ext uri="{FF2B5EF4-FFF2-40B4-BE49-F238E27FC236}">
                <a16:creationId xmlns:a16="http://schemas.microsoft.com/office/drawing/2014/main" id="{A067F8AC-B039-49EA-9BD6-BA7C762CF833}"/>
              </a:ext>
            </a:extLst>
          </p:cNvPr>
          <p:cNvPicPr>
            <a:picLocks noChangeAspect="1"/>
          </p:cNvPicPr>
          <p:nvPr/>
        </p:nvPicPr>
        <p:blipFill>
          <a:blip r:embed="rId2"/>
          <a:stretch>
            <a:fillRect/>
          </a:stretch>
        </p:blipFill>
        <p:spPr>
          <a:xfrm>
            <a:off x="6012160" y="2323145"/>
            <a:ext cx="2926071" cy="1645915"/>
          </a:xfrm>
          <a:prstGeom prst="rect">
            <a:avLst/>
          </a:prstGeom>
        </p:spPr>
      </p:pic>
    </p:spTree>
    <p:extLst>
      <p:ext uri="{BB962C8B-B14F-4D97-AF65-F5344CB8AC3E}">
        <p14:creationId xmlns:p14="http://schemas.microsoft.com/office/powerpoint/2010/main" val="419853859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B4131C-6664-4C4C-8639-AAC7DC8D16D4}"/>
              </a:ext>
            </a:extLst>
          </p:cNvPr>
          <p:cNvSpPr>
            <a:spLocks noGrp="1"/>
          </p:cNvSpPr>
          <p:nvPr>
            <p:ph type="title"/>
          </p:nvPr>
        </p:nvSpPr>
        <p:spPr>
          <a:xfrm>
            <a:off x="4355976" y="620688"/>
            <a:ext cx="4330824" cy="461466"/>
          </a:xfrm>
        </p:spPr>
        <p:txBody>
          <a:bodyPr anchor="ctr">
            <a:normAutofit fontScale="90000"/>
          </a:bodyPr>
          <a:lstStyle/>
          <a:p>
            <a:pPr>
              <a:lnSpc>
                <a:spcPct val="90000"/>
              </a:lnSpc>
            </a:pPr>
            <a:r>
              <a:rPr lang="en-GB" sz="3700" dirty="0">
                <a:solidFill>
                  <a:schemeClr val="bg1"/>
                </a:solidFill>
              </a:rPr>
              <a:t>Marketing retains Business Relevance</a:t>
            </a:r>
          </a:p>
        </p:txBody>
      </p:sp>
      <p:sp>
        <p:nvSpPr>
          <p:cNvPr id="4" name="Content Placeholder 3">
            <a:extLst>
              <a:ext uri="{FF2B5EF4-FFF2-40B4-BE49-F238E27FC236}">
                <a16:creationId xmlns:a16="http://schemas.microsoft.com/office/drawing/2014/main" id="{71F5BE7F-5456-4382-ACB5-8DE7A8981ED4}"/>
              </a:ext>
            </a:extLst>
          </p:cNvPr>
          <p:cNvSpPr>
            <a:spLocks noGrp="1"/>
          </p:cNvSpPr>
          <p:nvPr>
            <p:ph sz="half" idx="1"/>
          </p:nvPr>
        </p:nvSpPr>
        <p:spPr>
          <a:xfrm>
            <a:off x="107504" y="1514202"/>
            <a:ext cx="5832648" cy="3642989"/>
          </a:xfrm>
        </p:spPr>
        <p:txBody>
          <a:bodyPr>
            <a:normAutofit fontScale="92500" lnSpcReduction="10000"/>
          </a:bodyPr>
          <a:lstStyle/>
          <a:p>
            <a:pPr marL="0" indent="0">
              <a:lnSpc>
                <a:spcPct val="90000"/>
              </a:lnSpc>
              <a:spcAft>
                <a:spcPts val="600"/>
              </a:spcAft>
              <a:buNone/>
            </a:pPr>
            <a:r>
              <a:rPr lang="en-GB" sz="1500" dirty="0">
                <a:solidFill>
                  <a:schemeClr val="bg1"/>
                </a:solidFill>
                <a:latin typeface="Arial" panose="020B0604020202020204" pitchFamily="34" charset="0"/>
                <a:cs typeface="Arial" panose="020B0604020202020204" pitchFamily="34" charset="0"/>
              </a:rPr>
              <a:t>Customer Opinions matter </a:t>
            </a:r>
            <a:r>
              <a:rPr lang="en-GB" sz="1500" b="1" dirty="0">
                <a:solidFill>
                  <a:schemeClr val="bg1"/>
                </a:solidFill>
                <a:latin typeface="Arial" panose="020B0604020202020204" pitchFamily="34" charset="0"/>
                <a:cs typeface="Arial" panose="020B0604020202020204" pitchFamily="34" charset="0"/>
              </a:rPr>
              <a:t>DO NOT </a:t>
            </a:r>
            <a:r>
              <a:rPr lang="en-GB" sz="1500" dirty="0">
                <a:solidFill>
                  <a:schemeClr val="bg1"/>
                </a:solidFill>
                <a:latin typeface="Arial" panose="020B0604020202020204" pitchFamily="34" charset="0"/>
                <a:cs typeface="Arial" panose="020B0604020202020204" pitchFamily="34" charset="0"/>
              </a:rPr>
              <a:t>take their opinions for granted.</a:t>
            </a:r>
          </a:p>
          <a:p>
            <a:pPr marL="0" indent="0">
              <a:lnSpc>
                <a:spcPct val="90000"/>
              </a:lnSpc>
              <a:spcAft>
                <a:spcPts val="600"/>
              </a:spcAft>
              <a:buNone/>
            </a:pPr>
            <a:r>
              <a:rPr lang="en-GB" sz="1500" dirty="0">
                <a:solidFill>
                  <a:schemeClr val="bg1"/>
                </a:solidFill>
                <a:latin typeface="Arial" panose="020B0604020202020204" pitchFamily="34" charset="0"/>
                <a:cs typeface="Arial" panose="020B0604020202020204" pitchFamily="34" charset="0"/>
              </a:rPr>
              <a:t>Every relationship needs to be maintained to stay </a:t>
            </a:r>
            <a:r>
              <a:rPr lang="en-GB" sz="1500" b="1" dirty="0">
                <a:solidFill>
                  <a:schemeClr val="bg1"/>
                </a:solidFill>
                <a:latin typeface="Arial" panose="020B0604020202020204" pitchFamily="34" charset="0"/>
                <a:cs typeface="Arial" panose="020B0604020202020204" pitchFamily="34" charset="0"/>
              </a:rPr>
              <a:t>TOP of MIND</a:t>
            </a:r>
          </a:p>
          <a:p>
            <a:pPr marL="0" indent="0">
              <a:lnSpc>
                <a:spcPct val="90000"/>
              </a:lnSpc>
              <a:spcAft>
                <a:spcPts val="600"/>
              </a:spcAft>
              <a:buNone/>
            </a:pPr>
            <a:r>
              <a:rPr lang="en-GB" sz="1500" dirty="0">
                <a:solidFill>
                  <a:schemeClr val="bg1"/>
                </a:solidFill>
                <a:latin typeface="Arial" panose="020B0604020202020204" pitchFamily="34" charset="0"/>
                <a:cs typeface="Arial" panose="020B0604020202020204" pitchFamily="34" charset="0"/>
              </a:rPr>
              <a:t>As your marketing strategies .. </a:t>
            </a:r>
            <a:r>
              <a:rPr lang="en-GB" sz="1500" b="1" dirty="0">
                <a:solidFill>
                  <a:schemeClr val="bg1"/>
                </a:solidFill>
                <a:latin typeface="Arial" panose="020B0604020202020204" pitchFamily="34" charset="0"/>
                <a:cs typeface="Arial" panose="020B0604020202020204" pitchFamily="34" charset="0"/>
              </a:rPr>
              <a:t>GAIN MORE CUSTOMERS..</a:t>
            </a:r>
          </a:p>
          <a:p>
            <a:pPr marL="0" indent="0">
              <a:lnSpc>
                <a:spcPct val="90000"/>
              </a:lnSpc>
              <a:spcAft>
                <a:spcPts val="600"/>
              </a:spcAft>
              <a:buNone/>
            </a:pPr>
            <a:r>
              <a:rPr lang="en-GB" sz="1500" b="1" dirty="0">
                <a:solidFill>
                  <a:schemeClr val="bg1"/>
                </a:solidFill>
                <a:latin typeface="Arial" panose="020B0604020202020204" pitchFamily="34" charset="0"/>
                <a:cs typeface="Arial" panose="020B0604020202020204" pitchFamily="34" charset="0"/>
              </a:rPr>
              <a:t>BE CREATIVE AND DYNAMIC !</a:t>
            </a:r>
          </a:p>
          <a:p>
            <a:pPr marL="0" indent="0">
              <a:lnSpc>
                <a:spcPct val="90000"/>
              </a:lnSpc>
              <a:spcAft>
                <a:spcPts val="600"/>
              </a:spcAft>
              <a:buNone/>
            </a:pPr>
            <a:r>
              <a:rPr lang="en-GB" sz="1500" dirty="0">
                <a:solidFill>
                  <a:schemeClr val="bg1"/>
                </a:solidFill>
                <a:latin typeface="Arial" panose="020B0604020202020204" pitchFamily="34" charset="0"/>
                <a:cs typeface="Arial" panose="020B0604020202020204" pitchFamily="34" charset="0"/>
              </a:rPr>
              <a:t>Successful Marketing allows you to </a:t>
            </a:r>
            <a:r>
              <a:rPr lang="en-GB" sz="1500" b="1" dirty="0">
                <a:solidFill>
                  <a:schemeClr val="bg1"/>
                </a:solidFill>
                <a:latin typeface="Arial" panose="020B0604020202020204" pitchFamily="34" charset="0"/>
                <a:cs typeface="Arial" panose="020B0604020202020204" pitchFamily="34" charset="0"/>
              </a:rPr>
              <a:t>PENETRATE NEW MARKETS</a:t>
            </a:r>
            <a:r>
              <a:rPr lang="en-GB" sz="1500" dirty="0">
                <a:solidFill>
                  <a:schemeClr val="bg1"/>
                </a:solidFill>
                <a:latin typeface="Arial" panose="020B0604020202020204" pitchFamily="34" charset="0"/>
                <a:cs typeface="Arial" panose="020B0604020202020204" pitchFamily="34" charset="0"/>
              </a:rPr>
              <a:t>.</a:t>
            </a:r>
          </a:p>
          <a:p>
            <a:pPr marL="0" indent="0">
              <a:lnSpc>
                <a:spcPct val="90000"/>
              </a:lnSpc>
              <a:spcAft>
                <a:spcPts val="600"/>
              </a:spcAft>
              <a:buNone/>
            </a:pPr>
            <a:r>
              <a:rPr lang="en-GB" sz="1500" dirty="0">
                <a:solidFill>
                  <a:schemeClr val="bg1"/>
                </a:solidFill>
                <a:latin typeface="Arial" panose="020B0604020202020204" pitchFamily="34" charset="0"/>
                <a:cs typeface="Arial" panose="020B0604020202020204" pitchFamily="34" charset="0"/>
              </a:rPr>
              <a:t>Marketing helps your business to maintain a good relationship with customers.</a:t>
            </a:r>
            <a:br>
              <a:rPr lang="en-GB" sz="1500" dirty="0">
                <a:solidFill>
                  <a:schemeClr val="bg1"/>
                </a:solidFill>
                <a:latin typeface="Arial" panose="020B0604020202020204" pitchFamily="34" charset="0"/>
                <a:cs typeface="Arial" panose="020B0604020202020204" pitchFamily="34" charset="0"/>
              </a:rPr>
            </a:br>
            <a:r>
              <a:rPr lang="en-GB" sz="1500" dirty="0">
                <a:solidFill>
                  <a:schemeClr val="bg1"/>
                </a:solidFill>
                <a:latin typeface="Arial" panose="020B0604020202020204" pitchFamily="34" charset="0"/>
                <a:cs typeface="Arial" panose="020B0604020202020204" pitchFamily="34" charset="0"/>
              </a:rPr>
              <a:t>Don’t focus on gaining new customers before addressing the need to retain the present ones</a:t>
            </a:r>
          </a:p>
          <a:p>
            <a:pPr marL="0" indent="0">
              <a:lnSpc>
                <a:spcPct val="90000"/>
              </a:lnSpc>
              <a:spcAft>
                <a:spcPts val="600"/>
              </a:spcAft>
              <a:buNone/>
            </a:pPr>
            <a:r>
              <a:rPr lang="en-GB" sz="1500" dirty="0">
                <a:solidFill>
                  <a:schemeClr val="bg1"/>
                </a:solidFill>
                <a:latin typeface="Arial" panose="020B0604020202020204" pitchFamily="34" charset="0"/>
                <a:cs typeface="Arial" panose="020B0604020202020204" pitchFamily="34" charset="0"/>
              </a:rPr>
              <a:t>Without marketing, you will be forced to continue working with clients who have outgrown </a:t>
            </a:r>
            <a:r>
              <a:rPr lang="en-GB" sz="1500" b="1" dirty="0">
                <a:solidFill>
                  <a:schemeClr val="bg1"/>
                </a:solidFill>
                <a:latin typeface="Arial" panose="020B0604020202020204" pitchFamily="34" charset="0"/>
                <a:cs typeface="Arial" panose="020B0604020202020204" pitchFamily="34" charset="0"/>
              </a:rPr>
              <a:t>YOU</a:t>
            </a:r>
            <a:r>
              <a:rPr lang="en-GB" sz="1500" dirty="0">
                <a:solidFill>
                  <a:schemeClr val="bg1"/>
                </a:solidFill>
                <a:latin typeface="Arial" panose="020B0604020202020204" pitchFamily="34" charset="0"/>
                <a:cs typeface="Arial" panose="020B0604020202020204" pitchFamily="34" charset="0"/>
              </a:rPr>
              <a:t>.</a:t>
            </a:r>
          </a:p>
          <a:p>
            <a:pPr marL="0" indent="0">
              <a:lnSpc>
                <a:spcPct val="90000"/>
              </a:lnSpc>
              <a:spcAft>
                <a:spcPts val="600"/>
              </a:spcAft>
              <a:buNone/>
            </a:pPr>
            <a:r>
              <a:rPr lang="en-GB" sz="1500" dirty="0">
                <a:solidFill>
                  <a:schemeClr val="bg1"/>
                </a:solidFill>
                <a:latin typeface="Arial" panose="020B0604020202020204" pitchFamily="34" charset="0"/>
                <a:cs typeface="Arial" panose="020B0604020202020204" pitchFamily="34" charset="0"/>
              </a:rPr>
              <a:t>As </a:t>
            </a:r>
            <a:r>
              <a:rPr lang="en-GB" sz="1500" b="1" dirty="0">
                <a:solidFill>
                  <a:schemeClr val="bg1"/>
                </a:solidFill>
                <a:latin typeface="Arial" panose="020B0604020202020204" pitchFamily="34" charset="0"/>
                <a:cs typeface="Arial" panose="020B0604020202020204" pitchFamily="34" charset="0"/>
              </a:rPr>
              <a:t>CUSTOMER’s</a:t>
            </a:r>
            <a:r>
              <a:rPr lang="en-GB" sz="1500" dirty="0">
                <a:solidFill>
                  <a:schemeClr val="bg1"/>
                </a:solidFill>
                <a:latin typeface="Arial" panose="020B0604020202020204" pitchFamily="34" charset="0"/>
                <a:cs typeface="Arial" panose="020B0604020202020204" pitchFamily="34" charset="0"/>
              </a:rPr>
              <a:t> Tastes Change and so must you.</a:t>
            </a:r>
          </a:p>
          <a:p>
            <a:pPr>
              <a:lnSpc>
                <a:spcPct val="90000"/>
              </a:lnSpc>
              <a:spcAft>
                <a:spcPts val="600"/>
              </a:spcAft>
            </a:pPr>
            <a:endParaRPr lang="en-GB" sz="1300" dirty="0"/>
          </a:p>
          <a:p>
            <a:pPr>
              <a:lnSpc>
                <a:spcPct val="90000"/>
              </a:lnSpc>
              <a:spcAft>
                <a:spcPts val="600"/>
              </a:spcAft>
            </a:pPr>
            <a:endParaRPr lang="en-GB" sz="1300" dirty="0"/>
          </a:p>
          <a:p>
            <a:pPr>
              <a:lnSpc>
                <a:spcPct val="90000"/>
              </a:lnSpc>
              <a:spcAft>
                <a:spcPts val="600"/>
              </a:spcAft>
            </a:pPr>
            <a:endParaRPr lang="en-GB" sz="1300" dirty="0"/>
          </a:p>
          <a:p>
            <a:pPr>
              <a:lnSpc>
                <a:spcPct val="90000"/>
              </a:lnSpc>
              <a:spcAft>
                <a:spcPts val="600"/>
              </a:spcAft>
            </a:pPr>
            <a:endParaRPr lang="en-GB" sz="1300" dirty="0"/>
          </a:p>
        </p:txBody>
      </p:sp>
      <p:pic>
        <p:nvPicPr>
          <p:cNvPr id="5" name="Picture 4">
            <a:extLst>
              <a:ext uri="{FF2B5EF4-FFF2-40B4-BE49-F238E27FC236}">
                <a16:creationId xmlns:a16="http://schemas.microsoft.com/office/drawing/2014/main" id="{4D3D20C8-2326-41DA-8F14-B8C5D21937CA}"/>
              </a:ext>
            </a:extLst>
          </p:cNvPr>
          <p:cNvPicPr>
            <a:picLocks noChangeAspect="1"/>
          </p:cNvPicPr>
          <p:nvPr/>
        </p:nvPicPr>
        <p:blipFill rotWithShape="1">
          <a:blip r:embed="rId2"/>
          <a:srcRect l="22943" r="20869" b="2"/>
          <a:stretch/>
        </p:blipFill>
        <p:spPr>
          <a:xfrm>
            <a:off x="6349209" y="2119315"/>
            <a:ext cx="2346593" cy="2317797"/>
          </a:xfrm>
          <a:prstGeom prst="rect">
            <a:avLst/>
          </a:prstGeom>
          <a:noFill/>
        </p:spPr>
      </p:pic>
    </p:spTree>
    <p:extLst>
      <p:ext uri="{BB962C8B-B14F-4D97-AF65-F5344CB8AC3E}">
        <p14:creationId xmlns:p14="http://schemas.microsoft.com/office/powerpoint/2010/main" val="9747149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B60D8-A8D0-407A-BE55-CCE406E7CF48}"/>
              </a:ext>
            </a:extLst>
          </p:cNvPr>
          <p:cNvSpPr>
            <a:spLocks noGrp="1"/>
          </p:cNvSpPr>
          <p:nvPr>
            <p:ph type="title"/>
          </p:nvPr>
        </p:nvSpPr>
        <p:spPr/>
        <p:txBody>
          <a:bodyPr/>
          <a:lstStyle/>
          <a:p>
            <a:endParaRPr lang="en-GB" sz="800" dirty="0">
              <a:solidFill>
                <a:schemeClr val="accent1">
                  <a:lumMod val="50000"/>
                </a:schemeClr>
              </a:solidFill>
            </a:endParaRPr>
          </a:p>
        </p:txBody>
      </p:sp>
      <p:pic>
        <p:nvPicPr>
          <p:cNvPr id="4" name="Picture 3">
            <a:extLst>
              <a:ext uri="{FF2B5EF4-FFF2-40B4-BE49-F238E27FC236}">
                <a16:creationId xmlns:a16="http://schemas.microsoft.com/office/drawing/2014/main" id="{A921525D-C7C5-4463-86AF-CDBB2013F592}"/>
              </a:ext>
            </a:extLst>
          </p:cNvPr>
          <p:cNvPicPr>
            <a:picLocks noChangeAspect="1"/>
          </p:cNvPicPr>
          <p:nvPr/>
        </p:nvPicPr>
        <p:blipFill>
          <a:blip r:embed="rId2"/>
          <a:stretch>
            <a:fillRect/>
          </a:stretch>
        </p:blipFill>
        <p:spPr>
          <a:xfrm>
            <a:off x="0" y="0"/>
            <a:ext cx="9144000" cy="6857999"/>
          </a:xfrm>
          <a:prstGeom prst="rect">
            <a:avLst/>
          </a:prstGeom>
        </p:spPr>
      </p:pic>
    </p:spTree>
    <p:extLst>
      <p:ext uri="{BB962C8B-B14F-4D97-AF65-F5344CB8AC3E}">
        <p14:creationId xmlns:p14="http://schemas.microsoft.com/office/powerpoint/2010/main" val="213463175"/>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811933-9E56-4749-A1FB-E30418C7D429}"/>
              </a:ext>
            </a:extLst>
          </p:cNvPr>
          <p:cNvSpPr>
            <a:spLocks noGrp="1"/>
          </p:cNvSpPr>
          <p:nvPr>
            <p:ph type="title"/>
          </p:nvPr>
        </p:nvSpPr>
        <p:spPr>
          <a:xfrm>
            <a:off x="4211960" y="476672"/>
            <a:ext cx="4546848" cy="562074"/>
          </a:xfrm>
        </p:spPr>
        <p:txBody>
          <a:bodyPr>
            <a:normAutofit fontScale="90000"/>
          </a:bodyPr>
          <a:lstStyle/>
          <a:p>
            <a:pPr algn="ctr"/>
            <a:r>
              <a:rPr lang="en-GB" sz="2400" b="1" dirty="0">
                <a:solidFill>
                  <a:schemeClr val="bg1"/>
                </a:solidFill>
              </a:rPr>
              <a:t>Assessment 1 – </a:t>
            </a:r>
            <a:br>
              <a:rPr lang="en-GB" sz="2400" b="1" dirty="0">
                <a:solidFill>
                  <a:schemeClr val="bg1"/>
                </a:solidFill>
              </a:rPr>
            </a:br>
            <a:r>
              <a:rPr lang="en-GB" sz="2400" b="1" dirty="0">
                <a:solidFill>
                  <a:schemeClr val="bg1"/>
                </a:solidFill>
              </a:rPr>
              <a:t>Submission date Friday 22</a:t>
            </a:r>
            <a:r>
              <a:rPr lang="en-GB" sz="2400" b="1" baseline="30000" dirty="0">
                <a:solidFill>
                  <a:schemeClr val="bg1"/>
                </a:solidFill>
              </a:rPr>
              <a:t>nd</a:t>
            </a:r>
            <a:r>
              <a:rPr lang="en-GB" sz="2400" b="1" dirty="0">
                <a:solidFill>
                  <a:schemeClr val="bg1"/>
                </a:solidFill>
              </a:rPr>
              <a:t> October 2021</a:t>
            </a:r>
          </a:p>
        </p:txBody>
      </p:sp>
      <p:graphicFrame>
        <p:nvGraphicFramePr>
          <p:cNvPr id="4" name="Table 3">
            <a:extLst>
              <a:ext uri="{FF2B5EF4-FFF2-40B4-BE49-F238E27FC236}">
                <a16:creationId xmlns:a16="http://schemas.microsoft.com/office/drawing/2014/main" id="{4DCC0A29-D29E-4F04-B092-25F489B58EA3}"/>
              </a:ext>
            </a:extLst>
          </p:cNvPr>
          <p:cNvGraphicFramePr/>
          <p:nvPr>
            <p:extLst>
              <p:ext uri="{D42A27DB-BD31-4B8C-83A1-F6EECF244321}">
                <p14:modId xmlns:p14="http://schemas.microsoft.com/office/powerpoint/2010/main" val="1232669948"/>
              </p:ext>
            </p:extLst>
          </p:nvPr>
        </p:nvGraphicFramePr>
        <p:xfrm>
          <a:off x="0" y="1484784"/>
          <a:ext cx="9144000" cy="4066439"/>
        </p:xfrm>
        <a:graphic>
          <a:graphicData uri="http://schemas.openxmlformats.org/drawingml/2006/table">
            <a:tbl>
              <a:tblPr>
                <a:tableStyleId>{5C22544A-7EE6-4342-B048-85BDC9FD1C3A}</a:tableStyleId>
              </a:tblPr>
              <a:tblGrid>
                <a:gridCol w="9144000">
                  <a:extLst>
                    <a:ext uri="{9D8B030D-6E8A-4147-A177-3AD203B41FA5}">
                      <a16:colId xmlns:a16="http://schemas.microsoft.com/office/drawing/2014/main" val="3401634645"/>
                    </a:ext>
                  </a:extLst>
                </a:gridCol>
              </a:tblGrid>
              <a:tr h="4066439">
                <a:tc>
                  <a:txBody>
                    <a:bodyPr/>
                    <a:lstStyle/>
                    <a:p>
                      <a:pPr algn="l" fontAlgn="t">
                        <a:lnSpc>
                          <a:spcPct val="115000"/>
                        </a:lnSpc>
                        <a:spcBef>
                          <a:spcPts val="600"/>
                        </a:spcBef>
                        <a:spcAft>
                          <a:spcPts val="600"/>
                        </a:spcAft>
                      </a:pPr>
                      <a:r>
                        <a:rPr lang="en-GB" sz="1200" u="none" strike="noStrike" dirty="0">
                          <a:effectLst/>
                          <a:latin typeface="Arial" panose="020B0604020202020204" pitchFamily="34" charset="0"/>
                          <a:cs typeface="Arial" panose="020B0604020202020204" pitchFamily="34" charset="0"/>
                        </a:rPr>
                        <a:t>An essay of 1500 words – </a:t>
                      </a:r>
                    </a:p>
                    <a:p>
                      <a:pPr algn="ctr" fontAlgn="t">
                        <a:lnSpc>
                          <a:spcPct val="115000"/>
                        </a:lnSpc>
                        <a:spcBef>
                          <a:spcPts val="600"/>
                        </a:spcBef>
                        <a:spcAft>
                          <a:spcPts val="600"/>
                        </a:spcAft>
                      </a:pPr>
                      <a:r>
                        <a:rPr lang="en-GB" sz="1600" b="1" u="none" strike="noStrike" dirty="0">
                          <a:effectLst/>
                          <a:latin typeface="Arial" panose="020B0604020202020204" pitchFamily="34" charset="0"/>
                          <a:cs typeface="Arial" panose="020B0604020202020204" pitchFamily="34" charset="0"/>
                        </a:rPr>
                        <a:t>A comparison of the marketing methods of two multinational hotel chains</a:t>
                      </a:r>
                      <a:r>
                        <a:rPr lang="en-GB" sz="1200" u="none" strike="noStrike" dirty="0">
                          <a:effectLst/>
                          <a:latin typeface="Arial" panose="020B0604020202020204" pitchFamily="34" charset="0"/>
                          <a:cs typeface="Arial" panose="020B0604020202020204" pitchFamily="34" charset="0"/>
                        </a:rPr>
                        <a:t>.</a:t>
                      </a:r>
                    </a:p>
                    <a:p>
                      <a:pPr algn="ctr" fontAlgn="t">
                        <a:lnSpc>
                          <a:spcPct val="115000"/>
                        </a:lnSpc>
                        <a:spcBef>
                          <a:spcPts val="600"/>
                        </a:spcBef>
                        <a:spcAft>
                          <a:spcPts val="600"/>
                        </a:spcAft>
                      </a:pPr>
                      <a:endParaRPr lang="en-GB" sz="1200" u="none" strike="noStrike" dirty="0">
                        <a:effectLst/>
                        <a:latin typeface="Arial" panose="020B0604020202020204" pitchFamily="34" charset="0"/>
                        <a:cs typeface="Arial" panose="020B0604020202020204" pitchFamily="34" charset="0"/>
                      </a:endParaRPr>
                    </a:p>
                    <a:p>
                      <a:pPr algn="just" fontAlgn="t">
                        <a:lnSpc>
                          <a:spcPct val="115000"/>
                        </a:lnSpc>
                        <a:spcBef>
                          <a:spcPts val="0"/>
                        </a:spcBef>
                        <a:spcAft>
                          <a:spcPts val="1000"/>
                        </a:spcAft>
                      </a:pPr>
                      <a:r>
                        <a:rPr lang="en-GB" sz="1200" u="none" strike="noStrike" dirty="0">
                          <a:effectLst/>
                          <a:latin typeface="Arial" panose="020B0604020202020204" pitchFamily="34" charset="0"/>
                          <a:cs typeface="Arial" panose="020B0604020202020204" pitchFamily="34" charset="0"/>
                        </a:rPr>
                        <a:t>Students will be required to write an academic essay introducing the subject of marketing, specifically comparing the marketing methods and strategy of two multinational hotel chains.</a:t>
                      </a:r>
                    </a:p>
                    <a:p>
                      <a:pPr algn="just" fontAlgn="t">
                        <a:lnSpc>
                          <a:spcPct val="115000"/>
                        </a:lnSpc>
                        <a:spcBef>
                          <a:spcPts val="0"/>
                        </a:spcBef>
                        <a:spcAft>
                          <a:spcPts val="1000"/>
                        </a:spcAft>
                      </a:pPr>
                      <a:r>
                        <a:rPr lang="en-GB" sz="1200" u="none" strike="noStrike" dirty="0">
                          <a:effectLst/>
                          <a:latin typeface="Arial" panose="020B0604020202020204" pitchFamily="34" charset="0"/>
                          <a:cs typeface="Arial" panose="020B0604020202020204" pitchFamily="34" charset="0"/>
                        </a:rPr>
                        <a:t> They will choose two hotels (one from Group A and one from Group B) and in doing so the essay, will compare the differences between the ways in which they market their products. This will include writing about the different brands within those chains of hotels and considering what part segmentation and targeting plays within their marketing. Is it different for the different brands or does it remain the same for all their hotels (brands) in the same way? This is unlikely so how do they change things?</a:t>
                      </a:r>
                    </a:p>
                    <a:p>
                      <a:pPr algn="just" fontAlgn="t">
                        <a:lnSpc>
                          <a:spcPct val="115000"/>
                        </a:lnSpc>
                        <a:spcBef>
                          <a:spcPts val="0"/>
                        </a:spcBef>
                        <a:spcAft>
                          <a:spcPts val="1000"/>
                        </a:spcAft>
                      </a:pPr>
                      <a:r>
                        <a:rPr lang="en-GB" sz="1200" u="none" strike="noStrike" dirty="0">
                          <a:effectLst/>
                          <a:latin typeface="Arial" panose="020B0604020202020204" pitchFamily="34" charset="0"/>
                          <a:cs typeface="Arial" panose="020B0604020202020204" pitchFamily="34" charset="0"/>
                        </a:rPr>
                        <a:t> This will allow the student to talk about the different generational approach to marketing and perhaps the use of social media and digital marketing versus traditional advertising and marketing techniques. </a:t>
                      </a:r>
                    </a:p>
                    <a:p>
                      <a:pPr algn="just" fontAlgn="t">
                        <a:lnSpc>
                          <a:spcPct val="115000"/>
                        </a:lnSpc>
                        <a:spcBef>
                          <a:spcPts val="0"/>
                        </a:spcBef>
                        <a:spcAft>
                          <a:spcPts val="1000"/>
                        </a:spcAft>
                      </a:pPr>
                      <a:r>
                        <a:rPr lang="en-GB" sz="1200" u="none" strike="noStrike" dirty="0">
                          <a:effectLst/>
                          <a:latin typeface="Arial" panose="020B0604020202020204" pitchFamily="34" charset="0"/>
                          <a:cs typeface="Arial" panose="020B0604020202020204" pitchFamily="34" charset="0"/>
                        </a:rPr>
                        <a:t> The student will also discuss how their chosen two chains have changed their marketing over time. Has their marketing been influenced by providing a ‘green’ message? what changes have they made during the pandemic? </a:t>
                      </a:r>
                      <a:endParaRPr lang="en-GB" sz="1200" b="0" i="0" u="none" strike="noStrike" dirty="0">
                        <a:effectLst/>
                        <a:latin typeface="Arial" panose="020B0604020202020204" pitchFamily="34" charset="0"/>
                        <a:cs typeface="Arial" panose="020B0604020202020204" pitchFamily="34" charset="0"/>
                      </a:endParaRPr>
                    </a:p>
                  </a:txBody>
                  <a:tcPr marL="61530" marR="61530" marT="8546" marB="0"/>
                </a:tc>
                <a:extLst>
                  <a:ext uri="{0D108BD9-81ED-4DB2-BD59-A6C34878D82A}">
                    <a16:rowId xmlns:a16="http://schemas.microsoft.com/office/drawing/2014/main" val="1406906761"/>
                  </a:ext>
                </a:extLst>
              </a:tr>
            </a:tbl>
          </a:graphicData>
        </a:graphic>
      </p:graphicFrame>
      <p:graphicFrame>
        <p:nvGraphicFramePr>
          <p:cNvPr id="5" name="Table 4">
            <a:extLst>
              <a:ext uri="{FF2B5EF4-FFF2-40B4-BE49-F238E27FC236}">
                <a16:creationId xmlns:a16="http://schemas.microsoft.com/office/drawing/2014/main" id="{65916F42-6678-4625-8C2B-DF595F167C27}"/>
              </a:ext>
            </a:extLst>
          </p:cNvPr>
          <p:cNvGraphicFramePr/>
          <p:nvPr>
            <p:extLst>
              <p:ext uri="{D42A27DB-BD31-4B8C-83A1-F6EECF244321}">
                <p14:modId xmlns:p14="http://schemas.microsoft.com/office/powerpoint/2010/main" val="1654365161"/>
              </p:ext>
            </p:extLst>
          </p:nvPr>
        </p:nvGraphicFramePr>
        <p:xfrm>
          <a:off x="0" y="5551223"/>
          <a:ext cx="9144000" cy="1322455"/>
        </p:xfrm>
        <a:graphic>
          <a:graphicData uri="http://schemas.openxmlformats.org/drawingml/2006/table">
            <a:tbl>
              <a:tblPr firstRow="1" firstCol="1" bandRow="1">
                <a:tableStyleId>{5C22544A-7EE6-4342-B048-85BDC9FD1C3A}</a:tableStyleId>
              </a:tblPr>
              <a:tblGrid>
                <a:gridCol w="4572000">
                  <a:extLst>
                    <a:ext uri="{9D8B030D-6E8A-4147-A177-3AD203B41FA5}">
                      <a16:colId xmlns:a16="http://schemas.microsoft.com/office/drawing/2014/main" val="1040661555"/>
                    </a:ext>
                  </a:extLst>
                </a:gridCol>
                <a:gridCol w="4572000">
                  <a:extLst>
                    <a:ext uri="{9D8B030D-6E8A-4147-A177-3AD203B41FA5}">
                      <a16:colId xmlns:a16="http://schemas.microsoft.com/office/drawing/2014/main" val="417811649"/>
                    </a:ext>
                  </a:extLst>
                </a:gridCol>
              </a:tblGrid>
              <a:tr h="264491">
                <a:tc>
                  <a:txBody>
                    <a:bodyPr/>
                    <a:lstStyle/>
                    <a:p>
                      <a:pPr algn="ctr" fontAlgn="t">
                        <a:lnSpc>
                          <a:spcPct val="115000"/>
                        </a:lnSpc>
                        <a:spcBef>
                          <a:spcPts val="600"/>
                        </a:spcBef>
                        <a:spcAft>
                          <a:spcPts val="600"/>
                        </a:spcAft>
                      </a:pPr>
                      <a:r>
                        <a:rPr lang="en-GB" sz="1200" b="1" u="none" strike="noStrike" dirty="0">
                          <a:solidFill>
                            <a:schemeClr val="tx1"/>
                          </a:solidFill>
                          <a:effectLst/>
                        </a:rPr>
                        <a:t>Group A</a:t>
                      </a:r>
                      <a:endParaRPr lang="en-GB" sz="1800" b="1" i="0" u="none" strike="noStrike" dirty="0">
                        <a:solidFill>
                          <a:schemeClr val="tx1"/>
                        </a:solidFill>
                        <a:effectLst/>
                        <a:latin typeface="Arial" panose="020B0604020202020204" pitchFamily="34" charset="0"/>
                      </a:endParaRPr>
                    </a:p>
                  </a:txBody>
                  <a:tcPr marL="68580" marR="68580" marT="9525" marB="0"/>
                </a:tc>
                <a:tc>
                  <a:txBody>
                    <a:bodyPr/>
                    <a:lstStyle/>
                    <a:p>
                      <a:pPr algn="ctr" fontAlgn="t">
                        <a:lnSpc>
                          <a:spcPct val="115000"/>
                        </a:lnSpc>
                        <a:spcBef>
                          <a:spcPts val="600"/>
                        </a:spcBef>
                        <a:spcAft>
                          <a:spcPts val="600"/>
                        </a:spcAft>
                      </a:pPr>
                      <a:r>
                        <a:rPr lang="en-GB" sz="1200" b="1" u="none" strike="noStrike" dirty="0">
                          <a:solidFill>
                            <a:schemeClr val="tx1"/>
                          </a:solidFill>
                          <a:effectLst/>
                        </a:rPr>
                        <a:t>Group B</a:t>
                      </a:r>
                      <a:endParaRPr lang="en-GB" sz="1800" b="1" i="0" u="none" strike="noStrike" dirty="0">
                        <a:solidFill>
                          <a:schemeClr val="tx1"/>
                        </a:solidFill>
                        <a:effectLst/>
                        <a:latin typeface="Arial" panose="020B0604020202020204" pitchFamily="34" charset="0"/>
                      </a:endParaRPr>
                    </a:p>
                  </a:txBody>
                  <a:tcPr marL="68580" marR="68580" marT="9525" marB="0"/>
                </a:tc>
                <a:extLst>
                  <a:ext uri="{0D108BD9-81ED-4DB2-BD59-A6C34878D82A}">
                    <a16:rowId xmlns:a16="http://schemas.microsoft.com/office/drawing/2014/main" val="1702185314"/>
                  </a:ext>
                </a:extLst>
              </a:tr>
              <a:tr h="264491">
                <a:tc>
                  <a:txBody>
                    <a:bodyPr/>
                    <a:lstStyle/>
                    <a:p>
                      <a:pPr algn="l" fontAlgn="t">
                        <a:lnSpc>
                          <a:spcPct val="115000"/>
                        </a:lnSpc>
                        <a:spcBef>
                          <a:spcPts val="600"/>
                        </a:spcBef>
                        <a:spcAft>
                          <a:spcPts val="600"/>
                        </a:spcAft>
                      </a:pPr>
                      <a:r>
                        <a:rPr lang="en-GB" sz="1200" b="1" u="none" strike="noStrike">
                          <a:solidFill>
                            <a:schemeClr val="tx1"/>
                          </a:solidFill>
                          <a:effectLst/>
                        </a:rPr>
                        <a:t>Marriott International</a:t>
                      </a:r>
                      <a:endParaRPr lang="en-GB" sz="1800" b="1" i="0" u="none" strike="noStrike">
                        <a:solidFill>
                          <a:schemeClr val="tx1"/>
                        </a:solidFill>
                        <a:effectLst/>
                        <a:latin typeface="Arial" panose="020B0604020202020204" pitchFamily="34" charset="0"/>
                      </a:endParaRPr>
                    </a:p>
                  </a:txBody>
                  <a:tcPr marL="68580" marR="68580" marT="9525" marB="0"/>
                </a:tc>
                <a:tc>
                  <a:txBody>
                    <a:bodyPr/>
                    <a:lstStyle/>
                    <a:p>
                      <a:pPr algn="l" fontAlgn="t">
                        <a:lnSpc>
                          <a:spcPct val="115000"/>
                        </a:lnSpc>
                        <a:spcBef>
                          <a:spcPts val="600"/>
                        </a:spcBef>
                        <a:spcAft>
                          <a:spcPts val="600"/>
                        </a:spcAft>
                      </a:pPr>
                      <a:r>
                        <a:rPr lang="en-GB" sz="1200" b="1" u="none" strike="noStrike" dirty="0">
                          <a:solidFill>
                            <a:schemeClr val="tx1"/>
                          </a:solidFill>
                          <a:effectLst/>
                        </a:rPr>
                        <a:t>Premier Inn</a:t>
                      </a:r>
                      <a:endParaRPr lang="en-GB" sz="1800" b="1" i="0" u="none" strike="noStrike" dirty="0">
                        <a:solidFill>
                          <a:schemeClr val="tx1"/>
                        </a:solidFill>
                        <a:effectLst/>
                        <a:latin typeface="Arial" panose="020B0604020202020204" pitchFamily="34" charset="0"/>
                      </a:endParaRPr>
                    </a:p>
                  </a:txBody>
                  <a:tcPr marL="68580" marR="68580" marT="9525" marB="0"/>
                </a:tc>
                <a:extLst>
                  <a:ext uri="{0D108BD9-81ED-4DB2-BD59-A6C34878D82A}">
                    <a16:rowId xmlns:a16="http://schemas.microsoft.com/office/drawing/2014/main" val="2010570331"/>
                  </a:ext>
                </a:extLst>
              </a:tr>
              <a:tr h="264491">
                <a:tc>
                  <a:txBody>
                    <a:bodyPr/>
                    <a:lstStyle/>
                    <a:p>
                      <a:pPr algn="l" fontAlgn="t">
                        <a:lnSpc>
                          <a:spcPct val="115000"/>
                        </a:lnSpc>
                        <a:spcBef>
                          <a:spcPts val="600"/>
                        </a:spcBef>
                        <a:spcAft>
                          <a:spcPts val="600"/>
                        </a:spcAft>
                      </a:pPr>
                      <a:r>
                        <a:rPr lang="en-GB" sz="1200" b="1" u="none" strike="noStrike" dirty="0">
                          <a:solidFill>
                            <a:schemeClr val="tx1"/>
                          </a:solidFill>
                          <a:effectLst/>
                        </a:rPr>
                        <a:t>Hilton</a:t>
                      </a:r>
                      <a:endParaRPr lang="en-GB" sz="1800" b="1" i="0" u="none" strike="noStrike" dirty="0">
                        <a:solidFill>
                          <a:schemeClr val="tx1"/>
                        </a:solidFill>
                        <a:effectLst/>
                        <a:latin typeface="Arial" panose="020B0604020202020204" pitchFamily="34" charset="0"/>
                      </a:endParaRPr>
                    </a:p>
                  </a:txBody>
                  <a:tcPr marL="68580" marR="68580" marT="9525" marB="0"/>
                </a:tc>
                <a:tc>
                  <a:txBody>
                    <a:bodyPr/>
                    <a:lstStyle/>
                    <a:p>
                      <a:pPr algn="l" fontAlgn="t">
                        <a:lnSpc>
                          <a:spcPct val="115000"/>
                        </a:lnSpc>
                        <a:spcBef>
                          <a:spcPts val="600"/>
                        </a:spcBef>
                        <a:spcAft>
                          <a:spcPts val="600"/>
                        </a:spcAft>
                      </a:pPr>
                      <a:r>
                        <a:rPr lang="en-GB" sz="1200" b="1" u="none" strike="noStrike" dirty="0">
                          <a:solidFill>
                            <a:schemeClr val="tx1"/>
                          </a:solidFill>
                          <a:effectLst/>
                        </a:rPr>
                        <a:t>Best Western</a:t>
                      </a:r>
                      <a:endParaRPr lang="en-GB" sz="1800" b="1" i="0" u="none" strike="noStrike" dirty="0">
                        <a:solidFill>
                          <a:schemeClr val="tx1"/>
                        </a:solidFill>
                        <a:effectLst/>
                        <a:latin typeface="Arial" panose="020B0604020202020204" pitchFamily="34" charset="0"/>
                      </a:endParaRPr>
                    </a:p>
                  </a:txBody>
                  <a:tcPr marL="68580" marR="68580" marT="9525" marB="0"/>
                </a:tc>
                <a:extLst>
                  <a:ext uri="{0D108BD9-81ED-4DB2-BD59-A6C34878D82A}">
                    <a16:rowId xmlns:a16="http://schemas.microsoft.com/office/drawing/2014/main" val="2003746216"/>
                  </a:ext>
                </a:extLst>
              </a:tr>
              <a:tr h="264491">
                <a:tc>
                  <a:txBody>
                    <a:bodyPr/>
                    <a:lstStyle/>
                    <a:p>
                      <a:pPr algn="l" fontAlgn="t">
                        <a:lnSpc>
                          <a:spcPct val="115000"/>
                        </a:lnSpc>
                        <a:spcBef>
                          <a:spcPts val="600"/>
                        </a:spcBef>
                        <a:spcAft>
                          <a:spcPts val="600"/>
                        </a:spcAft>
                      </a:pPr>
                      <a:r>
                        <a:rPr lang="en-GB" sz="1200" b="1" u="none" strike="noStrike">
                          <a:solidFill>
                            <a:schemeClr val="tx1"/>
                          </a:solidFill>
                          <a:effectLst/>
                        </a:rPr>
                        <a:t>Intercontinental Hotel Group (IHG)</a:t>
                      </a:r>
                      <a:endParaRPr lang="en-GB" sz="1800" b="1" i="0" u="none" strike="noStrike">
                        <a:solidFill>
                          <a:schemeClr val="tx1"/>
                        </a:solidFill>
                        <a:effectLst/>
                        <a:latin typeface="Arial" panose="020B0604020202020204" pitchFamily="34" charset="0"/>
                      </a:endParaRPr>
                    </a:p>
                  </a:txBody>
                  <a:tcPr marL="68580" marR="68580" marT="9525" marB="0"/>
                </a:tc>
                <a:tc>
                  <a:txBody>
                    <a:bodyPr/>
                    <a:lstStyle/>
                    <a:p>
                      <a:pPr algn="l" fontAlgn="t">
                        <a:lnSpc>
                          <a:spcPct val="115000"/>
                        </a:lnSpc>
                        <a:spcBef>
                          <a:spcPts val="600"/>
                        </a:spcBef>
                        <a:spcAft>
                          <a:spcPts val="600"/>
                        </a:spcAft>
                      </a:pPr>
                      <a:r>
                        <a:rPr lang="en-GB" sz="1200" b="1" u="none" strike="noStrike" dirty="0">
                          <a:solidFill>
                            <a:schemeClr val="tx1"/>
                          </a:solidFill>
                          <a:effectLst/>
                        </a:rPr>
                        <a:t>Hyatt Hotel corporation</a:t>
                      </a:r>
                      <a:endParaRPr lang="en-GB" sz="1800" b="1" i="0" u="none" strike="noStrike" dirty="0">
                        <a:solidFill>
                          <a:schemeClr val="tx1"/>
                        </a:solidFill>
                        <a:effectLst/>
                        <a:latin typeface="Arial" panose="020B0604020202020204" pitchFamily="34" charset="0"/>
                      </a:endParaRPr>
                    </a:p>
                  </a:txBody>
                  <a:tcPr marL="68580" marR="68580" marT="9525" marB="0"/>
                </a:tc>
                <a:extLst>
                  <a:ext uri="{0D108BD9-81ED-4DB2-BD59-A6C34878D82A}">
                    <a16:rowId xmlns:a16="http://schemas.microsoft.com/office/drawing/2014/main" val="3901438157"/>
                  </a:ext>
                </a:extLst>
              </a:tr>
              <a:tr h="264491">
                <a:tc>
                  <a:txBody>
                    <a:bodyPr/>
                    <a:lstStyle/>
                    <a:p>
                      <a:pPr algn="l" fontAlgn="t">
                        <a:lnSpc>
                          <a:spcPct val="115000"/>
                        </a:lnSpc>
                        <a:spcBef>
                          <a:spcPts val="600"/>
                        </a:spcBef>
                        <a:spcAft>
                          <a:spcPts val="600"/>
                        </a:spcAft>
                      </a:pPr>
                      <a:r>
                        <a:rPr lang="en-GB" sz="1200" b="1" u="none" strike="noStrike">
                          <a:solidFill>
                            <a:schemeClr val="tx1"/>
                          </a:solidFill>
                          <a:effectLst/>
                        </a:rPr>
                        <a:t>Accor</a:t>
                      </a:r>
                      <a:endParaRPr lang="en-GB" sz="1800" b="1" i="0" u="none" strike="noStrike">
                        <a:solidFill>
                          <a:schemeClr val="tx1"/>
                        </a:solidFill>
                        <a:effectLst/>
                        <a:latin typeface="Arial" panose="020B0604020202020204" pitchFamily="34" charset="0"/>
                      </a:endParaRPr>
                    </a:p>
                  </a:txBody>
                  <a:tcPr marL="68580" marR="68580" marT="9525" marB="0"/>
                </a:tc>
                <a:tc>
                  <a:txBody>
                    <a:bodyPr/>
                    <a:lstStyle/>
                    <a:p>
                      <a:pPr algn="l" fontAlgn="t">
                        <a:lnSpc>
                          <a:spcPct val="115000"/>
                        </a:lnSpc>
                        <a:spcBef>
                          <a:spcPts val="600"/>
                        </a:spcBef>
                        <a:spcAft>
                          <a:spcPts val="600"/>
                        </a:spcAft>
                      </a:pPr>
                      <a:r>
                        <a:rPr lang="en-GB" sz="1200" b="1" u="none" strike="noStrike" dirty="0">
                          <a:solidFill>
                            <a:schemeClr val="tx1"/>
                          </a:solidFill>
                          <a:effectLst/>
                        </a:rPr>
                        <a:t>Wyndham Hotels &amp; Resorts</a:t>
                      </a:r>
                      <a:endParaRPr lang="en-GB" sz="1800" b="1" i="0" u="none" strike="noStrike" dirty="0">
                        <a:solidFill>
                          <a:schemeClr val="tx1"/>
                        </a:solidFill>
                        <a:effectLst/>
                        <a:latin typeface="Arial" panose="020B0604020202020204" pitchFamily="34" charset="0"/>
                      </a:endParaRPr>
                    </a:p>
                  </a:txBody>
                  <a:tcPr marL="68580" marR="68580" marT="9525" marB="0"/>
                </a:tc>
                <a:extLst>
                  <a:ext uri="{0D108BD9-81ED-4DB2-BD59-A6C34878D82A}">
                    <a16:rowId xmlns:a16="http://schemas.microsoft.com/office/drawing/2014/main" val="4156503738"/>
                  </a:ext>
                </a:extLst>
              </a:tr>
            </a:tbl>
          </a:graphicData>
        </a:graphic>
      </p:graphicFrame>
    </p:spTree>
    <p:extLst>
      <p:ext uri="{BB962C8B-B14F-4D97-AF65-F5344CB8AC3E}">
        <p14:creationId xmlns:p14="http://schemas.microsoft.com/office/powerpoint/2010/main" val="5017250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BC3468-9CC5-40C3-94F3-95C9F318EE4A}"/>
              </a:ext>
            </a:extLst>
          </p:cNvPr>
          <p:cNvSpPr>
            <a:spLocks noGrp="1"/>
          </p:cNvSpPr>
          <p:nvPr>
            <p:ph type="ctrTitle"/>
          </p:nvPr>
        </p:nvSpPr>
        <p:spPr/>
        <p:txBody>
          <a:bodyPr>
            <a:normAutofit/>
          </a:bodyPr>
          <a:lstStyle/>
          <a:p>
            <a:pPr algn="ctr"/>
            <a:r>
              <a:rPr lang="en-GB" dirty="0">
                <a:solidFill>
                  <a:schemeClr val="bg1"/>
                </a:solidFill>
              </a:rPr>
              <a:t>Do you have any questions about your assessment?</a:t>
            </a:r>
            <a:endParaRPr lang="en-GB" dirty="0"/>
          </a:p>
        </p:txBody>
      </p:sp>
    </p:spTree>
    <p:extLst>
      <p:ext uri="{BB962C8B-B14F-4D97-AF65-F5344CB8AC3E}">
        <p14:creationId xmlns:p14="http://schemas.microsoft.com/office/powerpoint/2010/main" val="236336201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68356B-6E2C-4B7B-B224-7F66C762A821}"/>
              </a:ext>
            </a:extLst>
          </p:cNvPr>
          <p:cNvSpPr>
            <a:spLocks noGrp="1"/>
          </p:cNvSpPr>
          <p:nvPr>
            <p:ph type="title"/>
          </p:nvPr>
        </p:nvSpPr>
        <p:spPr>
          <a:xfrm>
            <a:off x="107504" y="1239750"/>
            <a:ext cx="8229600" cy="490066"/>
          </a:xfrm>
        </p:spPr>
        <p:txBody>
          <a:bodyPr>
            <a:normAutofit/>
          </a:bodyPr>
          <a:lstStyle/>
          <a:p>
            <a:r>
              <a:rPr lang="en-GB" sz="2000" dirty="0">
                <a:solidFill>
                  <a:schemeClr val="bg1"/>
                </a:solidFill>
              </a:rPr>
              <a:t>References</a:t>
            </a:r>
          </a:p>
        </p:txBody>
      </p:sp>
      <p:sp>
        <p:nvSpPr>
          <p:cNvPr id="3" name="Content Placeholder 2">
            <a:extLst>
              <a:ext uri="{FF2B5EF4-FFF2-40B4-BE49-F238E27FC236}">
                <a16:creationId xmlns:a16="http://schemas.microsoft.com/office/drawing/2014/main" id="{E1510AA9-7A9A-421A-A426-8EB179739F06}"/>
              </a:ext>
            </a:extLst>
          </p:cNvPr>
          <p:cNvSpPr>
            <a:spLocks noGrp="1"/>
          </p:cNvSpPr>
          <p:nvPr>
            <p:ph idx="1"/>
          </p:nvPr>
        </p:nvSpPr>
        <p:spPr>
          <a:xfrm>
            <a:off x="107504" y="1700808"/>
            <a:ext cx="8928992" cy="3672409"/>
          </a:xfrm>
        </p:spPr>
        <p:txBody>
          <a:bodyPr>
            <a:noAutofit/>
          </a:bodyPr>
          <a:lstStyle/>
          <a:p>
            <a:pPr marL="0" indent="0">
              <a:buNone/>
            </a:pPr>
            <a:r>
              <a:rPr lang="en-GB" sz="1600" dirty="0" err="1">
                <a:solidFill>
                  <a:schemeClr val="bg1"/>
                </a:solidFill>
              </a:rPr>
              <a:t>Bowie,D.Buttle,F.Brookes,M.Mariussen,A</a:t>
            </a:r>
            <a:r>
              <a:rPr lang="en-GB" sz="1600" dirty="0">
                <a:solidFill>
                  <a:schemeClr val="bg1"/>
                </a:solidFill>
              </a:rPr>
              <a:t>. (2017)Hospitality Marketing 3</a:t>
            </a:r>
            <a:r>
              <a:rPr lang="en-GB" sz="1600" baseline="30000" dirty="0">
                <a:solidFill>
                  <a:schemeClr val="bg1"/>
                </a:solidFill>
              </a:rPr>
              <a:t>rd</a:t>
            </a:r>
            <a:r>
              <a:rPr lang="en-GB" sz="1600" dirty="0">
                <a:solidFill>
                  <a:schemeClr val="bg1"/>
                </a:solidFill>
              </a:rPr>
              <a:t> </a:t>
            </a:r>
            <a:r>
              <a:rPr lang="en-GB" sz="1600" dirty="0" err="1">
                <a:solidFill>
                  <a:schemeClr val="bg1"/>
                </a:solidFill>
              </a:rPr>
              <a:t>Edn</a:t>
            </a:r>
            <a:r>
              <a:rPr lang="en-GB" sz="1600" dirty="0">
                <a:solidFill>
                  <a:schemeClr val="bg1"/>
                </a:solidFill>
              </a:rPr>
              <a:t>. (3) pp 71-73. Routledge. London</a:t>
            </a:r>
          </a:p>
          <a:p>
            <a:pPr marL="0" indent="0">
              <a:buNone/>
            </a:pPr>
            <a:r>
              <a:rPr lang="en-GB" sz="1600" dirty="0" err="1">
                <a:solidFill>
                  <a:schemeClr val="bg1"/>
                </a:solidFill>
              </a:rPr>
              <a:t>Brassington,F</a:t>
            </a:r>
            <a:r>
              <a:rPr lang="en-GB" sz="1600" dirty="0">
                <a:solidFill>
                  <a:schemeClr val="bg1"/>
                </a:solidFill>
              </a:rPr>
              <a:t>. </a:t>
            </a:r>
            <a:r>
              <a:rPr lang="en-GB" sz="1600" dirty="0" err="1">
                <a:solidFill>
                  <a:schemeClr val="bg1"/>
                </a:solidFill>
              </a:rPr>
              <a:t>Pettitt,S</a:t>
            </a:r>
            <a:r>
              <a:rPr lang="en-GB" sz="1600" dirty="0">
                <a:solidFill>
                  <a:schemeClr val="bg1"/>
                </a:solidFill>
              </a:rPr>
              <a:t>.(2006) Principles of marketing.4</a:t>
            </a:r>
            <a:r>
              <a:rPr lang="en-GB" sz="1600" baseline="30000" dirty="0">
                <a:solidFill>
                  <a:schemeClr val="bg1"/>
                </a:solidFill>
              </a:rPr>
              <a:t>th</a:t>
            </a:r>
            <a:r>
              <a:rPr lang="en-GB" sz="1600" dirty="0">
                <a:solidFill>
                  <a:schemeClr val="bg1"/>
                </a:solidFill>
              </a:rPr>
              <a:t> </a:t>
            </a:r>
            <a:r>
              <a:rPr lang="en-GB" sz="1600" dirty="0" err="1">
                <a:solidFill>
                  <a:schemeClr val="bg1"/>
                </a:solidFill>
              </a:rPr>
              <a:t>Edn</a:t>
            </a:r>
            <a:r>
              <a:rPr lang="en-GB" sz="1600" dirty="0">
                <a:solidFill>
                  <a:schemeClr val="bg1"/>
                </a:solidFill>
              </a:rPr>
              <a:t>. (2) pp 197-222. Prentice Hall. London.</a:t>
            </a:r>
          </a:p>
          <a:p>
            <a:pPr marL="0" indent="0">
              <a:buNone/>
            </a:pPr>
            <a:r>
              <a:rPr lang="en-GB" sz="1600" dirty="0" err="1">
                <a:solidFill>
                  <a:schemeClr val="bg1"/>
                </a:solidFill>
              </a:rPr>
              <a:t>Ghauri,P.N</a:t>
            </a:r>
            <a:r>
              <a:rPr lang="en-GB" sz="1600" dirty="0">
                <a:solidFill>
                  <a:schemeClr val="bg1"/>
                </a:solidFill>
              </a:rPr>
              <a:t>. and </a:t>
            </a:r>
            <a:r>
              <a:rPr lang="en-GB" sz="1600" dirty="0" err="1">
                <a:solidFill>
                  <a:schemeClr val="bg1"/>
                </a:solidFill>
              </a:rPr>
              <a:t>Cateora,P</a:t>
            </a:r>
            <a:r>
              <a:rPr lang="en-GB" sz="1600" dirty="0">
                <a:solidFill>
                  <a:schemeClr val="bg1"/>
                </a:solidFill>
              </a:rPr>
              <a:t>. (2014) International marketing. 4</a:t>
            </a:r>
            <a:r>
              <a:rPr lang="en-GB" sz="1600" baseline="30000" dirty="0">
                <a:solidFill>
                  <a:schemeClr val="bg1"/>
                </a:solidFill>
              </a:rPr>
              <a:t>th</a:t>
            </a:r>
            <a:r>
              <a:rPr lang="en-GB" sz="1600" dirty="0">
                <a:solidFill>
                  <a:schemeClr val="bg1"/>
                </a:solidFill>
              </a:rPr>
              <a:t> </a:t>
            </a:r>
            <a:r>
              <a:rPr lang="en-GB" sz="1600" dirty="0" err="1">
                <a:solidFill>
                  <a:schemeClr val="bg1"/>
                </a:solidFill>
              </a:rPr>
              <a:t>Edn</a:t>
            </a:r>
            <a:r>
              <a:rPr lang="en-GB" sz="1600" dirty="0">
                <a:solidFill>
                  <a:schemeClr val="bg1"/>
                </a:solidFill>
              </a:rPr>
              <a:t>. (11) pp 230-231.McGraw Hall. London</a:t>
            </a:r>
          </a:p>
          <a:p>
            <a:pPr marL="0" indent="0">
              <a:buNone/>
            </a:pPr>
            <a:r>
              <a:rPr lang="en-GB" sz="1600" dirty="0" err="1">
                <a:solidFill>
                  <a:schemeClr val="bg1"/>
                </a:solidFill>
              </a:rPr>
              <a:t>Kotler,P</a:t>
            </a:r>
            <a:r>
              <a:rPr lang="en-GB" sz="1600" dirty="0">
                <a:solidFill>
                  <a:schemeClr val="bg1"/>
                </a:solidFill>
              </a:rPr>
              <a:t>. </a:t>
            </a:r>
            <a:r>
              <a:rPr lang="en-GB" sz="1600" dirty="0" err="1">
                <a:solidFill>
                  <a:schemeClr val="bg1"/>
                </a:solidFill>
              </a:rPr>
              <a:t>Armstrong,P</a:t>
            </a:r>
            <a:r>
              <a:rPr lang="en-GB" sz="1600" dirty="0">
                <a:solidFill>
                  <a:schemeClr val="bg1"/>
                </a:solidFill>
              </a:rPr>
              <a:t>. </a:t>
            </a:r>
            <a:r>
              <a:rPr lang="en-GB" sz="1600" dirty="0" err="1">
                <a:solidFill>
                  <a:schemeClr val="bg1"/>
                </a:solidFill>
              </a:rPr>
              <a:t>Lloyd,C.H</a:t>
            </a:r>
            <a:r>
              <a:rPr lang="en-GB" sz="1600" dirty="0">
                <a:solidFill>
                  <a:schemeClr val="bg1"/>
                </a:solidFill>
              </a:rPr>
              <a:t>. </a:t>
            </a:r>
            <a:r>
              <a:rPr lang="en-GB" sz="1600" dirty="0" err="1">
                <a:solidFill>
                  <a:schemeClr val="bg1"/>
                </a:solidFill>
              </a:rPr>
              <a:t>Piercy,N</a:t>
            </a:r>
            <a:r>
              <a:rPr lang="en-GB" sz="1600" dirty="0">
                <a:solidFill>
                  <a:schemeClr val="bg1"/>
                </a:solidFill>
              </a:rPr>
              <a:t>. (2013) Principles of Marketing. 6</a:t>
            </a:r>
            <a:r>
              <a:rPr lang="en-GB" sz="1600" baseline="30000" dirty="0">
                <a:solidFill>
                  <a:schemeClr val="bg1"/>
                </a:solidFill>
              </a:rPr>
              <a:t>th</a:t>
            </a:r>
            <a:r>
              <a:rPr lang="en-GB" sz="1600" dirty="0">
                <a:solidFill>
                  <a:schemeClr val="bg1"/>
                </a:solidFill>
              </a:rPr>
              <a:t> European </a:t>
            </a:r>
            <a:r>
              <a:rPr lang="en-GB" sz="1600" dirty="0" err="1">
                <a:solidFill>
                  <a:schemeClr val="bg1"/>
                </a:solidFill>
              </a:rPr>
              <a:t>Edn</a:t>
            </a:r>
            <a:r>
              <a:rPr lang="en-GB" sz="1600" dirty="0">
                <a:solidFill>
                  <a:schemeClr val="bg1"/>
                </a:solidFill>
              </a:rPr>
              <a:t>. (3) pp 204-205.Pearson, London.</a:t>
            </a:r>
          </a:p>
          <a:p>
            <a:pPr marL="0" indent="0">
              <a:buNone/>
            </a:pPr>
            <a:r>
              <a:rPr lang="en-GB" sz="1600" dirty="0" err="1">
                <a:solidFill>
                  <a:schemeClr val="bg1"/>
                </a:solidFill>
              </a:rPr>
              <a:t>Maslow,A.H</a:t>
            </a:r>
            <a:r>
              <a:rPr lang="en-GB" sz="1600" dirty="0">
                <a:solidFill>
                  <a:schemeClr val="bg1"/>
                </a:solidFill>
              </a:rPr>
              <a:t>.(1954),Motivation and personality, Harper and Row. London</a:t>
            </a:r>
          </a:p>
          <a:p>
            <a:pPr marL="0" indent="0">
              <a:buNone/>
            </a:pPr>
            <a:r>
              <a:rPr lang="en-GB" sz="1600" dirty="0">
                <a:solidFill>
                  <a:schemeClr val="bg1"/>
                </a:solidFill>
              </a:rPr>
              <a:t>Jenkins ,M and </a:t>
            </a:r>
            <a:r>
              <a:rPr lang="en-GB" sz="1600" dirty="0" err="1">
                <a:solidFill>
                  <a:schemeClr val="bg1"/>
                </a:solidFill>
              </a:rPr>
              <a:t>Mcdonald,M</a:t>
            </a:r>
            <a:r>
              <a:rPr lang="en-GB" sz="1600" dirty="0">
                <a:solidFill>
                  <a:schemeClr val="bg1"/>
                </a:solidFill>
              </a:rPr>
              <a:t>.(1997) ‘Market Segmentation; Organizational archetypes and Research Agendas’, European Journal of Marketing. 31 (1) pp17-32</a:t>
            </a:r>
          </a:p>
          <a:p>
            <a:pPr marL="0" indent="0">
              <a:buNone/>
            </a:pPr>
            <a:r>
              <a:rPr lang="en-GB" sz="1600" dirty="0" err="1">
                <a:solidFill>
                  <a:schemeClr val="bg1"/>
                </a:solidFill>
              </a:rPr>
              <a:t>Piercy,N</a:t>
            </a:r>
            <a:r>
              <a:rPr lang="en-GB" sz="1600" dirty="0">
                <a:solidFill>
                  <a:schemeClr val="bg1"/>
                </a:solidFill>
              </a:rPr>
              <a:t>. and </a:t>
            </a:r>
            <a:r>
              <a:rPr lang="en-GB" sz="1600" dirty="0" err="1">
                <a:solidFill>
                  <a:schemeClr val="bg1"/>
                </a:solidFill>
              </a:rPr>
              <a:t>Morgan,N</a:t>
            </a:r>
            <a:r>
              <a:rPr lang="en-GB" sz="1600" dirty="0">
                <a:solidFill>
                  <a:schemeClr val="bg1"/>
                </a:solidFill>
              </a:rPr>
              <a:t>.(1993),’Strategic and operational Market Segmentation; a managerial analysis’, Journal of Strategic Marketing. (1) pp,123-40 </a:t>
            </a:r>
          </a:p>
          <a:p>
            <a:pPr marL="0" indent="0">
              <a:buNone/>
            </a:pPr>
            <a:endParaRPr lang="en-GB" sz="1800" dirty="0"/>
          </a:p>
          <a:p>
            <a:pPr marL="0" indent="0">
              <a:buNone/>
            </a:pPr>
            <a:endParaRPr lang="en-GB" sz="1800" dirty="0"/>
          </a:p>
        </p:txBody>
      </p:sp>
    </p:spTree>
    <p:extLst>
      <p:ext uri="{BB962C8B-B14F-4D97-AF65-F5344CB8AC3E}">
        <p14:creationId xmlns:p14="http://schemas.microsoft.com/office/powerpoint/2010/main" val="22467400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DE3E64-16BF-4AB2-899D-C021FD66D3CE}"/>
              </a:ext>
            </a:extLst>
          </p:cNvPr>
          <p:cNvSpPr>
            <a:spLocks noGrp="1"/>
          </p:cNvSpPr>
          <p:nvPr>
            <p:ph type="title"/>
          </p:nvPr>
        </p:nvSpPr>
        <p:spPr/>
        <p:txBody>
          <a:bodyPr/>
          <a:lstStyle/>
          <a:p>
            <a:r>
              <a:rPr lang="en-GB" dirty="0"/>
              <a:t>Remember Next Week is Reading Week, and so you have no taught session.</a:t>
            </a:r>
            <a:br>
              <a:rPr lang="en-GB" dirty="0"/>
            </a:br>
            <a:br>
              <a:rPr lang="en-GB" dirty="0"/>
            </a:br>
            <a:r>
              <a:rPr lang="en-GB" dirty="0"/>
              <a:t>Please use this time to choose your Relais And Chateau Hotel or resort for your marketing plan for assessment 2</a:t>
            </a:r>
          </a:p>
        </p:txBody>
      </p:sp>
    </p:spTree>
    <p:extLst>
      <p:ext uri="{BB962C8B-B14F-4D97-AF65-F5344CB8AC3E}">
        <p14:creationId xmlns:p14="http://schemas.microsoft.com/office/powerpoint/2010/main" val="3288162975"/>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schemas.microsoft.com/office/2006/metadata/properties"/>
    <ds:schemaRef ds:uri="http://purl.org/dc/dcmitype/"/>
    <ds:schemaRef ds:uri="http://www.w3.org/XML/1998/namespace"/>
    <ds:schemaRef ds:uri="303dbf9b-b85b-46a0-94f1-894078c07ecd"/>
    <ds:schemaRef ds:uri="http://purl.org/dc/elements/1.1/"/>
    <ds:schemaRef ds:uri="http://purl.org/dc/terms/"/>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emplate>UWTSD 200_Powerpoint Template Standard 4x3</Template>
  <TotalTime>745</TotalTime>
  <Words>2794</Words>
  <Application>Microsoft Office PowerPoint</Application>
  <PresentationFormat>On-screen Show (4:3)</PresentationFormat>
  <Paragraphs>273</Paragraphs>
  <Slides>47</Slides>
  <Notes>0</Notes>
  <HiddenSlides>0</HiddenSlides>
  <MMClips>9</MMClips>
  <ScaleCrop>false</ScaleCrop>
  <HeadingPairs>
    <vt:vector size="6" baseType="variant">
      <vt:variant>
        <vt:lpstr>Fonts Used</vt:lpstr>
      </vt:variant>
      <vt:variant>
        <vt:i4>3</vt:i4>
      </vt:variant>
      <vt:variant>
        <vt:lpstr>Theme</vt:lpstr>
      </vt:variant>
      <vt:variant>
        <vt:i4>16</vt:i4>
      </vt:variant>
      <vt:variant>
        <vt:lpstr>Slide Titles</vt:lpstr>
      </vt:variant>
      <vt:variant>
        <vt:i4>47</vt:i4>
      </vt:variant>
    </vt:vector>
  </HeadingPairs>
  <TitlesOfParts>
    <vt:vector size="66" baseType="lpstr">
      <vt:lpstr>Arial</vt:lpstr>
      <vt:lpstr>Calibri</vt:lpstr>
      <vt:lpstr>Calibri Light</vt:lpstr>
      <vt:lpstr>Holding PAge</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 INTERNATIONAL HOTEL MANAGEMENT   Marketing Essentials BMIH4005</vt:lpstr>
      <vt:lpstr>Before We start</vt:lpstr>
      <vt:lpstr>Aims For Today</vt:lpstr>
      <vt:lpstr>PowerPoint Presentation</vt:lpstr>
      <vt:lpstr>PowerPoint Presentation</vt:lpstr>
      <vt:lpstr>Political</vt:lpstr>
      <vt:lpstr>Economic</vt:lpstr>
      <vt:lpstr>Social</vt:lpstr>
      <vt:lpstr>Technological</vt:lpstr>
      <vt:lpstr>Environmental</vt:lpstr>
      <vt:lpstr> Legal </vt:lpstr>
      <vt:lpstr>What Is a SWOT Analysis? </vt:lpstr>
      <vt:lpstr>PowerPoint Presentation</vt:lpstr>
      <vt:lpstr> Strengths</vt:lpstr>
      <vt:lpstr>Weaknesses</vt:lpstr>
      <vt:lpstr>Opportunities</vt:lpstr>
      <vt:lpstr>Threats</vt:lpstr>
      <vt:lpstr>PowerPoint Presentation</vt:lpstr>
      <vt:lpstr>PowerPoint Presentation</vt:lpstr>
      <vt:lpstr>MARRIOTT BRANDS -30  in 6,900 locations</vt:lpstr>
      <vt:lpstr>Moxy Hotels</vt:lpstr>
      <vt:lpstr>PowerPoint Presentation</vt:lpstr>
      <vt:lpstr>PowerPoint Presentation</vt:lpstr>
      <vt:lpstr>PowerPoint Presentation</vt:lpstr>
      <vt:lpstr>Fairfield Inn &amp; Suites</vt:lpstr>
      <vt:lpstr>PowerPoint Presentation</vt:lpstr>
      <vt:lpstr>W Hotels  </vt:lpstr>
      <vt:lpstr>PowerPoint Presentation</vt:lpstr>
      <vt:lpstr>Towne Place Suites </vt:lpstr>
      <vt:lpstr>PowerPoint Presentation</vt:lpstr>
      <vt:lpstr>PowerPoint Presentation</vt:lpstr>
      <vt:lpstr>PowerPoint Presentation</vt:lpstr>
      <vt:lpstr>How do Marriott Hotels compare - what is their SWOT analysis?</vt:lpstr>
      <vt:lpstr>PowerPoint Presentation</vt:lpstr>
      <vt:lpstr>Globalisation  </vt:lpstr>
      <vt:lpstr>Marketing Is an Effective Way of Engaging Customers.. globally      </vt:lpstr>
      <vt:lpstr>The Highlights</vt:lpstr>
      <vt:lpstr>Marketing Helps build &amp; Maintain Company Reputation </vt:lpstr>
      <vt:lpstr>s</vt:lpstr>
      <vt:lpstr>Marketing Builds Relationships Between Business and Customers</vt:lpstr>
      <vt:lpstr>Marketing Helps to Boosts Sales</vt:lpstr>
      <vt:lpstr>Marketing retains Business Relevance</vt:lpstr>
      <vt:lpstr>PowerPoint Presentation</vt:lpstr>
      <vt:lpstr>Assessment 1 –  Submission date Friday 22nd October 2021</vt:lpstr>
      <vt:lpstr>Do you have any questions about your assessment?</vt:lpstr>
      <vt:lpstr>References</vt:lpstr>
      <vt:lpstr>Remember Next Week is Reading Week, and so you have no taught session.  Please use this time to choose your Relais And Chateau Hotel or resort for your marketing plan for assessment 2</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INTERNATIONAL HOTEL MANAGEMENT   Marketing Essentials BMIH4005</dc:title>
  <dc:creator>Jayne Griffith-Parry</dc:creator>
  <cp:lastModifiedBy>Deborah Jenkins</cp:lastModifiedBy>
  <cp:revision>6</cp:revision>
  <dcterms:created xsi:type="dcterms:W3CDTF">2020-09-17T13:33:56Z</dcterms:created>
  <dcterms:modified xsi:type="dcterms:W3CDTF">2022-02-01T21:15:49Z</dcterms:modified>
</cp:coreProperties>
</file>