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35"/>
  </p:notesMasterIdLst>
  <p:sldIdLst>
    <p:sldId id="256" r:id="rId3"/>
    <p:sldId id="257" r:id="rId4"/>
    <p:sldId id="264" r:id="rId5"/>
    <p:sldId id="260" r:id="rId6"/>
    <p:sldId id="653" r:id="rId7"/>
    <p:sldId id="268" r:id="rId8"/>
    <p:sldId id="269" r:id="rId9"/>
    <p:sldId id="270" r:id="rId10"/>
    <p:sldId id="271" r:id="rId11"/>
    <p:sldId id="654" r:id="rId12"/>
    <p:sldId id="278" r:id="rId13"/>
    <p:sldId id="289" r:id="rId14"/>
    <p:sldId id="340" r:id="rId15"/>
    <p:sldId id="292" r:id="rId16"/>
    <p:sldId id="655" r:id="rId17"/>
    <p:sldId id="338" r:id="rId18"/>
    <p:sldId id="321" r:id="rId19"/>
    <p:sldId id="339" r:id="rId20"/>
    <p:sldId id="656" r:id="rId21"/>
    <p:sldId id="294" r:id="rId22"/>
    <p:sldId id="296" r:id="rId23"/>
    <p:sldId id="297" r:id="rId24"/>
    <p:sldId id="343" r:id="rId25"/>
    <p:sldId id="344" r:id="rId26"/>
    <p:sldId id="298" r:id="rId27"/>
    <p:sldId id="314" r:id="rId28"/>
    <p:sldId id="313" r:id="rId29"/>
    <p:sldId id="300" r:id="rId30"/>
    <p:sldId id="310" r:id="rId31"/>
    <p:sldId id="277" r:id="rId32"/>
    <p:sldId id="265" r:id="rId33"/>
    <p:sldId id="263" r:id="rId3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F0D83DB-D2BE-4009-B5B8-B064FE577BF7}" v="6" dt="2026-01-28T09:44:58.93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2521" autoAdjust="0"/>
    <p:restoredTop sz="95624" autoAdjust="0"/>
  </p:normalViewPr>
  <p:slideViewPr>
    <p:cSldViewPr snapToGrid="0">
      <p:cViewPr varScale="1">
        <p:scale>
          <a:sx n="83" d="100"/>
          <a:sy n="83" d="100"/>
        </p:scale>
        <p:origin x="498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tableStyles" Target="tableStyles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7" Type="http://schemas.openxmlformats.org/officeDocument/2006/relationships/slide" Target="slides/slide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41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viewProps" Target="viewProps.xml"/><Relationship Id="rId40" Type="http://schemas.microsoft.com/office/2016/11/relationships/changesInfo" Target="changesInfos/changesInfo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presProps" Target="pres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notesMaster" Target="notesMasters/notesMaster1.xml"/><Relationship Id="rId8" Type="http://schemas.openxmlformats.org/officeDocument/2006/relationships/slide" Target="slides/slide6.xml"/><Relationship Id="rId3" Type="http://schemas.openxmlformats.org/officeDocument/2006/relationships/slide" Target="slides/slide1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isdair Cunningham" userId="67e8d9ba-4582-42f1-b26c-e866daa7f65b" providerId="ADAL" clId="{D55405F9-96CE-42DD-9571-C3D40844E8B0}"/>
    <pc:docChg chg="delSld modSld">
      <pc:chgData name="Alisdair Cunningham" userId="67e8d9ba-4582-42f1-b26c-e866daa7f65b" providerId="ADAL" clId="{D55405F9-96CE-42DD-9571-C3D40844E8B0}" dt="2026-01-28T09:44:58.938" v="44"/>
      <pc:docMkLst>
        <pc:docMk/>
      </pc:docMkLst>
      <pc:sldChg chg="modSp">
        <pc:chgData name="Alisdair Cunningham" userId="67e8d9ba-4582-42f1-b26c-e866daa7f65b" providerId="ADAL" clId="{D55405F9-96CE-42DD-9571-C3D40844E8B0}" dt="2026-01-28T09:44:58.938" v="44"/>
        <pc:sldMkLst>
          <pc:docMk/>
          <pc:sldMk cId="3701768522" sldId="256"/>
        </pc:sldMkLst>
        <pc:spChg chg="mod">
          <ac:chgData name="Alisdair Cunningham" userId="67e8d9ba-4582-42f1-b26c-e866daa7f65b" providerId="ADAL" clId="{D55405F9-96CE-42DD-9571-C3D40844E8B0}" dt="2026-01-28T09:44:58.938" v="44"/>
          <ac:spMkLst>
            <pc:docMk/>
            <pc:sldMk cId="3701768522" sldId="256"/>
            <ac:spMk id="37" creationId="{8F4A015C-4060-7569-C996-C0E610DFAC4C}"/>
          </ac:spMkLst>
        </pc:spChg>
        <pc:spChg chg="mod">
          <ac:chgData name="Alisdair Cunningham" userId="67e8d9ba-4582-42f1-b26c-e866daa7f65b" providerId="ADAL" clId="{D55405F9-96CE-42DD-9571-C3D40844E8B0}" dt="2026-01-23T12:49:25.135" v="1"/>
          <ac:spMkLst>
            <pc:docMk/>
            <pc:sldMk cId="3701768522" sldId="256"/>
            <ac:spMk id="38" creationId="{065D01E9-11A0-DBC0-6713-29D01B31E987}"/>
          </ac:spMkLst>
        </pc:spChg>
        <pc:spChg chg="mod">
          <ac:chgData name="Alisdair Cunningham" userId="67e8d9ba-4582-42f1-b26c-e866daa7f65b" providerId="ADAL" clId="{D55405F9-96CE-42DD-9571-C3D40844E8B0}" dt="2026-01-23T12:49:14.083" v="0"/>
          <ac:spMkLst>
            <pc:docMk/>
            <pc:sldMk cId="3701768522" sldId="256"/>
            <ac:spMk id="39" creationId="{28BEEBE5-1649-2D3F-4E37-5E30C4D917BA}"/>
          </ac:spMkLst>
        </pc:spChg>
      </pc:sldChg>
      <pc:sldChg chg="modSp">
        <pc:chgData name="Alisdair Cunningham" userId="67e8d9ba-4582-42f1-b26c-e866daa7f65b" providerId="ADAL" clId="{D55405F9-96CE-42DD-9571-C3D40844E8B0}" dt="2026-01-28T09:44:58.938" v="44"/>
        <pc:sldMkLst>
          <pc:docMk/>
          <pc:sldMk cId="3520049810" sldId="257"/>
        </pc:sldMkLst>
        <pc:spChg chg="mod">
          <ac:chgData name="Alisdair Cunningham" userId="67e8d9ba-4582-42f1-b26c-e866daa7f65b" providerId="ADAL" clId="{D55405F9-96CE-42DD-9571-C3D40844E8B0}" dt="2026-01-28T09:44:58.938" v="44"/>
          <ac:spMkLst>
            <pc:docMk/>
            <pc:sldMk cId="3520049810" sldId="257"/>
            <ac:spMk id="5" creationId="{D2D54484-8CEE-D063-40B3-6FDB609D0D75}"/>
          </ac:spMkLst>
        </pc:spChg>
        <pc:spChg chg="mod">
          <ac:chgData name="Alisdair Cunningham" userId="67e8d9ba-4582-42f1-b26c-e866daa7f65b" providerId="ADAL" clId="{D55405F9-96CE-42DD-9571-C3D40844E8B0}" dt="2026-01-23T12:55:03.188" v="2"/>
          <ac:spMkLst>
            <pc:docMk/>
            <pc:sldMk cId="3520049810" sldId="257"/>
            <ac:spMk id="8" creationId="{C39BE701-A67E-5BFD-B044-ECF13A621788}"/>
          </ac:spMkLst>
        </pc:spChg>
        <pc:spChg chg="mod">
          <ac:chgData name="Alisdair Cunningham" userId="67e8d9ba-4582-42f1-b26c-e866daa7f65b" providerId="ADAL" clId="{D55405F9-96CE-42DD-9571-C3D40844E8B0}" dt="2026-01-23T12:49:14.083" v="0"/>
          <ac:spMkLst>
            <pc:docMk/>
            <pc:sldMk cId="3520049810" sldId="257"/>
            <ac:spMk id="14" creationId="{3D5216FF-A848-7B03-7F19-B0E69A3C8466}"/>
          </ac:spMkLst>
        </pc:spChg>
      </pc:sldChg>
      <pc:sldChg chg="modSp mod">
        <pc:chgData name="Alisdair Cunningham" userId="67e8d9ba-4582-42f1-b26c-e866daa7f65b" providerId="ADAL" clId="{D55405F9-96CE-42DD-9571-C3D40844E8B0}" dt="2026-01-28T09:44:58.938" v="44"/>
        <pc:sldMkLst>
          <pc:docMk/>
          <pc:sldMk cId="1337602262" sldId="260"/>
        </pc:sldMkLst>
        <pc:spChg chg="mod">
          <ac:chgData name="Alisdair Cunningham" userId="67e8d9ba-4582-42f1-b26c-e866daa7f65b" providerId="ADAL" clId="{D55405F9-96CE-42DD-9571-C3D40844E8B0}" dt="2026-01-23T12:49:14.083" v="0"/>
          <ac:spMkLst>
            <pc:docMk/>
            <pc:sldMk cId="1337602262" sldId="260"/>
            <ac:spMk id="2" creationId="{26266620-7CAA-8759-73EA-DAF7383F10D9}"/>
          </ac:spMkLst>
        </pc:spChg>
        <pc:spChg chg="mod">
          <ac:chgData name="Alisdair Cunningham" userId="67e8d9ba-4582-42f1-b26c-e866daa7f65b" providerId="ADAL" clId="{D55405F9-96CE-42DD-9571-C3D40844E8B0}" dt="2026-01-28T09:44:58.938" v="44"/>
          <ac:spMkLst>
            <pc:docMk/>
            <pc:sldMk cId="1337602262" sldId="260"/>
            <ac:spMk id="5" creationId="{D2D54484-8CEE-D063-40B3-6FDB609D0D75}"/>
          </ac:spMkLst>
        </pc:spChg>
        <pc:spChg chg="mod">
          <ac:chgData name="Alisdair Cunningham" userId="67e8d9ba-4582-42f1-b26c-e866daa7f65b" providerId="ADAL" clId="{D55405F9-96CE-42DD-9571-C3D40844E8B0}" dt="2026-01-23T12:55:03.188" v="2"/>
          <ac:spMkLst>
            <pc:docMk/>
            <pc:sldMk cId="1337602262" sldId="260"/>
            <ac:spMk id="8" creationId="{C39BE701-A67E-5BFD-B044-ECF13A621788}"/>
          </ac:spMkLst>
        </pc:spChg>
        <pc:spChg chg="mod">
          <ac:chgData name="Alisdair Cunningham" userId="67e8d9ba-4582-42f1-b26c-e866daa7f65b" providerId="ADAL" clId="{D55405F9-96CE-42DD-9571-C3D40844E8B0}" dt="2026-01-28T09:44:05.455" v="24" actId="20577"/>
          <ac:spMkLst>
            <pc:docMk/>
            <pc:sldMk cId="1337602262" sldId="260"/>
            <ac:spMk id="12" creationId="{38C4A143-C346-A5D7-3DFF-2CAF7FBCDBED}"/>
          </ac:spMkLst>
        </pc:spChg>
        <pc:graphicFrameChg chg="modGraphic">
          <ac:chgData name="Alisdair Cunningham" userId="67e8d9ba-4582-42f1-b26c-e866daa7f65b" providerId="ADAL" clId="{D55405F9-96CE-42DD-9571-C3D40844E8B0}" dt="2026-01-28T09:44:16.091" v="42" actId="20577"/>
          <ac:graphicFrameMkLst>
            <pc:docMk/>
            <pc:sldMk cId="1337602262" sldId="260"/>
            <ac:graphicFrameMk id="10" creationId="{FA664CA1-187C-FBDA-7F32-31E636BE9F50}"/>
          </ac:graphicFrameMkLst>
        </pc:graphicFrameChg>
      </pc:sldChg>
      <pc:sldChg chg="modSp mod">
        <pc:chgData name="Alisdair Cunningham" userId="67e8d9ba-4582-42f1-b26c-e866daa7f65b" providerId="ADAL" clId="{D55405F9-96CE-42DD-9571-C3D40844E8B0}" dt="2026-01-28T09:44:58.938" v="44"/>
        <pc:sldMkLst>
          <pc:docMk/>
          <pc:sldMk cId="2545193714" sldId="263"/>
        </pc:sldMkLst>
        <pc:spChg chg="mod">
          <ac:chgData name="Alisdair Cunningham" userId="67e8d9ba-4582-42f1-b26c-e866daa7f65b" providerId="ADAL" clId="{D55405F9-96CE-42DD-9571-C3D40844E8B0}" dt="2026-01-23T12:49:14.083" v="0"/>
          <ac:spMkLst>
            <pc:docMk/>
            <pc:sldMk cId="2545193714" sldId="263"/>
            <ac:spMk id="2" creationId="{F51C16DF-F564-481C-CCA4-180408A5301A}"/>
          </ac:spMkLst>
        </pc:spChg>
        <pc:spChg chg="mod">
          <ac:chgData name="Alisdair Cunningham" userId="67e8d9ba-4582-42f1-b26c-e866daa7f65b" providerId="ADAL" clId="{D55405F9-96CE-42DD-9571-C3D40844E8B0}" dt="2026-01-28T09:44:58.938" v="44"/>
          <ac:spMkLst>
            <pc:docMk/>
            <pc:sldMk cId="2545193714" sldId="263"/>
            <ac:spMk id="5" creationId="{D2D54484-8CEE-D063-40B3-6FDB609D0D75}"/>
          </ac:spMkLst>
        </pc:spChg>
        <pc:spChg chg="mod">
          <ac:chgData name="Alisdair Cunningham" userId="67e8d9ba-4582-42f1-b26c-e866daa7f65b" providerId="ADAL" clId="{D55405F9-96CE-42DD-9571-C3D40844E8B0}" dt="2026-01-23T12:55:03.188" v="2"/>
          <ac:spMkLst>
            <pc:docMk/>
            <pc:sldMk cId="2545193714" sldId="263"/>
            <ac:spMk id="8" creationId="{C39BE701-A67E-5BFD-B044-ECF13A621788}"/>
          </ac:spMkLst>
        </pc:spChg>
        <pc:spChg chg="mod">
          <ac:chgData name="Alisdair Cunningham" userId="67e8d9ba-4582-42f1-b26c-e866daa7f65b" providerId="ADAL" clId="{D55405F9-96CE-42DD-9571-C3D40844E8B0}" dt="2026-01-28T09:41:21.340" v="4"/>
          <ac:spMkLst>
            <pc:docMk/>
            <pc:sldMk cId="2545193714" sldId="263"/>
            <ac:spMk id="12" creationId="{38C4A143-C346-A5D7-3DFF-2CAF7FBCDBED}"/>
          </ac:spMkLst>
        </pc:spChg>
      </pc:sldChg>
      <pc:sldChg chg="modSp">
        <pc:chgData name="Alisdair Cunningham" userId="67e8d9ba-4582-42f1-b26c-e866daa7f65b" providerId="ADAL" clId="{D55405F9-96CE-42DD-9571-C3D40844E8B0}" dt="2026-01-28T09:44:58.938" v="44"/>
        <pc:sldMkLst>
          <pc:docMk/>
          <pc:sldMk cId="2419514132" sldId="264"/>
        </pc:sldMkLst>
        <pc:spChg chg="mod">
          <ac:chgData name="Alisdair Cunningham" userId="67e8d9ba-4582-42f1-b26c-e866daa7f65b" providerId="ADAL" clId="{D55405F9-96CE-42DD-9571-C3D40844E8B0}" dt="2026-01-23T12:49:14.083" v="0"/>
          <ac:spMkLst>
            <pc:docMk/>
            <pc:sldMk cId="2419514132" sldId="264"/>
            <ac:spMk id="2" creationId="{DCC55022-FB6B-03B1-63B3-3DF214375334}"/>
          </ac:spMkLst>
        </pc:spChg>
        <pc:spChg chg="mod">
          <ac:chgData name="Alisdair Cunningham" userId="67e8d9ba-4582-42f1-b26c-e866daa7f65b" providerId="ADAL" clId="{D55405F9-96CE-42DD-9571-C3D40844E8B0}" dt="2026-01-28T09:44:58.938" v="44"/>
          <ac:spMkLst>
            <pc:docMk/>
            <pc:sldMk cId="2419514132" sldId="264"/>
            <ac:spMk id="5" creationId="{D2D54484-8CEE-D063-40B3-6FDB609D0D75}"/>
          </ac:spMkLst>
        </pc:spChg>
        <pc:spChg chg="mod">
          <ac:chgData name="Alisdair Cunningham" userId="67e8d9ba-4582-42f1-b26c-e866daa7f65b" providerId="ADAL" clId="{D55405F9-96CE-42DD-9571-C3D40844E8B0}" dt="2026-01-23T12:55:03.188" v="2"/>
          <ac:spMkLst>
            <pc:docMk/>
            <pc:sldMk cId="2419514132" sldId="264"/>
            <ac:spMk id="8" creationId="{C39BE701-A67E-5BFD-B044-ECF13A621788}"/>
          </ac:spMkLst>
        </pc:spChg>
      </pc:sldChg>
      <pc:sldChg chg="modSp">
        <pc:chgData name="Alisdair Cunningham" userId="67e8d9ba-4582-42f1-b26c-e866daa7f65b" providerId="ADAL" clId="{D55405F9-96CE-42DD-9571-C3D40844E8B0}" dt="2026-01-28T09:44:58.938" v="44"/>
        <pc:sldMkLst>
          <pc:docMk/>
          <pc:sldMk cId="3206688729" sldId="265"/>
        </pc:sldMkLst>
        <pc:spChg chg="mod">
          <ac:chgData name="Alisdair Cunningham" userId="67e8d9ba-4582-42f1-b26c-e866daa7f65b" providerId="ADAL" clId="{D55405F9-96CE-42DD-9571-C3D40844E8B0}" dt="2026-01-23T12:49:14.083" v="0"/>
          <ac:spMkLst>
            <pc:docMk/>
            <pc:sldMk cId="3206688729" sldId="265"/>
            <ac:spMk id="3" creationId="{FC166DDA-B509-215E-99A6-F662175F2F0F}"/>
          </ac:spMkLst>
        </pc:spChg>
        <pc:spChg chg="mod">
          <ac:chgData name="Alisdair Cunningham" userId="67e8d9ba-4582-42f1-b26c-e866daa7f65b" providerId="ADAL" clId="{D55405F9-96CE-42DD-9571-C3D40844E8B0}" dt="2026-01-28T09:44:58.938" v="44"/>
          <ac:spMkLst>
            <pc:docMk/>
            <pc:sldMk cId="3206688729" sldId="265"/>
            <ac:spMk id="5" creationId="{D2D54484-8CEE-D063-40B3-6FDB609D0D75}"/>
          </ac:spMkLst>
        </pc:spChg>
        <pc:spChg chg="mod">
          <ac:chgData name="Alisdair Cunningham" userId="67e8d9ba-4582-42f1-b26c-e866daa7f65b" providerId="ADAL" clId="{D55405F9-96CE-42DD-9571-C3D40844E8B0}" dt="2026-01-23T12:55:03.188" v="2"/>
          <ac:spMkLst>
            <pc:docMk/>
            <pc:sldMk cId="3206688729" sldId="265"/>
            <ac:spMk id="8" creationId="{C39BE701-A67E-5BFD-B044-ECF13A621788}"/>
          </ac:spMkLst>
        </pc:spChg>
      </pc:sldChg>
      <pc:sldChg chg="modSp">
        <pc:chgData name="Alisdair Cunningham" userId="67e8d9ba-4582-42f1-b26c-e866daa7f65b" providerId="ADAL" clId="{D55405F9-96CE-42DD-9571-C3D40844E8B0}" dt="2026-01-28T09:44:58.938" v="44"/>
        <pc:sldMkLst>
          <pc:docMk/>
          <pc:sldMk cId="3227866719" sldId="268"/>
        </pc:sldMkLst>
        <pc:spChg chg="mod">
          <ac:chgData name="Alisdair Cunningham" userId="67e8d9ba-4582-42f1-b26c-e866daa7f65b" providerId="ADAL" clId="{D55405F9-96CE-42DD-9571-C3D40844E8B0}" dt="2026-01-23T12:49:14.083" v="0"/>
          <ac:spMkLst>
            <pc:docMk/>
            <pc:sldMk cId="3227866719" sldId="268"/>
            <ac:spMk id="4" creationId="{F3F43CE5-EA3D-1DDC-C0DE-7CFCA6ED4E52}"/>
          </ac:spMkLst>
        </pc:spChg>
        <pc:spChg chg="mod">
          <ac:chgData name="Alisdair Cunningham" userId="67e8d9ba-4582-42f1-b26c-e866daa7f65b" providerId="ADAL" clId="{D55405F9-96CE-42DD-9571-C3D40844E8B0}" dt="2026-01-28T09:44:58.938" v="44"/>
          <ac:spMkLst>
            <pc:docMk/>
            <pc:sldMk cId="3227866719" sldId="268"/>
            <ac:spMk id="5" creationId="{D2D54484-8CEE-D063-40B3-6FDB609D0D75}"/>
          </ac:spMkLst>
        </pc:spChg>
        <pc:spChg chg="mod">
          <ac:chgData name="Alisdair Cunningham" userId="67e8d9ba-4582-42f1-b26c-e866daa7f65b" providerId="ADAL" clId="{D55405F9-96CE-42DD-9571-C3D40844E8B0}" dt="2026-01-23T12:55:03.188" v="2"/>
          <ac:spMkLst>
            <pc:docMk/>
            <pc:sldMk cId="3227866719" sldId="268"/>
            <ac:spMk id="8" creationId="{C39BE701-A67E-5BFD-B044-ECF13A621788}"/>
          </ac:spMkLst>
        </pc:spChg>
      </pc:sldChg>
      <pc:sldChg chg="modSp">
        <pc:chgData name="Alisdair Cunningham" userId="67e8d9ba-4582-42f1-b26c-e866daa7f65b" providerId="ADAL" clId="{D55405F9-96CE-42DD-9571-C3D40844E8B0}" dt="2026-01-28T09:44:58.938" v="44"/>
        <pc:sldMkLst>
          <pc:docMk/>
          <pc:sldMk cId="3824098368" sldId="269"/>
        </pc:sldMkLst>
        <pc:spChg chg="mod">
          <ac:chgData name="Alisdair Cunningham" userId="67e8d9ba-4582-42f1-b26c-e866daa7f65b" providerId="ADAL" clId="{D55405F9-96CE-42DD-9571-C3D40844E8B0}" dt="2026-01-23T12:49:14.083" v="0"/>
          <ac:spMkLst>
            <pc:docMk/>
            <pc:sldMk cId="3824098368" sldId="269"/>
            <ac:spMk id="2" creationId="{DCC55022-FB6B-03B1-63B3-3DF214375334}"/>
          </ac:spMkLst>
        </pc:spChg>
        <pc:spChg chg="mod">
          <ac:chgData name="Alisdair Cunningham" userId="67e8d9ba-4582-42f1-b26c-e866daa7f65b" providerId="ADAL" clId="{D55405F9-96CE-42DD-9571-C3D40844E8B0}" dt="2026-01-28T09:44:58.938" v="44"/>
          <ac:spMkLst>
            <pc:docMk/>
            <pc:sldMk cId="3824098368" sldId="269"/>
            <ac:spMk id="5" creationId="{D2D54484-8CEE-D063-40B3-6FDB609D0D75}"/>
          </ac:spMkLst>
        </pc:spChg>
        <pc:spChg chg="mod">
          <ac:chgData name="Alisdair Cunningham" userId="67e8d9ba-4582-42f1-b26c-e866daa7f65b" providerId="ADAL" clId="{D55405F9-96CE-42DD-9571-C3D40844E8B0}" dt="2026-01-23T12:55:03.188" v="2"/>
          <ac:spMkLst>
            <pc:docMk/>
            <pc:sldMk cId="3824098368" sldId="269"/>
            <ac:spMk id="8" creationId="{C39BE701-A67E-5BFD-B044-ECF13A621788}"/>
          </ac:spMkLst>
        </pc:spChg>
      </pc:sldChg>
      <pc:sldChg chg="modSp">
        <pc:chgData name="Alisdair Cunningham" userId="67e8d9ba-4582-42f1-b26c-e866daa7f65b" providerId="ADAL" clId="{D55405F9-96CE-42DD-9571-C3D40844E8B0}" dt="2026-01-28T09:44:58.938" v="44"/>
        <pc:sldMkLst>
          <pc:docMk/>
          <pc:sldMk cId="513583794" sldId="270"/>
        </pc:sldMkLst>
        <pc:spChg chg="mod">
          <ac:chgData name="Alisdair Cunningham" userId="67e8d9ba-4582-42f1-b26c-e866daa7f65b" providerId="ADAL" clId="{D55405F9-96CE-42DD-9571-C3D40844E8B0}" dt="2026-01-23T12:49:14.083" v="0"/>
          <ac:spMkLst>
            <pc:docMk/>
            <pc:sldMk cId="513583794" sldId="270"/>
            <ac:spMk id="2" creationId="{DCC55022-FB6B-03B1-63B3-3DF214375334}"/>
          </ac:spMkLst>
        </pc:spChg>
        <pc:spChg chg="mod">
          <ac:chgData name="Alisdair Cunningham" userId="67e8d9ba-4582-42f1-b26c-e866daa7f65b" providerId="ADAL" clId="{D55405F9-96CE-42DD-9571-C3D40844E8B0}" dt="2026-01-28T09:44:58.938" v="44"/>
          <ac:spMkLst>
            <pc:docMk/>
            <pc:sldMk cId="513583794" sldId="270"/>
            <ac:spMk id="5" creationId="{D2D54484-8CEE-D063-40B3-6FDB609D0D75}"/>
          </ac:spMkLst>
        </pc:spChg>
        <pc:spChg chg="mod">
          <ac:chgData name="Alisdair Cunningham" userId="67e8d9ba-4582-42f1-b26c-e866daa7f65b" providerId="ADAL" clId="{D55405F9-96CE-42DD-9571-C3D40844E8B0}" dt="2026-01-23T12:55:03.188" v="2"/>
          <ac:spMkLst>
            <pc:docMk/>
            <pc:sldMk cId="513583794" sldId="270"/>
            <ac:spMk id="8" creationId="{C39BE701-A67E-5BFD-B044-ECF13A621788}"/>
          </ac:spMkLst>
        </pc:spChg>
      </pc:sldChg>
      <pc:sldChg chg="modSp">
        <pc:chgData name="Alisdair Cunningham" userId="67e8d9ba-4582-42f1-b26c-e866daa7f65b" providerId="ADAL" clId="{D55405F9-96CE-42DD-9571-C3D40844E8B0}" dt="2026-01-28T09:44:58.938" v="44"/>
        <pc:sldMkLst>
          <pc:docMk/>
          <pc:sldMk cId="207947338" sldId="271"/>
        </pc:sldMkLst>
        <pc:spChg chg="mod">
          <ac:chgData name="Alisdair Cunningham" userId="67e8d9ba-4582-42f1-b26c-e866daa7f65b" providerId="ADAL" clId="{D55405F9-96CE-42DD-9571-C3D40844E8B0}" dt="2026-01-23T12:49:14.083" v="0"/>
          <ac:spMkLst>
            <pc:docMk/>
            <pc:sldMk cId="207947338" sldId="271"/>
            <ac:spMk id="4" creationId="{F3F43CE5-EA3D-1DDC-C0DE-7CFCA6ED4E52}"/>
          </ac:spMkLst>
        </pc:spChg>
        <pc:spChg chg="mod">
          <ac:chgData name="Alisdair Cunningham" userId="67e8d9ba-4582-42f1-b26c-e866daa7f65b" providerId="ADAL" clId="{D55405F9-96CE-42DD-9571-C3D40844E8B0}" dt="2026-01-28T09:44:58.938" v="44"/>
          <ac:spMkLst>
            <pc:docMk/>
            <pc:sldMk cId="207947338" sldId="271"/>
            <ac:spMk id="5" creationId="{D2D54484-8CEE-D063-40B3-6FDB609D0D75}"/>
          </ac:spMkLst>
        </pc:spChg>
        <pc:spChg chg="mod">
          <ac:chgData name="Alisdair Cunningham" userId="67e8d9ba-4582-42f1-b26c-e866daa7f65b" providerId="ADAL" clId="{D55405F9-96CE-42DD-9571-C3D40844E8B0}" dt="2026-01-23T12:55:03.188" v="2"/>
          <ac:spMkLst>
            <pc:docMk/>
            <pc:sldMk cId="207947338" sldId="271"/>
            <ac:spMk id="8" creationId="{C39BE701-A67E-5BFD-B044-ECF13A621788}"/>
          </ac:spMkLst>
        </pc:spChg>
      </pc:sldChg>
      <pc:sldChg chg="modSp">
        <pc:chgData name="Alisdair Cunningham" userId="67e8d9ba-4582-42f1-b26c-e866daa7f65b" providerId="ADAL" clId="{D55405F9-96CE-42DD-9571-C3D40844E8B0}" dt="2026-01-28T09:44:58.938" v="44"/>
        <pc:sldMkLst>
          <pc:docMk/>
          <pc:sldMk cId="9518974" sldId="277"/>
        </pc:sldMkLst>
        <pc:spChg chg="mod">
          <ac:chgData name="Alisdair Cunningham" userId="67e8d9ba-4582-42f1-b26c-e866daa7f65b" providerId="ADAL" clId="{D55405F9-96CE-42DD-9571-C3D40844E8B0}" dt="2026-01-23T12:49:14.083" v="0"/>
          <ac:spMkLst>
            <pc:docMk/>
            <pc:sldMk cId="9518974" sldId="277"/>
            <ac:spMk id="3" creationId="{FC166DDA-B509-215E-99A6-F662175F2F0F}"/>
          </ac:spMkLst>
        </pc:spChg>
        <pc:spChg chg="mod">
          <ac:chgData name="Alisdair Cunningham" userId="67e8d9ba-4582-42f1-b26c-e866daa7f65b" providerId="ADAL" clId="{D55405F9-96CE-42DD-9571-C3D40844E8B0}" dt="2026-01-28T09:44:58.938" v="44"/>
          <ac:spMkLst>
            <pc:docMk/>
            <pc:sldMk cId="9518974" sldId="277"/>
            <ac:spMk id="5" creationId="{D2D54484-8CEE-D063-40B3-6FDB609D0D75}"/>
          </ac:spMkLst>
        </pc:spChg>
        <pc:spChg chg="mod">
          <ac:chgData name="Alisdair Cunningham" userId="67e8d9ba-4582-42f1-b26c-e866daa7f65b" providerId="ADAL" clId="{D55405F9-96CE-42DD-9571-C3D40844E8B0}" dt="2026-01-23T12:55:03.188" v="2"/>
          <ac:spMkLst>
            <pc:docMk/>
            <pc:sldMk cId="9518974" sldId="277"/>
            <ac:spMk id="8" creationId="{C39BE701-A67E-5BFD-B044-ECF13A621788}"/>
          </ac:spMkLst>
        </pc:spChg>
      </pc:sldChg>
      <pc:sldChg chg="modSp">
        <pc:chgData name="Alisdair Cunningham" userId="67e8d9ba-4582-42f1-b26c-e866daa7f65b" providerId="ADAL" clId="{D55405F9-96CE-42DD-9571-C3D40844E8B0}" dt="2026-01-23T12:55:03.188" v="2"/>
        <pc:sldMkLst>
          <pc:docMk/>
          <pc:sldMk cId="1984303431" sldId="278"/>
        </pc:sldMkLst>
        <pc:spChg chg="mod">
          <ac:chgData name="Alisdair Cunningham" userId="67e8d9ba-4582-42f1-b26c-e866daa7f65b" providerId="ADAL" clId="{D55405F9-96CE-42DD-9571-C3D40844E8B0}" dt="2026-01-23T12:55:03.188" v="2"/>
          <ac:spMkLst>
            <pc:docMk/>
            <pc:sldMk cId="1984303431" sldId="278"/>
            <ac:spMk id="8" creationId="{C39BE701-A67E-5BFD-B044-ECF13A621788}"/>
          </ac:spMkLst>
        </pc:spChg>
        <pc:spChg chg="mod">
          <ac:chgData name="Alisdair Cunningham" userId="67e8d9ba-4582-42f1-b26c-e866daa7f65b" providerId="ADAL" clId="{D55405F9-96CE-42DD-9571-C3D40844E8B0}" dt="2026-01-23T12:49:14.083" v="0"/>
          <ac:spMkLst>
            <pc:docMk/>
            <pc:sldMk cId="1984303431" sldId="278"/>
            <ac:spMk id="14" creationId="{3D5216FF-A848-7B03-7F19-B0E69A3C8466}"/>
          </ac:spMkLst>
        </pc:spChg>
      </pc:sldChg>
      <pc:sldChg chg="modSp">
        <pc:chgData name="Alisdair Cunningham" userId="67e8d9ba-4582-42f1-b26c-e866daa7f65b" providerId="ADAL" clId="{D55405F9-96CE-42DD-9571-C3D40844E8B0}" dt="2026-01-23T12:55:03.188" v="2"/>
        <pc:sldMkLst>
          <pc:docMk/>
          <pc:sldMk cId="3171199477" sldId="289"/>
        </pc:sldMkLst>
        <pc:spChg chg="mod">
          <ac:chgData name="Alisdair Cunningham" userId="67e8d9ba-4582-42f1-b26c-e866daa7f65b" providerId="ADAL" clId="{D55405F9-96CE-42DD-9571-C3D40844E8B0}" dt="2026-01-23T12:55:03.188" v="2"/>
          <ac:spMkLst>
            <pc:docMk/>
            <pc:sldMk cId="3171199477" sldId="289"/>
            <ac:spMk id="8" creationId="{C39BE701-A67E-5BFD-B044-ECF13A621788}"/>
          </ac:spMkLst>
        </pc:spChg>
        <pc:spChg chg="mod">
          <ac:chgData name="Alisdair Cunningham" userId="67e8d9ba-4582-42f1-b26c-e866daa7f65b" providerId="ADAL" clId="{D55405F9-96CE-42DD-9571-C3D40844E8B0}" dt="2026-01-23T12:49:14.083" v="0"/>
          <ac:spMkLst>
            <pc:docMk/>
            <pc:sldMk cId="3171199477" sldId="289"/>
            <ac:spMk id="14" creationId="{3D5216FF-A848-7B03-7F19-B0E69A3C8466}"/>
          </ac:spMkLst>
        </pc:spChg>
      </pc:sldChg>
      <pc:sldChg chg="modSp">
        <pc:chgData name="Alisdair Cunningham" userId="67e8d9ba-4582-42f1-b26c-e866daa7f65b" providerId="ADAL" clId="{D55405F9-96CE-42DD-9571-C3D40844E8B0}" dt="2026-01-23T12:55:03.188" v="2"/>
        <pc:sldMkLst>
          <pc:docMk/>
          <pc:sldMk cId="2527924712" sldId="292"/>
        </pc:sldMkLst>
        <pc:spChg chg="mod">
          <ac:chgData name="Alisdair Cunningham" userId="67e8d9ba-4582-42f1-b26c-e866daa7f65b" providerId="ADAL" clId="{D55405F9-96CE-42DD-9571-C3D40844E8B0}" dt="2026-01-23T12:55:03.188" v="2"/>
          <ac:spMkLst>
            <pc:docMk/>
            <pc:sldMk cId="2527924712" sldId="292"/>
            <ac:spMk id="8" creationId="{C39BE701-A67E-5BFD-B044-ECF13A621788}"/>
          </ac:spMkLst>
        </pc:spChg>
        <pc:spChg chg="mod">
          <ac:chgData name="Alisdair Cunningham" userId="67e8d9ba-4582-42f1-b26c-e866daa7f65b" providerId="ADAL" clId="{D55405F9-96CE-42DD-9571-C3D40844E8B0}" dt="2026-01-23T12:49:14.083" v="0"/>
          <ac:spMkLst>
            <pc:docMk/>
            <pc:sldMk cId="2527924712" sldId="292"/>
            <ac:spMk id="14" creationId="{3D5216FF-A848-7B03-7F19-B0E69A3C8466}"/>
          </ac:spMkLst>
        </pc:spChg>
      </pc:sldChg>
      <pc:sldChg chg="modSp">
        <pc:chgData name="Alisdair Cunningham" userId="67e8d9ba-4582-42f1-b26c-e866daa7f65b" providerId="ADAL" clId="{D55405F9-96CE-42DD-9571-C3D40844E8B0}" dt="2026-01-23T12:55:03.188" v="2"/>
        <pc:sldMkLst>
          <pc:docMk/>
          <pc:sldMk cId="2525116218" sldId="294"/>
        </pc:sldMkLst>
        <pc:spChg chg="mod">
          <ac:chgData name="Alisdair Cunningham" userId="67e8d9ba-4582-42f1-b26c-e866daa7f65b" providerId="ADAL" clId="{D55405F9-96CE-42DD-9571-C3D40844E8B0}" dt="2026-01-23T12:49:14.083" v="0"/>
          <ac:spMkLst>
            <pc:docMk/>
            <pc:sldMk cId="2525116218" sldId="294"/>
            <ac:spMk id="2" creationId="{DCC55022-FB6B-03B1-63B3-3DF214375334}"/>
          </ac:spMkLst>
        </pc:spChg>
        <pc:spChg chg="mod">
          <ac:chgData name="Alisdair Cunningham" userId="67e8d9ba-4582-42f1-b26c-e866daa7f65b" providerId="ADAL" clId="{D55405F9-96CE-42DD-9571-C3D40844E8B0}" dt="2026-01-23T12:55:03.188" v="2"/>
          <ac:spMkLst>
            <pc:docMk/>
            <pc:sldMk cId="2525116218" sldId="294"/>
            <ac:spMk id="8" creationId="{C39BE701-A67E-5BFD-B044-ECF13A621788}"/>
          </ac:spMkLst>
        </pc:spChg>
      </pc:sldChg>
      <pc:sldChg chg="modSp">
        <pc:chgData name="Alisdair Cunningham" userId="67e8d9ba-4582-42f1-b26c-e866daa7f65b" providerId="ADAL" clId="{D55405F9-96CE-42DD-9571-C3D40844E8B0}" dt="2026-01-23T12:55:03.188" v="2"/>
        <pc:sldMkLst>
          <pc:docMk/>
          <pc:sldMk cId="3094930100" sldId="296"/>
        </pc:sldMkLst>
        <pc:spChg chg="mod">
          <ac:chgData name="Alisdair Cunningham" userId="67e8d9ba-4582-42f1-b26c-e866daa7f65b" providerId="ADAL" clId="{D55405F9-96CE-42DD-9571-C3D40844E8B0}" dt="2026-01-23T12:49:14.083" v="0"/>
          <ac:spMkLst>
            <pc:docMk/>
            <pc:sldMk cId="3094930100" sldId="296"/>
            <ac:spMk id="2" creationId="{DCC55022-FB6B-03B1-63B3-3DF214375334}"/>
          </ac:spMkLst>
        </pc:spChg>
        <pc:spChg chg="mod">
          <ac:chgData name="Alisdair Cunningham" userId="67e8d9ba-4582-42f1-b26c-e866daa7f65b" providerId="ADAL" clId="{D55405F9-96CE-42DD-9571-C3D40844E8B0}" dt="2026-01-23T12:55:03.188" v="2"/>
          <ac:spMkLst>
            <pc:docMk/>
            <pc:sldMk cId="3094930100" sldId="296"/>
            <ac:spMk id="8" creationId="{C39BE701-A67E-5BFD-B044-ECF13A621788}"/>
          </ac:spMkLst>
        </pc:spChg>
      </pc:sldChg>
      <pc:sldChg chg="modSp">
        <pc:chgData name="Alisdair Cunningham" userId="67e8d9ba-4582-42f1-b26c-e866daa7f65b" providerId="ADAL" clId="{D55405F9-96CE-42DD-9571-C3D40844E8B0}" dt="2026-01-23T12:55:03.188" v="2"/>
        <pc:sldMkLst>
          <pc:docMk/>
          <pc:sldMk cId="4153397391" sldId="297"/>
        </pc:sldMkLst>
        <pc:spChg chg="mod">
          <ac:chgData name="Alisdair Cunningham" userId="67e8d9ba-4582-42f1-b26c-e866daa7f65b" providerId="ADAL" clId="{D55405F9-96CE-42DD-9571-C3D40844E8B0}" dt="2026-01-23T12:49:14.083" v="0"/>
          <ac:spMkLst>
            <pc:docMk/>
            <pc:sldMk cId="4153397391" sldId="297"/>
            <ac:spMk id="2" creationId="{DCC55022-FB6B-03B1-63B3-3DF214375334}"/>
          </ac:spMkLst>
        </pc:spChg>
        <pc:spChg chg="mod">
          <ac:chgData name="Alisdair Cunningham" userId="67e8d9ba-4582-42f1-b26c-e866daa7f65b" providerId="ADAL" clId="{D55405F9-96CE-42DD-9571-C3D40844E8B0}" dt="2026-01-23T12:55:03.188" v="2"/>
          <ac:spMkLst>
            <pc:docMk/>
            <pc:sldMk cId="4153397391" sldId="297"/>
            <ac:spMk id="8" creationId="{C39BE701-A67E-5BFD-B044-ECF13A621788}"/>
          </ac:spMkLst>
        </pc:spChg>
      </pc:sldChg>
      <pc:sldChg chg="modSp">
        <pc:chgData name="Alisdair Cunningham" userId="67e8d9ba-4582-42f1-b26c-e866daa7f65b" providerId="ADAL" clId="{D55405F9-96CE-42DD-9571-C3D40844E8B0}" dt="2026-01-23T12:55:03.188" v="2"/>
        <pc:sldMkLst>
          <pc:docMk/>
          <pc:sldMk cId="547218484" sldId="298"/>
        </pc:sldMkLst>
        <pc:spChg chg="mod">
          <ac:chgData name="Alisdair Cunningham" userId="67e8d9ba-4582-42f1-b26c-e866daa7f65b" providerId="ADAL" clId="{D55405F9-96CE-42DD-9571-C3D40844E8B0}" dt="2026-01-23T12:49:14.083" v="0"/>
          <ac:spMkLst>
            <pc:docMk/>
            <pc:sldMk cId="547218484" sldId="298"/>
            <ac:spMk id="2" creationId="{DCC55022-FB6B-03B1-63B3-3DF214375334}"/>
          </ac:spMkLst>
        </pc:spChg>
        <pc:spChg chg="mod">
          <ac:chgData name="Alisdair Cunningham" userId="67e8d9ba-4582-42f1-b26c-e866daa7f65b" providerId="ADAL" clId="{D55405F9-96CE-42DD-9571-C3D40844E8B0}" dt="2026-01-23T12:55:03.188" v="2"/>
          <ac:spMkLst>
            <pc:docMk/>
            <pc:sldMk cId="547218484" sldId="298"/>
            <ac:spMk id="8" creationId="{C39BE701-A67E-5BFD-B044-ECF13A621788}"/>
          </ac:spMkLst>
        </pc:spChg>
      </pc:sldChg>
      <pc:sldChg chg="modSp">
        <pc:chgData name="Alisdair Cunningham" userId="67e8d9ba-4582-42f1-b26c-e866daa7f65b" providerId="ADAL" clId="{D55405F9-96CE-42DD-9571-C3D40844E8B0}" dt="2026-01-23T12:55:03.188" v="2"/>
        <pc:sldMkLst>
          <pc:docMk/>
          <pc:sldMk cId="4196387937" sldId="300"/>
        </pc:sldMkLst>
        <pc:spChg chg="mod">
          <ac:chgData name="Alisdair Cunningham" userId="67e8d9ba-4582-42f1-b26c-e866daa7f65b" providerId="ADAL" clId="{D55405F9-96CE-42DD-9571-C3D40844E8B0}" dt="2026-01-23T12:49:14.083" v="0"/>
          <ac:spMkLst>
            <pc:docMk/>
            <pc:sldMk cId="4196387937" sldId="300"/>
            <ac:spMk id="2" creationId="{DCC55022-FB6B-03B1-63B3-3DF214375334}"/>
          </ac:spMkLst>
        </pc:spChg>
        <pc:spChg chg="mod">
          <ac:chgData name="Alisdair Cunningham" userId="67e8d9ba-4582-42f1-b26c-e866daa7f65b" providerId="ADAL" clId="{D55405F9-96CE-42DD-9571-C3D40844E8B0}" dt="2026-01-23T12:55:03.188" v="2"/>
          <ac:spMkLst>
            <pc:docMk/>
            <pc:sldMk cId="4196387937" sldId="300"/>
            <ac:spMk id="8" creationId="{C39BE701-A67E-5BFD-B044-ECF13A621788}"/>
          </ac:spMkLst>
        </pc:spChg>
      </pc:sldChg>
      <pc:sldChg chg="modSp">
        <pc:chgData name="Alisdair Cunningham" userId="67e8d9ba-4582-42f1-b26c-e866daa7f65b" providerId="ADAL" clId="{D55405F9-96CE-42DD-9571-C3D40844E8B0}" dt="2026-01-23T12:55:03.188" v="2"/>
        <pc:sldMkLst>
          <pc:docMk/>
          <pc:sldMk cId="3740922528" sldId="310"/>
        </pc:sldMkLst>
        <pc:spChg chg="mod">
          <ac:chgData name="Alisdair Cunningham" userId="67e8d9ba-4582-42f1-b26c-e866daa7f65b" providerId="ADAL" clId="{D55405F9-96CE-42DD-9571-C3D40844E8B0}" dt="2026-01-23T12:49:14.083" v="0"/>
          <ac:spMkLst>
            <pc:docMk/>
            <pc:sldMk cId="3740922528" sldId="310"/>
            <ac:spMk id="2" creationId="{DCC55022-FB6B-03B1-63B3-3DF214375334}"/>
          </ac:spMkLst>
        </pc:spChg>
        <pc:spChg chg="mod">
          <ac:chgData name="Alisdair Cunningham" userId="67e8d9ba-4582-42f1-b26c-e866daa7f65b" providerId="ADAL" clId="{D55405F9-96CE-42DD-9571-C3D40844E8B0}" dt="2026-01-23T12:55:03.188" v="2"/>
          <ac:spMkLst>
            <pc:docMk/>
            <pc:sldMk cId="3740922528" sldId="310"/>
            <ac:spMk id="8" creationId="{C39BE701-A67E-5BFD-B044-ECF13A621788}"/>
          </ac:spMkLst>
        </pc:spChg>
      </pc:sldChg>
      <pc:sldChg chg="modSp">
        <pc:chgData name="Alisdair Cunningham" userId="67e8d9ba-4582-42f1-b26c-e866daa7f65b" providerId="ADAL" clId="{D55405F9-96CE-42DD-9571-C3D40844E8B0}" dt="2026-01-23T12:55:03.188" v="2"/>
        <pc:sldMkLst>
          <pc:docMk/>
          <pc:sldMk cId="3455479439" sldId="313"/>
        </pc:sldMkLst>
        <pc:spChg chg="mod">
          <ac:chgData name="Alisdair Cunningham" userId="67e8d9ba-4582-42f1-b26c-e866daa7f65b" providerId="ADAL" clId="{D55405F9-96CE-42DD-9571-C3D40844E8B0}" dt="2026-01-23T12:49:14.083" v="0"/>
          <ac:spMkLst>
            <pc:docMk/>
            <pc:sldMk cId="3455479439" sldId="313"/>
            <ac:spMk id="2" creationId="{DCC55022-FB6B-03B1-63B3-3DF214375334}"/>
          </ac:spMkLst>
        </pc:spChg>
        <pc:spChg chg="mod">
          <ac:chgData name="Alisdair Cunningham" userId="67e8d9ba-4582-42f1-b26c-e866daa7f65b" providerId="ADAL" clId="{D55405F9-96CE-42DD-9571-C3D40844E8B0}" dt="2026-01-23T12:55:03.188" v="2"/>
          <ac:spMkLst>
            <pc:docMk/>
            <pc:sldMk cId="3455479439" sldId="313"/>
            <ac:spMk id="8" creationId="{C39BE701-A67E-5BFD-B044-ECF13A621788}"/>
          </ac:spMkLst>
        </pc:spChg>
      </pc:sldChg>
      <pc:sldChg chg="modSp">
        <pc:chgData name="Alisdair Cunningham" userId="67e8d9ba-4582-42f1-b26c-e866daa7f65b" providerId="ADAL" clId="{D55405F9-96CE-42DD-9571-C3D40844E8B0}" dt="2026-01-23T12:55:03.188" v="2"/>
        <pc:sldMkLst>
          <pc:docMk/>
          <pc:sldMk cId="631328290" sldId="314"/>
        </pc:sldMkLst>
        <pc:spChg chg="mod">
          <ac:chgData name="Alisdair Cunningham" userId="67e8d9ba-4582-42f1-b26c-e866daa7f65b" providerId="ADAL" clId="{D55405F9-96CE-42DD-9571-C3D40844E8B0}" dt="2026-01-23T12:49:14.083" v="0"/>
          <ac:spMkLst>
            <pc:docMk/>
            <pc:sldMk cId="631328290" sldId="314"/>
            <ac:spMk id="2" creationId="{DCC55022-FB6B-03B1-63B3-3DF214375334}"/>
          </ac:spMkLst>
        </pc:spChg>
        <pc:spChg chg="mod">
          <ac:chgData name="Alisdair Cunningham" userId="67e8d9ba-4582-42f1-b26c-e866daa7f65b" providerId="ADAL" clId="{D55405F9-96CE-42DD-9571-C3D40844E8B0}" dt="2026-01-23T12:55:03.188" v="2"/>
          <ac:spMkLst>
            <pc:docMk/>
            <pc:sldMk cId="631328290" sldId="314"/>
            <ac:spMk id="8" creationId="{C39BE701-A67E-5BFD-B044-ECF13A621788}"/>
          </ac:spMkLst>
        </pc:spChg>
      </pc:sldChg>
      <pc:sldChg chg="modSp">
        <pc:chgData name="Alisdair Cunningham" userId="67e8d9ba-4582-42f1-b26c-e866daa7f65b" providerId="ADAL" clId="{D55405F9-96CE-42DD-9571-C3D40844E8B0}" dt="2026-01-23T12:55:03.188" v="2"/>
        <pc:sldMkLst>
          <pc:docMk/>
          <pc:sldMk cId="983886415" sldId="321"/>
        </pc:sldMkLst>
        <pc:spChg chg="mod">
          <ac:chgData name="Alisdair Cunningham" userId="67e8d9ba-4582-42f1-b26c-e866daa7f65b" providerId="ADAL" clId="{D55405F9-96CE-42DD-9571-C3D40844E8B0}" dt="2026-01-23T12:49:14.083" v="0"/>
          <ac:spMkLst>
            <pc:docMk/>
            <pc:sldMk cId="983886415" sldId="321"/>
            <ac:spMk id="2" creationId="{DCC55022-FB6B-03B1-63B3-3DF214375334}"/>
          </ac:spMkLst>
        </pc:spChg>
        <pc:spChg chg="mod">
          <ac:chgData name="Alisdair Cunningham" userId="67e8d9ba-4582-42f1-b26c-e866daa7f65b" providerId="ADAL" clId="{D55405F9-96CE-42DD-9571-C3D40844E8B0}" dt="2026-01-23T12:55:03.188" v="2"/>
          <ac:spMkLst>
            <pc:docMk/>
            <pc:sldMk cId="983886415" sldId="321"/>
            <ac:spMk id="8" creationId="{C39BE701-A67E-5BFD-B044-ECF13A621788}"/>
          </ac:spMkLst>
        </pc:spChg>
      </pc:sldChg>
      <pc:sldChg chg="modSp">
        <pc:chgData name="Alisdair Cunningham" userId="67e8d9ba-4582-42f1-b26c-e866daa7f65b" providerId="ADAL" clId="{D55405F9-96CE-42DD-9571-C3D40844E8B0}" dt="2026-01-23T12:55:03.188" v="2"/>
        <pc:sldMkLst>
          <pc:docMk/>
          <pc:sldMk cId="2329865756" sldId="338"/>
        </pc:sldMkLst>
        <pc:spChg chg="mod">
          <ac:chgData name="Alisdair Cunningham" userId="67e8d9ba-4582-42f1-b26c-e866daa7f65b" providerId="ADAL" clId="{D55405F9-96CE-42DD-9571-C3D40844E8B0}" dt="2026-01-23T12:55:03.188" v="2"/>
          <ac:spMkLst>
            <pc:docMk/>
            <pc:sldMk cId="2329865756" sldId="338"/>
            <ac:spMk id="8" creationId="{EABD120F-09EF-1DA2-AA37-1337D5C14E68}"/>
          </ac:spMkLst>
        </pc:spChg>
        <pc:spChg chg="mod">
          <ac:chgData name="Alisdair Cunningham" userId="67e8d9ba-4582-42f1-b26c-e866daa7f65b" providerId="ADAL" clId="{D55405F9-96CE-42DD-9571-C3D40844E8B0}" dt="2026-01-23T12:49:14.083" v="0"/>
          <ac:spMkLst>
            <pc:docMk/>
            <pc:sldMk cId="2329865756" sldId="338"/>
            <ac:spMk id="14" creationId="{5A3D6E7E-4386-D3B7-BC93-FEC89CC27F97}"/>
          </ac:spMkLst>
        </pc:spChg>
      </pc:sldChg>
      <pc:sldChg chg="modSp">
        <pc:chgData name="Alisdair Cunningham" userId="67e8d9ba-4582-42f1-b26c-e866daa7f65b" providerId="ADAL" clId="{D55405F9-96CE-42DD-9571-C3D40844E8B0}" dt="2026-01-23T12:55:03.188" v="2"/>
        <pc:sldMkLst>
          <pc:docMk/>
          <pc:sldMk cId="3018604699" sldId="339"/>
        </pc:sldMkLst>
        <pc:spChg chg="mod">
          <ac:chgData name="Alisdair Cunningham" userId="67e8d9ba-4582-42f1-b26c-e866daa7f65b" providerId="ADAL" clId="{D55405F9-96CE-42DD-9571-C3D40844E8B0}" dt="2026-01-23T12:55:03.188" v="2"/>
          <ac:spMkLst>
            <pc:docMk/>
            <pc:sldMk cId="3018604699" sldId="339"/>
            <ac:spMk id="8" creationId="{ADE95E4C-13A8-47F0-6819-551F8FD60A66}"/>
          </ac:spMkLst>
        </pc:spChg>
        <pc:spChg chg="mod">
          <ac:chgData name="Alisdair Cunningham" userId="67e8d9ba-4582-42f1-b26c-e866daa7f65b" providerId="ADAL" clId="{D55405F9-96CE-42DD-9571-C3D40844E8B0}" dt="2026-01-23T12:49:14.083" v="0"/>
          <ac:spMkLst>
            <pc:docMk/>
            <pc:sldMk cId="3018604699" sldId="339"/>
            <ac:spMk id="14" creationId="{DD47E246-3E4A-B96C-C967-A17BFBC4940C}"/>
          </ac:spMkLst>
        </pc:spChg>
      </pc:sldChg>
      <pc:sldChg chg="modSp">
        <pc:chgData name="Alisdair Cunningham" userId="67e8d9ba-4582-42f1-b26c-e866daa7f65b" providerId="ADAL" clId="{D55405F9-96CE-42DD-9571-C3D40844E8B0}" dt="2026-01-23T12:55:03.188" v="2"/>
        <pc:sldMkLst>
          <pc:docMk/>
          <pc:sldMk cId="3266283672" sldId="340"/>
        </pc:sldMkLst>
        <pc:spChg chg="mod">
          <ac:chgData name="Alisdair Cunningham" userId="67e8d9ba-4582-42f1-b26c-e866daa7f65b" providerId="ADAL" clId="{D55405F9-96CE-42DD-9571-C3D40844E8B0}" dt="2026-01-23T12:55:03.188" v="2"/>
          <ac:spMkLst>
            <pc:docMk/>
            <pc:sldMk cId="3266283672" sldId="340"/>
            <ac:spMk id="8" creationId="{A1888A58-4AFF-9CEB-8784-A057BAC73134}"/>
          </ac:spMkLst>
        </pc:spChg>
        <pc:spChg chg="mod">
          <ac:chgData name="Alisdair Cunningham" userId="67e8d9ba-4582-42f1-b26c-e866daa7f65b" providerId="ADAL" clId="{D55405F9-96CE-42DD-9571-C3D40844E8B0}" dt="2026-01-23T12:49:14.083" v="0"/>
          <ac:spMkLst>
            <pc:docMk/>
            <pc:sldMk cId="3266283672" sldId="340"/>
            <ac:spMk id="14" creationId="{86041F49-D337-C3F7-C05A-8CBC14D8C6C9}"/>
          </ac:spMkLst>
        </pc:spChg>
      </pc:sldChg>
      <pc:sldChg chg="modSp del">
        <pc:chgData name="Alisdair Cunningham" userId="67e8d9ba-4582-42f1-b26c-e866daa7f65b" providerId="ADAL" clId="{D55405F9-96CE-42DD-9571-C3D40844E8B0}" dt="2026-01-28T09:44:45.623" v="43" actId="47"/>
        <pc:sldMkLst>
          <pc:docMk/>
          <pc:sldMk cId="2151930592" sldId="341"/>
        </pc:sldMkLst>
        <pc:spChg chg="mod">
          <ac:chgData name="Alisdair Cunningham" userId="67e8d9ba-4582-42f1-b26c-e866daa7f65b" providerId="ADAL" clId="{D55405F9-96CE-42DD-9571-C3D40844E8B0}" dt="2026-01-23T12:49:14.083" v="0"/>
          <ac:spMkLst>
            <pc:docMk/>
            <pc:sldMk cId="2151930592" sldId="341"/>
            <ac:spMk id="2" creationId="{61C3977E-8723-C105-1FD1-899996FAA780}"/>
          </ac:spMkLst>
        </pc:spChg>
        <pc:spChg chg="mod">
          <ac:chgData name="Alisdair Cunningham" userId="67e8d9ba-4582-42f1-b26c-e866daa7f65b" providerId="ADAL" clId="{D55405F9-96CE-42DD-9571-C3D40844E8B0}" dt="2026-01-23T12:55:03.188" v="2"/>
          <ac:spMkLst>
            <pc:docMk/>
            <pc:sldMk cId="2151930592" sldId="341"/>
            <ac:spMk id="8" creationId="{96DC9CC9-DB69-22E0-D4F1-B86881D17264}"/>
          </ac:spMkLst>
        </pc:spChg>
      </pc:sldChg>
      <pc:sldChg chg="modSp del">
        <pc:chgData name="Alisdair Cunningham" userId="67e8d9ba-4582-42f1-b26c-e866daa7f65b" providerId="ADAL" clId="{D55405F9-96CE-42DD-9571-C3D40844E8B0}" dt="2026-01-28T09:44:45.623" v="43" actId="47"/>
        <pc:sldMkLst>
          <pc:docMk/>
          <pc:sldMk cId="3643590549" sldId="342"/>
        </pc:sldMkLst>
        <pc:spChg chg="mod">
          <ac:chgData name="Alisdair Cunningham" userId="67e8d9ba-4582-42f1-b26c-e866daa7f65b" providerId="ADAL" clId="{D55405F9-96CE-42DD-9571-C3D40844E8B0}" dt="2026-01-23T12:49:14.083" v="0"/>
          <ac:spMkLst>
            <pc:docMk/>
            <pc:sldMk cId="3643590549" sldId="342"/>
            <ac:spMk id="2" creationId="{CD4E832B-99E0-A16A-A615-8D3EE4174A92}"/>
          </ac:spMkLst>
        </pc:spChg>
        <pc:spChg chg="mod">
          <ac:chgData name="Alisdair Cunningham" userId="67e8d9ba-4582-42f1-b26c-e866daa7f65b" providerId="ADAL" clId="{D55405F9-96CE-42DD-9571-C3D40844E8B0}" dt="2026-01-23T12:55:03.188" v="2"/>
          <ac:spMkLst>
            <pc:docMk/>
            <pc:sldMk cId="3643590549" sldId="342"/>
            <ac:spMk id="8" creationId="{3C30ED40-8C05-1772-5AD9-57F26DA57160}"/>
          </ac:spMkLst>
        </pc:spChg>
      </pc:sldChg>
      <pc:sldChg chg="modSp">
        <pc:chgData name="Alisdair Cunningham" userId="67e8d9ba-4582-42f1-b26c-e866daa7f65b" providerId="ADAL" clId="{D55405F9-96CE-42DD-9571-C3D40844E8B0}" dt="2026-01-23T12:55:03.188" v="2"/>
        <pc:sldMkLst>
          <pc:docMk/>
          <pc:sldMk cId="3637196841" sldId="343"/>
        </pc:sldMkLst>
        <pc:spChg chg="mod">
          <ac:chgData name="Alisdair Cunningham" userId="67e8d9ba-4582-42f1-b26c-e866daa7f65b" providerId="ADAL" clId="{D55405F9-96CE-42DD-9571-C3D40844E8B0}" dt="2026-01-23T12:49:14.083" v="0"/>
          <ac:spMkLst>
            <pc:docMk/>
            <pc:sldMk cId="3637196841" sldId="343"/>
            <ac:spMk id="2" creationId="{69874215-0E0C-563D-72D5-3FA6CCBAB183}"/>
          </ac:spMkLst>
        </pc:spChg>
        <pc:spChg chg="mod">
          <ac:chgData name="Alisdair Cunningham" userId="67e8d9ba-4582-42f1-b26c-e866daa7f65b" providerId="ADAL" clId="{D55405F9-96CE-42DD-9571-C3D40844E8B0}" dt="2026-01-23T12:55:03.188" v="2"/>
          <ac:spMkLst>
            <pc:docMk/>
            <pc:sldMk cId="3637196841" sldId="343"/>
            <ac:spMk id="8" creationId="{9322BBD3-814B-474C-BBC7-A3FE686E5A33}"/>
          </ac:spMkLst>
        </pc:spChg>
      </pc:sldChg>
      <pc:sldChg chg="modSp">
        <pc:chgData name="Alisdair Cunningham" userId="67e8d9ba-4582-42f1-b26c-e866daa7f65b" providerId="ADAL" clId="{D55405F9-96CE-42DD-9571-C3D40844E8B0}" dt="2026-01-23T12:55:03.188" v="2"/>
        <pc:sldMkLst>
          <pc:docMk/>
          <pc:sldMk cId="845326619" sldId="344"/>
        </pc:sldMkLst>
        <pc:spChg chg="mod">
          <ac:chgData name="Alisdair Cunningham" userId="67e8d9ba-4582-42f1-b26c-e866daa7f65b" providerId="ADAL" clId="{D55405F9-96CE-42DD-9571-C3D40844E8B0}" dt="2026-01-23T12:49:14.083" v="0"/>
          <ac:spMkLst>
            <pc:docMk/>
            <pc:sldMk cId="845326619" sldId="344"/>
            <ac:spMk id="2" creationId="{1F246796-420E-1B80-4DE4-8C520A4BD089}"/>
          </ac:spMkLst>
        </pc:spChg>
        <pc:spChg chg="mod">
          <ac:chgData name="Alisdair Cunningham" userId="67e8d9ba-4582-42f1-b26c-e866daa7f65b" providerId="ADAL" clId="{D55405F9-96CE-42DD-9571-C3D40844E8B0}" dt="2026-01-23T12:55:03.188" v="2"/>
          <ac:spMkLst>
            <pc:docMk/>
            <pc:sldMk cId="845326619" sldId="344"/>
            <ac:spMk id="8" creationId="{36F9DD64-12B6-157E-490C-876FA561AB8D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8B68FAD-C896-4FF9-9BA9-64658400CE0F}" type="datetimeFigureOut">
              <a:rPr lang="en-GB" smtClean="0"/>
              <a:t>28/01/2026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92DA0F2-1344-4DA6-8494-DDBF76B8E1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8929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082120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06400" y="696913"/>
            <a:ext cx="6197600" cy="348615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15A1276-FD2E-4BAC-97EF-49DDABDAF13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4924464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792502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Department of the Environment (DoE) (1987), Handling Geographic Information: Report of the Committee of Enquiry chaired by Lord Chorley. London: HMSO.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761128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424967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Schuurman, N. (2004). GIS: a short introduction. Oxford: Blackwell.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792502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06400" y="696913"/>
            <a:ext cx="6197600" cy="348615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15A1276-FD2E-4BAC-97EF-49DDABDAF13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4902289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592350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444385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03EFC2F-1869-40AF-99ED-1E7E3702932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C925F68-59A6-61F4-97D0-F249D115E95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3EA64CF-ABED-D42A-AF1F-66013A3BBA1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9B47D74-F96F-E6CD-813F-4E65514C013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554013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Issues with Raster data:</a:t>
            </a:r>
          </a:p>
          <a:p>
            <a:r>
              <a:rPr lang="en-GB" dirty="0"/>
              <a:t>Pixelated</a:t>
            </a:r>
          </a:p>
          <a:p>
            <a:r>
              <a:rPr lang="en-GB" dirty="0"/>
              <a:t>No attribute information</a:t>
            </a:r>
          </a:p>
          <a:p>
            <a:endParaRPr lang="en-GB" dirty="0"/>
          </a:p>
          <a:p>
            <a:r>
              <a:rPr lang="en-GB" dirty="0"/>
              <a:t>Benefits: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76685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66C31A2-C76C-E429-FBE6-E2BD97116DA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8CF8688-F62B-6E86-4955-315A0E65CFE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406400" y="696913"/>
            <a:ext cx="6197600" cy="348615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3C42AB1-651D-56CF-3DF2-42C9C35DD25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40FD33E-AF34-9281-C25A-FDB1DDA207D9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15A1276-FD2E-4BAC-97EF-49DDABDAF13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15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58416228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493103E-0BBF-C006-2A59-51562E1A066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1E73C1F-F616-7855-7CCF-F8F51470F20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4962A14-5586-B8FD-0927-829D7053314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Issues with Raster data:</a:t>
            </a:r>
          </a:p>
          <a:p>
            <a:r>
              <a:rPr lang="en-GB" dirty="0"/>
              <a:t>Pixelated</a:t>
            </a:r>
          </a:p>
          <a:p>
            <a:r>
              <a:rPr lang="en-GB" dirty="0"/>
              <a:t>No attribute information</a:t>
            </a:r>
          </a:p>
          <a:p>
            <a:endParaRPr lang="en-GB" dirty="0"/>
          </a:p>
          <a:p>
            <a:r>
              <a:rPr lang="en-GB" dirty="0"/>
              <a:t>Benefits: 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C6E001C-BAD0-7425-8F4A-4EDFED7C255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431955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567246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C7DCDB5-D75B-79A9-0FE4-F56073EA1E5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27FF2B6-FE6E-9732-0DA5-ACA3DD9707A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AE56D36-C966-3A67-8DDB-2990ADF848A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Issues with Raster data:</a:t>
            </a:r>
          </a:p>
          <a:p>
            <a:r>
              <a:rPr lang="en-GB" dirty="0"/>
              <a:t>Pixelated</a:t>
            </a:r>
          </a:p>
          <a:p>
            <a:r>
              <a:rPr lang="en-GB" dirty="0"/>
              <a:t>No attribute information</a:t>
            </a:r>
          </a:p>
          <a:p>
            <a:endParaRPr lang="en-GB" dirty="0"/>
          </a:p>
          <a:p>
            <a:r>
              <a:rPr lang="en-GB" dirty="0"/>
              <a:t>Benefits: 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538B0C8-211E-61C2-95BA-DCC0450010C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6157002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0E053D8-09A8-9996-D08B-56A75F4CD1B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A1E66B5-BCD6-974F-2783-E1D4086C8C8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406400" y="696913"/>
            <a:ext cx="6197600" cy="348615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8D42E43-A9E9-91B2-F17F-F43EC927AC2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A82078D-2281-54DC-742F-E85E14A46966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15A1276-FD2E-4BAC-97EF-49DDABDAF13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19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51727736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079231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4969803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5318184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6A15FEB-B69D-829E-3989-CEDEA6806D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D31D0C0-EABF-79E2-567A-8172F223B0E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1A3C236-4869-726F-2C3F-BC9F62FCA9C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4B494B4-B144-3A31-308A-791009B9F07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5096136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1F36303-B3B0-3D13-2E85-291DC3E0814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1AEB64E-F545-355A-7E4A-D4F5C24069A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D9819E6-303E-6F54-CC57-0420C81FFA6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A0B895C-8294-8061-E98B-443015E2615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3212520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4438665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9041141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3407390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6640803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995975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68119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571410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3690AB-30BC-9079-A40E-1B8473D1FE4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BFF7378-AB0F-E3CE-E1E0-98A4277CC35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4154A8-6974-3E1C-1D72-DF4E8C380E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28/01/2026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7BAAAA-7A9F-D0AB-390C-725277EE5C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386712-A4E3-6DD2-40DD-7F79E971DA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09390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32CD0D-877A-FEDF-2EAE-DD1F177463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ED5BF9-7566-D7A4-406B-7985411030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1003A3-325F-C26A-FA44-E4AD1D39D1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28/01/2026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644AD3-66ED-3C6C-46B4-73A9B30D88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6A9A4A-A61F-7B2F-E361-97C19E4630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87061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6C07B3-9916-423B-7CD1-19C60E6219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33FC5B0-C5BE-A093-594B-883B6A81A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71B4B0-ACB5-8AE8-EFF7-EC05E0B02D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28/01/2026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ECE3C7-547D-417C-20E1-2261D2D43F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D4762D-F59C-9AB5-9F6A-DF64228D9C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46320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BDABAF-C2B5-7176-AA08-3078F8E7DA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C33BEE-6928-E31B-A58A-75E83D95888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9FE0B90-14D1-588A-B30E-B6B141D63E8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886F2E0-E74E-1B11-CCCB-5154A8AAA4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28/01/2026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7B25D03-A221-03B9-6097-140E428234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F7195A4-204C-393A-DABC-692F3A0F2D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43354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3A2D8A-292E-903B-7F48-FF9FE846F2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AE7BA1C-9854-52EC-BEEA-23260A9ECE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B6B108C-1E88-04EC-7D18-226D95E9F2E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97F6F3A-2D91-17CA-EAD0-DAFE0F03740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5129055-827B-E743-88DA-EDD96FB8E40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B109535-ED7B-DD82-EEE0-80679E9AAE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28/01/2026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88CA376-4F8F-7792-C7E7-F505026EAF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A71BEEC-6D7A-80EF-53E7-4BD71580B3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35680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0BB7C9-A3EA-5D7C-B5B1-0070ABDD13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52E5745-AE22-E2C0-76B1-2C3ADE5355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28/01/2026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AB970F9-DCE6-3D7D-FC15-26E4D05CA7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8DD4632-31E4-F672-3536-5C6865AAFC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83300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69A08ED-6978-F26D-C8C4-A38FA2542E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28/01/2026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C9B337A-FA67-3CC2-44C7-D951969D85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BF097BE-5A09-A5C4-D73F-639FFC0D2F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7489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D7432F-2CCB-AE15-E48B-550EFAE6C6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0CBB02-FCA9-3C9F-AC89-5448D7BEFE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3E1B2AE-F8EF-E5CD-AAE3-02A6B3F14CD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A5FC17C-28B7-C258-9B00-DD40F1EC10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28/01/2026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502454D-CE02-E313-2FC3-6572452736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93E89C7-C169-D1B0-3A91-E88192D6D5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86359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BFFA5D-77C8-A896-D7CF-BCA45D0E63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0543403-3DF3-827E-D67F-BE2BDC18BC0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FE147C9-A419-4D56-680B-0E30F66A7F4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A2BD5D0-78B5-42BF-8DC5-EAB0E05E3F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28/01/2026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30B865F-2A5C-B2E5-4EE5-BA29E286F0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05E3FD6-BECD-F6F2-5045-08EE42489E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05260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578249-3E29-D98E-5C63-F29CBEDBEB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22094AC-3377-DE40-C622-7D7D64344F5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020295-64C9-42E0-BD7E-47573317A8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28/01/2026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18CEAE-BB50-466E-70D5-52353FF6C9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ABF7E9-1768-AE86-F197-623CD73706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76028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A2D20D8-E1AA-959E-DC57-CD8FA06DB20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D88730C-AF3D-DBC2-B978-8C8070E34DA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926C1A-C7D1-0E67-B97C-5C43B7D18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28/01/2026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AB75AE-6C96-6D98-5CB8-6462800116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CE4727-E08A-CC2C-3454-7A70C04B4B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650669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1ACF31-8D27-B0B5-63F0-FE79F888DA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D8880E0-FC7E-E6AB-EFCA-F496D95AD57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35F63D-16B3-535B-39D7-00AD10F91A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B7CB387-BDA9-8B9D-6F88-3EE247170F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Jennie Murack, MIT Libraries, November 2017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B940557-ADCD-784D-58B5-DA5454C144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3A57D4-87ED-4CAA-BB40-080EE3DEB9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513837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6D7E30-8D60-19CE-3725-5BAC8023C8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11A13E-1C90-AB36-D499-9040890EC37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FDDF78-BF8A-D2F8-BF54-6FF234FC80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24CED8D-9DDB-F17A-2FDB-B70BFC0263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Jennie Murack, MIT Libraries, November 2017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6AF286-EF8A-CE6E-0989-0A0AD37DBB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3A57D4-87ED-4CAA-BB40-080EE3DEB9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509065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03B3EA-3DD4-AD32-D960-CCCED43C88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5E5DFD9-E2EE-1E35-6881-F4347FBD9B7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CC1520-C100-97FD-8AA8-A25F4C213B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E927DB9-1FCD-8F71-2D8E-9DF7D870CD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Jennie Murack, MIT Libraries, November 2017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8A9FAC-0DAA-9702-1978-7813DBC17E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3A57D4-87ED-4CAA-BB40-080EE3DEB9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419966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534D1D-DD33-ACD5-5F4C-C5DF6D92BB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A97B90-49C8-C753-5F34-8A2982A3AA2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BBC50D1-0875-2F84-7E62-AEAEE85D266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BB0147-83DE-4E35-EFCE-2310BB7072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DBF60E-6CE5-9FBE-2F1D-F4078D0EEC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Jennie Murack, MIT Libraries, November 2017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13A3B79-7B5F-B431-37A9-15D42C6BFC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3A57D4-87ED-4CAA-BB40-080EE3DEB9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052908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B4279B-13FE-0395-3EF0-BC96FFD1B2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302E3C9-9125-1BBE-C12E-A452B4CDD8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48BDBAD-1582-42A4-8137-4AEE5F6006B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10422D0-8143-7730-A006-A69C7EA042D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9B9BD3B-37B2-FBDE-4474-4A436E478B7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C370E2F-8B91-F47C-37D5-D10D88AF7B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6CC9E6-7E22-9140-D9CF-4B835B0ACC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Jennie Murack, MIT Libraries, November 2017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14BEF6D-F551-6DC8-E5B7-837EA5EE01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3A57D4-87ED-4CAA-BB40-080EE3DEB9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530652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97CB0A-B66A-208B-54AC-8FA3F76833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694F6B9-536A-CBF1-15BE-496C27A239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8F69AC0-BBFE-F6A1-86D5-DD521E6A9C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Jennie Murack, MIT Libraries, November 2017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A07D5F6-A24B-67C6-BBBE-27FCADE2A2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3A57D4-87ED-4CAA-BB40-080EE3DEB9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279071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A91380F-9D68-B0B9-5760-3DC0923EE1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8947F9C-23B9-BD2E-0340-11766C8768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Jennie Murack, MIT Libraries, November 2017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E728208-4911-6BF0-5A01-A11B0689EC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3A57D4-87ED-4CAA-BB40-080EE3DEB9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552858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81AF78-FF36-F2FE-9BBA-04B68886C4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532880-7793-B698-4BE9-59304A7ABF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6BB6D9E-4610-5926-C769-F3469A5F6B7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D1303DB-D7B9-EF71-EDD3-81692C0B7C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7795B86-8FB2-9621-B66B-D0CE018955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Jennie Murack, MIT Libraries, November 2017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F6F8E45-81D4-4D47-D904-0809F92449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3A57D4-87ED-4CAA-BB40-080EE3DEB9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928699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11DDEA-B9A2-8151-DC1B-7CFB46AD48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9A034C4-9414-1E27-E44F-6D972E83672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0CA44DB-E865-CB6B-1CB0-67CC6E0B7C1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19EF7E-17E0-BB96-9505-88867A3C29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C4BCA57-8E4B-2924-47FE-7B7FFFB665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Jennie Murack, MIT Libraries, November 2017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47A3DE8-A6F3-1133-4FA3-F8C8533598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3A57D4-87ED-4CAA-BB40-080EE3DEB9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73608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9BAF72-9239-54E3-3A8D-696E97B428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65616F0-42C8-83D8-383E-D6652597540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98361F-4CFD-1A75-926D-E34FBB0528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AF2D10-4647-8395-F877-052CA1F846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Jennie Murack, MIT Libraries, November 2017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1E9382-0A74-4B4B-D17F-8B1FC1CFC5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3A57D4-87ED-4CAA-BB40-080EE3DEB9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384673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4699FC0-5117-6879-E92A-23D1B189AAC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16EFEF0-FA78-3945-981B-9138C7F6F5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4DB52B8-BA30-130F-598C-85AD20A595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8BB2E0E-DE75-E7E5-6D32-BBEC1679DC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Jennie Murack, MIT Libraries, November 2017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6DAAA9-EA79-8B59-BECB-E30B123F9C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3A57D4-87ED-4CAA-BB40-080EE3DEB9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84032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8FC9F38-A363-1279-79DF-EA5AEC914F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85ED578-12B3-AB21-2C3E-1032A6D3EF5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177A77-C573-D68F-CF03-48BE517D6AB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BC3D6E-CA88-4886-A410-B7751D50EE2C}" type="datetimeFigureOut">
              <a:rPr lang="en-GB" smtClean="0"/>
              <a:t>28/01/2026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CF8965-497E-822F-D721-A9A646A1802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5EDF53-EAB3-812F-4683-B7349022E97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50485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BB4B7A8-4D8F-B910-56FA-EF561057BE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A5B62C4-6E74-50E4-E886-E29D3CE7094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CA42AA-2AA7-B50C-0CFD-65BE5D55D1F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smtClean="0"/>
              <a:t>1/28/2026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E60EEF-E7F6-E4DA-6B9A-43A94EF6CD6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3121691-0CDA-16A0-D6F3-7737F82FA66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421704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moodle.uwtsd.ac.uk/course/view.php?id=6990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moodle.uwtsd.ac.uk/course/view.php?id=6990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4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2.png"/><Relationship Id="rId7" Type="http://schemas.openxmlformats.org/officeDocument/2006/relationships/image" Target="../media/image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sri.com/en-us/what-is-gis/overview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4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7.jpeg"/><Relationship Id="rId4" Type="http://schemas.openxmlformats.org/officeDocument/2006/relationships/image" Target="../media/image16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9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4.png"/><Relationship Id="rId4" Type="http://schemas.openxmlformats.org/officeDocument/2006/relationships/image" Target="../media/image23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3.png"/></Relationships>
</file>

<file path=ppt/slides/_rels/slide18.xml.rels><?xml version="1.0" encoding="UTF-8" standalone="yes"?>
<Relationships xmlns="http://schemas.openxmlformats.org/package/2006/relationships"><Relationship Id="rId8" Type="http://schemas.microsoft.com/office/2007/relationships/hdphoto" Target="../media/hdphoto2.wdp"/><Relationship Id="rId13" Type="http://schemas.openxmlformats.org/officeDocument/2006/relationships/image" Target="../media/image30.png"/><Relationship Id="rId3" Type="http://schemas.openxmlformats.org/officeDocument/2006/relationships/image" Target="../media/image15.png"/><Relationship Id="rId7" Type="http://schemas.openxmlformats.org/officeDocument/2006/relationships/image" Target="../media/image27.png"/><Relationship Id="rId12" Type="http://schemas.microsoft.com/office/2007/relationships/hdphoto" Target="../media/hdphoto4.wdp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Relationship Id="rId6" Type="http://schemas.microsoft.com/office/2007/relationships/hdphoto" Target="../media/hdphoto1.wdp"/><Relationship Id="rId11" Type="http://schemas.openxmlformats.org/officeDocument/2006/relationships/image" Target="../media/image29.png"/><Relationship Id="rId5" Type="http://schemas.openxmlformats.org/officeDocument/2006/relationships/image" Target="../media/image26.png"/><Relationship Id="rId10" Type="http://schemas.microsoft.com/office/2007/relationships/hdphoto" Target="../media/hdphoto3.wdp"/><Relationship Id="rId4" Type="http://schemas.openxmlformats.org/officeDocument/2006/relationships/image" Target="../media/image25.jpeg"/><Relationship Id="rId9" Type="http://schemas.openxmlformats.org/officeDocument/2006/relationships/image" Target="../media/image28.png"/><Relationship Id="rId14" Type="http://schemas.microsoft.com/office/2007/relationships/hdphoto" Target="../media/hdphoto5.wdp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31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2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3.jpe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5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8.png"/><Relationship Id="rId4" Type="http://schemas.openxmlformats.org/officeDocument/2006/relationships/image" Target="../media/image37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0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2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7" Type="http://schemas.openxmlformats.org/officeDocument/2006/relationships/image" Target="../media/image48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7.png"/><Relationship Id="rId5" Type="http://schemas.openxmlformats.org/officeDocument/2006/relationships/image" Target="../media/image46.png"/><Relationship Id="rId4" Type="http://schemas.openxmlformats.org/officeDocument/2006/relationships/image" Target="../media/image45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0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1.jpe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mailto:a.cunningham@uwtsd.ac.uk" TargetMode="Externa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3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57CC4A95-AF50-3264-EFBB-B7B2A4AC5E30}"/>
              </a:ext>
            </a:extLst>
          </p:cNvPr>
          <p:cNvSpPr txBox="1"/>
          <p:nvPr/>
        </p:nvSpPr>
        <p:spPr>
          <a:xfrm>
            <a:off x="4374861" y="369332"/>
            <a:ext cx="6712643" cy="356616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000" dirty="0">
                <a:latin typeface="+mj-lt"/>
                <a:ea typeface="+mj-ea"/>
                <a:cs typeface="+mj-cs"/>
              </a:rPr>
              <a:t>ACBA7005: </a:t>
            </a:r>
            <a:r>
              <a:rPr lang="en-GB" sz="5000" dirty="0">
                <a:latin typeface="+mj-lt"/>
                <a:ea typeface="+mj-ea"/>
                <a:cs typeface="+mj-cs"/>
              </a:rPr>
              <a:t>Geographical Information Systems (GIS) and Habitat Management</a:t>
            </a:r>
            <a:endParaRPr lang="en-US" sz="5000" dirty="0">
              <a:latin typeface="+mj-lt"/>
              <a:ea typeface="+mj-ea"/>
              <a:cs typeface="+mj-cs"/>
            </a:endParaRPr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14F25CB4-834E-E3BD-5F86-BAD0E128AD2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126" b="11126"/>
          <a:stretch/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32" name="sketchy line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2862" y="4409267"/>
            <a:ext cx="4243589" cy="18288"/>
          </a:xfrm>
          <a:custGeom>
            <a:avLst/>
            <a:gdLst>
              <a:gd name="csX0" fmla="*/ 0 w 4243589"/>
              <a:gd name="csY0" fmla="*/ 0 h 18288"/>
              <a:gd name="csX1" fmla="*/ 563791 w 4243589"/>
              <a:gd name="csY1" fmla="*/ 0 h 18288"/>
              <a:gd name="csX2" fmla="*/ 1042710 w 4243589"/>
              <a:gd name="csY2" fmla="*/ 0 h 18288"/>
              <a:gd name="csX3" fmla="*/ 1564066 w 4243589"/>
              <a:gd name="csY3" fmla="*/ 0 h 18288"/>
              <a:gd name="csX4" fmla="*/ 2212729 w 4243589"/>
              <a:gd name="csY4" fmla="*/ 0 h 18288"/>
              <a:gd name="csX5" fmla="*/ 2776520 w 4243589"/>
              <a:gd name="csY5" fmla="*/ 0 h 18288"/>
              <a:gd name="csX6" fmla="*/ 3297875 w 4243589"/>
              <a:gd name="csY6" fmla="*/ 0 h 18288"/>
              <a:gd name="csX7" fmla="*/ 4243589 w 4243589"/>
              <a:gd name="csY7" fmla="*/ 0 h 18288"/>
              <a:gd name="csX8" fmla="*/ 4243589 w 4243589"/>
              <a:gd name="csY8" fmla="*/ 18288 h 18288"/>
              <a:gd name="csX9" fmla="*/ 3637362 w 4243589"/>
              <a:gd name="csY9" fmla="*/ 18288 h 18288"/>
              <a:gd name="csX10" fmla="*/ 3116007 w 4243589"/>
              <a:gd name="csY10" fmla="*/ 18288 h 18288"/>
              <a:gd name="csX11" fmla="*/ 2424908 w 4243589"/>
              <a:gd name="csY11" fmla="*/ 18288 h 18288"/>
              <a:gd name="csX12" fmla="*/ 1861117 w 4243589"/>
              <a:gd name="csY12" fmla="*/ 18288 h 18288"/>
              <a:gd name="csX13" fmla="*/ 1382198 w 4243589"/>
              <a:gd name="csY13" fmla="*/ 18288 h 18288"/>
              <a:gd name="csX14" fmla="*/ 733535 w 4243589"/>
              <a:gd name="csY14" fmla="*/ 18288 h 18288"/>
              <a:gd name="csX15" fmla="*/ 0 w 4243589"/>
              <a:gd name="csY15" fmla="*/ 18288 h 18288"/>
              <a:gd name="csX16" fmla="*/ 0 w 4243589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3987" y="7429"/>
                  <a:pt x="4243569" y="10822"/>
                  <a:pt x="4243589" y="18288"/>
                </a:cubicBezTo>
                <a:cubicBezTo>
                  <a:pt x="4112949" y="-2855"/>
                  <a:pt x="3928037" y="1831"/>
                  <a:pt x="3637362" y="18288"/>
                </a:cubicBezTo>
                <a:cubicBezTo>
                  <a:pt x="3346687" y="34745"/>
                  <a:pt x="3254446" y="26669"/>
                  <a:pt x="3116007" y="18288"/>
                </a:cubicBezTo>
                <a:cubicBezTo>
                  <a:pt x="2977569" y="9907"/>
                  <a:pt x="2620228" y="28873"/>
                  <a:pt x="2424908" y="18288"/>
                </a:cubicBezTo>
                <a:cubicBezTo>
                  <a:pt x="2229588" y="7703"/>
                  <a:pt x="2088287" y="-3854"/>
                  <a:pt x="1861117" y="18288"/>
                </a:cubicBezTo>
                <a:cubicBezTo>
                  <a:pt x="1633947" y="40430"/>
                  <a:pt x="1502447" y="-871"/>
                  <a:pt x="1382198" y="18288"/>
                </a:cubicBezTo>
                <a:cubicBezTo>
                  <a:pt x="1261949" y="37447"/>
                  <a:pt x="1045440" y="28353"/>
                  <a:pt x="733535" y="18288"/>
                </a:cubicBezTo>
                <a:cubicBezTo>
                  <a:pt x="421630" y="8223"/>
                  <a:pt x="341257" y="-18359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2703" y="5429"/>
                  <a:pt x="4244410" y="14046"/>
                  <a:pt x="4243589" y="18288"/>
                </a:cubicBezTo>
                <a:cubicBezTo>
                  <a:pt x="4130424" y="-1240"/>
                  <a:pt x="3932803" y="42249"/>
                  <a:pt x="3722234" y="18288"/>
                </a:cubicBezTo>
                <a:cubicBezTo>
                  <a:pt x="3511665" y="-5673"/>
                  <a:pt x="3269903" y="45994"/>
                  <a:pt x="3116007" y="18288"/>
                </a:cubicBezTo>
                <a:cubicBezTo>
                  <a:pt x="2962111" y="-9418"/>
                  <a:pt x="2744280" y="23224"/>
                  <a:pt x="2509780" y="18288"/>
                </a:cubicBezTo>
                <a:cubicBezTo>
                  <a:pt x="2275280" y="13352"/>
                  <a:pt x="2066059" y="43664"/>
                  <a:pt x="1945989" y="18288"/>
                </a:cubicBezTo>
                <a:cubicBezTo>
                  <a:pt x="1825919" y="-7088"/>
                  <a:pt x="1407329" y="12616"/>
                  <a:pt x="1254890" y="18288"/>
                </a:cubicBezTo>
                <a:cubicBezTo>
                  <a:pt x="1102451" y="23960"/>
                  <a:pt x="837950" y="31673"/>
                  <a:pt x="563791" y="18288"/>
                </a:cubicBezTo>
                <a:cubicBezTo>
                  <a:pt x="289632" y="4903"/>
                  <a:pt x="132768" y="7105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8F4A015C-4060-7569-C996-C0E610DFAC4C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1</a:t>
            </a:fld>
            <a:r>
              <a:rPr lang="en-GB" dirty="0"/>
              <a:t> / 32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065D01E9-11A0-DBC0-6713-29D01B31E987}"/>
              </a:ext>
            </a:extLst>
          </p:cNvPr>
          <p:cNvSpPr txBox="1"/>
          <p:nvPr/>
        </p:nvSpPr>
        <p:spPr>
          <a:xfrm>
            <a:off x="6618749" y="4654957"/>
            <a:ext cx="2396810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dirty="0"/>
              <a:t>Dr Alisdair Cunningham</a:t>
            </a:r>
          </a:p>
          <a:p>
            <a:pPr algn="ctr"/>
            <a:r>
              <a:rPr lang="en-GB" dirty="0"/>
              <a:t>Senior Lecturer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2025 / 2026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28/01/2026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28BEEBE5-1649-2D3F-4E37-5E30C4D917BA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28/01/2026</a:t>
            </a:r>
          </a:p>
        </p:txBody>
      </p:sp>
    </p:spTree>
    <p:extLst>
      <p:ext uri="{BB962C8B-B14F-4D97-AF65-F5344CB8AC3E}">
        <p14:creationId xmlns:p14="http://schemas.microsoft.com/office/powerpoint/2010/main" val="37017685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2</a:t>
            </a:fld>
            <a:r>
              <a:rPr lang="en-GB" dirty="0"/>
              <a:t> / 32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ACBA7005: 2025 / 2026		</a:t>
            </a:r>
            <a:r>
              <a:rPr lang="fr-FR" b="1" dirty="0"/>
              <a:t>Module </a:t>
            </a:r>
            <a:r>
              <a:rPr lang="en-GB" b="1" dirty="0"/>
              <a:t>Aims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CDC57D8D-8F2C-3ECC-54B1-1401800DD89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5" b="35"/>
          <a:stretch/>
        </p:blipFill>
        <p:spPr>
          <a:xfrm>
            <a:off x="20" y="369332"/>
            <a:ext cx="3221352" cy="6096782"/>
          </a:xfrm>
          <a:custGeom>
            <a:avLst/>
            <a:gdLst/>
            <a:ahLst/>
            <a:cxnLst/>
            <a:rect l="l" t="t" r="r" b="b"/>
            <a:pathLst>
              <a:path w="4049806" h="6858000">
                <a:moveTo>
                  <a:pt x="0" y="0"/>
                </a:moveTo>
                <a:lnTo>
                  <a:pt x="4018525" y="0"/>
                </a:lnTo>
                <a:lnTo>
                  <a:pt x="4019816" y="10931"/>
                </a:lnTo>
                <a:cubicBezTo>
                  <a:pt x="4034945" y="94836"/>
                  <a:pt x="4032275" y="179884"/>
                  <a:pt x="4036343" y="264297"/>
                </a:cubicBezTo>
                <a:cubicBezTo>
                  <a:pt x="4041301" y="367652"/>
                  <a:pt x="4035072" y="471135"/>
                  <a:pt x="4032911" y="574617"/>
                </a:cubicBezTo>
                <a:cubicBezTo>
                  <a:pt x="4031004" y="662717"/>
                  <a:pt x="4022232" y="750690"/>
                  <a:pt x="4025029" y="838916"/>
                </a:cubicBezTo>
                <a:cubicBezTo>
                  <a:pt x="4025029" y="841968"/>
                  <a:pt x="4025029" y="845019"/>
                  <a:pt x="4025029" y="848070"/>
                </a:cubicBezTo>
                <a:cubicBezTo>
                  <a:pt x="4017020" y="945068"/>
                  <a:pt x="4017020" y="1042576"/>
                  <a:pt x="4025029" y="1139574"/>
                </a:cubicBezTo>
                <a:cubicBezTo>
                  <a:pt x="4027609" y="1179950"/>
                  <a:pt x="4026885" y="1220466"/>
                  <a:pt x="4022868" y="1260728"/>
                </a:cubicBezTo>
                <a:cubicBezTo>
                  <a:pt x="4019054" y="1311960"/>
                  <a:pt x="4006849" y="1364083"/>
                  <a:pt x="4015621" y="1414934"/>
                </a:cubicBezTo>
                <a:cubicBezTo>
                  <a:pt x="4021367" y="1456784"/>
                  <a:pt x="4024558" y="1498940"/>
                  <a:pt x="4025156" y="1541172"/>
                </a:cubicBezTo>
                <a:cubicBezTo>
                  <a:pt x="4029478" y="1635755"/>
                  <a:pt x="4025283" y="1730847"/>
                  <a:pt x="4023757" y="1825685"/>
                </a:cubicBezTo>
                <a:cubicBezTo>
                  <a:pt x="4021850" y="1936286"/>
                  <a:pt x="4024647" y="2046634"/>
                  <a:pt x="4015748" y="2157235"/>
                </a:cubicBezTo>
                <a:cubicBezTo>
                  <a:pt x="4010790" y="2246581"/>
                  <a:pt x="4010790" y="2336130"/>
                  <a:pt x="4015748" y="2425476"/>
                </a:cubicBezTo>
                <a:cubicBezTo>
                  <a:pt x="4018164" y="2507473"/>
                  <a:pt x="4030495" y="2588454"/>
                  <a:pt x="4028461" y="2671214"/>
                </a:cubicBezTo>
                <a:cubicBezTo>
                  <a:pt x="4026046" y="2767832"/>
                  <a:pt x="4014604" y="2863940"/>
                  <a:pt x="4018164" y="2960685"/>
                </a:cubicBezTo>
                <a:cubicBezTo>
                  <a:pt x="4019816" y="3006832"/>
                  <a:pt x="4019944" y="3052980"/>
                  <a:pt x="4020961" y="3099127"/>
                </a:cubicBezTo>
                <a:cubicBezTo>
                  <a:pt x="4021978" y="3154682"/>
                  <a:pt x="4032021" y="3210110"/>
                  <a:pt x="4026427" y="3265665"/>
                </a:cubicBezTo>
                <a:cubicBezTo>
                  <a:pt x="4017147" y="3358087"/>
                  <a:pt x="3993120" y="3448857"/>
                  <a:pt x="4008121" y="3543567"/>
                </a:cubicBezTo>
                <a:cubicBezTo>
                  <a:pt x="4016384" y="3595690"/>
                  <a:pt x="4025791" y="3647940"/>
                  <a:pt x="4030495" y="3700571"/>
                </a:cubicBezTo>
                <a:cubicBezTo>
                  <a:pt x="4034690" y="3747608"/>
                  <a:pt x="4045369" y="3795408"/>
                  <a:pt x="4037233" y="3842191"/>
                </a:cubicBezTo>
                <a:cubicBezTo>
                  <a:pt x="4030368" y="3882237"/>
                  <a:pt x="4034055" y="3922282"/>
                  <a:pt x="4028715" y="3962327"/>
                </a:cubicBezTo>
                <a:cubicBezTo>
                  <a:pt x="4021723" y="4014831"/>
                  <a:pt x="4017910" y="4068352"/>
                  <a:pt x="4012697" y="4121111"/>
                </a:cubicBezTo>
                <a:cubicBezTo>
                  <a:pt x="4007866" y="4169038"/>
                  <a:pt x="4004307" y="4216838"/>
                  <a:pt x="4017020" y="4261841"/>
                </a:cubicBezTo>
                <a:cubicBezTo>
                  <a:pt x="4048039" y="4375112"/>
                  <a:pt x="4031004" y="4487748"/>
                  <a:pt x="4019308" y="4600257"/>
                </a:cubicBezTo>
                <a:cubicBezTo>
                  <a:pt x="4013587" y="4655049"/>
                  <a:pt x="4005197" y="4712765"/>
                  <a:pt x="4017910" y="4762853"/>
                </a:cubicBezTo>
                <a:cubicBezTo>
                  <a:pt x="4041428" y="4851716"/>
                  <a:pt x="4022995" y="4936764"/>
                  <a:pt x="4012824" y="5021432"/>
                </a:cubicBezTo>
                <a:cubicBezTo>
                  <a:pt x="4002654" y="5106099"/>
                  <a:pt x="4000239" y="5189495"/>
                  <a:pt x="4018037" y="5272637"/>
                </a:cubicBezTo>
                <a:cubicBezTo>
                  <a:pt x="4030495" y="5331116"/>
                  <a:pt x="4030495" y="5390612"/>
                  <a:pt x="4032021" y="5449600"/>
                </a:cubicBezTo>
                <a:cubicBezTo>
                  <a:pt x="4032911" y="5486339"/>
                  <a:pt x="4019308" y="5523842"/>
                  <a:pt x="4010282" y="5560582"/>
                </a:cubicBezTo>
                <a:cubicBezTo>
                  <a:pt x="3994009" y="5626943"/>
                  <a:pt x="3988162" y="5694321"/>
                  <a:pt x="4010282" y="5759029"/>
                </a:cubicBezTo>
                <a:cubicBezTo>
                  <a:pt x="4040793" y="5848655"/>
                  <a:pt x="4058336" y="5938407"/>
                  <a:pt x="4045623" y="6033117"/>
                </a:cubicBezTo>
                <a:cubicBezTo>
                  <a:pt x="4038377" y="6091724"/>
                  <a:pt x="4036597" y="6151347"/>
                  <a:pt x="4025664" y="6209190"/>
                </a:cubicBezTo>
                <a:cubicBezTo>
                  <a:pt x="4007358" y="6304790"/>
                  <a:pt x="4013841" y="6399882"/>
                  <a:pt x="4028461" y="6494211"/>
                </a:cubicBezTo>
                <a:cubicBezTo>
                  <a:pt x="4038542" y="6573081"/>
                  <a:pt x="4039610" y="6652829"/>
                  <a:pt x="4031639" y="6731941"/>
                </a:cubicBezTo>
                <a:lnTo>
                  <a:pt x="4022913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09E3C876-0332-89E5-FDE4-245151733AF4}"/>
              </a:ext>
            </a:extLst>
          </p:cNvPr>
          <p:cNvSpPr txBox="1"/>
          <p:nvPr/>
        </p:nvSpPr>
        <p:spPr>
          <a:xfrm>
            <a:off x="4160938" y="1155565"/>
            <a:ext cx="5855516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This lecture will contain the following:</a:t>
            </a:r>
          </a:p>
          <a:p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Module Overview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Module Assessment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Understanding Maps and GIS Data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Modelling the real world: Spatial Data Types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Information: Attributes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Practical:</a:t>
            </a:r>
            <a:br>
              <a:rPr lang="en-GB" sz="2400" dirty="0"/>
            </a:br>
            <a:r>
              <a:rPr lang="en-GB" sz="2400" dirty="0"/>
              <a:t>GIS software for Data Visualisation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D5216FF-A848-7B03-7F19-B0E69A3C8466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28/01/2026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22EFF28-C559-3C98-A5C2-1E28C24E8A7A}"/>
              </a:ext>
            </a:extLst>
          </p:cNvPr>
          <p:cNvSpPr txBox="1"/>
          <p:nvPr/>
        </p:nvSpPr>
        <p:spPr>
          <a:xfrm>
            <a:off x="-1" y="6466114"/>
            <a:ext cx="121863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Lecture 1: Introduction to </a:t>
            </a:r>
            <a:r>
              <a:rPr lang="en-GB" dirty="0"/>
              <a:t>ACBA7005</a:t>
            </a:r>
            <a:r>
              <a:rPr lang="fr-FR" dirty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200498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1E75A89-223B-C391-8173-2DCD1F72BAED}"/>
              </a:ext>
            </a:extLst>
          </p:cNvPr>
          <p:cNvSpPr txBox="1"/>
          <p:nvPr/>
        </p:nvSpPr>
        <p:spPr>
          <a:xfrm>
            <a:off x="-1" y="6466114"/>
            <a:ext cx="121863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Lecture 1: Introduction to </a:t>
            </a:r>
            <a:r>
              <a:rPr lang="en-GB" dirty="0"/>
              <a:t>ACBA7005</a:t>
            </a:r>
            <a:r>
              <a:rPr lang="fr-FR" dirty="0"/>
              <a:t> </a:t>
            </a: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3</a:t>
            </a:fld>
            <a:r>
              <a:rPr lang="en-GB" dirty="0"/>
              <a:t> / 32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ACBA7005: 2025 / 2026		</a:t>
            </a:r>
            <a:r>
              <a:rPr lang="fr-FR" b="1" dirty="0"/>
              <a:t>Module </a:t>
            </a:r>
            <a:r>
              <a:rPr lang="fr-FR" b="1" dirty="0" err="1"/>
              <a:t>Aims</a:t>
            </a:r>
            <a:endParaRPr lang="en-GB" b="1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CDC57D8D-8F2C-3ECC-54B1-1401800DD89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5" b="35"/>
          <a:stretch/>
        </p:blipFill>
        <p:spPr>
          <a:xfrm>
            <a:off x="20" y="369332"/>
            <a:ext cx="3221352" cy="6096782"/>
          </a:xfrm>
          <a:custGeom>
            <a:avLst/>
            <a:gdLst/>
            <a:ahLst/>
            <a:cxnLst/>
            <a:rect l="l" t="t" r="r" b="b"/>
            <a:pathLst>
              <a:path w="4049806" h="6858000">
                <a:moveTo>
                  <a:pt x="0" y="0"/>
                </a:moveTo>
                <a:lnTo>
                  <a:pt x="4018525" y="0"/>
                </a:lnTo>
                <a:lnTo>
                  <a:pt x="4019816" y="10931"/>
                </a:lnTo>
                <a:cubicBezTo>
                  <a:pt x="4034945" y="94836"/>
                  <a:pt x="4032275" y="179884"/>
                  <a:pt x="4036343" y="264297"/>
                </a:cubicBezTo>
                <a:cubicBezTo>
                  <a:pt x="4041301" y="367652"/>
                  <a:pt x="4035072" y="471135"/>
                  <a:pt x="4032911" y="574617"/>
                </a:cubicBezTo>
                <a:cubicBezTo>
                  <a:pt x="4031004" y="662717"/>
                  <a:pt x="4022232" y="750690"/>
                  <a:pt x="4025029" y="838916"/>
                </a:cubicBezTo>
                <a:cubicBezTo>
                  <a:pt x="4025029" y="841968"/>
                  <a:pt x="4025029" y="845019"/>
                  <a:pt x="4025029" y="848070"/>
                </a:cubicBezTo>
                <a:cubicBezTo>
                  <a:pt x="4017020" y="945068"/>
                  <a:pt x="4017020" y="1042576"/>
                  <a:pt x="4025029" y="1139574"/>
                </a:cubicBezTo>
                <a:cubicBezTo>
                  <a:pt x="4027609" y="1179950"/>
                  <a:pt x="4026885" y="1220466"/>
                  <a:pt x="4022868" y="1260728"/>
                </a:cubicBezTo>
                <a:cubicBezTo>
                  <a:pt x="4019054" y="1311960"/>
                  <a:pt x="4006849" y="1364083"/>
                  <a:pt x="4015621" y="1414934"/>
                </a:cubicBezTo>
                <a:cubicBezTo>
                  <a:pt x="4021367" y="1456784"/>
                  <a:pt x="4024558" y="1498940"/>
                  <a:pt x="4025156" y="1541172"/>
                </a:cubicBezTo>
                <a:cubicBezTo>
                  <a:pt x="4029478" y="1635755"/>
                  <a:pt x="4025283" y="1730847"/>
                  <a:pt x="4023757" y="1825685"/>
                </a:cubicBezTo>
                <a:cubicBezTo>
                  <a:pt x="4021850" y="1936286"/>
                  <a:pt x="4024647" y="2046634"/>
                  <a:pt x="4015748" y="2157235"/>
                </a:cubicBezTo>
                <a:cubicBezTo>
                  <a:pt x="4010790" y="2246581"/>
                  <a:pt x="4010790" y="2336130"/>
                  <a:pt x="4015748" y="2425476"/>
                </a:cubicBezTo>
                <a:cubicBezTo>
                  <a:pt x="4018164" y="2507473"/>
                  <a:pt x="4030495" y="2588454"/>
                  <a:pt x="4028461" y="2671214"/>
                </a:cubicBezTo>
                <a:cubicBezTo>
                  <a:pt x="4026046" y="2767832"/>
                  <a:pt x="4014604" y="2863940"/>
                  <a:pt x="4018164" y="2960685"/>
                </a:cubicBezTo>
                <a:cubicBezTo>
                  <a:pt x="4019816" y="3006832"/>
                  <a:pt x="4019944" y="3052980"/>
                  <a:pt x="4020961" y="3099127"/>
                </a:cubicBezTo>
                <a:cubicBezTo>
                  <a:pt x="4021978" y="3154682"/>
                  <a:pt x="4032021" y="3210110"/>
                  <a:pt x="4026427" y="3265665"/>
                </a:cubicBezTo>
                <a:cubicBezTo>
                  <a:pt x="4017147" y="3358087"/>
                  <a:pt x="3993120" y="3448857"/>
                  <a:pt x="4008121" y="3543567"/>
                </a:cubicBezTo>
                <a:cubicBezTo>
                  <a:pt x="4016384" y="3595690"/>
                  <a:pt x="4025791" y="3647940"/>
                  <a:pt x="4030495" y="3700571"/>
                </a:cubicBezTo>
                <a:cubicBezTo>
                  <a:pt x="4034690" y="3747608"/>
                  <a:pt x="4045369" y="3795408"/>
                  <a:pt x="4037233" y="3842191"/>
                </a:cubicBezTo>
                <a:cubicBezTo>
                  <a:pt x="4030368" y="3882237"/>
                  <a:pt x="4034055" y="3922282"/>
                  <a:pt x="4028715" y="3962327"/>
                </a:cubicBezTo>
                <a:cubicBezTo>
                  <a:pt x="4021723" y="4014831"/>
                  <a:pt x="4017910" y="4068352"/>
                  <a:pt x="4012697" y="4121111"/>
                </a:cubicBezTo>
                <a:cubicBezTo>
                  <a:pt x="4007866" y="4169038"/>
                  <a:pt x="4004307" y="4216838"/>
                  <a:pt x="4017020" y="4261841"/>
                </a:cubicBezTo>
                <a:cubicBezTo>
                  <a:pt x="4048039" y="4375112"/>
                  <a:pt x="4031004" y="4487748"/>
                  <a:pt x="4019308" y="4600257"/>
                </a:cubicBezTo>
                <a:cubicBezTo>
                  <a:pt x="4013587" y="4655049"/>
                  <a:pt x="4005197" y="4712765"/>
                  <a:pt x="4017910" y="4762853"/>
                </a:cubicBezTo>
                <a:cubicBezTo>
                  <a:pt x="4041428" y="4851716"/>
                  <a:pt x="4022995" y="4936764"/>
                  <a:pt x="4012824" y="5021432"/>
                </a:cubicBezTo>
                <a:cubicBezTo>
                  <a:pt x="4002654" y="5106099"/>
                  <a:pt x="4000239" y="5189495"/>
                  <a:pt x="4018037" y="5272637"/>
                </a:cubicBezTo>
                <a:cubicBezTo>
                  <a:pt x="4030495" y="5331116"/>
                  <a:pt x="4030495" y="5390612"/>
                  <a:pt x="4032021" y="5449600"/>
                </a:cubicBezTo>
                <a:cubicBezTo>
                  <a:pt x="4032911" y="5486339"/>
                  <a:pt x="4019308" y="5523842"/>
                  <a:pt x="4010282" y="5560582"/>
                </a:cubicBezTo>
                <a:cubicBezTo>
                  <a:pt x="3994009" y="5626943"/>
                  <a:pt x="3988162" y="5694321"/>
                  <a:pt x="4010282" y="5759029"/>
                </a:cubicBezTo>
                <a:cubicBezTo>
                  <a:pt x="4040793" y="5848655"/>
                  <a:pt x="4058336" y="5938407"/>
                  <a:pt x="4045623" y="6033117"/>
                </a:cubicBezTo>
                <a:cubicBezTo>
                  <a:pt x="4038377" y="6091724"/>
                  <a:pt x="4036597" y="6151347"/>
                  <a:pt x="4025664" y="6209190"/>
                </a:cubicBezTo>
                <a:cubicBezTo>
                  <a:pt x="4007358" y="6304790"/>
                  <a:pt x="4013841" y="6399882"/>
                  <a:pt x="4028461" y="6494211"/>
                </a:cubicBezTo>
                <a:cubicBezTo>
                  <a:pt x="4038542" y="6573081"/>
                  <a:pt x="4039610" y="6652829"/>
                  <a:pt x="4031639" y="6731941"/>
                </a:cubicBezTo>
                <a:lnTo>
                  <a:pt x="4022913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38C4A143-C346-A5D7-3DFF-2CAF7FBCDBED}"/>
              </a:ext>
            </a:extLst>
          </p:cNvPr>
          <p:cNvSpPr txBox="1"/>
          <p:nvPr/>
        </p:nvSpPr>
        <p:spPr>
          <a:xfrm>
            <a:off x="3883742" y="1155565"/>
            <a:ext cx="7698657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Module descriptor can be found on Moodle:</a:t>
            </a:r>
          </a:p>
          <a:p>
            <a:pPr algn="ctr"/>
            <a:r>
              <a:rPr lang="en-GB" sz="2400" dirty="0">
                <a:hlinkClick r:id="rId3"/>
              </a:rPr>
              <a:t>https://moodle.uwtsd.ac.uk/course/view.php?id=6990</a:t>
            </a:r>
            <a:endParaRPr lang="en-GB" sz="2400" dirty="0"/>
          </a:p>
          <a:p>
            <a:pPr algn="ctr"/>
            <a:endParaRPr lang="en-GB" sz="2400" dirty="0"/>
          </a:p>
          <a:p>
            <a:pPr algn="ctr"/>
            <a:endParaRPr lang="en-GB" sz="2400" dirty="0"/>
          </a:p>
          <a:p>
            <a:r>
              <a:rPr lang="en-GB" sz="2000" b="1" i="1" dirty="0"/>
              <a:t>“On successful completion of this module students will be able to:</a:t>
            </a:r>
          </a:p>
          <a:p>
            <a:r>
              <a:rPr lang="en-GB" sz="2000" b="1" i="1" dirty="0"/>
              <a:t> </a:t>
            </a:r>
          </a:p>
          <a:p>
            <a:pPr marL="457200" indent="-457200">
              <a:buAutoNum type="arabicPeriod"/>
            </a:pPr>
            <a:r>
              <a:rPr lang="en-GB" sz="2000" b="1" i="1" dirty="0"/>
              <a:t>Evaluate habitat management practices in terms of biodiversity and other factors.</a:t>
            </a:r>
          </a:p>
          <a:p>
            <a:pPr marL="457200" indent="-457200">
              <a:buAutoNum type="arabicPeriod"/>
            </a:pPr>
            <a:endParaRPr lang="en-GB" sz="2000" b="1" i="1" dirty="0"/>
          </a:p>
          <a:p>
            <a:pPr marL="457200" indent="-457200">
              <a:buAutoNum type="arabicPeriod"/>
            </a:pPr>
            <a:r>
              <a:rPr lang="en-GB" sz="2000" b="1" i="1" dirty="0"/>
              <a:t>Critically evaluate different habitats and their management.”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CC55022-FB6B-03B1-63B3-3DF214375334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28/01/2026</a:t>
            </a:r>
          </a:p>
        </p:txBody>
      </p:sp>
    </p:spTree>
    <p:extLst>
      <p:ext uri="{BB962C8B-B14F-4D97-AF65-F5344CB8AC3E}">
        <p14:creationId xmlns:p14="http://schemas.microsoft.com/office/powerpoint/2010/main" val="241951413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4</a:t>
            </a:fld>
            <a:r>
              <a:rPr lang="en-GB" dirty="0"/>
              <a:t> / 32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ACBA7005: 2025 / 2026		</a:t>
            </a:r>
            <a:r>
              <a:rPr lang="fr-FR" b="1" dirty="0"/>
              <a:t>Module </a:t>
            </a:r>
            <a:r>
              <a:rPr lang="en-GB" b="1" dirty="0"/>
              <a:t>Assessment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CDC57D8D-8F2C-3ECC-54B1-1401800DD89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5" b="35"/>
          <a:stretch/>
        </p:blipFill>
        <p:spPr>
          <a:xfrm>
            <a:off x="20" y="369332"/>
            <a:ext cx="3221352" cy="6096782"/>
          </a:xfrm>
          <a:custGeom>
            <a:avLst/>
            <a:gdLst/>
            <a:ahLst/>
            <a:cxnLst/>
            <a:rect l="l" t="t" r="r" b="b"/>
            <a:pathLst>
              <a:path w="4049806" h="6858000">
                <a:moveTo>
                  <a:pt x="0" y="0"/>
                </a:moveTo>
                <a:lnTo>
                  <a:pt x="4018525" y="0"/>
                </a:lnTo>
                <a:lnTo>
                  <a:pt x="4019816" y="10931"/>
                </a:lnTo>
                <a:cubicBezTo>
                  <a:pt x="4034945" y="94836"/>
                  <a:pt x="4032275" y="179884"/>
                  <a:pt x="4036343" y="264297"/>
                </a:cubicBezTo>
                <a:cubicBezTo>
                  <a:pt x="4041301" y="367652"/>
                  <a:pt x="4035072" y="471135"/>
                  <a:pt x="4032911" y="574617"/>
                </a:cubicBezTo>
                <a:cubicBezTo>
                  <a:pt x="4031004" y="662717"/>
                  <a:pt x="4022232" y="750690"/>
                  <a:pt x="4025029" y="838916"/>
                </a:cubicBezTo>
                <a:cubicBezTo>
                  <a:pt x="4025029" y="841968"/>
                  <a:pt x="4025029" y="845019"/>
                  <a:pt x="4025029" y="848070"/>
                </a:cubicBezTo>
                <a:cubicBezTo>
                  <a:pt x="4017020" y="945068"/>
                  <a:pt x="4017020" y="1042576"/>
                  <a:pt x="4025029" y="1139574"/>
                </a:cubicBezTo>
                <a:cubicBezTo>
                  <a:pt x="4027609" y="1179950"/>
                  <a:pt x="4026885" y="1220466"/>
                  <a:pt x="4022868" y="1260728"/>
                </a:cubicBezTo>
                <a:cubicBezTo>
                  <a:pt x="4019054" y="1311960"/>
                  <a:pt x="4006849" y="1364083"/>
                  <a:pt x="4015621" y="1414934"/>
                </a:cubicBezTo>
                <a:cubicBezTo>
                  <a:pt x="4021367" y="1456784"/>
                  <a:pt x="4024558" y="1498940"/>
                  <a:pt x="4025156" y="1541172"/>
                </a:cubicBezTo>
                <a:cubicBezTo>
                  <a:pt x="4029478" y="1635755"/>
                  <a:pt x="4025283" y="1730847"/>
                  <a:pt x="4023757" y="1825685"/>
                </a:cubicBezTo>
                <a:cubicBezTo>
                  <a:pt x="4021850" y="1936286"/>
                  <a:pt x="4024647" y="2046634"/>
                  <a:pt x="4015748" y="2157235"/>
                </a:cubicBezTo>
                <a:cubicBezTo>
                  <a:pt x="4010790" y="2246581"/>
                  <a:pt x="4010790" y="2336130"/>
                  <a:pt x="4015748" y="2425476"/>
                </a:cubicBezTo>
                <a:cubicBezTo>
                  <a:pt x="4018164" y="2507473"/>
                  <a:pt x="4030495" y="2588454"/>
                  <a:pt x="4028461" y="2671214"/>
                </a:cubicBezTo>
                <a:cubicBezTo>
                  <a:pt x="4026046" y="2767832"/>
                  <a:pt x="4014604" y="2863940"/>
                  <a:pt x="4018164" y="2960685"/>
                </a:cubicBezTo>
                <a:cubicBezTo>
                  <a:pt x="4019816" y="3006832"/>
                  <a:pt x="4019944" y="3052980"/>
                  <a:pt x="4020961" y="3099127"/>
                </a:cubicBezTo>
                <a:cubicBezTo>
                  <a:pt x="4021978" y="3154682"/>
                  <a:pt x="4032021" y="3210110"/>
                  <a:pt x="4026427" y="3265665"/>
                </a:cubicBezTo>
                <a:cubicBezTo>
                  <a:pt x="4017147" y="3358087"/>
                  <a:pt x="3993120" y="3448857"/>
                  <a:pt x="4008121" y="3543567"/>
                </a:cubicBezTo>
                <a:cubicBezTo>
                  <a:pt x="4016384" y="3595690"/>
                  <a:pt x="4025791" y="3647940"/>
                  <a:pt x="4030495" y="3700571"/>
                </a:cubicBezTo>
                <a:cubicBezTo>
                  <a:pt x="4034690" y="3747608"/>
                  <a:pt x="4045369" y="3795408"/>
                  <a:pt x="4037233" y="3842191"/>
                </a:cubicBezTo>
                <a:cubicBezTo>
                  <a:pt x="4030368" y="3882237"/>
                  <a:pt x="4034055" y="3922282"/>
                  <a:pt x="4028715" y="3962327"/>
                </a:cubicBezTo>
                <a:cubicBezTo>
                  <a:pt x="4021723" y="4014831"/>
                  <a:pt x="4017910" y="4068352"/>
                  <a:pt x="4012697" y="4121111"/>
                </a:cubicBezTo>
                <a:cubicBezTo>
                  <a:pt x="4007866" y="4169038"/>
                  <a:pt x="4004307" y="4216838"/>
                  <a:pt x="4017020" y="4261841"/>
                </a:cubicBezTo>
                <a:cubicBezTo>
                  <a:pt x="4048039" y="4375112"/>
                  <a:pt x="4031004" y="4487748"/>
                  <a:pt x="4019308" y="4600257"/>
                </a:cubicBezTo>
                <a:cubicBezTo>
                  <a:pt x="4013587" y="4655049"/>
                  <a:pt x="4005197" y="4712765"/>
                  <a:pt x="4017910" y="4762853"/>
                </a:cubicBezTo>
                <a:cubicBezTo>
                  <a:pt x="4041428" y="4851716"/>
                  <a:pt x="4022995" y="4936764"/>
                  <a:pt x="4012824" y="5021432"/>
                </a:cubicBezTo>
                <a:cubicBezTo>
                  <a:pt x="4002654" y="5106099"/>
                  <a:pt x="4000239" y="5189495"/>
                  <a:pt x="4018037" y="5272637"/>
                </a:cubicBezTo>
                <a:cubicBezTo>
                  <a:pt x="4030495" y="5331116"/>
                  <a:pt x="4030495" y="5390612"/>
                  <a:pt x="4032021" y="5449600"/>
                </a:cubicBezTo>
                <a:cubicBezTo>
                  <a:pt x="4032911" y="5486339"/>
                  <a:pt x="4019308" y="5523842"/>
                  <a:pt x="4010282" y="5560582"/>
                </a:cubicBezTo>
                <a:cubicBezTo>
                  <a:pt x="3994009" y="5626943"/>
                  <a:pt x="3988162" y="5694321"/>
                  <a:pt x="4010282" y="5759029"/>
                </a:cubicBezTo>
                <a:cubicBezTo>
                  <a:pt x="4040793" y="5848655"/>
                  <a:pt x="4058336" y="5938407"/>
                  <a:pt x="4045623" y="6033117"/>
                </a:cubicBezTo>
                <a:cubicBezTo>
                  <a:pt x="4038377" y="6091724"/>
                  <a:pt x="4036597" y="6151347"/>
                  <a:pt x="4025664" y="6209190"/>
                </a:cubicBezTo>
                <a:cubicBezTo>
                  <a:pt x="4007358" y="6304790"/>
                  <a:pt x="4013841" y="6399882"/>
                  <a:pt x="4028461" y="6494211"/>
                </a:cubicBezTo>
                <a:cubicBezTo>
                  <a:pt x="4038542" y="6573081"/>
                  <a:pt x="4039610" y="6652829"/>
                  <a:pt x="4031639" y="6731941"/>
                </a:cubicBezTo>
                <a:lnTo>
                  <a:pt x="4022913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38C4A143-C346-A5D7-3DFF-2CAF7FBCDBED}"/>
              </a:ext>
            </a:extLst>
          </p:cNvPr>
          <p:cNvSpPr txBox="1"/>
          <p:nvPr/>
        </p:nvSpPr>
        <p:spPr>
          <a:xfrm>
            <a:off x="3875712" y="870339"/>
            <a:ext cx="7842812" cy="43396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Assessment details can be found in the Module Descriptor, via Moodle:</a:t>
            </a:r>
          </a:p>
          <a:p>
            <a:pPr algn="ctr"/>
            <a:r>
              <a:rPr lang="en-GB" sz="2400" dirty="0">
                <a:hlinkClick r:id="rId4"/>
              </a:rPr>
              <a:t>https://moodle.uwtsd.ac.uk/course/view.php?id=6990</a:t>
            </a:r>
            <a:endParaRPr lang="en-GB" sz="2400" dirty="0"/>
          </a:p>
          <a:p>
            <a:pPr algn="ctr"/>
            <a:endParaRPr lang="en-GB" sz="2400" dirty="0"/>
          </a:p>
          <a:p>
            <a:r>
              <a:rPr lang="en-GB" sz="2400" dirty="0"/>
              <a:t>This module be assessed via coursework:</a:t>
            </a:r>
          </a:p>
          <a:p>
            <a:pPr marL="342900" indent="-342900">
              <a:buFontTx/>
              <a:buChar char="-"/>
            </a:pPr>
            <a:endParaRPr lang="en-GB" sz="2400" dirty="0"/>
          </a:p>
          <a:p>
            <a:r>
              <a:rPr lang="en-GB" sz="2400" dirty="0"/>
              <a:t>One assessment, composed of 1 element:</a:t>
            </a:r>
          </a:p>
          <a:p>
            <a:endParaRPr lang="en-GB" sz="2400" b="1" dirty="0"/>
          </a:p>
          <a:p>
            <a:r>
              <a:rPr lang="en-GB" sz="2400" b="1" dirty="0"/>
              <a:t>Report 				</a:t>
            </a:r>
            <a:r>
              <a:rPr lang="en-GB" b="1" dirty="0"/>
              <a:t>100%</a:t>
            </a:r>
          </a:p>
          <a:p>
            <a:pPr lvl="1"/>
            <a:endParaRPr lang="en-GB" sz="1200" dirty="0"/>
          </a:p>
          <a:p>
            <a:pPr lvl="1"/>
            <a:endParaRPr lang="en-GB" sz="1200" dirty="0"/>
          </a:p>
          <a:p>
            <a:pPr lvl="1"/>
            <a:endParaRPr lang="en-GB" sz="1200" dirty="0"/>
          </a:p>
          <a:p>
            <a:r>
              <a:rPr lang="en-GB" sz="2400" dirty="0"/>
              <a:t>Assessment 1: </a:t>
            </a: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Suitability Analysis</a:t>
            </a:r>
            <a:endParaRPr lang="en-GB" sz="2400" dirty="0"/>
          </a:p>
        </p:txBody>
      </p:sp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FA664CA1-187C-FBDA-7F32-31E636BE9F5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59294916"/>
              </p:ext>
            </p:extLst>
          </p:nvPr>
        </p:nvGraphicFramePr>
        <p:xfrm>
          <a:off x="4796245" y="5467156"/>
          <a:ext cx="5598914" cy="487680"/>
        </p:xfrm>
        <a:graphic>
          <a:graphicData uri="http://schemas.openxmlformats.org/drawingml/2006/table">
            <a:tbl>
              <a:tblPr firstRow="1" firstCol="1" bandRow="1"/>
              <a:tblGrid>
                <a:gridCol w="1902160">
                  <a:extLst>
                    <a:ext uri="{9D8B030D-6E8A-4147-A177-3AD203B41FA5}">
                      <a16:colId xmlns:a16="http://schemas.microsoft.com/office/drawing/2014/main" val="4209207646"/>
                    </a:ext>
                  </a:extLst>
                </a:gridCol>
                <a:gridCol w="1160180">
                  <a:extLst>
                    <a:ext uri="{9D8B030D-6E8A-4147-A177-3AD203B41FA5}">
                      <a16:colId xmlns:a16="http://schemas.microsoft.com/office/drawing/2014/main" val="2973949319"/>
                    </a:ext>
                  </a:extLst>
                </a:gridCol>
                <a:gridCol w="1098405">
                  <a:extLst>
                    <a:ext uri="{9D8B030D-6E8A-4147-A177-3AD203B41FA5}">
                      <a16:colId xmlns:a16="http://schemas.microsoft.com/office/drawing/2014/main" val="2695667764"/>
                    </a:ext>
                  </a:extLst>
                </a:gridCol>
                <a:gridCol w="1438169">
                  <a:extLst>
                    <a:ext uri="{9D8B030D-6E8A-4147-A177-3AD203B41FA5}">
                      <a16:colId xmlns:a16="http://schemas.microsoft.com/office/drawing/2014/main" val="3835927771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ctr" hangingPunct="0"/>
                      <a:r>
                        <a:rPr lang="en-GB" sz="1400" b="1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Mode of assessment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hangingPunct="0"/>
                      <a:r>
                        <a:rPr lang="en-GB" sz="1400" b="1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Volume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hangingPunct="0"/>
                      <a:r>
                        <a:rPr lang="en-GB" sz="1400" b="1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Weighting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hangingPunct="0"/>
                      <a:r>
                        <a:rPr lang="en-GB" sz="1400" b="1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+mn-cs"/>
                        </a:rPr>
                        <a:t>Due</a:t>
                      </a:r>
                      <a:r>
                        <a:rPr lang="en-GB" sz="1600" b="1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en-GB" sz="1400" b="1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+mn-cs"/>
                        </a:rPr>
                        <a:t>Date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42092165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 hangingPunct="0"/>
                      <a:r>
                        <a:rPr lang="en-GB" sz="14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Report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hangingPunct="0"/>
                      <a:r>
                        <a:rPr lang="en-GB" sz="14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6000 words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hangingPunct="0"/>
                      <a:r>
                        <a:rPr lang="en-GB" sz="14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100%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hangingPunct="0"/>
                      <a:r>
                        <a:rPr lang="en-GB" sz="16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21</a:t>
                      </a:r>
                      <a:r>
                        <a:rPr lang="en-GB" sz="1600" baseline="300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st</a:t>
                      </a:r>
                      <a:r>
                        <a:rPr lang="en-GB" sz="16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 May 2026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755329825"/>
                  </a:ext>
                </a:extLst>
              </a:tr>
            </a:tbl>
          </a:graphicData>
        </a:graphic>
      </p:graphicFrame>
      <p:sp>
        <p:nvSpPr>
          <p:cNvPr id="15" name="TextBox 14">
            <a:extLst>
              <a:ext uri="{FF2B5EF4-FFF2-40B4-BE49-F238E27FC236}">
                <a16:creationId xmlns:a16="http://schemas.microsoft.com/office/drawing/2014/main" id="{97E8A5EA-BD4D-DF3A-A1EF-8B5408000DC6}"/>
              </a:ext>
            </a:extLst>
          </p:cNvPr>
          <p:cNvSpPr txBox="1"/>
          <p:nvPr/>
        </p:nvSpPr>
        <p:spPr>
          <a:xfrm>
            <a:off x="-1" y="6466114"/>
            <a:ext cx="10712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Lecture 1: Introduction to </a:t>
            </a:r>
            <a:r>
              <a:rPr lang="en-GB" dirty="0"/>
              <a:t>ACBA7005</a:t>
            </a:r>
            <a:r>
              <a:rPr lang="fr-FR" dirty="0"/>
              <a:t> </a:t>
            </a:r>
            <a:endParaRPr lang="en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6266620-7CAA-8759-73EA-DAF7383F10D9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28/01/2026</a:t>
            </a:r>
          </a:p>
        </p:txBody>
      </p:sp>
    </p:spTree>
    <p:extLst>
      <p:ext uri="{BB962C8B-B14F-4D97-AF65-F5344CB8AC3E}">
        <p14:creationId xmlns:p14="http://schemas.microsoft.com/office/powerpoint/2010/main" val="13376022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3F24A09B-713F-43FC-AB6E-B880839685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468548" cy="6858000"/>
          </a:xfrm>
          <a:prstGeom prst="rect">
            <a:avLst/>
          </a:prstGeom>
          <a:solidFill>
            <a:srgbClr val="2260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0B91AB35-C3B4-4B70-B3DD-13D63B7DA2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133975" y="2423149"/>
            <a:ext cx="0" cy="2011680"/>
          </a:xfrm>
          <a:prstGeom prst="line">
            <a:avLst/>
          </a:prstGeom>
          <a:ln w="19050">
            <a:solidFill>
              <a:srgbClr val="FFFFFF">
                <a:alpha val="8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4" descr="Illustration of data layered over land">
            <a:extLst>
              <a:ext uri="{FF2B5EF4-FFF2-40B4-BE49-F238E27FC236}">
                <a16:creationId xmlns:a16="http://schemas.microsoft.com/office/drawing/2014/main" id="{28BAAE36-007E-9F48-5DF6-C6DB2331B84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05538" y="639763"/>
            <a:ext cx="5240338" cy="557847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F74611C-2CD5-7350-7B35-34D12FF98B56}"/>
              </a:ext>
            </a:extLst>
          </p:cNvPr>
          <p:cNvSpPr txBox="1"/>
          <p:nvPr/>
        </p:nvSpPr>
        <p:spPr>
          <a:xfrm>
            <a:off x="6205538" y="5102225"/>
            <a:ext cx="5240338" cy="1116013"/>
          </a:xfrm>
          <a:prstGeom prst="rect">
            <a:avLst/>
          </a:prstGeom>
          <a:solidFill>
            <a:srgbClr val="000000">
              <a:alpha val="50000"/>
            </a:srgbClr>
          </a:solidFill>
          <a:ln>
            <a:noFill/>
          </a:ln>
        </p:spPr>
        <p:txBody>
          <a:bodyPr wrap="square" rtlCol="0" anchor="ctr">
            <a:noAutofit/>
          </a:bodyPr>
          <a:lstStyle/>
          <a:p>
            <a:pPr marL="0" marR="0" lvl="0" indent="0" algn="ctr" defTabSz="694944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2F8B7DED-8995-7941-9745-9234FFE365FF}" type="slidenum">
              <a:rPr kumimoji="0" lang="en-US" sz="13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ctr" defTabSz="694944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US" sz="13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6744" y="640080"/>
            <a:ext cx="4173905" cy="557781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sz="54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Understanding Maps &amp; GIS Data</a:t>
            </a:r>
          </a:p>
        </p:txBody>
      </p:sp>
    </p:spTree>
    <p:extLst>
      <p:ext uri="{BB962C8B-B14F-4D97-AF65-F5344CB8AC3E}">
        <p14:creationId xmlns:p14="http://schemas.microsoft.com/office/powerpoint/2010/main" val="225526994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6</a:t>
            </a:fld>
            <a:r>
              <a:rPr lang="en-GB" dirty="0"/>
              <a:t> / 32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ACBA7005: 2025 / 2026		</a:t>
            </a:r>
            <a:r>
              <a:rPr lang="fr-FR" b="1" dirty="0"/>
              <a:t>Current </a:t>
            </a:r>
            <a:r>
              <a:rPr lang="en-GB" b="1" dirty="0"/>
              <a:t>knowledge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CDC57D8D-8F2C-3ECC-54B1-1401800DD89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5" b="35"/>
          <a:stretch/>
        </p:blipFill>
        <p:spPr>
          <a:xfrm>
            <a:off x="20" y="369332"/>
            <a:ext cx="3221352" cy="6096782"/>
          </a:xfrm>
          <a:custGeom>
            <a:avLst/>
            <a:gdLst/>
            <a:ahLst/>
            <a:cxnLst/>
            <a:rect l="l" t="t" r="r" b="b"/>
            <a:pathLst>
              <a:path w="4049806" h="6858000">
                <a:moveTo>
                  <a:pt x="0" y="0"/>
                </a:moveTo>
                <a:lnTo>
                  <a:pt x="4018525" y="0"/>
                </a:lnTo>
                <a:lnTo>
                  <a:pt x="4019816" y="10931"/>
                </a:lnTo>
                <a:cubicBezTo>
                  <a:pt x="4034945" y="94836"/>
                  <a:pt x="4032275" y="179884"/>
                  <a:pt x="4036343" y="264297"/>
                </a:cubicBezTo>
                <a:cubicBezTo>
                  <a:pt x="4041301" y="367652"/>
                  <a:pt x="4035072" y="471135"/>
                  <a:pt x="4032911" y="574617"/>
                </a:cubicBezTo>
                <a:cubicBezTo>
                  <a:pt x="4031004" y="662717"/>
                  <a:pt x="4022232" y="750690"/>
                  <a:pt x="4025029" y="838916"/>
                </a:cubicBezTo>
                <a:cubicBezTo>
                  <a:pt x="4025029" y="841968"/>
                  <a:pt x="4025029" y="845019"/>
                  <a:pt x="4025029" y="848070"/>
                </a:cubicBezTo>
                <a:cubicBezTo>
                  <a:pt x="4017020" y="945068"/>
                  <a:pt x="4017020" y="1042576"/>
                  <a:pt x="4025029" y="1139574"/>
                </a:cubicBezTo>
                <a:cubicBezTo>
                  <a:pt x="4027609" y="1179950"/>
                  <a:pt x="4026885" y="1220466"/>
                  <a:pt x="4022868" y="1260728"/>
                </a:cubicBezTo>
                <a:cubicBezTo>
                  <a:pt x="4019054" y="1311960"/>
                  <a:pt x="4006849" y="1364083"/>
                  <a:pt x="4015621" y="1414934"/>
                </a:cubicBezTo>
                <a:cubicBezTo>
                  <a:pt x="4021367" y="1456784"/>
                  <a:pt x="4024558" y="1498940"/>
                  <a:pt x="4025156" y="1541172"/>
                </a:cubicBezTo>
                <a:cubicBezTo>
                  <a:pt x="4029478" y="1635755"/>
                  <a:pt x="4025283" y="1730847"/>
                  <a:pt x="4023757" y="1825685"/>
                </a:cubicBezTo>
                <a:cubicBezTo>
                  <a:pt x="4021850" y="1936286"/>
                  <a:pt x="4024647" y="2046634"/>
                  <a:pt x="4015748" y="2157235"/>
                </a:cubicBezTo>
                <a:cubicBezTo>
                  <a:pt x="4010790" y="2246581"/>
                  <a:pt x="4010790" y="2336130"/>
                  <a:pt x="4015748" y="2425476"/>
                </a:cubicBezTo>
                <a:cubicBezTo>
                  <a:pt x="4018164" y="2507473"/>
                  <a:pt x="4030495" y="2588454"/>
                  <a:pt x="4028461" y="2671214"/>
                </a:cubicBezTo>
                <a:cubicBezTo>
                  <a:pt x="4026046" y="2767832"/>
                  <a:pt x="4014604" y="2863940"/>
                  <a:pt x="4018164" y="2960685"/>
                </a:cubicBezTo>
                <a:cubicBezTo>
                  <a:pt x="4019816" y="3006832"/>
                  <a:pt x="4019944" y="3052980"/>
                  <a:pt x="4020961" y="3099127"/>
                </a:cubicBezTo>
                <a:cubicBezTo>
                  <a:pt x="4021978" y="3154682"/>
                  <a:pt x="4032021" y="3210110"/>
                  <a:pt x="4026427" y="3265665"/>
                </a:cubicBezTo>
                <a:cubicBezTo>
                  <a:pt x="4017147" y="3358087"/>
                  <a:pt x="3993120" y="3448857"/>
                  <a:pt x="4008121" y="3543567"/>
                </a:cubicBezTo>
                <a:cubicBezTo>
                  <a:pt x="4016384" y="3595690"/>
                  <a:pt x="4025791" y="3647940"/>
                  <a:pt x="4030495" y="3700571"/>
                </a:cubicBezTo>
                <a:cubicBezTo>
                  <a:pt x="4034690" y="3747608"/>
                  <a:pt x="4045369" y="3795408"/>
                  <a:pt x="4037233" y="3842191"/>
                </a:cubicBezTo>
                <a:cubicBezTo>
                  <a:pt x="4030368" y="3882237"/>
                  <a:pt x="4034055" y="3922282"/>
                  <a:pt x="4028715" y="3962327"/>
                </a:cubicBezTo>
                <a:cubicBezTo>
                  <a:pt x="4021723" y="4014831"/>
                  <a:pt x="4017910" y="4068352"/>
                  <a:pt x="4012697" y="4121111"/>
                </a:cubicBezTo>
                <a:cubicBezTo>
                  <a:pt x="4007866" y="4169038"/>
                  <a:pt x="4004307" y="4216838"/>
                  <a:pt x="4017020" y="4261841"/>
                </a:cubicBezTo>
                <a:cubicBezTo>
                  <a:pt x="4048039" y="4375112"/>
                  <a:pt x="4031004" y="4487748"/>
                  <a:pt x="4019308" y="4600257"/>
                </a:cubicBezTo>
                <a:cubicBezTo>
                  <a:pt x="4013587" y="4655049"/>
                  <a:pt x="4005197" y="4712765"/>
                  <a:pt x="4017910" y="4762853"/>
                </a:cubicBezTo>
                <a:cubicBezTo>
                  <a:pt x="4041428" y="4851716"/>
                  <a:pt x="4022995" y="4936764"/>
                  <a:pt x="4012824" y="5021432"/>
                </a:cubicBezTo>
                <a:cubicBezTo>
                  <a:pt x="4002654" y="5106099"/>
                  <a:pt x="4000239" y="5189495"/>
                  <a:pt x="4018037" y="5272637"/>
                </a:cubicBezTo>
                <a:cubicBezTo>
                  <a:pt x="4030495" y="5331116"/>
                  <a:pt x="4030495" y="5390612"/>
                  <a:pt x="4032021" y="5449600"/>
                </a:cubicBezTo>
                <a:cubicBezTo>
                  <a:pt x="4032911" y="5486339"/>
                  <a:pt x="4019308" y="5523842"/>
                  <a:pt x="4010282" y="5560582"/>
                </a:cubicBezTo>
                <a:cubicBezTo>
                  <a:pt x="3994009" y="5626943"/>
                  <a:pt x="3988162" y="5694321"/>
                  <a:pt x="4010282" y="5759029"/>
                </a:cubicBezTo>
                <a:cubicBezTo>
                  <a:pt x="4040793" y="5848655"/>
                  <a:pt x="4058336" y="5938407"/>
                  <a:pt x="4045623" y="6033117"/>
                </a:cubicBezTo>
                <a:cubicBezTo>
                  <a:pt x="4038377" y="6091724"/>
                  <a:pt x="4036597" y="6151347"/>
                  <a:pt x="4025664" y="6209190"/>
                </a:cubicBezTo>
                <a:cubicBezTo>
                  <a:pt x="4007358" y="6304790"/>
                  <a:pt x="4013841" y="6399882"/>
                  <a:pt x="4028461" y="6494211"/>
                </a:cubicBezTo>
                <a:cubicBezTo>
                  <a:pt x="4038542" y="6573081"/>
                  <a:pt x="4039610" y="6652829"/>
                  <a:pt x="4031639" y="6731941"/>
                </a:cubicBezTo>
                <a:lnTo>
                  <a:pt x="4022913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38C4A143-C346-A5D7-3DFF-2CAF7FBCDBED}"/>
              </a:ext>
            </a:extLst>
          </p:cNvPr>
          <p:cNvSpPr txBox="1"/>
          <p:nvPr/>
        </p:nvSpPr>
        <p:spPr>
          <a:xfrm>
            <a:off x="3745614" y="1328145"/>
            <a:ext cx="775289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latin typeface="Comic Sans MS" panose="030F0702030302020204" pitchFamily="66" charset="0"/>
              </a:rPr>
              <a:t>QUESTION: Have you ever used a GIS system?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52E0601-DD22-998D-06AE-0CBA00C967CA}"/>
              </a:ext>
            </a:extLst>
          </p:cNvPr>
          <p:cNvSpPr txBox="1"/>
          <p:nvPr/>
        </p:nvSpPr>
        <p:spPr>
          <a:xfrm>
            <a:off x="-1" y="6466114"/>
            <a:ext cx="10712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Lecture 1: Introduction to </a:t>
            </a:r>
            <a:r>
              <a:rPr lang="en-GB" dirty="0"/>
              <a:t>ACBA7005</a:t>
            </a:r>
            <a:r>
              <a:rPr lang="fr-FR" dirty="0"/>
              <a:t> </a:t>
            </a: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3F43CE5-EA3D-1DDC-C0DE-7CFCA6ED4E52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28/01/2026</a:t>
            </a:r>
          </a:p>
        </p:txBody>
      </p:sp>
      <p:pic>
        <p:nvPicPr>
          <p:cNvPr id="1028" name="Picture 4" descr="Using Facebook Marketplace to grow your E-Commerce Business ...">
            <a:extLst>
              <a:ext uri="{FF2B5EF4-FFF2-40B4-BE49-F238E27FC236}">
                <a16:creationId xmlns:a16="http://schemas.microsoft.com/office/drawing/2014/main" id="{50920180-E11A-AF54-42EF-C66ED448A0F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864" r="18697"/>
          <a:stretch/>
        </p:blipFill>
        <p:spPr bwMode="auto">
          <a:xfrm>
            <a:off x="4266955" y="3172415"/>
            <a:ext cx="1591820" cy="1448008"/>
          </a:xfrm>
          <a:prstGeom prst="ellipse">
            <a:avLst/>
          </a:prstGeom>
          <a:ln w="63500" cap="rnd">
            <a:noFill/>
          </a:ln>
          <a:effectLst/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Graphic 5" descr="Car outline">
            <a:extLst>
              <a:ext uri="{FF2B5EF4-FFF2-40B4-BE49-F238E27FC236}">
                <a16:creationId xmlns:a16="http://schemas.microsoft.com/office/drawing/2014/main" id="{356C3D5B-161E-847C-EF66-5D99A12A798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6685009" y="3130847"/>
            <a:ext cx="1563757" cy="1563757"/>
          </a:xfrm>
          <a:prstGeom prst="rect">
            <a:avLst/>
          </a:prstGeom>
        </p:spPr>
      </p:pic>
      <p:pic>
        <p:nvPicPr>
          <p:cNvPr id="1030" name="Picture 6" descr="New Google Maps Icon Logo PNG Vector (EPS) Free Download">
            <a:extLst>
              <a:ext uri="{FF2B5EF4-FFF2-40B4-BE49-F238E27FC236}">
                <a16:creationId xmlns:a16="http://schemas.microsoft.com/office/drawing/2014/main" id="{B48AB328-BF60-D6E4-59C4-E645ADC71B4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17502" y="2864466"/>
            <a:ext cx="1309743" cy="13364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Google Earth by Oddone | Google earth, Earth logo, Earth map">
            <a:extLst>
              <a:ext uri="{FF2B5EF4-FFF2-40B4-BE49-F238E27FC236}">
                <a16:creationId xmlns:a16="http://schemas.microsoft.com/office/drawing/2014/main" id="{81750818-4824-284F-55D9-71A1B9B94EB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934" t="32947" r="10360" b="34659"/>
          <a:stretch/>
        </p:blipFill>
        <p:spPr bwMode="auto">
          <a:xfrm>
            <a:off x="9004140" y="4408903"/>
            <a:ext cx="2160818" cy="5705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2786671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1E75A89-223B-C391-8173-2DCD1F72BAED}"/>
              </a:ext>
            </a:extLst>
          </p:cNvPr>
          <p:cNvSpPr txBox="1"/>
          <p:nvPr/>
        </p:nvSpPr>
        <p:spPr>
          <a:xfrm>
            <a:off x="-1" y="6466114"/>
            <a:ext cx="121863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 Lecture 1: Introduction to </a:t>
            </a:r>
            <a:r>
              <a:rPr lang="en-GB" dirty="0"/>
              <a:t>ACBA7005</a:t>
            </a:r>
            <a:r>
              <a:rPr lang="fr-FR" dirty="0"/>
              <a:t> </a:t>
            </a: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7</a:t>
            </a:fld>
            <a:r>
              <a:rPr lang="en-GB" dirty="0"/>
              <a:t> / 32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ACBA7005: 2025 / 2026		</a:t>
            </a:r>
            <a:r>
              <a:rPr lang="fr-FR" b="1" dirty="0"/>
              <a:t>Definition of GIS</a:t>
            </a:r>
            <a:endParaRPr lang="en-GB" b="1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CC55022-FB6B-03B1-63B3-3DF214375334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28/01/2026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C74FA92-2747-0873-040C-166F8A98704C}"/>
              </a:ext>
            </a:extLst>
          </p:cNvPr>
          <p:cNvSpPr txBox="1"/>
          <p:nvPr/>
        </p:nvSpPr>
        <p:spPr>
          <a:xfrm>
            <a:off x="286683" y="986288"/>
            <a:ext cx="7125045" cy="48628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400" b="1" i="0" dirty="0">
                <a:effectLst/>
                <a:latin typeface="Avenir Next"/>
              </a:rPr>
              <a:t>What is GIS? - G</a:t>
            </a:r>
            <a:r>
              <a:rPr lang="en-GB" sz="2400" b="1" dirty="0">
                <a:latin typeface="Avenir Next"/>
              </a:rPr>
              <a:t>eographic Information System (GIS) </a:t>
            </a:r>
          </a:p>
          <a:p>
            <a:pPr algn="l"/>
            <a:endParaRPr lang="en-GB" sz="2200" b="1" i="0" dirty="0">
              <a:effectLst/>
              <a:latin typeface="Avenir Next"/>
            </a:endParaRPr>
          </a:p>
          <a:p>
            <a:r>
              <a:rPr lang="en-GB" sz="2200" dirty="0">
                <a:latin typeface="Comic Sans MS" panose="030F0702030302020204" pitchFamily="66" charset="0"/>
              </a:rPr>
              <a:t>“A </a:t>
            </a:r>
            <a:r>
              <a:rPr lang="en-GB" sz="2200" dirty="0">
                <a:solidFill>
                  <a:schemeClr val="accent6"/>
                </a:solidFill>
                <a:latin typeface="Comic Sans MS" panose="030F0702030302020204" pitchFamily="66" charset="0"/>
              </a:rPr>
              <a:t>system</a:t>
            </a:r>
            <a:r>
              <a:rPr lang="en-GB" sz="2200" dirty="0">
                <a:latin typeface="Comic Sans MS" panose="030F0702030302020204" pitchFamily="66" charset="0"/>
              </a:rPr>
              <a:t> for capturing, storing, checking, integrating, manipulating, analysing, and displaying </a:t>
            </a:r>
            <a:r>
              <a:rPr lang="en-GB" sz="2200" dirty="0">
                <a:solidFill>
                  <a:schemeClr val="accent2">
                    <a:lumMod val="75000"/>
                  </a:schemeClr>
                </a:solidFill>
                <a:latin typeface="Comic Sans MS" panose="030F0702030302020204" pitchFamily="66" charset="0"/>
              </a:rPr>
              <a:t>data</a:t>
            </a:r>
            <a:r>
              <a:rPr lang="en-GB" sz="2200" dirty="0">
                <a:latin typeface="Comic Sans MS" panose="030F0702030302020204" pitchFamily="66" charset="0"/>
              </a:rPr>
              <a:t> that are </a:t>
            </a:r>
            <a:r>
              <a:rPr lang="en-GB" sz="2200" dirty="0">
                <a:solidFill>
                  <a:schemeClr val="accent5">
                    <a:lumMod val="75000"/>
                  </a:schemeClr>
                </a:solidFill>
                <a:latin typeface="Comic Sans MS" panose="030F0702030302020204" pitchFamily="66" charset="0"/>
              </a:rPr>
              <a:t>spatially referenced to the earth</a:t>
            </a:r>
            <a:r>
              <a:rPr lang="en-GB" sz="2200" dirty="0">
                <a:latin typeface="Comic Sans MS" panose="030F0702030302020204" pitchFamily="66" charset="0"/>
              </a:rPr>
              <a:t>” </a:t>
            </a:r>
          </a:p>
          <a:p>
            <a:r>
              <a:rPr lang="en-GB" sz="2200" dirty="0"/>
              <a:t>(Department of the Environment 1987: 132)</a:t>
            </a:r>
          </a:p>
          <a:p>
            <a:endParaRPr lang="en-GB" sz="2200" dirty="0">
              <a:latin typeface="Comic Sans MS" panose="030F0702030302020204" pitchFamily="66" charset="0"/>
            </a:endParaRPr>
          </a:p>
          <a:p>
            <a:r>
              <a:rPr lang="en-GB" sz="2200" dirty="0">
                <a:latin typeface="Comic Sans MS" panose="030F0702030302020204" pitchFamily="66" charset="0"/>
              </a:rPr>
              <a:t>“A spatial </a:t>
            </a:r>
            <a:r>
              <a:rPr lang="en-GB" sz="2200" dirty="0">
                <a:solidFill>
                  <a:schemeClr val="accent6"/>
                </a:solidFill>
                <a:latin typeface="Comic Sans MS" panose="030F0702030302020204" pitchFamily="66" charset="0"/>
              </a:rPr>
              <a:t>system</a:t>
            </a:r>
            <a:r>
              <a:rPr lang="en-GB" sz="2200" dirty="0">
                <a:latin typeface="Comic Sans MS" panose="030F0702030302020204" pitchFamily="66" charset="0"/>
              </a:rPr>
              <a:t> that creates, manages, </a:t>
            </a:r>
            <a:r>
              <a:rPr lang="en-GB" sz="2200" dirty="0" err="1">
                <a:latin typeface="Comic Sans MS" panose="030F0702030302020204" pitchFamily="66" charset="0"/>
              </a:rPr>
              <a:t>analyzes</a:t>
            </a:r>
            <a:r>
              <a:rPr lang="en-GB" sz="2200" dirty="0">
                <a:latin typeface="Comic Sans MS" panose="030F0702030302020204" pitchFamily="66" charset="0"/>
              </a:rPr>
              <a:t>, and maps all types of data. GIS connects data to a map, integrating </a:t>
            </a:r>
            <a:r>
              <a:rPr lang="en-GB" sz="2200" dirty="0">
                <a:solidFill>
                  <a:schemeClr val="accent5">
                    <a:lumMod val="75000"/>
                  </a:schemeClr>
                </a:solidFill>
                <a:latin typeface="Comic Sans MS" panose="030F0702030302020204" pitchFamily="66" charset="0"/>
              </a:rPr>
              <a:t>location data (where things are) </a:t>
            </a:r>
            <a:r>
              <a:rPr lang="en-GB" sz="2200" dirty="0">
                <a:latin typeface="Comic Sans MS" panose="030F0702030302020204" pitchFamily="66" charset="0"/>
              </a:rPr>
              <a:t>with all types of </a:t>
            </a:r>
            <a:r>
              <a:rPr lang="en-GB" sz="2200" dirty="0">
                <a:solidFill>
                  <a:schemeClr val="accent2">
                    <a:lumMod val="75000"/>
                  </a:schemeClr>
                </a:solidFill>
                <a:latin typeface="Comic Sans MS" panose="030F0702030302020204" pitchFamily="66" charset="0"/>
              </a:rPr>
              <a:t>descriptive information (what things are like there)</a:t>
            </a:r>
            <a:r>
              <a:rPr lang="en-GB" sz="2200" dirty="0">
                <a:latin typeface="Comic Sans MS" panose="030F0702030302020204" pitchFamily="66" charset="0"/>
              </a:rPr>
              <a:t>.” </a:t>
            </a:r>
          </a:p>
          <a:p>
            <a:r>
              <a:rPr lang="en-GB" sz="2200" dirty="0"/>
              <a:t>(ESRI, 2023)</a:t>
            </a:r>
          </a:p>
          <a:p>
            <a:r>
              <a:rPr lang="en-GB" sz="2200" dirty="0">
                <a:solidFill>
                  <a:schemeClr val="accent1"/>
                </a:solidFill>
                <a:hlinkClick r:id="rId3"/>
              </a:rPr>
              <a:t>https://www.esri.com/en-us/what-is-gis/overview</a:t>
            </a:r>
            <a:endParaRPr lang="en-GB" sz="2200" dirty="0">
              <a:solidFill>
                <a:schemeClr val="accent1"/>
              </a:solidFill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64BCA5E-94AF-A75F-F3B1-6BC9C578BD91}"/>
              </a:ext>
            </a:extLst>
          </p:cNvPr>
          <p:cNvPicPr>
            <a:picLocks noChangeAspect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7411728" y="3711449"/>
            <a:ext cx="3715714" cy="275466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4FA5C3B1-D43B-5131-B4A7-4A88957427E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74006" y="406581"/>
            <a:ext cx="5021898" cy="33585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409836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1E75A89-223B-C391-8173-2DCD1F72BAED}"/>
              </a:ext>
            </a:extLst>
          </p:cNvPr>
          <p:cNvSpPr txBox="1"/>
          <p:nvPr/>
        </p:nvSpPr>
        <p:spPr>
          <a:xfrm>
            <a:off x="-1" y="6466114"/>
            <a:ext cx="121863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 Lecture 1: Introduction to </a:t>
            </a:r>
            <a:r>
              <a:rPr lang="en-GB" dirty="0"/>
              <a:t>ACBA7005</a:t>
            </a:r>
            <a:r>
              <a:rPr lang="fr-FR" dirty="0"/>
              <a:t> </a:t>
            </a: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8</a:t>
            </a:fld>
            <a:r>
              <a:rPr lang="en-GB" dirty="0"/>
              <a:t> / 32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ACBA7005: 2025 / 2026		</a:t>
            </a:r>
            <a:r>
              <a:rPr lang="en-GB" b="1" dirty="0"/>
              <a:t>Are maps an example of GIS?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CDC57D8D-8F2C-3ECC-54B1-1401800DD89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403" b="16403"/>
          <a:stretch/>
        </p:blipFill>
        <p:spPr>
          <a:xfrm>
            <a:off x="20" y="369332"/>
            <a:ext cx="3221352" cy="6096782"/>
          </a:xfrm>
          <a:custGeom>
            <a:avLst/>
            <a:gdLst/>
            <a:ahLst/>
            <a:cxnLst/>
            <a:rect l="l" t="t" r="r" b="b"/>
            <a:pathLst>
              <a:path w="4049806" h="6858000">
                <a:moveTo>
                  <a:pt x="0" y="0"/>
                </a:moveTo>
                <a:lnTo>
                  <a:pt x="4018525" y="0"/>
                </a:lnTo>
                <a:lnTo>
                  <a:pt x="4019816" y="10931"/>
                </a:lnTo>
                <a:cubicBezTo>
                  <a:pt x="4034945" y="94836"/>
                  <a:pt x="4032275" y="179884"/>
                  <a:pt x="4036343" y="264297"/>
                </a:cubicBezTo>
                <a:cubicBezTo>
                  <a:pt x="4041301" y="367652"/>
                  <a:pt x="4035072" y="471135"/>
                  <a:pt x="4032911" y="574617"/>
                </a:cubicBezTo>
                <a:cubicBezTo>
                  <a:pt x="4031004" y="662717"/>
                  <a:pt x="4022232" y="750690"/>
                  <a:pt x="4025029" y="838916"/>
                </a:cubicBezTo>
                <a:cubicBezTo>
                  <a:pt x="4025029" y="841968"/>
                  <a:pt x="4025029" y="845019"/>
                  <a:pt x="4025029" y="848070"/>
                </a:cubicBezTo>
                <a:cubicBezTo>
                  <a:pt x="4017020" y="945068"/>
                  <a:pt x="4017020" y="1042576"/>
                  <a:pt x="4025029" y="1139574"/>
                </a:cubicBezTo>
                <a:cubicBezTo>
                  <a:pt x="4027609" y="1179950"/>
                  <a:pt x="4026885" y="1220466"/>
                  <a:pt x="4022868" y="1260728"/>
                </a:cubicBezTo>
                <a:cubicBezTo>
                  <a:pt x="4019054" y="1311960"/>
                  <a:pt x="4006849" y="1364083"/>
                  <a:pt x="4015621" y="1414934"/>
                </a:cubicBezTo>
                <a:cubicBezTo>
                  <a:pt x="4021367" y="1456784"/>
                  <a:pt x="4024558" y="1498940"/>
                  <a:pt x="4025156" y="1541172"/>
                </a:cubicBezTo>
                <a:cubicBezTo>
                  <a:pt x="4029478" y="1635755"/>
                  <a:pt x="4025283" y="1730847"/>
                  <a:pt x="4023757" y="1825685"/>
                </a:cubicBezTo>
                <a:cubicBezTo>
                  <a:pt x="4021850" y="1936286"/>
                  <a:pt x="4024647" y="2046634"/>
                  <a:pt x="4015748" y="2157235"/>
                </a:cubicBezTo>
                <a:cubicBezTo>
                  <a:pt x="4010790" y="2246581"/>
                  <a:pt x="4010790" y="2336130"/>
                  <a:pt x="4015748" y="2425476"/>
                </a:cubicBezTo>
                <a:cubicBezTo>
                  <a:pt x="4018164" y="2507473"/>
                  <a:pt x="4030495" y="2588454"/>
                  <a:pt x="4028461" y="2671214"/>
                </a:cubicBezTo>
                <a:cubicBezTo>
                  <a:pt x="4026046" y="2767832"/>
                  <a:pt x="4014604" y="2863940"/>
                  <a:pt x="4018164" y="2960685"/>
                </a:cubicBezTo>
                <a:cubicBezTo>
                  <a:pt x="4019816" y="3006832"/>
                  <a:pt x="4019944" y="3052980"/>
                  <a:pt x="4020961" y="3099127"/>
                </a:cubicBezTo>
                <a:cubicBezTo>
                  <a:pt x="4021978" y="3154682"/>
                  <a:pt x="4032021" y="3210110"/>
                  <a:pt x="4026427" y="3265665"/>
                </a:cubicBezTo>
                <a:cubicBezTo>
                  <a:pt x="4017147" y="3358087"/>
                  <a:pt x="3993120" y="3448857"/>
                  <a:pt x="4008121" y="3543567"/>
                </a:cubicBezTo>
                <a:cubicBezTo>
                  <a:pt x="4016384" y="3595690"/>
                  <a:pt x="4025791" y="3647940"/>
                  <a:pt x="4030495" y="3700571"/>
                </a:cubicBezTo>
                <a:cubicBezTo>
                  <a:pt x="4034690" y="3747608"/>
                  <a:pt x="4045369" y="3795408"/>
                  <a:pt x="4037233" y="3842191"/>
                </a:cubicBezTo>
                <a:cubicBezTo>
                  <a:pt x="4030368" y="3882237"/>
                  <a:pt x="4034055" y="3922282"/>
                  <a:pt x="4028715" y="3962327"/>
                </a:cubicBezTo>
                <a:cubicBezTo>
                  <a:pt x="4021723" y="4014831"/>
                  <a:pt x="4017910" y="4068352"/>
                  <a:pt x="4012697" y="4121111"/>
                </a:cubicBezTo>
                <a:cubicBezTo>
                  <a:pt x="4007866" y="4169038"/>
                  <a:pt x="4004307" y="4216838"/>
                  <a:pt x="4017020" y="4261841"/>
                </a:cubicBezTo>
                <a:cubicBezTo>
                  <a:pt x="4048039" y="4375112"/>
                  <a:pt x="4031004" y="4487748"/>
                  <a:pt x="4019308" y="4600257"/>
                </a:cubicBezTo>
                <a:cubicBezTo>
                  <a:pt x="4013587" y="4655049"/>
                  <a:pt x="4005197" y="4712765"/>
                  <a:pt x="4017910" y="4762853"/>
                </a:cubicBezTo>
                <a:cubicBezTo>
                  <a:pt x="4041428" y="4851716"/>
                  <a:pt x="4022995" y="4936764"/>
                  <a:pt x="4012824" y="5021432"/>
                </a:cubicBezTo>
                <a:cubicBezTo>
                  <a:pt x="4002654" y="5106099"/>
                  <a:pt x="4000239" y="5189495"/>
                  <a:pt x="4018037" y="5272637"/>
                </a:cubicBezTo>
                <a:cubicBezTo>
                  <a:pt x="4030495" y="5331116"/>
                  <a:pt x="4030495" y="5390612"/>
                  <a:pt x="4032021" y="5449600"/>
                </a:cubicBezTo>
                <a:cubicBezTo>
                  <a:pt x="4032911" y="5486339"/>
                  <a:pt x="4019308" y="5523842"/>
                  <a:pt x="4010282" y="5560582"/>
                </a:cubicBezTo>
                <a:cubicBezTo>
                  <a:pt x="3994009" y="5626943"/>
                  <a:pt x="3988162" y="5694321"/>
                  <a:pt x="4010282" y="5759029"/>
                </a:cubicBezTo>
                <a:cubicBezTo>
                  <a:pt x="4040793" y="5848655"/>
                  <a:pt x="4058336" y="5938407"/>
                  <a:pt x="4045623" y="6033117"/>
                </a:cubicBezTo>
                <a:cubicBezTo>
                  <a:pt x="4038377" y="6091724"/>
                  <a:pt x="4036597" y="6151347"/>
                  <a:pt x="4025664" y="6209190"/>
                </a:cubicBezTo>
                <a:cubicBezTo>
                  <a:pt x="4007358" y="6304790"/>
                  <a:pt x="4013841" y="6399882"/>
                  <a:pt x="4028461" y="6494211"/>
                </a:cubicBezTo>
                <a:cubicBezTo>
                  <a:pt x="4038542" y="6573081"/>
                  <a:pt x="4039610" y="6652829"/>
                  <a:pt x="4031639" y="6731941"/>
                </a:cubicBezTo>
                <a:lnTo>
                  <a:pt x="4022913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CC55022-FB6B-03B1-63B3-3DF214375334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28/01/2026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8593193-4680-8E31-3148-21DD4020C8A5}"/>
              </a:ext>
            </a:extLst>
          </p:cNvPr>
          <p:cNvSpPr txBox="1"/>
          <p:nvPr/>
        </p:nvSpPr>
        <p:spPr>
          <a:xfrm>
            <a:off x="3327400" y="908790"/>
            <a:ext cx="846101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i="1" dirty="0"/>
              <a:t>QUESTION: What is this difference between this screenshot below (Google Maps), and the same map within OS maps (left)?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2CF92F3-CEEC-5EDD-D062-8F0204C2013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56228" y="2279245"/>
            <a:ext cx="7895303" cy="38941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358379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9</a:t>
            </a:fld>
            <a:r>
              <a:rPr lang="en-GB" dirty="0"/>
              <a:t> / 32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ACBA7005: 2025 / 2026		</a:t>
            </a:r>
            <a:r>
              <a:rPr lang="en-GB" b="1" dirty="0"/>
              <a:t>Systems</a:t>
            </a:r>
            <a:r>
              <a:rPr lang="fr-FR" b="1" dirty="0"/>
              <a:t> or Science?</a:t>
            </a:r>
            <a:endParaRPr lang="en-GB" b="1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52E0601-DD22-998D-06AE-0CBA00C967CA}"/>
              </a:ext>
            </a:extLst>
          </p:cNvPr>
          <p:cNvSpPr txBox="1"/>
          <p:nvPr/>
        </p:nvSpPr>
        <p:spPr>
          <a:xfrm>
            <a:off x="-1" y="6466114"/>
            <a:ext cx="10712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 Lecture 1: Introduction to </a:t>
            </a:r>
            <a:r>
              <a:rPr lang="en-GB" dirty="0"/>
              <a:t>ACBA7005</a:t>
            </a:r>
            <a:r>
              <a:rPr lang="fr-FR" dirty="0"/>
              <a:t> </a:t>
            </a: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3F43CE5-EA3D-1DDC-C0DE-7CFCA6ED4E52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28/01/2026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9BFDCA5-726F-DDCB-C0C4-A800AB9466EA}"/>
              </a:ext>
            </a:extLst>
          </p:cNvPr>
          <p:cNvSpPr txBox="1"/>
          <p:nvPr/>
        </p:nvSpPr>
        <p:spPr>
          <a:xfrm>
            <a:off x="4409946" y="797510"/>
            <a:ext cx="7677101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‘System’ is used, and this is often described as the physical aspects:</a:t>
            </a:r>
          </a:p>
          <a:p>
            <a:pPr marL="342900" indent="-342900">
              <a:buFontTx/>
              <a:buChar char="-"/>
            </a:pPr>
            <a:r>
              <a:rPr lang="en-GB" sz="2000" dirty="0"/>
              <a:t>Hardware</a:t>
            </a:r>
          </a:p>
          <a:p>
            <a:pPr marL="342900" indent="-342900">
              <a:buFontTx/>
              <a:buChar char="-"/>
            </a:pPr>
            <a:r>
              <a:rPr lang="en-GB" sz="2000" dirty="0"/>
              <a:t>Software</a:t>
            </a:r>
          </a:p>
          <a:p>
            <a:pPr marL="342900" indent="-342900">
              <a:buFontTx/>
              <a:buChar char="-"/>
            </a:pPr>
            <a:r>
              <a:rPr lang="en-GB" sz="2000" dirty="0"/>
              <a:t>Analyst</a:t>
            </a:r>
          </a:p>
          <a:p>
            <a:pPr marL="342900" indent="-342900">
              <a:buFontTx/>
              <a:buChar char="-"/>
            </a:pPr>
            <a:r>
              <a:rPr lang="en-GB" sz="2000" dirty="0"/>
              <a:t>Data</a:t>
            </a:r>
          </a:p>
          <a:p>
            <a:pPr marL="342900" indent="-342900">
              <a:buFontTx/>
              <a:buChar char="-"/>
            </a:pPr>
            <a:r>
              <a:rPr lang="en-GB" sz="2000" dirty="0"/>
              <a:t>Methods</a:t>
            </a:r>
          </a:p>
          <a:p>
            <a:pPr marL="342900" indent="-342900">
              <a:buFontTx/>
              <a:buChar char="-"/>
            </a:pPr>
            <a:endParaRPr lang="en-GB" sz="2400" dirty="0"/>
          </a:p>
          <a:p>
            <a:r>
              <a:rPr lang="en-GB" sz="2400" dirty="0"/>
              <a:t>However, the origins and use of GIS are imbedded in Geographic Information Science (</a:t>
            </a:r>
            <a:r>
              <a:rPr lang="en-GB" sz="2400" dirty="0" err="1"/>
              <a:t>GIScience</a:t>
            </a:r>
            <a:r>
              <a:rPr lang="en-GB" sz="2400" dirty="0"/>
              <a:t> – not to be confused!) – (Schuurman, N., 2006)</a:t>
            </a:r>
          </a:p>
          <a:p>
            <a:pPr marL="342900" indent="-342900">
              <a:buFontTx/>
              <a:buChar char="-"/>
            </a:pPr>
            <a:r>
              <a:rPr lang="en-GB" sz="2000" dirty="0"/>
              <a:t>Explores the inter-relationships of spatial elements</a:t>
            </a:r>
          </a:p>
          <a:p>
            <a:pPr marL="342900" indent="-342900">
              <a:buFontTx/>
              <a:buChar char="-"/>
            </a:pPr>
            <a:r>
              <a:rPr lang="en-GB" sz="2000" dirty="0"/>
              <a:t>Explores the ‘How’ of a scientific question, whereas the GIS handles the ‘What’ and the ‘Where’</a:t>
            </a:r>
          </a:p>
          <a:p>
            <a:endParaRPr lang="en-GB" sz="2400" dirty="0"/>
          </a:p>
          <a:p>
            <a:r>
              <a:rPr lang="en-GB" sz="2400" dirty="0"/>
              <a:t>A tool for spatial problem-solving!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52C0AF7-D0E4-F9FD-CD71-609CE66433F1}"/>
              </a:ext>
            </a:extLst>
          </p:cNvPr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7413523" y="1042220"/>
            <a:ext cx="3716774" cy="2871208"/>
          </a:xfrm>
          <a:prstGeom prst="rect">
            <a:avLst/>
          </a:prstGeom>
        </p:spPr>
      </p:pic>
      <p:pic>
        <p:nvPicPr>
          <p:cNvPr id="1028" name="Picture 4" descr="What Is The Component Of GIS">
            <a:extLst>
              <a:ext uri="{FF2B5EF4-FFF2-40B4-BE49-F238E27FC236}">
                <a16:creationId xmlns:a16="http://schemas.microsoft.com/office/drawing/2014/main" id="{DFF50EBF-4E58-1B22-B01C-4E5F4A49754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" y="1783448"/>
            <a:ext cx="4409947" cy="32685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794733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3F24A09B-713F-43FC-AB6E-B880839685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468548" cy="6858000"/>
          </a:xfrm>
          <a:prstGeom prst="rect">
            <a:avLst/>
          </a:prstGeom>
          <a:solidFill>
            <a:srgbClr val="2260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0B91AB35-C3B4-4B70-B3DD-13D63B7DA2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133975" y="2423149"/>
            <a:ext cx="0" cy="2011680"/>
          </a:xfrm>
          <a:prstGeom prst="line">
            <a:avLst/>
          </a:prstGeom>
          <a:ln w="19050">
            <a:solidFill>
              <a:srgbClr val="FFFFFF">
                <a:alpha val="8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4" descr="Illustration of data layered over land">
            <a:extLst>
              <a:ext uri="{FF2B5EF4-FFF2-40B4-BE49-F238E27FC236}">
                <a16:creationId xmlns:a16="http://schemas.microsoft.com/office/drawing/2014/main" id="{28BAAE36-007E-9F48-5DF6-C6DB2331B84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05538" y="639763"/>
            <a:ext cx="5240338" cy="557847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6744" y="640080"/>
            <a:ext cx="4173905" cy="557781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sz="54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Modelling the real world:</a:t>
            </a:r>
            <a:br>
              <a:rPr lang="en-US" sz="54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sz="54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Spatial Data Types</a:t>
            </a:r>
          </a:p>
        </p:txBody>
      </p:sp>
    </p:spTree>
    <p:extLst>
      <p:ext uri="{BB962C8B-B14F-4D97-AF65-F5344CB8AC3E}">
        <p14:creationId xmlns:p14="http://schemas.microsoft.com/office/powerpoint/2010/main" val="339569290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11</a:t>
            </a:fld>
            <a:r>
              <a:rPr lang="en-GB" dirty="0"/>
              <a:t> / 23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ACNA7005: 2025 / 2026		</a:t>
            </a:r>
            <a:r>
              <a:rPr lang="en-GB" b="1" dirty="0"/>
              <a:t>Modelling the real world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CDC57D8D-8F2C-3ECC-54B1-1401800DD89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9" r="18259"/>
          <a:stretch/>
        </p:blipFill>
        <p:spPr>
          <a:xfrm>
            <a:off x="20" y="369332"/>
            <a:ext cx="3221352" cy="6096782"/>
          </a:xfrm>
          <a:custGeom>
            <a:avLst/>
            <a:gdLst/>
            <a:ahLst/>
            <a:cxnLst/>
            <a:rect l="l" t="t" r="r" b="b"/>
            <a:pathLst>
              <a:path w="4049806" h="6858000">
                <a:moveTo>
                  <a:pt x="0" y="0"/>
                </a:moveTo>
                <a:lnTo>
                  <a:pt x="4018525" y="0"/>
                </a:lnTo>
                <a:lnTo>
                  <a:pt x="4019816" y="10931"/>
                </a:lnTo>
                <a:cubicBezTo>
                  <a:pt x="4034945" y="94836"/>
                  <a:pt x="4032275" y="179884"/>
                  <a:pt x="4036343" y="264297"/>
                </a:cubicBezTo>
                <a:cubicBezTo>
                  <a:pt x="4041301" y="367652"/>
                  <a:pt x="4035072" y="471135"/>
                  <a:pt x="4032911" y="574617"/>
                </a:cubicBezTo>
                <a:cubicBezTo>
                  <a:pt x="4031004" y="662717"/>
                  <a:pt x="4022232" y="750690"/>
                  <a:pt x="4025029" y="838916"/>
                </a:cubicBezTo>
                <a:cubicBezTo>
                  <a:pt x="4025029" y="841968"/>
                  <a:pt x="4025029" y="845019"/>
                  <a:pt x="4025029" y="848070"/>
                </a:cubicBezTo>
                <a:cubicBezTo>
                  <a:pt x="4017020" y="945068"/>
                  <a:pt x="4017020" y="1042576"/>
                  <a:pt x="4025029" y="1139574"/>
                </a:cubicBezTo>
                <a:cubicBezTo>
                  <a:pt x="4027609" y="1179950"/>
                  <a:pt x="4026885" y="1220466"/>
                  <a:pt x="4022868" y="1260728"/>
                </a:cubicBezTo>
                <a:cubicBezTo>
                  <a:pt x="4019054" y="1311960"/>
                  <a:pt x="4006849" y="1364083"/>
                  <a:pt x="4015621" y="1414934"/>
                </a:cubicBezTo>
                <a:cubicBezTo>
                  <a:pt x="4021367" y="1456784"/>
                  <a:pt x="4024558" y="1498940"/>
                  <a:pt x="4025156" y="1541172"/>
                </a:cubicBezTo>
                <a:cubicBezTo>
                  <a:pt x="4029478" y="1635755"/>
                  <a:pt x="4025283" y="1730847"/>
                  <a:pt x="4023757" y="1825685"/>
                </a:cubicBezTo>
                <a:cubicBezTo>
                  <a:pt x="4021850" y="1936286"/>
                  <a:pt x="4024647" y="2046634"/>
                  <a:pt x="4015748" y="2157235"/>
                </a:cubicBezTo>
                <a:cubicBezTo>
                  <a:pt x="4010790" y="2246581"/>
                  <a:pt x="4010790" y="2336130"/>
                  <a:pt x="4015748" y="2425476"/>
                </a:cubicBezTo>
                <a:cubicBezTo>
                  <a:pt x="4018164" y="2507473"/>
                  <a:pt x="4030495" y="2588454"/>
                  <a:pt x="4028461" y="2671214"/>
                </a:cubicBezTo>
                <a:cubicBezTo>
                  <a:pt x="4026046" y="2767832"/>
                  <a:pt x="4014604" y="2863940"/>
                  <a:pt x="4018164" y="2960685"/>
                </a:cubicBezTo>
                <a:cubicBezTo>
                  <a:pt x="4019816" y="3006832"/>
                  <a:pt x="4019944" y="3052980"/>
                  <a:pt x="4020961" y="3099127"/>
                </a:cubicBezTo>
                <a:cubicBezTo>
                  <a:pt x="4021978" y="3154682"/>
                  <a:pt x="4032021" y="3210110"/>
                  <a:pt x="4026427" y="3265665"/>
                </a:cubicBezTo>
                <a:cubicBezTo>
                  <a:pt x="4017147" y="3358087"/>
                  <a:pt x="3993120" y="3448857"/>
                  <a:pt x="4008121" y="3543567"/>
                </a:cubicBezTo>
                <a:cubicBezTo>
                  <a:pt x="4016384" y="3595690"/>
                  <a:pt x="4025791" y="3647940"/>
                  <a:pt x="4030495" y="3700571"/>
                </a:cubicBezTo>
                <a:cubicBezTo>
                  <a:pt x="4034690" y="3747608"/>
                  <a:pt x="4045369" y="3795408"/>
                  <a:pt x="4037233" y="3842191"/>
                </a:cubicBezTo>
                <a:cubicBezTo>
                  <a:pt x="4030368" y="3882237"/>
                  <a:pt x="4034055" y="3922282"/>
                  <a:pt x="4028715" y="3962327"/>
                </a:cubicBezTo>
                <a:cubicBezTo>
                  <a:pt x="4021723" y="4014831"/>
                  <a:pt x="4017910" y="4068352"/>
                  <a:pt x="4012697" y="4121111"/>
                </a:cubicBezTo>
                <a:cubicBezTo>
                  <a:pt x="4007866" y="4169038"/>
                  <a:pt x="4004307" y="4216838"/>
                  <a:pt x="4017020" y="4261841"/>
                </a:cubicBezTo>
                <a:cubicBezTo>
                  <a:pt x="4048039" y="4375112"/>
                  <a:pt x="4031004" y="4487748"/>
                  <a:pt x="4019308" y="4600257"/>
                </a:cubicBezTo>
                <a:cubicBezTo>
                  <a:pt x="4013587" y="4655049"/>
                  <a:pt x="4005197" y="4712765"/>
                  <a:pt x="4017910" y="4762853"/>
                </a:cubicBezTo>
                <a:cubicBezTo>
                  <a:pt x="4041428" y="4851716"/>
                  <a:pt x="4022995" y="4936764"/>
                  <a:pt x="4012824" y="5021432"/>
                </a:cubicBezTo>
                <a:cubicBezTo>
                  <a:pt x="4002654" y="5106099"/>
                  <a:pt x="4000239" y="5189495"/>
                  <a:pt x="4018037" y="5272637"/>
                </a:cubicBezTo>
                <a:cubicBezTo>
                  <a:pt x="4030495" y="5331116"/>
                  <a:pt x="4030495" y="5390612"/>
                  <a:pt x="4032021" y="5449600"/>
                </a:cubicBezTo>
                <a:cubicBezTo>
                  <a:pt x="4032911" y="5486339"/>
                  <a:pt x="4019308" y="5523842"/>
                  <a:pt x="4010282" y="5560582"/>
                </a:cubicBezTo>
                <a:cubicBezTo>
                  <a:pt x="3994009" y="5626943"/>
                  <a:pt x="3988162" y="5694321"/>
                  <a:pt x="4010282" y="5759029"/>
                </a:cubicBezTo>
                <a:cubicBezTo>
                  <a:pt x="4040793" y="5848655"/>
                  <a:pt x="4058336" y="5938407"/>
                  <a:pt x="4045623" y="6033117"/>
                </a:cubicBezTo>
                <a:cubicBezTo>
                  <a:pt x="4038377" y="6091724"/>
                  <a:pt x="4036597" y="6151347"/>
                  <a:pt x="4025664" y="6209190"/>
                </a:cubicBezTo>
                <a:cubicBezTo>
                  <a:pt x="4007358" y="6304790"/>
                  <a:pt x="4013841" y="6399882"/>
                  <a:pt x="4028461" y="6494211"/>
                </a:cubicBezTo>
                <a:cubicBezTo>
                  <a:pt x="4038542" y="6573081"/>
                  <a:pt x="4039610" y="6652829"/>
                  <a:pt x="4031639" y="6731941"/>
                </a:cubicBezTo>
                <a:lnTo>
                  <a:pt x="4022913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09E3C876-0332-89E5-FDE4-245151733AF4}"/>
              </a:ext>
            </a:extLst>
          </p:cNvPr>
          <p:cNvSpPr txBox="1"/>
          <p:nvPr/>
        </p:nvSpPr>
        <p:spPr>
          <a:xfrm>
            <a:off x="3427548" y="1239181"/>
            <a:ext cx="5543082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Tx/>
              <a:buChar char="-"/>
            </a:pPr>
            <a:r>
              <a:rPr lang="en-GB" sz="2400" dirty="0"/>
              <a:t>Represent the many complex elements in a single analytical environment</a:t>
            </a:r>
          </a:p>
          <a:p>
            <a:pPr marL="342900" indent="-342900">
              <a:buFontTx/>
              <a:buChar char="-"/>
            </a:pPr>
            <a:r>
              <a:rPr lang="en-GB" sz="2400" dirty="0"/>
              <a:t>The overlay method, brings together many discrete attributes so that data in corresponding locations can be analysed.</a:t>
            </a:r>
          </a:p>
          <a:p>
            <a:pPr marL="800100" lvl="1" indent="-342900">
              <a:buFontTx/>
              <a:buChar char="-"/>
            </a:pPr>
            <a:r>
              <a:rPr lang="en-GB" sz="2400" dirty="0"/>
              <a:t>Some layers can be qualitative e.g. human defined areas such as county areas, or not visible at the surface, such as climate or soils / geology</a:t>
            </a:r>
          </a:p>
          <a:p>
            <a:pPr marL="342900" indent="-342900">
              <a:buFontTx/>
              <a:buChar char="-"/>
            </a:pPr>
            <a:endParaRPr lang="en-GB" sz="2400" dirty="0"/>
          </a:p>
          <a:p>
            <a:pPr algn="ctr"/>
            <a:r>
              <a:rPr lang="en-GB" sz="2400" dirty="0"/>
              <a:t>GIS have specific data formats to allow for capturing these, </a:t>
            </a:r>
            <a:r>
              <a:rPr lang="en-GB" sz="2400" b="1" dirty="0"/>
              <a:t>Vector</a:t>
            </a:r>
            <a:r>
              <a:rPr lang="en-GB" sz="2400" dirty="0"/>
              <a:t> and </a:t>
            </a:r>
            <a:r>
              <a:rPr lang="en-GB" sz="2400" b="1" dirty="0"/>
              <a:t>Raster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D5216FF-A848-7B03-7F19-B0E69A3C8466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28/01/2026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22EFF28-C559-3C98-A5C2-1E28C24E8A7A}"/>
              </a:ext>
            </a:extLst>
          </p:cNvPr>
          <p:cNvSpPr txBox="1"/>
          <p:nvPr/>
        </p:nvSpPr>
        <p:spPr>
          <a:xfrm>
            <a:off x="-1" y="6466114"/>
            <a:ext cx="121863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 Lecture 1: Introduction to ACBA7005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F5225D0-5954-E4D5-24BC-B64C2ED8749C}"/>
              </a:ext>
            </a:extLst>
          </p:cNvPr>
          <p:cNvSpPr txBox="1"/>
          <p:nvPr/>
        </p:nvSpPr>
        <p:spPr>
          <a:xfrm>
            <a:off x="3424505" y="505388"/>
            <a:ext cx="7380515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/>
              <a:t>One of the key principles of GIS is to model the real world in a digital environment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478CFAA-6C24-3933-4837-BE49C226AAD0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9603" t="-185" r="-814" b="185"/>
          <a:stretch/>
        </p:blipFill>
        <p:spPr>
          <a:xfrm>
            <a:off x="8685563" y="1625600"/>
            <a:ext cx="3472190" cy="3778515"/>
          </a:xfrm>
          <a:custGeom>
            <a:avLst/>
            <a:gdLst/>
            <a:ahLst/>
            <a:cxnLst/>
            <a:rect l="l" t="t" r="r" b="b"/>
            <a:pathLst>
              <a:path w="4049806" h="6858000">
                <a:moveTo>
                  <a:pt x="0" y="0"/>
                </a:moveTo>
                <a:lnTo>
                  <a:pt x="4018525" y="0"/>
                </a:lnTo>
                <a:lnTo>
                  <a:pt x="4019816" y="10931"/>
                </a:lnTo>
                <a:cubicBezTo>
                  <a:pt x="4034945" y="94836"/>
                  <a:pt x="4032275" y="179884"/>
                  <a:pt x="4036343" y="264297"/>
                </a:cubicBezTo>
                <a:cubicBezTo>
                  <a:pt x="4041301" y="367652"/>
                  <a:pt x="4035072" y="471135"/>
                  <a:pt x="4032911" y="574617"/>
                </a:cubicBezTo>
                <a:cubicBezTo>
                  <a:pt x="4031004" y="662717"/>
                  <a:pt x="4022232" y="750690"/>
                  <a:pt x="4025029" y="838916"/>
                </a:cubicBezTo>
                <a:cubicBezTo>
                  <a:pt x="4025029" y="841968"/>
                  <a:pt x="4025029" y="845019"/>
                  <a:pt x="4025029" y="848070"/>
                </a:cubicBezTo>
                <a:cubicBezTo>
                  <a:pt x="4017020" y="945068"/>
                  <a:pt x="4017020" y="1042576"/>
                  <a:pt x="4025029" y="1139574"/>
                </a:cubicBezTo>
                <a:cubicBezTo>
                  <a:pt x="4027609" y="1179950"/>
                  <a:pt x="4026885" y="1220466"/>
                  <a:pt x="4022868" y="1260728"/>
                </a:cubicBezTo>
                <a:cubicBezTo>
                  <a:pt x="4019054" y="1311960"/>
                  <a:pt x="4006849" y="1364083"/>
                  <a:pt x="4015621" y="1414934"/>
                </a:cubicBezTo>
                <a:cubicBezTo>
                  <a:pt x="4021367" y="1456784"/>
                  <a:pt x="4024558" y="1498940"/>
                  <a:pt x="4025156" y="1541172"/>
                </a:cubicBezTo>
                <a:cubicBezTo>
                  <a:pt x="4029478" y="1635755"/>
                  <a:pt x="4025283" y="1730847"/>
                  <a:pt x="4023757" y="1825685"/>
                </a:cubicBezTo>
                <a:cubicBezTo>
                  <a:pt x="4021850" y="1936286"/>
                  <a:pt x="4024647" y="2046634"/>
                  <a:pt x="4015748" y="2157235"/>
                </a:cubicBezTo>
                <a:cubicBezTo>
                  <a:pt x="4010790" y="2246581"/>
                  <a:pt x="4010790" y="2336130"/>
                  <a:pt x="4015748" y="2425476"/>
                </a:cubicBezTo>
                <a:cubicBezTo>
                  <a:pt x="4018164" y="2507473"/>
                  <a:pt x="4030495" y="2588454"/>
                  <a:pt x="4028461" y="2671214"/>
                </a:cubicBezTo>
                <a:cubicBezTo>
                  <a:pt x="4026046" y="2767832"/>
                  <a:pt x="4014604" y="2863940"/>
                  <a:pt x="4018164" y="2960685"/>
                </a:cubicBezTo>
                <a:cubicBezTo>
                  <a:pt x="4019816" y="3006832"/>
                  <a:pt x="4019944" y="3052980"/>
                  <a:pt x="4020961" y="3099127"/>
                </a:cubicBezTo>
                <a:cubicBezTo>
                  <a:pt x="4021978" y="3154682"/>
                  <a:pt x="4032021" y="3210110"/>
                  <a:pt x="4026427" y="3265665"/>
                </a:cubicBezTo>
                <a:cubicBezTo>
                  <a:pt x="4017147" y="3358087"/>
                  <a:pt x="3993120" y="3448857"/>
                  <a:pt x="4008121" y="3543567"/>
                </a:cubicBezTo>
                <a:cubicBezTo>
                  <a:pt x="4016384" y="3595690"/>
                  <a:pt x="4025791" y="3647940"/>
                  <a:pt x="4030495" y="3700571"/>
                </a:cubicBezTo>
                <a:cubicBezTo>
                  <a:pt x="4034690" y="3747608"/>
                  <a:pt x="4045369" y="3795408"/>
                  <a:pt x="4037233" y="3842191"/>
                </a:cubicBezTo>
                <a:cubicBezTo>
                  <a:pt x="4030368" y="3882237"/>
                  <a:pt x="4034055" y="3922282"/>
                  <a:pt x="4028715" y="3962327"/>
                </a:cubicBezTo>
                <a:cubicBezTo>
                  <a:pt x="4021723" y="4014831"/>
                  <a:pt x="4017910" y="4068352"/>
                  <a:pt x="4012697" y="4121111"/>
                </a:cubicBezTo>
                <a:cubicBezTo>
                  <a:pt x="4007866" y="4169038"/>
                  <a:pt x="4004307" y="4216838"/>
                  <a:pt x="4017020" y="4261841"/>
                </a:cubicBezTo>
                <a:cubicBezTo>
                  <a:pt x="4048039" y="4375112"/>
                  <a:pt x="4031004" y="4487748"/>
                  <a:pt x="4019308" y="4600257"/>
                </a:cubicBezTo>
                <a:cubicBezTo>
                  <a:pt x="4013587" y="4655049"/>
                  <a:pt x="4005197" y="4712765"/>
                  <a:pt x="4017910" y="4762853"/>
                </a:cubicBezTo>
                <a:cubicBezTo>
                  <a:pt x="4041428" y="4851716"/>
                  <a:pt x="4022995" y="4936764"/>
                  <a:pt x="4012824" y="5021432"/>
                </a:cubicBezTo>
                <a:cubicBezTo>
                  <a:pt x="4002654" y="5106099"/>
                  <a:pt x="4000239" y="5189495"/>
                  <a:pt x="4018037" y="5272637"/>
                </a:cubicBezTo>
                <a:cubicBezTo>
                  <a:pt x="4030495" y="5331116"/>
                  <a:pt x="4030495" y="5390612"/>
                  <a:pt x="4032021" y="5449600"/>
                </a:cubicBezTo>
                <a:cubicBezTo>
                  <a:pt x="4032911" y="5486339"/>
                  <a:pt x="4019308" y="5523842"/>
                  <a:pt x="4010282" y="5560582"/>
                </a:cubicBezTo>
                <a:cubicBezTo>
                  <a:pt x="3994009" y="5626943"/>
                  <a:pt x="3988162" y="5694321"/>
                  <a:pt x="4010282" y="5759029"/>
                </a:cubicBezTo>
                <a:cubicBezTo>
                  <a:pt x="4040793" y="5848655"/>
                  <a:pt x="4058336" y="5938407"/>
                  <a:pt x="4045623" y="6033117"/>
                </a:cubicBezTo>
                <a:cubicBezTo>
                  <a:pt x="4038377" y="6091724"/>
                  <a:pt x="4036597" y="6151347"/>
                  <a:pt x="4025664" y="6209190"/>
                </a:cubicBezTo>
                <a:cubicBezTo>
                  <a:pt x="4007358" y="6304790"/>
                  <a:pt x="4013841" y="6399882"/>
                  <a:pt x="4028461" y="6494211"/>
                </a:cubicBezTo>
                <a:cubicBezTo>
                  <a:pt x="4038542" y="6573081"/>
                  <a:pt x="4039610" y="6652829"/>
                  <a:pt x="4031639" y="6731941"/>
                </a:cubicBezTo>
                <a:lnTo>
                  <a:pt x="4022913" y="6858000"/>
                </a:lnTo>
                <a:lnTo>
                  <a:pt x="0" y="6858000"/>
                </a:lnTo>
                <a:close/>
              </a:path>
            </a:pathLst>
          </a:custGeom>
        </p:spPr>
      </p:pic>
      <p:grpSp>
        <p:nvGrpSpPr>
          <p:cNvPr id="10" name="Group 9">
            <a:extLst>
              <a:ext uri="{FF2B5EF4-FFF2-40B4-BE49-F238E27FC236}">
                <a16:creationId xmlns:a16="http://schemas.microsoft.com/office/drawing/2014/main" id="{7AB63733-C890-88A8-F461-73DA7B0A8EBE}"/>
              </a:ext>
            </a:extLst>
          </p:cNvPr>
          <p:cNvGrpSpPr/>
          <p:nvPr/>
        </p:nvGrpSpPr>
        <p:grpSpPr>
          <a:xfrm>
            <a:off x="8983840" y="1351727"/>
            <a:ext cx="3160703" cy="4583387"/>
            <a:chOff x="8711982" y="1549441"/>
            <a:chExt cx="3419351" cy="4770666"/>
          </a:xfrm>
        </p:grpSpPr>
        <p:pic>
          <p:nvPicPr>
            <p:cNvPr id="7170" name="Picture 2">
              <a:extLst>
                <a:ext uri="{FF2B5EF4-FFF2-40B4-BE49-F238E27FC236}">
                  <a16:creationId xmlns:a16="http://schemas.microsoft.com/office/drawing/2014/main" id="{071945DF-F8B3-3E44-EF79-F95F8EC0612D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711982" y="1549441"/>
              <a:ext cx="3419351" cy="440163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A4B4EDA0-3486-169A-04A7-A04FDB4B2397}"/>
                </a:ext>
              </a:extLst>
            </p:cNvPr>
            <p:cNvSpPr txBox="1"/>
            <p:nvPr/>
          </p:nvSpPr>
          <p:spPr>
            <a:xfrm>
              <a:off x="8865402" y="5950775"/>
              <a:ext cx="3076227" cy="369332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>
              <a:spAutoFit/>
            </a:bodyPr>
            <a:lstStyle/>
            <a:p>
              <a:pPr algn="ctr"/>
              <a:r>
                <a:rPr lang="en-GB" sz="1800" dirty="0"/>
                <a:t>Present day GIS example</a:t>
              </a:r>
              <a:endParaRPr lang="en-GB" dirty="0"/>
            </a:p>
          </p:txBody>
        </p:sp>
      </p:grpSp>
    </p:spTree>
    <p:extLst>
      <p:ext uri="{BB962C8B-B14F-4D97-AF65-F5344CB8AC3E}">
        <p14:creationId xmlns:p14="http://schemas.microsoft.com/office/powerpoint/2010/main" val="19843034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12</a:t>
            </a:fld>
            <a:r>
              <a:rPr lang="en-GB" dirty="0"/>
              <a:t> / 23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ACNA7005: 2025 / 2026		</a:t>
            </a:r>
            <a:r>
              <a:rPr lang="en-GB" b="1" dirty="0"/>
              <a:t>Data Types: Vector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CDC57D8D-8F2C-3ECC-54B1-1401800DD89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98" t="-185" r="52741" b="185"/>
          <a:stretch/>
        </p:blipFill>
        <p:spPr>
          <a:xfrm>
            <a:off x="20" y="369332"/>
            <a:ext cx="2677866" cy="6096782"/>
          </a:xfrm>
          <a:custGeom>
            <a:avLst/>
            <a:gdLst/>
            <a:ahLst/>
            <a:cxnLst/>
            <a:rect l="l" t="t" r="r" b="b"/>
            <a:pathLst>
              <a:path w="4049806" h="6858000">
                <a:moveTo>
                  <a:pt x="0" y="0"/>
                </a:moveTo>
                <a:lnTo>
                  <a:pt x="4018525" y="0"/>
                </a:lnTo>
                <a:lnTo>
                  <a:pt x="4019816" y="10931"/>
                </a:lnTo>
                <a:cubicBezTo>
                  <a:pt x="4034945" y="94836"/>
                  <a:pt x="4032275" y="179884"/>
                  <a:pt x="4036343" y="264297"/>
                </a:cubicBezTo>
                <a:cubicBezTo>
                  <a:pt x="4041301" y="367652"/>
                  <a:pt x="4035072" y="471135"/>
                  <a:pt x="4032911" y="574617"/>
                </a:cubicBezTo>
                <a:cubicBezTo>
                  <a:pt x="4031004" y="662717"/>
                  <a:pt x="4022232" y="750690"/>
                  <a:pt x="4025029" y="838916"/>
                </a:cubicBezTo>
                <a:cubicBezTo>
                  <a:pt x="4025029" y="841968"/>
                  <a:pt x="4025029" y="845019"/>
                  <a:pt x="4025029" y="848070"/>
                </a:cubicBezTo>
                <a:cubicBezTo>
                  <a:pt x="4017020" y="945068"/>
                  <a:pt x="4017020" y="1042576"/>
                  <a:pt x="4025029" y="1139574"/>
                </a:cubicBezTo>
                <a:cubicBezTo>
                  <a:pt x="4027609" y="1179950"/>
                  <a:pt x="4026885" y="1220466"/>
                  <a:pt x="4022868" y="1260728"/>
                </a:cubicBezTo>
                <a:cubicBezTo>
                  <a:pt x="4019054" y="1311960"/>
                  <a:pt x="4006849" y="1364083"/>
                  <a:pt x="4015621" y="1414934"/>
                </a:cubicBezTo>
                <a:cubicBezTo>
                  <a:pt x="4021367" y="1456784"/>
                  <a:pt x="4024558" y="1498940"/>
                  <a:pt x="4025156" y="1541172"/>
                </a:cubicBezTo>
                <a:cubicBezTo>
                  <a:pt x="4029478" y="1635755"/>
                  <a:pt x="4025283" y="1730847"/>
                  <a:pt x="4023757" y="1825685"/>
                </a:cubicBezTo>
                <a:cubicBezTo>
                  <a:pt x="4021850" y="1936286"/>
                  <a:pt x="4024647" y="2046634"/>
                  <a:pt x="4015748" y="2157235"/>
                </a:cubicBezTo>
                <a:cubicBezTo>
                  <a:pt x="4010790" y="2246581"/>
                  <a:pt x="4010790" y="2336130"/>
                  <a:pt x="4015748" y="2425476"/>
                </a:cubicBezTo>
                <a:cubicBezTo>
                  <a:pt x="4018164" y="2507473"/>
                  <a:pt x="4030495" y="2588454"/>
                  <a:pt x="4028461" y="2671214"/>
                </a:cubicBezTo>
                <a:cubicBezTo>
                  <a:pt x="4026046" y="2767832"/>
                  <a:pt x="4014604" y="2863940"/>
                  <a:pt x="4018164" y="2960685"/>
                </a:cubicBezTo>
                <a:cubicBezTo>
                  <a:pt x="4019816" y="3006832"/>
                  <a:pt x="4019944" y="3052980"/>
                  <a:pt x="4020961" y="3099127"/>
                </a:cubicBezTo>
                <a:cubicBezTo>
                  <a:pt x="4021978" y="3154682"/>
                  <a:pt x="4032021" y="3210110"/>
                  <a:pt x="4026427" y="3265665"/>
                </a:cubicBezTo>
                <a:cubicBezTo>
                  <a:pt x="4017147" y="3358087"/>
                  <a:pt x="3993120" y="3448857"/>
                  <a:pt x="4008121" y="3543567"/>
                </a:cubicBezTo>
                <a:cubicBezTo>
                  <a:pt x="4016384" y="3595690"/>
                  <a:pt x="4025791" y="3647940"/>
                  <a:pt x="4030495" y="3700571"/>
                </a:cubicBezTo>
                <a:cubicBezTo>
                  <a:pt x="4034690" y="3747608"/>
                  <a:pt x="4045369" y="3795408"/>
                  <a:pt x="4037233" y="3842191"/>
                </a:cubicBezTo>
                <a:cubicBezTo>
                  <a:pt x="4030368" y="3882237"/>
                  <a:pt x="4034055" y="3922282"/>
                  <a:pt x="4028715" y="3962327"/>
                </a:cubicBezTo>
                <a:cubicBezTo>
                  <a:pt x="4021723" y="4014831"/>
                  <a:pt x="4017910" y="4068352"/>
                  <a:pt x="4012697" y="4121111"/>
                </a:cubicBezTo>
                <a:cubicBezTo>
                  <a:pt x="4007866" y="4169038"/>
                  <a:pt x="4004307" y="4216838"/>
                  <a:pt x="4017020" y="4261841"/>
                </a:cubicBezTo>
                <a:cubicBezTo>
                  <a:pt x="4048039" y="4375112"/>
                  <a:pt x="4031004" y="4487748"/>
                  <a:pt x="4019308" y="4600257"/>
                </a:cubicBezTo>
                <a:cubicBezTo>
                  <a:pt x="4013587" y="4655049"/>
                  <a:pt x="4005197" y="4712765"/>
                  <a:pt x="4017910" y="4762853"/>
                </a:cubicBezTo>
                <a:cubicBezTo>
                  <a:pt x="4041428" y="4851716"/>
                  <a:pt x="4022995" y="4936764"/>
                  <a:pt x="4012824" y="5021432"/>
                </a:cubicBezTo>
                <a:cubicBezTo>
                  <a:pt x="4002654" y="5106099"/>
                  <a:pt x="4000239" y="5189495"/>
                  <a:pt x="4018037" y="5272637"/>
                </a:cubicBezTo>
                <a:cubicBezTo>
                  <a:pt x="4030495" y="5331116"/>
                  <a:pt x="4030495" y="5390612"/>
                  <a:pt x="4032021" y="5449600"/>
                </a:cubicBezTo>
                <a:cubicBezTo>
                  <a:pt x="4032911" y="5486339"/>
                  <a:pt x="4019308" y="5523842"/>
                  <a:pt x="4010282" y="5560582"/>
                </a:cubicBezTo>
                <a:cubicBezTo>
                  <a:pt x="3994009" y="5626943"/>
                  <a:pt x="3988162" y="5694321"/>
                  <a:pt x="4010282" y="5759029"/>
                </a:cubicBezTo>
                <a:cubicBezTo>
                  <a:pt x="4040793" y="5848655"/>
                  <a:pt x="4058336" y="5938407"/>
                  <a:pt x="4045623" y="6033117"/>
                </a:cubicBezTo>
                <a:cubicBezTo>
                  <a:pt x="4038377" y="6091724"/>
                  <a:pt x="4036597" y="6151347"/>
                  <a:pt x="4025664" y="6209190"/>
                </a:cubicBezTo>
                <a:cubicBezTo>
                  <a:pt x="4007358" y="6304790"/>
                  <a:pt x="4013841" y="6399882"/>
                  <a:pt x="4028461" y="6494211"/>
                </a:cubicBezTo>
                <a:cubicBezTo>
                  <a:pt x="4038542" y="6573081"/>
                  <a:pt x="4039610" y="6652829"/>
                  <a:pt x="4031639" y="6731941"/>
                </a:cubicBezTo>
                <a:lnTo>
                  <a:pt x="4022913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09E3C876-0332-89E5-FDE4-245151733AF4}"/>
              </a:ext>
            </a:extLst>
          </p:cNvPr>
          <p:cNvSpPr txBox="1"/>
          <p:nvPr/>
        </p:nvSpPr>
        <p:spPr>
          <a:xfrm>
            <a:off x="2837713" y="812149"/>
            <a:ext cx="5718628" cy="53245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rgbClr val="232323"/>
                </a:solidFill>
                <a:latin typeface="Arial" panose="020B0604020202020204" pitchFamily="34" charset="0"/>
              </a:rPr>
              <a:t>Vector</a:t>
            </a:r>
            <a:r>
              <a:rPr lang="en-GB" sz="2000" dirty="0">
                <a:solidFill>
                  <a:srgbClr val="232323"/>
                </a:solidFill>
                <a:latin typeface="Arial" panose="020B0604020202020204" pitchFamily="34" charset="0"/>
              </a:rPr>
              <a:t> point definition: </a:t>
            </a:r>
          </a:p>
          <a:p>
            <a:r>
              <a:rPr lang="en-GB" sz="2000" dirty="0">
                <a:solidFill>
                  <a:srgbClr val="232323"/>
                </a:solidFill>
                <a:latin typeface="Comic Sans MS" panose="030F0702030302020204" pitchFamily="66" charset="0"/>
              </a:rPr>
              <a:t>“indicates either the position or the location of any given point with respect to any arbitrary reference point”</a:t>
            </a:r>
          </a:p>
          <a:p>
            <a:endParaRPr lang="en-GB" sz="2000" dirty="0">
              <a:solidFill>
                <a:srgbClr val="232323"/>
              </a:solidFill>
              <a:latin typeface="Arial" panose="020B0604020202020204" pitchFamily="34" charset="0"/>
            </a:endParaRPr>
          </a:p>
          <a:p>
            <a:r>
              <a:rPr lang="en-GB" sz="2000" b="1" dirty="0">
                <a:solidFill>
                  <a:srgbClr val="232323"/>
                </a:solidFill>
                <a:latin typeface="Arial" panose="020B0604020202020204" pitchFamily="34" charset="0"/>
              </a:rPr>
              <a:t>Vectors</a:t>
            </a:r>
            <a:r>
              <a:rPr lang="en-GB" sz="2000" dirty="0">
                <a:solidFill>
                  <a:srgbClr val="232323"/>
                </a:solidFill>
                <a:latin typeface="Arial" panose="020B0604020202020204" pitchFamily="34" charset="0"/>
              </a:rPr>
              <a:t> are composed of either:</a:t>
            </a:r>
          </a:p>
          <a:p>
            <a:pPr marL="342900" indent="-342900">
              <a:buFontTx/>
              <a:buChar char="-"/>
            </a:pPr>
            <a:endParaRPr lang="en-GB" sz="2000" dirty="0">
              <a:solidFill>
                <a:srgbClr val="232323"/>
              </a:solidFill>
              <a:latin typeface="Arial" panose="020B0604020202020204" pitchFamily="34" charset="0"/>
            </a:endParaRPr>
          </a:p>
          <a:p>
            <a:pPr marL="342900" indent="-342900">
              <a:buFontTx/>
              <a:buChar char="-"/>
            </a:pPr>
            <a:r>
              <a:rPr lang="en-GB" sz="2000" dirty="0">
                <a:solidFill>
                  <a:srgbClr val="232323"/>
                </a:solidFill>
                <a:latin typeface="Arial" panose="020B0604020202020204" pitchFamily="34" charset="0"/>
              </a:rPr>
              <a:t>Points:	Single X,Y co-ordinates</a:t>
            </a:r>
          </a:p>
          <a:p>
            <a:pPr marL="342900" indent="-342900">
              <a:buFontTx/>
              <a:buChar char="-"/>
            </a:pPr>
            <a:endParaRPr lang="en-GB" sz="2000" dirty="0">
              <a:solidFill>
                <a:srgbClr val="232323"/>
              </a:solidFill>
              <a:latin typeface="Arial" panose="020B0604020202020204" pitchFamily="34" charset="0"/>
            </a:endParaRPr>
          </a:p>
          <a:p>
            <a:pPr marL="342900" indent="-342900">
              <a:buFontTx/>
              <a:buChar char="-"/>
            </a:pPr>
            <a:r>
              <a:rPr lang="en-GB" sz="2000" dirty="0">
                <a:solidFill>
                  <a:srgbClr val="232323"/>
                </a:solidFill>
                <a:latin typeface="Arial" panose="020B0604020202020204" pitchFamily="34" charset="0"/>
              </a:rPr>
              <a:t>Lines:	Linear feature composed of 			linked X,Y co-ordinates</a:t>
            </a:r>
          </a:p>
          <a:p>
            <a:pPr marL="342900" indent="-342900">
              <a:buFontTx/>
              <a:buChar char="-"/>
            </a:pPr>
            <a:endParaRPr lang="en-GB" sz="2000" dirty="0">
              <a:solidFill>
                <a:srgbClr val="232323"/>
              </a:solidFill>
              <a:latin typeface="Arial" panose="020B0604020202020204" pitchFamily="34" charset="0"/>
            </a:endParaRPr>
          </a:p>
          <a:p>
            <a:pPr marL="342900" indent="-342900">
              <a:buFontTx/>
              <a:buChar char="-"/>
            </a:pPr>
            <a:r>
              <a:rPr lang="en-GB" sz="2000" dirty="0">
                <a:solidFill>
                  <a:srgbClr val="232323"/>
                </a:solidFill>
                <a:latin typeface="Arial" panose="020B0604020202020204" pitchFamily="34" charset="0"/>
              </a:rPr>
              <a:t>Polygons:	Enclosed area features, 			delineated by X,Y co-ordinates</a:t>
            </a:r>
          </a:p>
          <a:p>
            <a:endParaRPr lang="en-GB" sz="2000" dirty="0">
              <a:solidFill>
                <a:srgbClr val="232323"/>
              </a:solidFill>
              <a:latin typeface="Arial" panose="020B0604020202020204" pitchFamily="34" charset="0"/>
            </a:endParaRPr>
          </a:p>
          <a:p>
            <a:endParaRPr lang="en-GB" sz="2000" dirty="0">
              <a:solidFill>
                <a:srgbClr val="232323"/>
              </a:solidFill>
              <a:latin typeface="Arial" panose="020B0604020202020204" pitchFamily="34" charset="0"/>
            </a:endParaRPr>
          </a:p>
          <a:p>
            <a:endParaRPr lang="en-GB" sz="2000" dirty="0">
              <a:solidFill>
                <a:srgbClr val="232323"/>
              </a:solidFill>
              <a:latin typeface="Arial" panose="020B0604020202020204" pitchFamily="34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D5216FF-A848-7B03-7F19-B0E69A3C8466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28/01/2026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22EFF28-C559-3C98-A5C2-1E28C24E8A7A}"/>
              </a:ext>
            </a:extLst>
          </p:cNvPr>
          <p:cNvSpPr txBox="1"/>
          <p:nvPr/>
        </p:nvSpPr>
        <p:spPr>
          <a:xfrm>
            <a:off x="-1" y="6466114"/>
            <a:ext cx="121863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 Lecture 1: Introduction to ACBA7005 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212241B-85EF-974E-E857-58C39F810FF3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r="50896"/>
          <a:stretch/>
        </p:blipFill>
        <p:spPr>
          <a:xfrm>
            <a:off x="8216446" y="1195227"/>
            <a:ext cx="3814559" cy="486209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7CCFADE-1B5E-B9CA-1EF1-6883E0D79287}"/>
              </a:ext>
            </a:extLst>
          </p:cNvPr>
          <p:cNvSpPr txBox="1"/>
          <p:nvPr/>
        </p:nvSpPr>
        <p:spPr>
          <a:xfrm>
            <a:off x="2769704" y="5703377"/>
            <a:ext cx="55378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i="1" dirty="0"/>
              <a:t>QUESTION: Can you think of features that could be mapped as points, lines, or polygons?</a:t>
            </a:r>
          </a:p>
        </p:txBody>
      </p:sp>
    </p:spTree>
    <p:extLst>
      <p:ext uri="{BB962C8B-B14F-4D97-AF65-F5344CB8AC3E}">
        <p14:creationId xmlns:p14="http://schemas.microsoft.com/office/powerpoint/2010/main" val="317119947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69BC588-70F1-4E1C-A5CE-CC9B5C16244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0553F480-AF24-5F88-3C56-B3A248326839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13</a:t>
            </a:fld>
            <a:r>
              <a:rPr lang="en-GB" dirty="0"/>
              <a:t> / 23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1888A58-4AFF-9CEB-8784-A057BAC73134}"/>
              </a:ext>
            </a:extLst>
          </p:cNvPr>
          <p:cNvSpPr txBox="1"/>
          <p:nvPr/>
        </p:nvSpPr>
        <p:spPr>
          <a:xfrm>
            <a:off x="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ACNA7005: 2025 / 2026		</a:t>
            </a:r>
            <a:r>
              <a:rPr lang="en-GB" b="1" dirty="0"/>
              <a:t>Data Types: Raster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D813E8BE-A025-4FD3-3DC9-031D80744167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" r="19"/>
          <a:stretch/>
        </p:blipFill>
        <p:spPr>
          <a:xfrm>
            <a:off x="20" y="369332"/>
            <a:ext cx="2677866" cy="6096782"/>
          </a:xfrm>
          <a:custGeom>
            <a:avLst/>
            <a:gdLst/>
            <a:ahLst/>
            <a:cxnLst/>
            <a:rect l="l" t="t" r="r" b="b"/>
            <a:pathLst>
              <a:path w="4049806" h="6858000">
                <a:moveTo>
                  <a:pt x="0" y="0"/>
                </a:moveTo>
                <a:lnTo>
                  <a:pt x="4018525" y="0"/>
                </a:lnTo>
                <a:lnTo>
                  <a:pt x="4019816" y="10931"/>
                </a:lnTo>
                <a:cubicBezTo>
                  <a:pt x="4034945" y="94836"/>
                  <a:pt x="4032275" y="179884"/>
                  <a:pt x="4036343" y="264297"/>
                </a:cubicBezTo>
                <a:cubicBezTo>
                  <a:pt x="4041301" y="367652"/>
                  <a:pt x="4035072" y="471135"/>
                  <a:pt x="4032911" y="574617"/>
                </a:cubicBezTo>
                <a:cubicBezTo>
                  <a:pt x="4031004" y="662717"/>
                  <a:pt x="4022232" y="750690"/>
                  <a:pt x="4025029" y="838916"/>
                </a:cubicBezTo>
                <a:cubicBezTo>
                  <a:pt x="4025029" y="841968"/>
                  <a:pt x="4025029" y="845019"/>
                  <a:pt x="4025029" y="848070"/>
                </a:cubicBezTo>
                <a:cubicBezTo>
                  <a:pt x="4017020" y="945068"/>
                  <a:pt x="4017020" y="1042576"/>
                  <a:pt x="4025029" y="1139574"/>
                </a:cubicBezTo>
                <a:cubicBezTo>
                  <a:pt x="4027609" y="1179950"/>
                  <a:pt x="4026885" y="1220466"/>
                  <a:pt x="4022868" y="1260728"/>
                </a:cubicBezTo>
                <a:cubicBezTo>
                  <a:pt x="4019054" y="1311960"/>
                  <a:pt x="4006849" y="1364083"/>
                  <a:pt x="4015621" y="1414934"/>
                </a:cubicBezTo>
                <a:cubicBezTo>
                  <a:pt x="4021367" y="1456784"/>
                  <a:pt x="4024558" y="1498940"/>
                  <a:pt x="4025156" y="1541172"/>
                </a:cubicBezTo>
                <a:cubicBezTo>
                  <a:pt x="4029478" y="1635755"/>
                  <a:pt x="4025283" y="1730847"/>
                  <a:pt x="4023757" y="1825685"/>
                </a:cubicBezTo>
                <a:cubicBezTo>
                  <a:pt x="4021850" y="1936286"/>
                  <a:pt x="4024647" y="2046634"/>
                  <a:pt x="4015748" y="2157235"/>
                </a:cubicBezTo>
                <a:cubicBezTo>
                  <a:pt x="4010790" y="2246581"/>
                  <a:pt x="4010790" y="2336130"/>
                  <a:pt x="4015748" y="2425476"/>
                </a:cubicBezTo>
                <a:cubicBezTo>
                  <a:pt x="4018164" y="2507473"/>
                  <a:pt x="4030495" y="2588454"/>
                  <a:pt x="4028461" y="2671214"/>
                </a:cubicBezTo>
                <a:cubicBezTo>
                  <a:pt x="4026046" y="2767832"/>
                  <a:pt x="4014604" y="2863940"/>
                  <a:pt x="4018164" y="2960685"/>
                </a:cubicBezTo>
                <a:cubicBezTo>
                  <a:pt x="4019816" y="3006832"/>
                  <a:pt x="4019944" y="3052980"/>
                  <a:pt x="4020961" y="3099127"/>
                </a:cubicBezTo>
                <a:cubicBezTo>
                  <a:pt x="4021978" y="3154682"/>
                  <a:pt x="4032021" y="3210110"/>
                  <a:pt x="4026427" y="3265665"/>
                </a:cubicBezTo>
                <a:cubicBezTo>
                  <a:pt x="4017147" y="3358087"/>
                  <a:pt x="3993120" y="3448857"/>
                  <a:pt x="4008121" y="3543567"/>
                </a:cubicBezTo>
                <a:cubicBezTo>
                  <a:pt x="4016384" y="3595690"/>
                  <a:pt x="4025791" y="3647940"/>
                  <a:pt x="4030495" y="3700571"/>
                </a:cubicBezTo>
                <a:cubicBezTo>
                  <a:pt x="4034690" y="3747608"/>
                  <a:pt x="4045369" y="3795408"/>
                  <a:pt x="4037233" y="3842191"/>
                </a:cubicBezTo>
                <a:cubicBezTo>
                  <a:pt x="4030368" y="3882237"/>
                  <a:pt x="4034055" y="3922282"/>
                  <a:pt x="4028715" y="3962327"/>
                </a:cubicBezTo>
                <a:cubicBezTo>
                  <a:pt x="4021723" y="4014831"/>
                  <a:pt x="4017910" y="4068352"/>
                  <a:pt x="4012697" y="4121111"/>
                </a:cubicBezTo>
                <a:cubicBezTo>
                  <a:pt x="4007866" y="4169038"/>
                  <a:pt x="4004307" y="4216838"/>
                  <a:pt x="4017020" y="4261841"/>
                </a:cubicBezTo>
                <a:cubicBezTo>
                  <a:pt x="4048039" y="4375112"/>
                  <a:pt x="4031004" y="4487748"/>
                  <a:pt x="4019308" y="4600257"/>
                </a:cubicBezTo>
                <a:cubicBezTo>
                  <a:pt x="4013587" y="4655049"/>
                  <a:pt x="4005197" y="4712765"/>
                  <a:pt x="4017910" y="4762853"/>
                </a:cubicBezTo>
                <a:cubicBezTo>
                  <a:pt x="4041428" y="4851716"/>
                  <a:pt x="4022995" y="4936764"/>
                  <a:pt x="4012824" y="5021432"/>
                </a:cubicBezTo>
                <a:cubicBezTo>
                  <a:pt x="4002654" y="5106099"/>
                  <a:pt x="4000239" y="5189495"/>
                  <a:pt x="4018037" y="5272637"/>
                </a:cubicBezTo>
                <a:cubicBezTo>
                  <a:pt x="4030495" y="5331116"/>
                  <a:pt x="4030495" y="5390612"/>
                  <a:pt x="4032021" y="5449600"/>
                </a:cubicBezTo>
                <a:cubicBezTo>
                  <a:pt x="4032911" y="5486339"/>
                  <a:pt x="4019308" y="5523842"/>
                  <a:pt x="4010282" y="5560582"/>
                </a:cubicBezTo>
                <a:cubicBezTo>
                  <a:pt x="3994009" y="5626943"/>
                  <a:pt x="3988162" y="5694321"/>
                  <a:pt x="4010282" y="5759029"/>
                </a:cubicBezTo>
                <a:cubicBezTo>
                  <a:pt x="4040793" y="5848655"/>
                  <a:pt x="4058336" y="5938407"/>
                  <a:pt x="4045623" y="6033117"/>
                </a:cubicBezTo>
                <a:cubicBezTo>
                  <a:pt x="4038377" y="6091724"/>
                  <a:pt x="4036597" y="6151347"/>
                  <a:pt x="4025664" y="6209190"/>
                </a:cubicBezTo>
                <a:cubicBezTo>
                  <a:pt x="4007358" y="6304790"/>
                  <a:pt x="4013841" y="6399882"/>
                  <a:pt x="4028461" y="6494211"/>
                </a:cubicBezTo>
                <a:cubicBezTo>
                  <a:pt x="4038542" y="6573081"/>
                  <a:pt x="4039610" y="6652829"/>
                  <a:pt x="4031639" y="6731941"/>
                </a:cubicBezTo>
                <a:lnTo>
                  <a:pt x="4022913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86041F49-D337-C3F7-C05A-8CBC14D8C6C9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28/01/2026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4E3590A-D20B-E85E-A245-13D0BAA50CF7}"/>
              </a:ext>
            </a:extLst>
          </p:cNvPr>
          <p:cNvSpPr txBox="1"/>
          <p:nvPr/>
        </p:nvSpPr>
        <p:spPr>
          <a:xfrm>
            <a:off x="-1" y="6466114"/>
            <a:ext cx="121863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 Lecture 1: Introduction to ACBA7005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EF0511-6E60-FDDA-0B24-9F71472F5DCC}"/>
              </a:ext>
            </a:extLst>
          </p:cNvPr>
          <p:cNvSpPr txBox="1">
            <a:spLocks/>
          </p:cNvSpPr>
          <p:nvPr/>
        </p:nvSpPr>
        <p:spPr>
          <a:xfrm>
            <a:off x="2572160" y="730204"/>
            <a:ext cx="5418903" cy="5526217"/>
          </a:xfrm>
          <a:prstGeom prst="rect">
            <a:avLst/>
          </a:prstGeom>
        </p:spPr>
        <p:txBody>
          <a:bodyPr vert="horz" lIns="91440" tIns="45720" rIns="91440" bIns="45720" rtlCol="0" anchor="t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312863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84313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5735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82775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2683C6"/>
              </a:buClr>
              <a:buSzTx/>
              <a:buNone/>
              <a:tabLst/>
              <a:defRPr/>
            </a:pPr>
            <a:r>
              <a:rPr kumimoji="0" lang="en-GB" b="1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Manrope ExtraLight"/>
                <a:ea typeface="+mn-ea"/>
                <a:cs typeface="+mn-cs"/>
              </a:rPr>
              <a:t>Raster </a:t>
            </a:r>
            <a:r>
              <a:rPr kumimoji="0" lang="en-GB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Manrope ExtraLight"/>
                <a:ea typeface="+mn-ea"/>
                <a:cs typeface="+mn-cs"/>
              </a:rPr>
              <a:t>definition: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2683C6"/>
              </a:buClr>
              <a:buSzTx/>
              <a:buNone/>
              <a:tabLst/>
              <a:defRPr/>
            </a:pPr>
            <a:r>
              <a:rPr kumimoji="0" lang="en-GB" i="1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Manrope ExtraLight"/>
                <a:ea typeface="+mn-ea"/>
                <a:cs typeface="+mn-cs"/>
              </a:rPr>
              <a:t>“consists of a matrix of cells (or pixels) organized into rows and columns (or a grid) where each cell contains a value representing information, such as temperature”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2683C6"/>
              </a:buClr>
              <a:buSzTx/>
              <a:buNone/>
              <a:tabLst/>
              <a:defRPr/>
            </a:pPr>
            <a:r>
              <a:rPr kumimoji="0" lang="en-GB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Manrope ExtraLight"/>
                <a:ea typeface="+mn-ea"/>
                <a:cs typeface="+mn-cs"/>
              </a:rPr>
              <a:t>(ESRI, What is raster data?, 2023)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2683C6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85000"/>
                  <a:lumOff val="15000"/>
                </a:prstClr>
              </a:solidFill>
              <a:effectLst/>
              <a:uLnTx/>
              <a:uFillTx/>
              <a:latin typeface="Manrope ExtraLigh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2683C6"/>
              </a:buClr>
              <a:buSzTx/>
              <a:buNone/>
              <a:tabLst/>
              <a:defRPr/>
            </a:pPr>
            <a:r>
              <a:rPr kumimoji="0" lang="en-GB" b="0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Manrope ExtraLight"/>
                <a:ea typeface="+mn-ea"/>
                <a:cs typeface="+mn-cs"/>
              </a:rPr>
              <a:t>Rasters</a:t>
            </a: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Manrope ExtraLight"/>
                <a:ea typeface="+mn-ea"/>
                <a:cs typeface="+mn-cs"/>
              </a:rPr>
              <a:t> are composed of:</a:t>
            </a:r>
          </a:p>
          <a:p>
            <a:pPr>
              <a:buClr>
                <a:srgbClr val="2683C6"/>
              </a:buClr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Manrope ExtraLight"/>
                <a:ea typeface="+mn-ea"/>
                <a:cs typeface="+mn-cs"/>
              </a:rPr>
              <a:t>Rows (and their height)	</a:t>
            </a:r>
          </a:p>
          <a:p>
            <a:pPr>
              <a:buClr>
                <a:srgbClr val="2683C6"/>
              </a:buClr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Manrope ExtraLight"/>
                <a:ea typeface="+mn-ea"/>
                <a:cs typeface="+mn-cs"/>
              </a:rPr>
              <a:t>Columns (and their width)	</a:t>
            </a:r>
          </a:p>
          <a:p>
            <a:pPr>
              <a:buClr>
                <a:srgbClr val="2683C6"/>
              </a:buClr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Manrope ExtraLight"/>
                <a:ea typeface="+mn-ea"/>
                <a:cs typeface="+mn-cs"/>
              </a:rPr>
              <a:t>Pixel Values e.g.:</a:t>
            </a:r>
          </a:p>
          <a:p>
            <a:pPr lvl="1">
              <a:buClr>
                <a:srgbClr val="2683C6"/>
              </a:buClr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Manrope ExtraLight"/>
                <a:ea typeface="+mn-ea"/>
                <a:cs typeface="+mn-cs"/>
              </a:rPr>
              <a:t>Classification value</a:t>
            </a:r>
          </a:p>
          <a:p>
            <a:pPr lvl="1">
              <a:buClr>
                <a:srgbClr val="2683C6"/>
              </a:buClr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Manrope ExtraLight"/>
                <a:ea typeface="+mn-ea"/>
                <a:cs typeface="+mn-cs"/>
              </a:rPr>
              <a:t>Elevation</a:t>
            </a:r>
          </a:p>
          <a:p>
            <a:pPr lvl="1">
              <a:buClr>
                <a:srgbClr val="2683C6"/>
              </a:buClr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Manrope ExtraLight"/>
                <a:ea typeface="+mn-ea"/>
                <a:cs typeface="+mn-cs"/>
              </a:rPr>
              <a:t>Satellite imagery</a:t>
            </a:r>
          </a:p>
          <a:p>
            <a:pPr lvl="1">
              <a:buClr>
                <a:srgbClr val="2683C6"/>
              </a:buClr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Manrope ExtraLight"/>
                <a:ea typeface="+mn-ea"/>
                <a:cs typeface="+mn-cs"/>
              </a:rPr>
              <a:t>Annual mean precipitation</a:t>
            </a:r>
          </a:p>
          <a:p>
            <a:pPr>
              <a:buClr>
                <a:srgbClr val="2683C6"/>
              </a:buClr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Manrope ExtraLight"/>
                <a:ea typeface="+mn-ea"/>
                <a:cs typeface="+mn-cs"/>
              </a:rPr>
              <a:t>Origin location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2683C6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85000"/>
                  <a:lumOff val="15000"/>
                </a:prstClr>
              </a:solidFill>
              <a:effectLst/>
              <a:uLnTx/>
              <a:uFillTx/>
              <a:latin typeface="Manrope ExtraLight"/>
              <a:ea typeface="+mn-ea"/>
              <a:cs typeface="+mn-cs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EC06973-8A32-CB32-3470-AA2A19B8C80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1064" y="369332"/>
            <a:ext cx="4035781" cy="2784022"/>
          </a:xfrm>
          <a:prstGeom prst="rect">
            <a:avLst/>
          </a:prstGeom>
        </p:spPr>
      </p:pic>
      <p:pic>
        <p:nvPicPr>
          <p:cNvPr id="9" name="Picture 6" descr="Chapter 7 Raster Geospatial Data - Discrete | Geographic Data Science with  R: Visualizing and Analyzing Environmental Change">
            <a:extLst>
              <a:ext uri="{FF2B5EF4-FFF2-40B4-BE49-F238E27FC236}">
                <a16:creationId xmlns:a16="http://schemas.microsoft.com/office/drawing/2014/main" id="{3635AF9D-D6D8-B638-6FFD-0F68C6264B0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85653" y="3363047"/>
            <a:ext cx="3543199" cy="25308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6628367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14</a:t>
            </a:fld>
            <a:r>
              <a:rPr lang="en-GB" dirty="0"/>
              <a:t> / 23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ACNA7005: 2025 / 2026		</a:t>
            </a:r>
            <a:r>
              <a:rPr lang="en-GB" b="1" dirty="0"/>
              <a:t>Modelling the real world: </a:t>
            </a:r>
            <a:r>
              <a:rPr lang="en-GB" b="1" dirty="0" err="1"/>
              <a:t>Rasters</a:t>
            </a:r>
            <a:r>
              <a:rPr lang="en-GB" b="1" dirty="0"/>
              <a:t> and Vectors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CDC57D8D-8F2C-3ECC-54B1-1401800DD89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9" r="18259"/>
          <a:stretch/>
        </p:blipFill>
        <p:spPr>
          <a:xfrm>
            <a:off x="20" y="369332"/>
            <a:ext cx="3221352" cy="6096782"/>
          </a:xfrm>
          <a:custGeom>
            <a:avLst/>
            <a:gdLst/>
            <a:ahLst/>
            <a:cxnLst/>
            <a:rect l="l" t="t" r="r" b="b"/>
            <a:pathLst>
              <a:path w="4049806" h="6858000">
                <a:moveTo>
                  <a:pt x="0" y="0"/>
                </a:moveTo>
                <a:lnTo>
                  <a:pt x="4018525" y="0"/>
                </a:lnTo>
                <a:lnTo>
                  <a:pt x="4019816" y="10931"/>
                </a:lnTo>
                <a:cubicBezTo>
                  <a:pt x="4034945" y="94836"/>
                  <a:pt x="4032275" y="179884"/>
                  <a:pt x="4036343" y="264297"/>
                </a:cubicBezTo>
                <a:cubicBezTo>
                  <a:pt x="4041301" y="367652"/>
                  <a:pt x="4035072" y="471135"/>
                  <a:pt x="4032911" y="574617"/>
                </a:cubicBezTo>
                <a:cubicBezTo>
                  <a:pt x="4031004" y="662717"/>
                  <a:pt x="4022232" y="750690"/>
                  <a:pt x="4025029" y="838916"/>
                </a:cubicBezTo>
                <a:cubicBezTo>
                  <a:pt x="4025029" y="841968"/>
                  <a:pt x="4025029" y="845019"/>
                  <a:pt x="4025029" y="848070"/>
                </a:cubicBezTo>
                <a:cubicBezTo>
                  <a:pt x="4017020" y="945068"/>
                  <a:pt x="4017020" y="1042576"/>
                  <a:pt x="4025029" y="1139574"/>
                </a:cubicBezTo>
                <a:cubicBezTo>
                  <a:pt x="4027609" y="1179950"/>
                  <a:pt x="4026885" y="1220466"/>
                  <a:pt x="4022868" y="1260728"/>
                </a:cubicBezTo>
                <a:cubicBezTo>
                  <a:pt x="4019054" y="1311960"/>
                  <a:pt x="4006849" y="1364083"/>
                  <a:pt x="4015621" y="1414934"/>
                </a:cubicBezTo>
                <a:cubicBezTo>
                  <a:pt x="4021367" y="1456784"/>
                  <a:pt x="4024558" y="1498940"/>
                  <a:pt x="4025156" y="1541172"/>
                </a:cubicBezTo>
                <a:cubicBezTo>
                  <a:pt x="4029478" y="1635755"/>
                  <a:pt x="4025283" y="1730847"/>
                  <a:pt x="4023757" y="1825685"/>
                </a:cubicBezTo>
                <a:cubicBezTo>
                  <a:pt x="4021850" y="1936286"/>
                  <a:pt x="4024647" y="2046634"/>
                  <a:pt x="4015748" y="2157235"/>
                </a:cubicBezTo>
                <a:cubicBezTo>
                  <a:pt x="4010790" y="2246581"/>
                  <a:pt x="4010790" y="2336130"/>
                  <a:pt x="4015748" y="2425476"/>
                </a:cubicBezTo>
                <a:cubicBezTo>
                  <a:pt x="4018164" y="2507473"/>
                  <a:pt x="4030495" y="2588454"/>
                  <a:pt x="4028461" y="2671214"/>
                </a:cubicBezTo>
                <a:cubicBezTo>
                  <a:pt x="4026046" y="2767832"/>
                  <a:pt x="4014604" y="2863940"/>
                  <a:pt x="4018164" y="2960685"/>
                </a:cubicBezTo>
                <a:cubicBezTo>
                  <a:pt x="4019816" y="3006832"/>
                  <a:pt x="4019944" y="3052980"/>
                  <a:pt x="4020961" y="3099127"/>
                </a:cubicBezTo>
                <a:cubicBezTo>
                  <a:pt x="4021978" y="3154682"/>
                  <a:pt x="4032021" y="3210110"/>
                  <a:pt x="4026427" y="3265665"/>
                </a:cubicBezTo>
                <a:cubicBezTo>
                  <a:pt x="4017147" y="3358087"/>
                  <a:pt x="3993120" y="3448857"/>
                  <a:pt x="4008121" y="3543567"/>
                </a:cubicBezTo>
                <a:cubicBezTo>
                  <a:pt x="4016384" y="3595690"/>
                  <a:pt x="4025791" y="3647940"/>
                  <a:pt x="4030495" y="3700571"/>
                </a:cubicBezTo>
                <a:cubicBezTo>
                  <a:pt x="4034690" y="3747608"/>
                  <a:pt x="4045369" y="3795408"/>
                  <a:pt x="4037233" y="3842191"/>
                </a:cubicBezTo>
                <a:cubicBezTo>
                  <a:pt x="4030368" y="3882237"/>
                  <a:pt x="4034055" y="3922282"/>
                  <a:pt x="4028715" y="3962327"/>
                </a:cubicBezTo>
                <a:cubicBezTo>
                  <a:pt x="4021723" y="4014831"/>
                  <a:pt x="4017910" y="4068352"/>
                  <a:pt x="4012697" y="4121111"/>
                </a:cubicBezTo>
                <a:cubicBezTo>
                  <a:pt x="4007866" y="4169038"/>
                  <a:pt x="4004307" y="4216838"/>
                  <a:pt x="4017020" y="4261841"/>
                </a:cubicBezTo>
                <a:cubicBezTo>
                  <a:pt x="4048039" y="4375112"/>
                  <a:pt x="4031004" y="4487748"/>
                  <a:pt x="4019308" y="4600257"/>
                </a:cubicBezTo>
                <a:cubicBezTo>
                  <a:pt x="4013587" y="4655049"/>
                  <a:pt x="4005197" y="4712765"/>
                  <a:pt x="4017910" y="4762853"/>
                </a:cubicBezTo>
                <a:cubicBezTo>
                  <a:pt x="4041428" y="4851716"/>
                  <a:pt x="4022995" y="4936764"/>
                  <a:pt x="4012824" y="5021432"/>
                </a:cubicBezTo>
                <a:cubicBezTo>
                  <a:pt x="4002654" y="5106099"/>
                  <a:pt x="4000239" y="5189495"/>
                  <a:pt x="4018037" y="5272637"/>
                </a:cubicBezTo>
                <a:cubicBezTo>
                  <a:pt x="4030495" y="5331116"/>
                  <a:pt x="4030495" y="5390612"/>
                  <a:pt x="4032021" y="5449600"/>
                </a:cubicBezTo>
                <a:cubicBezTo>
                  <a:pt x="4032911" y="5486339"/>
                  <a:pt x="4019308" y="5523842"/>
                  <a:pt x="4010282" y="5560582"/>
                </a:cubicBezTo>
                <a:cubicBezTo>
                  <a:pt x="3994009" y="5626943"/>
                  <a:pt x="3988162" y="5694321"/>
                  <a:pt x="4010282" y="5759029"/>
                </a:cubicBezTo>
                <a:cubicBezTo>
                  <a:pt x="4040793" y="5848655"/>
                  <a:pt x="4058336" y="5938407"/>
                  <a:pt x="4045623" y="6033117"/>
                </a:cubicBezTo>
                <a:cubicBezTo>
                  <a:pt x="4038377" y="6091724"/>
                  <a:pt x="4036597" y="6151347"/>
                  <a:pt x="4025664" y="6209190"/>
                </a:cubicBezTo>
                <a:cubicBezTo>
                  <a:pt x="4007358" y="6304790"/>
                  <a:pt x="4013841" y="6399882"/>
                  <a:pt x="4028461" y="6494211"/>
                </a:cubicBezTo>
                <a:cubicBezTo>
                  <a:pt x="4038542" y="6573081"/>
                  <a:pt x="4039610" y="6652829"/>
                  <a:pt x="4031639" y="6731941"/>
                </a:cubicBezTo>
                <a:lnTo>
                  <a:pt x="4022913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3D5216FF-A848-7B03-7F19-B0E69A3C8466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28/01/2026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22EFF28-C559-3C98-A5C2-1E28C24E8A7A}"/>
              </a:ext>
            </a:extLst>
          </p:cNvPr>
          <p:cNvSpPr txBox="1"/>
          <p:nvPr/>
        </p:nvSpPr>
        <p:spPr>
          <a:xfrm>
            <a:off x="-1" y="6466114"/>
            <a:ext cx="121863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 Lecture 1: Introduction to ACBA7005 </a:t>
            </a: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F9972875-42BB-7A60-78FE-C129E8FB583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07775" y="1856153"/>
            <a:ext cx="2841745" cy="42804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4" descr="GSP 270: Raster Data Models">
            <a:extLst>
              <a:ext uri="{FF2B5EF4-FFF2-40B4-BE49-F238E27FC236}">
                <a16:creationId xmlns:a16="http://schemas.microsoft.com/office/drawing/2014/main" id="{B57C0392-98C3-9261-6846-6971A3B9663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36950" y="1833599"/>
            <a:ext cx="4174318" cy="44999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34FEC074-8245-0D33-9866-9D117187A88D}"/>
              </a:ext>
            </a:extLst>
          </p:cNvPr>
          <p:cNvSpPr txBox="1"/>
          <p:nvPr/>
        </p:nvSpPr>
        <p:spPr>
          <a:xfrm>
            <a:off x="3536950" y="524487"/>
            <a:ext cx="8045223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i="1" dirty="0"/>
              <a:t>QUESTION: What are the advantages or disadvantages to each data type when attempting to model / map real world features?</a:t>
            </a:r>
          </a:p>
          <a:p>
            <a:pPr algn="ctr"/>
            <a:r>
              <a:rPr lang="en-GB" sz="2000" b="1" i="1" dirty="0"/>
              <a:t>Consider : Coverage vs. Precision vs. Detail vs. Comparison</a:t>
            </a:r>
          </a:p>
        </p:txBody>
      </p:sp>
    </p:spTree>
    <p:extLst>
      <p:ext uri="{BB962C8B-B14F-4D97-AF65-F5344CB8AC3E}">
        <p14:creationId xmlns:p14="http://schemas.microsoft.com/office/powerpoint/2010/main" val="252792471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D03EF56-2FF2-2E4A-188A-3F2C865EB16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B4AEB34B-0F7D-CF86-42E8-0C6BBA282F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468548" cy="6858000"/>
          </a:xfrm>
          <a:prstGeom prst="rect">
            <a:avLst/>
          </a:prstGeom>
          <a:solidFill>
            <a:srgbClr val="2260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0E4243E7-6D93-C7AC-0A80-859B93DEC0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133975" y="2423149"/>
            <a:ext cx="0" cy="2011680"/>
          </a:xfrm>
          <a:prstGeom prst="line">
            <a:avLst/>
          </a:prstGeom>
          <a:ln w="19050">
            <a:solidFill>
              <a:srgbClr val="FFFFFF">
                <a:alpha val="8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4" descr="Illustration of data layered over land">
            <a:extLst>
              <a:ext uri="{FF2B5EF4-FFF2-40B4-BE49-F238E27FC236}">
                <a16:creationId xmlns:a16="http://schemas.microsoft.com/office/drawing/2014/main" id="{5A92982C-B821-9FFB-38E0-99205CCE632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05538" y="639763"/>
            <a:ext cx="5240338" cy="557847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2C9AD3F-29C9-35FC-8401-7BB5BEE518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744" y="640080"/>
            <a:ext cx="4173905" cy="557781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sz="5400" b="1" dirty="0">
                <a:solidFill>
                  <a:srgbClr val="FFFFFF"/>
                </a:solidFill>
              </a:rPr>
              <a:t>Information</a:t>
            </a:r>
            <a:r>
              <a:rPr lang="en-US" sz="54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:</a:t>
            </a:r>
            <a:br>
              <a:rPr lang="en-US" sz="54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sz="54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Attributes</a:t>
            </a:r>
          </a:p>
        </p:txBody>
      </p:sp>
    </p:spTree>
    <p:extLst>
      <p:ext uri="{BB962C8B-B14F-4D97-AF65-F5344CB8AC3E}">
        <p14:creationId xmlns:p14="http://schemas.microsoft.com/office/powerpoint/2010/main" val="86297201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DA911B5-616B-8B07-C883-D2969E4B5A6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B802A157-5291-674D-D1FC-D40840310FBF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16</a:t>
            </a:fld>
            <a:r>
              <a:rPr lang="en-GB" dirty="0"/>
              <a:t> / 23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ABD120F-09EF-1DA2-AA37-1337D5C14E68}"/>
              </a:ext>
            </a:extLst>
          </p:cNvPr>
          <p:cNvSpPr txBox="1"/>
          <p:nvPr/>
        </p:nvSpPr>
        <p:spPr>
          <a:xfrm>
            <a:off x="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ACNA7005: 2025 / 2026		</a:t>
            </a:r>
            <a:r>
              <a:rPr lang="en-GB" b="1" dirty="0"/>
              <a:t>Attributes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1F798558-3291-A7BD-B2B5-DFE0BC49F905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9" r="18259"/>
          <a:stretch/>
        </p:blipFill>
        <p:spPr>
          <a:xfrm>
            <a:off x="20" y="369332"/>
            <a:ext cx="3221352" cy="6096782"/>
          </a:xfrm>
          <a:custGeom>
            <a:avLst/>
            <a:gdLst/>
            <a:ahLst/>
            <a:cxnLst/>
            <a:rect l="l" t="t" r="r" b="b"/>
            <a:pathLst>
              <a:path w="4049806" h="6858000">
                <a:moveTo>
                  <a:pt x="0" y="0"/>
                </a:moveTo>
                <a:lnTo>
                  <a:pt x="4018525" y="0"/>
                </a:lnTo>
                <a:lnTo>
                  <a:pt x="4019816" y="10931"/>
                </a:lnTo>
                <a:cubicBezTo>
                  <a:pt x="4034945" y="94836"/>
                  <a:pt x="4032275" y="179884"/>
                  <a:pt x="4036343" y="264297"/>
                </a:cubicBezTo>
                <a:cubicBezTo>
                  <a:pt x="4041301" y="367652"/>
                  <a:pt x="4035072" y="471135"/>
                  <a:pt x="4032911" y="574617"/>
                </a:cubicBezTo>
                <a:cubicBezTo>
                  <a:pt x="4031004" y="662717"/>
                  <a:pt x="4022232" y="750690"/>
                  <a:pt x="4025029" y="838916"/>
                </a:cubicBezTo>
                <a:cubicBezTo>
                  <a:pt x="4025029" y="841968"/>
                  <a:pt x="4025029" y="845019"/>
                  <a:pt x="4025029" y="848070"/>
                </a:cubicBezTo>
                <a:cubicBezTo>
                  <a:pt x="4017020" y="945068"/>
                  <a:pt x="4017020" y="1042576"/>
                  <a:pt x="4025029" y="1139574"/>
                </a:cubicBezTo>
                <a:cubicBezTo>
                  <a:pt x="4027609" y="1179950"/>
                  <a:pt x="4026885" y="1220466"/>
                  <a:pt x="4022868" y="1260728"/>
                </a:cubicBezTo>
                <a:cubicBezTo>
                  <a:pt x="4019054" y="1311960"/>
                  <a:pt x="4006849" y="1364083"/>
                  <a:pt x="4015621" y="1414934"/>
                </a:cubicBezTo>
                <a:cubicBezTo>
                  <a:pt x="4021367" y="1456784"/>
                  <a:pt x="4024558" y="1498940"/>
                  <a:pt x="4025156" y="1541172"/>
                </a:cubicBezTo>
                <a:cubicBezTo>
                  <a:pt x="4029478" y="1635755"/>
                  <a:pt x="4025283" y="1730847"/>
                  <a:pt x="4023757" y="1825685"/>
                </a:cubicBezTo>
                <a:cubicBezTo>
                  <a:pt x="4021850" y="1936286"/>
                  <a:pt x="4024647" y="2046634"/>
                  <a:pt x="4015748" y="2157235"/>
                </a:cubicBezTo>
                <a:cubicBezTo>
                  <a:pt x="4010790" y="2246581"/>
                  <a:pt x="4010790" y="2336130"/>
                  <a:pt x="4015748" y="2425476"/>
                </a:cubicBezTo>
                <a:cubicBezTo>
                  <a:pt x="4018164" y="2507473"/>
                  <a:pt x="4030495" y="2588454"/>
                  <a:pt x="4028461" y="2671214"/>
                </a:cubicBezTo>
                <a:cubicBezTo>
                  <a:pt x="4026046" y="2767832"/>
                  <a:pt x="4014604" y="2863940"/>
                  <a:pt x="4018164" y="2960685"/>
                </a:cubicBezTo>
                <a:cubicBezTo>
                  <a:pt x="4019816" y="3006832"/>
                  <a:pt x="4019944" y="3052980"/>
                  <a:pt x="4020961" y="3099127"/>
                </a:cubicBezTo>
                <a:cubicBezTo>
                  <a:pt x="4021978" y="3154682"/>
                  <a:pt x="4032021" y="3210110"/>
                  <a:pt x="4026427" y="3265665"/>
                </a:cubicBezTo>
                <a:cubicBezTo>
                  <a:pt x="4017147" y="3358087"/>
                  <a:pt x="3993120" y="3448857"/>
                  <a:pt x="4008121" y="3543567"/>
                </a:cubicBezTo>
                <a:cubicBezTo>
                  <a:pt x="4016384" y="3595690"/>
                  <a:pt x="4025791" y="3647940"/>
                  <a:pt x="4030495" y="3700571"/>
                </a:cubicBezTo>
                <a:cubicBezTo>
                  <a:pt x="4034690" y="3747608"/>
                  <a:pt x="4045369" y="3795408"/>
                  <a:pt x="4037233" y="3842191"/>
                </a:cubicBezTo>
                <a:cubicBezTo>
                  <a:pt x="4030368" y="3882237"/>
                  <a:pt x="4034055" y="3922282"/>
                  <a:pt x="4028715" y="3962327"/>
                </a:cubicBezTo>
                <a:cubicBezTo>
                  <a:pt x="4021723" y="4014831"/>
                  <a:pt x="4017910" y="4068352"/>
                  <a:pt x="4012697" y="4121111"/>
                </a:cubicBezTo>
                <a:cubicBezTo>
                  <a:pt x="4007866" y="4169038"/>
                  <a:pt x="4004307" y="4216838"/>
                  <a:pt x="4017020" y="4261841"/>
                </a:cubicBezTo>
                <a:cubicBezTo>
                  <a:pt x="4048039" y="4375112"/>
                  <a:pt x="4031004" y="4487748"/>
                  <a:pt x="4019308" y="4600257"/>
                </a:cubicBezTo>
                <a:cubicBezTo>
                  <a:pt x="4013587" y="4655049"/>
                  <a:pt x="4005197" y="4712765"/>
                  <a:pt x="4017910" y="4762853"/>
                </a:cubicBezTo>
                <a:cubicBezTo>
                  <a:pt x="4041428" y="4851716"/>
                  <a:pt x="4022995" y="4936764"/>
                  <a:pt x="4012824" y="5021432"/>
                </a:cubicBezTo>
                <a:cubicBezTo>
                  <a:pt x="4002654" y="5106099"/>
                  <a:pt x="4000239" y="5189495"/>
                  <a:pt x="4018037" y="5272637"/>
                </a:cubicBezTo>
                <a:cubicBezTo>
                  <a:pt x="4030495" y="5331116"/>
                  <a:pt x="4030495" y="5390612"/>
                  <a:pt x="4032021" y="5449600"/>
                </a:cubicBezTo>
                <a:cubicBezTo>
                  <a:pt x="4032911" y="5486339"/>
                  <a:pt x="4019308" y="5523842"/>
                  <a:pt x="4010282" y="5560582"/>
                </a:cubicBezTo>
                <a:cubicBezTo>
                  <a:pt x="3994009" y="5626943"/>
                  <a:pt x="3988162" y="5694321"/>
                  <a:pt x="4010282" y="5759029"/>
                </a:cubicBezTo>
                <a:cubicBezTo>
                  <a:pt x="4040793" y="5848655"/>
                  <a:pt x="4058336" y="5938407"/>
                  <a:pt x="4045623" y="6033117"/>
                </a:cubicBezTo>
                <a:cubicBezTo>
                  <a:pt x="4038377" y="6091724"/>
                  <a:pt x="4036597" y="6151347"/>
                  <a:pt x="4025664" y="6209190"/>
                </a:cubicBezTo>
                <a:cubicBezTo>
                  <a:pt x="4007358" y="6304790"/>
                  <a:pt x="4013841" y="6399882"/>
                  <a:pt x="4028461" y="6494211"/>
                </a:cubicBezTo>
                <a:cubicBezTo>
                  <a:pt x="4038542" y="6573081"/>
                  <a:pt x="4039610" y="6652829"/>
                  <a:pt x="4031639" y="6731941"/>
                </a:cubicBezTo>
                <a:lnTo>
                  <a:pt x="4022913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5A3D6E7E-4386-D3B7-BC93-FEC89CC27F97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28/01/2026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DC24413-AB12-B864-1379-6BBFAE78803D}"/>
              </a:ext>
            </a:extLst>
          </p:cNvPr>
          <p:cNvSpPr txBox="1"/>
          <p:nvPr/>
        </p:nvSpPr>
        <p:spPr>
          <a:xfrm>
            <a:off x="-1" y="6466114"/>
            <a:ext cx="121863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 Lecture 1: Introduction to ACBA7005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29F195A-0018-A829-8B6E-FEE66A02131D}"/>
              </a:ext>
            </a:extLst>
          </p:cNvPr>
          <p:cNvSpPr txBox="1">
            <a:spLocks/>
          </p:cNvSpPr>
          <p:nvPr/>
        </p:nvSpPr>
        <p:spPr>
          <a:xfrm>
            <a:off x="3641557" y="1055084"/>
            <a:ext cx="8069536" cy="4725277"/>
          </a:xfrm>
          <a:prstGeom prst="rect">
            <a:avLst/>
          </a:prstGeom>
        </p:spPr>
        <p:txBody>
          <a:bodyPr vert="horz" lIns="91440" tIns="45720" rIns="91440" bIns="45720" rtlCol="0" anchor="t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312863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84313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5735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82775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2683C6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Manrope ExtraLight"/>
                <a:ea typeface="+mn-ea"/>
                <a:cs typeface="+mn-cs"/>
              </a:rPr>
              <a:t>Representing the location, or extent, of a spatial feature is only one element of GIS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2683C6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endParaRPr lang="en-GB" sz="2000" dirty="0">
              <a:solidFill>
                <a:prstClr val="black">
                  <a:lumMod val="85000"/>
                  <a:lumOff val="15000"/>
                </a:prstClr>
              </a:solidFill>
              <a:latin typeface="Manrope ExtraLight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2683C6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2000" dirty="0">
                <a:solidFill>
                  <a:prstClr val="black">
                    <a:lumMod val="85000"/>
                    <a:lumOff val="15000"/>
                  </a:prstClr>
                </a:solidFill>
                <a:latin typeface="Manrope ExtraLight"/>
              </a:rPr>
              <a:t>One of the greatest advantages is the ability to store </a:t>
            </a:r>
            <a:r>
              <a:rPr lang="en-GB" sz="2000" b="1" dirty="0">
                <a:solidFill>
                  <a:prstClr val="black">
                    <a:lumMod val="85000"/>
                    <a:lumOff val="15000"/>
                  </a:prstClr>
                </a:solidFill>
                <a:latin typeface="Manrope ExtraLight"/>
              </a:rPr>
              <a:t>information</a:t>
            </a:r>
            <a:r>
              <a:rPr lang="en-GB" sz="2000" dirty="0">
                <a:solidFill>
                  <a:prstClr val="black">
                    <a:lumMod val="85000"/>
                    <a:lumOff val="15000"/>
                  </a:prstClr>
                </a:solidFill>
                <a:latin typeface="Manrope ExtraLight"/>
              </a:rPr>
              <a:t> about a feature alongside the spatial element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2683C6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85000"/>
                  <a:lumOff val="15000"/>
                </a:prstClr>
              </a:solidFill>
              <a:effectLst/>
              <a:uLnTx/>
              <a:uFillTx/>
              <a:latin typeface="Manrope ExtraLight"/>
              <a:ea typeface="+mn-ea"/>
              <a:cs typeface="+mn-cs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2683C6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2000" dirty="0">
                <a:solidFill>
                  <a:prstClr val="black">
                    <a:lumMod val="85000"/>
                    <a:lumOff val="15000"/>
                  </a:prstClr>
                </a:solidFill>
                <a:latin typeface="Manrope ExtraLight"/>
              </a:rPr>
              <a:t>GIS uses ‘Attribute’ tables, and these are </a:t>
            </a:r>
            <a:r>
              <a:rPr lang="en-GB" sz="2000" b="1" dirty="0">
                <a:solidFill>
                  <a:prstClr val="black">
                    <a:lumMod val="85000"/>
                    <a:lumOff val="15000"/>
                  </a:prstClr>
                </a:solidFill>
                <a:latin typeface="Manrope ExtraLight"/>
              </a:rPr>
              <a:t>typically linked to vector layers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2683C6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85000"/>
                  <a:lumOff val="15000"/>
                </a:prstClr>
              </a:solidFill>
              <a:effectLst/>
              <a:uLnTx/>
              <a:uFillTx/>
              <a:latin typeface="Manrope ExtraLight"/>
              <a:ea typeface="+mn-ea"/>
              <a:cs typeface="+mn-cs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2683C6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2000" dirty="0">
                <a:solidFill>
                  <a:prstClr val="black">
                    <a:lumMod val="85000"/>
                    <a:lumOff val="15000"/>
                  </a:prstClr>
                </a:solidFill>
                <a:latin typeface="Manrope ExtraLight"/>
              </a:rPr>
              <a:t>These tables are </a:t>
            </a:r>
            <a:r>
              <a:rPr lang="en-GB" sz="2000" b="1" dirty="0">
                <a:solidFill>
                  <a:prstClr val="black">
                    <a:lumMod val="85000"/>
                    <a:lumOff val="15000"/>
                  </a:prstClr>
                </a:solidFill>
                <a:latin typeface="Manrope ExtraLight"/>
              </a:rPr>
              <a:t>tabular</a:t>
            </a:r>
            <a:r>
              <a:rPr lang="en-GB" sz="2000" dirty="0">
                <a:solidFill>
                  <a:prstClr val="black">
                    <a:lumMod val="85000"/>
                    <a:lumOff val="15000"/>
                  </a:prstClr>
                </a:solidFill>
                <a:latin typeface="Manrope ExtraLight"/>
              </a:rPr>
              <a:t>, with rows and columns, similar to tables you would see in Excel spreadsheets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2683C6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85000"/>
                  <a:lumOff val="15000"/>
                </a:prstClr>
              </a:solidFill>
              <a:effectLst/>
              <a:uLnTx/>
              <a:uFillTx/>
              <a:latin typeface="Manrope ExtraLight"/>
              <a:ea typeface="+mn-ea"/>
              <a:cs typeface="+mn-cs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2683C6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2000" dirty="0">
                <a:solidFill>
                  <a:prstClr val="black">
                    <a:lumMod val="85000"/>
                    <a:lumOff val="15000"/>
                  </a:prstClr>
                </a:solidFill>
                <a:latin typeface="Manrope ExtraLight"/>
              </a:rPr>
              <a:t>These data are the ‘Information’ of the GIS data</a:t>
            </a: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85000"/>
                  <a:lumOff val="15000"/>
                </a:prstClr>
              </a:solidFill>
              <a:effectLst/>
              <a:uLnTx/>
              <a:uFillTx/>
              <a:latin typeface="Manrope ExtraLight"/>
              <a:ea typeface="+mn-ea"/>
              <a:cs typeface="+mn-cs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2683C6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85000"/>
                  <a:lumOff val="15000"/>
                </a:prstClr>
              </a:solidFill>
              <a:effectLst/>
              <a:uLnTx/>
              <a:uFillTx/>
              <a:latin typeface="Manrope ExtraLigh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2986575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AF615BE0-84C1-2B9D-BE24-CB4CDFCD11DA}"/>
              </a:ext>
            </a:extLst>
          </p:cNvPr>
          <p:cNvSpPr/>
          <p:nvPr/>
        </p:nvSpPr>
        <p:spPr>
          <a:xfrm>
            <a:off x="6385025" y="1748111"/>
            <a:ext cx="2818609" cy="447125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1E75A89-223B-C391-8173-2DCD1F72BAED}"/>
              </a:ext>
            </a:extLst>
          </p:cNvPr>
          <p:cNvSpPr txBox="1"/>
          <p:nvPr/>
        </p:nvSpPr>
        <p:spPr>
          <a:xfrm>
            <a:off x="-1" y="6466114"/>
            <a:ext cx="121863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 Lecture 1: Introduction to ACBA7005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17</a:t>
            </a:fld>
            <a:r>
              <a:rPr lang="en-GB" dirty="0"/>
              <a:t> / 23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ACNA7005: 2025 / 2026		</a:t>
            </a:r>
            <a:r>
              <a:rPr lang="en-GB" b="1" dirty="0"/>
              <a:t>Attributes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CDC57D8D-8F2C-3ECC-54B1-1401800DD89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120" t="17566" r="2282" b="23574"/>
          <a:stretch/>
        </p:blipFill>
        <p:spPr>
          <a:xfrm>
            <a:off x="20" y="369332"/>
            <a:ext cx="3221352" cy="6096782"/>
          </a:xfrm>
          <a:custGeom>
            <a:avLst/>
            <a:gdLst/>
            <a:ahLst/>
            <a:cxnLst/>
            <a:rect l="l" t="t" r="r" b="b"/>
            <a:pathLst>
              <a:path w="4049806" h="6858000">
                <a:moveTo>
                  <a:pt x="0" y="0"/>
                </a:moveTo>
                <a:lnTo>
                  <a:pt x="4018525" y="0"/>
                </a:lnTo>
                <a:lnTo>
                  <a:pt x="4019816" y="10931"/>
                </a:lnTo>
                <a:cubicBezTo>
                  <a:pt x="4034945" y="94836"/>
                  <a:pt x="4032275" y="179884"/>
                  <a:pt x="4036343" y="264297"/>
                </a:cubicBezTo>
                <a:cubicBezTo>
                  <a:pt x="4041301" y="367652"/>
                  <a:pt x="4035072" y="471135"/>
                  <a:pt x="4032911" y="574617"/>
                </a:cubicBezTo>
                <a:cubicBezTo>
                  <a:pt x="4031004" y="662717"/>
                  <a:pt x="4022232" y="750690"/>
                  <a:pt x="4025029" y="838916"/>
                </a:cubicBezTo>
                <a:cubicBezTo>
                  <a:pt x="4025029" y="841968"/>
                  <a:pt x="4025029" y="845019"/>
                  <a:pt x="4025029" y="848070"/>
                </a:cubicBezTo>
                <a:cubicBezTo>
                  <a:pt x="4017020" y="945068"/>
                  <a:pt x="4017020" y="1042576"/>
                  <a:pt x="4025029" y="1139574"/>
                </a:cubicBezTo>
                <a:cubicBezTo>
                  <a:pt x="4027609" y="1179950"/>
                  <a:pt x="4026885" y="1220466"/>
                  <a:pt x="4022868" y="1260728"/>
                </a:cubicBezTo>
                <a:cubicBezTo>
                  <a:pt x="4019054" y="1311960"/>
                  <a:pt x="4006849" y="1364083"/>
                  <a:pt x="4015621" y="1414934"/>
                </a:cubicBezTo>
                <a:cubicBezTo>
                  <a:pt x="4021367" y="1456784"/>
                  <a:pt x="4024558" y="1498940"/>
                  <a:pt x="4025156" y="1541172"/>
                </a:cubicBezTo>
                <a:cubicBezTo>
                  <a:pt x="4029478" y="1635755"/>
                  <a:pt x="4025283" y="1730847"/>
                  <a:pt x="4023757" y="1825685"/>
                </a:cubicBezTo>
                <a:cubicBezTo>
                  <a:pt x="4021850" y="1936286"/>
                  <a:pt x="4024647" y="2046634"/>
                  <a:pt x="4015748" y="2157235"/>
                </a:cubicBezTo>
                <a:cubicBezTo>
                  <a:pt x="4010790" y="2246581"/>
                  <a:pt x="4010790" y="2336130"/>
                  <a:pt x="4015748" y="2425476"/>
                </a:cubicBezTo>
                <a:cubicBezTo>
                  <a:pt x="4018164" y="2507473"/>
                  <a:pt x="4030495" y="2588454"/>
                  <a:pt x="4028461" y="2671214"/>
                </a:cubicBezTo>
                <a:cubicBezTo>
                  <a:pt x="4026046" y="2767832"/>
                  <a:pt x="4014604" y="2863940"/>
                  <a:pt x="4018164" y="2960685"/>
                </a:cubicBezTo>
                <a:cubicBezTo>
                  <a:pt x="4019816" y="3006832"/>
                  <a:pt x="4019944" y="3052980"/>
                  <a:pt x="4020961" y="3099127"/>
                </a:cubicBezTo>
                <a:cubicBezTo>
                  <a:pt x="4021978" y="3154682"/>
                  <a:pt x="4032021" y="3210110"/>
                  <a:pt x="4026427" y="3265665"/>
                </a:cubicBezTo>
                <a:cubicBezTo>
                  <a:pt x="4017147" y="3358087"/>
                  <a:pt x="3993120" y="3448857"/>
                  <a:pt x="4008121" y="3543567"/>
                </a:cubicBezTo>
                <a:cubicBezTo>
                  <a:pt x="4016384" y="3595690"/>
                  <a:pt x="4025791" y="3647940"/>
                  <a:pt x="4030495" y="3700571"/>
                </a:cubicBezTo>
                <a:cubicBezTo>
                  <a:pt x="4034690" y="3747608"/>
                  <a:pt x="4045369" y="3795408"/>
                  <a:pt x="4037233" y="3842191"/>
                </a:cubicBezTo>
                <a:cubicBezTo>
                  <a:pt x="4030368" y="3882237"/>
                  <a:pt x="4034055" y="3922282"/>
                  <a:pt x="4028715" y="3962327"/>
                </a:cubicBezTo>
                <a:cubicBezTo>
                  <a:pt x="4021723" y="4014831"/>
                  <a:pt x="4017910" y="4068352"/>
                  <a:pt x="4012697" y="4121111"/>
                </a:cubicBezTo>
                <a:cubicBezTo>
                  <a:pt x="4007866" y="4169038"/>
                  <a:pt x="4004307" y="4216838"/>
                  <a:pt x="4017020" y="4261841"/>
                </a:cubicBezTo>
                <a:cubicBezTo>
                  <a:pt x="4048039" y="4375112"/>
                  <a:pt x="4031004" y="4487748"/>
                  <a:pt x="4019308" y="4600257"/>
                </a:cubicBezTo>
                <a:cubicBezTo>
                  <a:pt x="4013587" y="4655049"/>
                  <a:pt x="4005197" y="4712765"/>
                  <a:pt x="4017910" y="4762853"/>
                </a:cubicBezTo>
                <a:cubicBezTo>
                  <a:pt x="4041428" y="4851716"/>
                  <a:pt x="4022995" y="4936764"/>
                  <a:pt x="4012824" y="5021432"/>
                </a:cubicBezTo>
                <a:cubicBezTo>
                  <a:pt x="4002654" y="5106099"/>
                  <a:pt x="4000239" y="5189495"/>
                  <a:pt x="4018037" y="5272637"/>
                </a:cubicBezTo>
                <a:cubicBezTo>
                  <a:pt x="4030495" y="5331116"/>
                  <a:pt x="4030495" y="5390612"/>
                  <a:pt x="4032021" y="5449600"/>
                </a:cubicBezTo>
                <a:cubicBezTo>
                  <a:pt x="4032911" y="5486339"/>
                  <a:pt x="4019308" y="5523842"/>
                  <a:pt x="4010282" y="5560582"/>
                </a:cubicBezTo>
                <a:cubicBezTo>
                  <a:pt x="3994009" y="5626943"/>
                  <a:pt x="3988162" y="5694321"/>
                  <a:pt x="4010282" y="5759029"/>
                </a:cubicBezTo>
                <a:cubicBezTo>
                  <a:pt x="4040793" y="5848655"/>
                  <a:pt x="4058336" y="5938407"/>
                  <a:pt x="4045623" y="6033117"/>
                </a:cubicBezTo>
                <a:cubicBezTo>
                  <a:pt x="4038377" y="6091724"/>
                  <a:pt x="4036597" y="6151347"/>
                  <a:pt x="4025664" y="6209190"/>
                </a:cubicBezTo>
                <a:cubicBezTo>
                  <a:pt x="4007358" y="6304790"/>
                  <a:pt x="4013841" y="6399882"/>
                  <a:pt x="4028461" y="6494211"/>
                </a:cubicBezTo>
                <a:cubicBezTo>
                  <a:pt x="4038542" y="6573081"/>
                  <a:pt x="4039610" y="6652829"/>
                  <a:pt x="4031639" y="6731941"/>
                </a:cubicBezTo>
                <a:lnTo>
                  <a:pt x="4022913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CC55022-FB6B-03B1-63B3-3DF214375334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28/01/2026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8593193-4680-8E31-3148-21DD4020C8A5}"/>
              </a:ext>
            </a:extLst>
          </p:cNvPr>
          <p:cNvSpPr txBox="1"/>
          <p:nvPr/>
        </p:nvSpPr>
        <p:spPr>
          <a:xfrm>
            <a:off x="3756228" y="1037577"/>
            <a:ext cx="789530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i="1" dirty="0"/>
              <a:t>Geographic 		Information		Systems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7BE0B7A-3ECF-CAE4-B31F-F2B041254431}"/>
              </a:ext>
            </a:extLst>
          </p:cNvPr>
          <p:cNvSpPr txBox="1"/>
          <p:nvPr/>
        </p:nvSpPr>
        <p:spPr>
          <a:xfrm>
            <a:off x="3756228" y="1748112"/>
            <a:ext cx="2692842" cy="18158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400" dirty="0">
                <a:solidFill>
                  <a:srgbClr val="232323"/>
                </a:solidFill>
                <a:latin typeface="Arial" panose="020B0604020202020204" pitchFamily="34" charset="0"/>
              </a:rPr>
              <a:t>“spatially referenced to the Earth’s surface” (DoE, 1987)</a:t>
            </a:r>
          </a:p>
          <a:p>
            <a:pPr algn="ctr"/>
            <a:endParaRPr lang="en-GB" sz="1400" dirty="0">
              <a:solidFill>
                <a:srgbClr val="232323"/>
              </a:solidFill>
              <a:latin typeface="Arial" panose="020B0604020202020204" pitchFamily="34" charset="0"/>
            </a:endParaRPr>
          </a:p>
          <a:p>
            <a:pPr algn="ctr"/>
            <a:r>
              <a:rPr lang="en-GB" sz="1400" dirty="0">
                <a:solidFill>
                  <a:srgbClr val="232323"/>
                </a:solidFill>
                <a:latin typeface="Arial" panose="020B0604020202020204" pitchFamily="34" charset="0"/>
              </a:rPr>
              <a:t>Co-ordinates:</a:t>
            </a:r>
          </a:p>
          <a:p>
            <a:pPr algn="ctr"/>
            <a:r>
              <a:rPr lang="en-GB" sz="1400" dirty="0">
                <a:solidFill>
                  <a:srgbClr val="232323"/>
                </a:solidFill>
                <a:latin typeface="Arial" panose="020B0604020202020204" pitchFamily="34" charset="0"/>
              </a:rPr>
              <a:t>Geographic - Lat / Long</a:t>
            </a:r>
          </a:p>
          <a:p>
            <a:pPr algn="ctr"/>
            <a:r>
              <a:rPr lang="en-GB" sz="1400" dirty="0">
                <a:solidFill>
                  <a:srgbClr val="232323"/>
                </a:solidFill>
                <a:latin typeface="Arial" panose="020B0604020202020204" pitchFamily="34" charset="0"/>
              </a:rPr>
              <a:t>Projected – X (Easting) / Y (Northing)</a:t>
            </a:r>
          </a:p>
          <a:p>
            <a:pPr algn="ctr"/>
            <a:endParaRPr lang="en-GB" sz="1400" dirty="0">
              <a:solidFill>
                <a:srgbClr val="232323"/>
              </a:solidFill>
              <a:latin typeface="Arial" panose="020B0604020202020204" pitchFamily="34" charset="0"/>
            </a:endParaRPr>
          </a:p>
        </p:txBody>
      </p:sp>
      <p:graphicFrame>
        <p:nvGraphicFramePr>
          <p:cNvPr id="9" name="Table 9">
            <a:extLst>
              <a:ext uri="{FF2B5EF4-FFF2-40B4-BE49-F238E27FC236}">
                <a16:creationId xmlns:a16="http://schemas.microsoft.com/office/drawing/2014/main" id="{2E19167E-9A57-D9A7-F6D3-7F99F145BD32}"/>
              </a:ext>
            </a:extLst>
          </p:cNvPr>
          <p:cNvGraphicFramePr>
            <a:graphicFrameLocks noGrp="1"/>
          </p:cNvGraphicFramePr>
          <p:nvPr/>
        </p:nvGraphicFramePr>
        <p:xfrm>
          <a:off x="3862456" y="3640401"/>
          <a:ext cx="5045140" cy="111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60000">
                  <a:extLst>
                    <a:ext uri="{9D8B030D-6E8A-4147-A177-3AD203B41FA5}">
                      <a16:colId xmlns:a16="http://schemas.microsoft.com/office/drawing/2014/main" val="1345428925"/>
                    </a:ext>
                  </a:extLst>
                </a:gridCol>
                <a:gridCol w="1260000">
                  <a:extLst>
                    <a:ext uri="{9D8B030D-6E8A-4147-A177-3AD203B41FA5}">
                      <a16:colId xmlns:a16="http://schemas.microsoft.com/office/drawing/2014/main" val="618986436"/>
                    </a:ext>
                  </a:extLst>
                </a:gridCol>
                <a:gridCol w="1262570">
                  <a:extLst>
                    <a:ext uri="{9D8B030D-6E8A-4147-A177-3AD203B41FA5}">
                      <a16:colId xmlns:a16="http://schemas.microsoft.com/office/drawing/2014/main" val="1036996434"/>
                    </a:ext>
                  </a:extLst>
                </a:gridCol>
                <a:gridCol w="1262570">
                  <a:extLst>
                    <a:ext uri="{9D8B030D-6E8A-4147-A177-3AD203B41FA5}">
                      <a16:colId xmlns:a16="http://schemas.microsoft.com/office/drawing/2014/main" val="1065935588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Lat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Long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Attribute 1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Attribute 2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93235962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51.618570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-3.930240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IQ building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231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30668515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51.617045</a:t>
                      </a:r>
                      <a:endParaRPr lang="en-GB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-3.927679</a:t>
                      </a:r>
                      <a:endParaRPr lang="en-GB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Y </a:t>
                      </a:r>
                      <a:r>
                        <a:rPr lang="en-GB" dirty="0" err="1"/>
                        <a:t>Fforwm</a:t>
                      </a:r>
                      <a:endParaRPr lang="en-GB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161984140"/>
                  </a:ext>
                </a:extLst>
              </a:tr>
            </a:tbl>
          </a:graphicData>
        </a:graphic>
      </p:graphicFrame>
      <p:graphicFrame>
        <p:nvGraphicFramePr>
          <p:cNvPr id="12" name="Table 9">
            <a:extLst>
              <a:ext uri="{FF2B5EF4-FFF2-40B4-BE49-F238E27FC236}">
                <a16:creationId xmlns:a16="http://schemas.microsoft.com/office/drawing/2014/main" id="{31831F62-C10C-FB35-F3AD-7FCC0FA22BC2}"/>
              </a:ext>
            </a:extLst>
          </p:cNvPr>
          <p:cNvGraphicFramePr>
            <a:graphicFrameLocks noGrp="1"/>
          </p:cNvGraphicFramePr>
          <p:nvPr/>
        </p:nvGraphicFramePr>
        <p:xfrm>
          <a:off x="3862458" y="4964137"/>
          <a:ext cx="5045140" cy="111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60000">
                  <a:extLst>
                    <a:ext uri="{9D8B030D-6E8A-4147-A177-3AD203B41FA5}">
                      <a16:colId xmlns:a16="http://schemas.microsoft.com/office/drawing/2014/main" val="1345428925"/>
                    </a:ext>
                  </a:extLst>
                </a:gridCol>
                <a:gridCol w="1260000">
                  <a:extLst>
                    <a:ext uri="{9D8B030D-6E8A-4147-A177-3AD203B41FA5}">
                      <a16:colId xmlns:a16="http://schemas.microsoft.com/office/drawing/2014/main" val="618986436"/>
                    </a:ext>
                  </a:extLst>
                </a:gridCol>
                <a:gridCol w="1262570">
                  <a:extLst>
                    <a:ext uri="{9D8B030D-6E8A-4147-A177-3AD203B41FA5}">
                      <a16:colId xmlns:a16="http://schemas.microsoft.com/office/drawing/2014/main" val="1036996434"/>
                    </a:ext>
                  </a:extLst>
                </a:gridCol>
                <a:gridCol w="1262570">
                  <a:extLst>
                    <a:ext uri="{9D8B030D-6E8A-4147-A177-3AD203B41FA5}">
                      <a16:colId xmlns:a16="http://schemas.microsoft.com/office/drawing/2014/main" val="1065935588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X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Y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Attribute 1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Attribute 2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93235962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266747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192700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IQ Building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University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30668515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266646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192676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Y </a:t>
                      </a:r>
                      <a:r>
                        <a:rPr lang="en-GB" dirty="0" err="1"/>
                        <a:t>Fforum</a:t>
                      </a:r>
                      <a:endParaRPr lang="en-GB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Library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161984140"/>
                  </a:ext>
                </a:extLst>
              </a:tr>
            </a:tbl>
          </a:graphicData>
        </a:graphic>
      </p:graphicFrame>
      <p:sp>
        <p:nvSpPr>
          <p:cNvPr id="13" name="Arrow: Down 12">
            <a:extLst>
              <a:ext uri="{FF2B5EF4-FFF2-40B4-BE49-F238E27FC236}">
                <a16:creationId xmlns:a16="http://schemas.microsoft.com/office/drawing/2014/main" id="{FCD48453-7767-E63B-6F80-33113D5F618F}"/>
              </a:ext>
            </a:extLst>
          </p:cNvPr>
          <p:cNvSpPr/>
          <p:nvPr/>
        </p:nvSpPr>
        <p:spPr>
          <a:xfrm>
            <a:off x="1523998" y="3048391"/>
            <a:ext cx="225287" cy="369332"/>
          </a:xfrm>
          <a:prstGeom prst="downArrow">
            <a:avLst/>
          </a:prstGeom>
          <a:solidFill>
            <a:srgbClr val="00B0F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Arrow: Down 13">
            <a:extLst>
              <a:ext uri="{FF2B5EF4-FFF2-40B4-BE49-F238E27FC236}">
                <a16:creationId xmlns:a16="http://schemas.microsoft.com/office/drawing/2014/main" id="{5C2AFE53-DF01-3848-F059-68D1F32E2461}"/>
              </a:ext>
            </a:extLst>
          </p:cNvPr>
          <p:cNvSpPr/>
          <p:nvPr/>
        </p:nvSpPr>
        <p:spPr>
          <a:xfrm>
            <a:off x="1143928" y="3172167"/>
            <a:ext cx="225287" cy="369332"/>
          </a:xfrm>
          <a:prstGeom prst="downArrow">
            <a:avLst/>
          </a:prstGeom>
          <a:solidFill>
            <a:srgbClr val="00B0F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F43672AB-73B2-9C1D-74D1-C54555D2D4FB}"/>
              </a:ext>
            </a:extLst>
          </p:cNvPr>
          <p:cNvSpPr txBox="1"/>
          <p:nvPr/>
        </p:nvSpPr>
        <p:spPr>
          <a:xfrm>
            <a:off x="6449070" y="1773196"/>
            <a:ext cx="2692842" cy="18158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400" dirty="0">
                <a:solidFill>
                  <a:srgbClr val="232323"/>
                </a:solidFill>
                <a:latin typeface="Arial" panose="020B0604020202020204" pitchFamily="34" charset="0"/>
              </a:rPr>
              <a:t>“descriptive information” </a:t>
            </a:r>
          </a:p>
          <a:p>
            <a:pPr algn="ctr"/>
            <a:r>
              <a:rPr lang="en-GB" sz="1400" dirty="0">
                <a:solidFill>
                  <a:srgbClr val="232323"/>
                </a:solidFill>
                <a:latin typeface="Arial" panose="020B0604020202020204" pitchFamily="34" charset="0"/>
              </a:rPr>
              <a:t>(ESRI, 2023)</a:t>
            </a:r>
          </a:p>
          <a:p>
            <a:pPr algn="ctr"/>
            <a:endParaRPr lang="en-GB" sz="1400" dirty="0">
              <a:solidFill>
                <a:srgbClr val="232323"/>
              </a:solidFill>
              <a:latin typeface="Arial" panose="020B0604020202020204" pitchFamily="34" charset="0"/>
            </a:endParaRPr>
          </a:p>
          <a:p>
            <a:pPr algn="ctr"/>
            <a:r>
              <a:rPr lang="en-GB" sz="1400" dirty="0">
                <a:solidFill>
                  <a:srgbClr val="232323"/>
                </a:solidFill>
                <a:latin typeface="Arial" panose="020B0604020202020204" pitchFamily="34" charset="0"/>
              </a:rPr>
              <a:t>Attributes:</a:t>
            </a:r>
          </a:p>
          <a:p>
            <a:pPr algn="ctr"/>
            <a:r>
              <a:rPr lang="en-GB" sz="1400" dirty="0">
                <a:solidFill>
                  <a:srgbClr val="232323"/>
                </a:solidFill>
                <a:latin typeface="Arial" panose="020B0604020202020204" pitchFamily="34" charset="0"/>
              </a:rPr>
              <a:t>Qualitative or Quantitative, </a:t>
            </a:r>
          </a:p>
          <a:p>
            <a:pPr algn="ctr"/>
            <a:r>
              <a:rPr lang="en-GB" sz="1400" dirty="0">
                <a:solidFill>
                  <a:srgbClr val="232323"/>
                </a:solidFill>
                <a:latin typeface="Arial" panose="020B0604020202020204" pitchFamily="34" charset="0"/>
              </a:rPr>
              <a:t>Describe the geographic feature</a:t>
            </a:r>
          </a:p>
          <a:p>
            <a:pPr algn="ctr"/>
            <a:endParaRPr lang="en-GB" sz="1400" dirty="0">
              <a:solidFill>
                <a:srgbClr val="232323"/>
              </a:solidFill>
              <a:latin typeface="Arial" panose="020B0604020202020204" pitchFamily="34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0D8501E-0A8D-5949-0586-5939F071DA4C}"/>
              </a:ext>
            </a:extLst>
          </p:cNvPr>
          <p:cNvSpPr txBox="1"/>
          <p:nvPr/>
        </p:nvSpPr>
        <p:spPr>
          <a:xfrm>
            <a:off x="8900420" y="1470759"/>
            <a:ext cx="3284404" cy="35394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400" dirty="0">
                <a:solidFill>
                  <a:srgbClr val="232323"/>
                </a:solidFill>
                <a:latin typeface="Arial" panose="020B0604020202020204" pitchFamily="34" charset="0"/>
              </a:rPr>
              <a:t>Everything else:</a:t>
            </a:r>
          </a:p>
          <a:p>
            <a:pPr algn="ctr"/>
            <a:endParaRPr lang="en-GB" sz="1400" dirty="0">
              <a:solidFill>
                <a:srgbClr val="232323"/>
              </a:solidFill>
              <a:latin typeface="Arial" panose="020B0604020202020204" pitchFamily="34" charset="0"/>
            </a:endParaRPr>
          </a:p>
          <a:p>
            <a:pPr algn="ctr"/>
            <a:endParaRPr lang="en-GB" sz="1400" dirty="0">
              <a:solidFill>
                <a:srgbClr val="232323"/>
              </a:solidFill>
              <a:latin typeface="Arial" panose="020B0604020202020204" pitchFamily="34" charset="0"/>
            </a:endParaRPr>
          </a:p>
          <a:p>
            <a:pPr algn="ctr"/>
            <a:endParaRPr lang="en-GB" sz="1400" dirty="0">
              <a:solidFill>
                <a:srgbClr val="232323"/>
              </a:solidFill>
              <a:latin typeface="Arial" panose="020B0604020202020204" pitchFamily="34" charset="0"/>
            </a:endParaRPr>
          </a:p>
          <a:p>
            <a:pPr algn="ctr"/>
            <a:r>
              <a:rPr lang="en-GB" sz="1400" b="1" dirty="0">
                <a:solidFill>
                  <a:srgbClr val="232323"/>
                </a:solidFill>
                <a:latin typeface="Arial" panose="020B0604020202020204" pitchFamily="34" charset="0"/>
              </a:rPr>
              <a:t>Actions / processes:</a:t>
            </a:r>
          </a:p>
          <a:p>
            <a:pPr algn="ctr"/>
            <a:r>
              <a:rPr lang="en-GB" sz="1400" dirty="0">
                <a:solidFill>
                  <a:srgbClr val="232323"/>
                </a:solidFill>
                <a:latin typeface="Arial" panose="020B0604020202020204" pitchFamily="34" charset="0"/>
              </a:rPr>
              <a:t>Measure distance between features</a:t>
            </a:r>
          </a:p>
          <a:p>
            <a:pPr algn="ctr"/>
            <a:endParaRPr lang="en-GB" sz="1400" dirty="0">
              <a:solidFill>
                <a:srgbClr val="232323"/>
              </a:solidFill>
              <a:latin typeface="Arial" panose="020B0604020202020204" pitchFamily="34" charset="0"/>
            </a:endParaRPr>
          </a:p>
          <a:p>
            <a:pPr algn="ctr"/>
            <a:r>
              <a:rPr lang="en-GB" sz="1400" dirty="0">
                <a:solidFill>
                  <a:srgbClr val="232323"/>
                </a:solidFill>
                <a:latin typeface="Arial" panose="020B0604020202020204" pitchFamily="34" charset="0"/>
              </a:rPr>
              <a:t>Summarise attributes</a:t>
            </a:r>
          </a:p>
          <a:p>
            <a:pPr algn="ctr"/>
            <a:endParaRPr lang="en-GB" sz="1400" dirty="0">
              <a:solidFill>
                <a:srgbClr val="232323"/>
              </a:solidFill>
              <a:latin typeface="Arial" panose="020B0604020202020204" pitchFamily="34" charset="0"/>
            </a:endParaRPr>
          </a:p>
          <a:p>
            <a:pPr algn="ctr"/>
            <a:r>
              <a:rPr lang="en-GB" sz="1400" dirty="0">
                <a:solidFill>
                  <a:srgbClr val="232323"/>
                </a:solidFill>
                <a:latin typeface="Arial" panose="020B0604020202020204" pitchFamily="34" charset="0"/>
              </a:rPr>
              <a:t>Display on a map</a:t>
            </a:r>
          </a:p>
          <a:p>
            <a:pPr algn="ctr"/>
            <a:endParaRPr lang="en-GB" sz="1400" dirty="0">
              <a:solidFill>
                <a:srgbClr val="232323"/>
              </a:solidFill>
              <a:latin typeface="Arial" panose="020B0604020202020204" pitchFamily="34" charset="0"/>
            </a:endParaRPr>
          </a:p>
          <a:p>
            <a:pPr algn="ctr"/>
            <a:r>
              <a:rPr lang="en-GB" sz="1400" dirty="0">
                <a:solidFill>
                  <a:srgbClr val="232323"/>
                </a:solidFill>
                <a:latin typeface="Arial" panose="020B0604020202020204" pitchFamily="34" charset="0"/>
              </a:rPr>
              <a:t>Style dependent on icons</a:t>
            </a:r>
          </a:p>
          <a:p>
            <a:pPr algn="ctr"/>
            <a:endParaRPr lang="en-GB" sz="1400" dirty="0">
              <a:solidFill>
                <a:srgbClr val="232323"/>
              </a:solidFill>
              <a:latin typeface="Arial" panose="020B0604020202020204" pitchFamily="34" charset="0"/>
            </a:endParaRPr>
          </a:p>
          <a:p>
            <a:pPr algn="ctr"/>
            <a:r>
              <a:rPr lang="en-GB" sz="1400" dirty="0">
                <a:solidFill>
                  <a:srgbClr val="232323"/>
                </a:solidFill>
                <a:latin typeface="Arial" panose="020B0604020202020204" pitchFamily="34" charset="0"/>
              </a:rPr>
              <a:t>Integrate into other datasets</a:t>
            </a:r>
          </a:p>
          <a:p>
            <a:pPr algn="ctr"/>
            <a:endParaRPr lang="en-GB" sz="1400" dirty="0">
              <a:solidFill>
                <a:srgbClr val="232323"/>
              </a:solidFill>
              <a:latin typeface="Arial" panose="020B0604020202020204" pitchFamily="34" charset="0"/>
            </a:endParaRPr>
          </a:p>
          <a:p>
            <a:pPr algn="ctr"/>
            <a:r>
              <a:rPr lang="en-GB" sz="1400" dirty="0">
                <a:solidFill>
                  <a:srgbClr val="232323"/>
                </a:solidFill>
                <a:latin typeface="Arial" panose="020B0604020202020204" pitchFamily="34" charset="0"/>
              </a:rPr>
              <a:t>Analyse against other spatial attributes</a:t>
            </a:r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3C1274D2-6BCA-9F27-2163-5D42F767A9CB}"/>
              </a:ext>
            </a:extLst>
          </p:cNvPr>
          <p:cNvPicPr>
            <a:picLocks noChangeAspect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9499942" y="4943126"/>
            <a:ext cx="2257819" cy="1744165"/>
          </a:xfrm>
          <a:prstGeom prst="rect">
            <a:avLst/>
          </a:prstGeom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7D9D7494-B0E0-5136-58A7-8113320BA422}"/>
              </a:ext>
            </a:extLst>
          </p:cNvPr>
          <p:cNvSpPr txBox="1"/>
          <p:nvPr/>
        </p:nvSpPr>
        <p:spPr>
          <a:xfrm>
            <a:off x="8907596" y="1721873"/>
            <a:ext cx="3284404" cy="954107"/>
          </a:xfrm>
          <a:prstGeom prst="rect">
            <a:avLst/>
          </a:prstGeom>
          <a:noFill/>
        </p:spPr>
        <p:txBody>
          <a:bodyPr wrap="square" numCol="2">
            <a:spAutoFit/>
          </a:bodyPr>
          <a:lstStyle/>
          <a:p>
            <a:pPr marL="285750" indent="-285750" algn="ctr">
              <a:buFontTx/>
              <a:buChar char="-"/>
            </a:pPr>
            <a:r>
              <a:rPr lang="en-GB" sz="1400" dirty="0">
                <a:solidFill>
                  <a:srgbClr val="232323"/>
                </a:solidFill>
                <a:latin typeface="Arial" panose="020B0604020202020204" pitchFamily="34" charset="0"/>
              </a:rPr>
              <a:t>Manage</a:t>
            </a:r>
          </a:p>
          <a:p>
            <a:pPr marL="285750" indent="-285750" algn="ctr">
              <a:buFontTx/>
              <a:buChar char="-"/>
            </a:pPr>
            <a:r>
              <a:rPr lang="en-GB" sz="1400" dirty="0">
                <a:solidFill>
                  <a:srgbClr val="232323"/>
                </a:solidFill>
                <a:latin typeface="Arial" panose="020B0604020202020204" pitchFamily="34" charset="0"/>
              </a:rPr>
              <a:t>Interrogate</a:t>
            </a:r>
          </a:p>
          <a:p>
            <a:pPr marL="285750" indent="-285750" algn="ctr">
              <a:buFontTx/>
              <a:buChar char="-"/>
            </a:pPr>
            <a:endParaRPr lang="en-GB" sz="1400" dirty="0">
              <a:solidFill>
                <a:srgbClr val="232323"/>
              </a:solidFill>
              <a:latin typeface="Arial" panose="020B0604020202020204" pitchFamily="34" charset="0"/>
            </a:endParaRPr>
          </a:p>
          <a:p>
            <a:pPr marL="285750" indent="-285750" algn="ctr">
              <a:buFontTx/>
              <a:buChar char="-"/>
            </a:pPr>
            <a:endParaRPr lang="en-GB" sz="1400" dirty="0">
              <a:solidFill>
                <a:srgbClr val="232323"/>
              </a:solidFill>
              <a:latin typeface="Arial" panose="020B0604020202020204" pitchFamily="34" charset="0"/>
            </a:endParaRPr>
          </a:p>
          <a:p>
            <a:pPr marL="285750" indent="-285750" algn="ctr">
              <a:buFontTx/>
              <a:buChar char="-"/>
            </a:pPr>
            <a:r>
              <a:rPr lang="en-GB" sz="1400" dirty="0">
                <a:solidFill>
                  <a:srgbClr val="232323"/>
                </a:solidFill>
                <a:latin typeface="Arial" panose="020B0604020202020204" pitchFamily="34" charset="0"/>
              </a:rPr>
              <a:t>Analyse</a:t>
            </a:r>
          </a:p>
          <a:p>
            <a:pPr marL="285750" indent="-285750" algn="ctr">
              <a:buFontTx/>
              <a:buChar char="-"/>
            </a:pPr>
            <a:r>
              <a:rPr lang="en-GB" sz="1400" dirty="0">
                <a:solidFill>
                  <a:srgbClr val="232323"/>
                </a:solidFill>
                <a:latin typeface="Arial" panose="020B0604020202020204" pitchFamily="34" charset="0"/>
              </a:rPr>
              <a:t>Display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D9D5AE7-9579-61EA-8697-4DA816E128D2}"/>
              </a:ext>
            </a:extLst>
          </p:cNvPr>
          <p:cNvSpPr/>
          <p:nvPr/>
        </p:nvSpPr>
        <p:spPr>
          <a:xfrm>
            <a:off x="6385025" y="3563994"/>
            <a:ext cx="2529747" cy="26816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A9028D5-A0A4-A0E0-0FBE-50D59DDB2BBE}"/>
              </a:ext>
            </a:extLst>
          </p:cNvPr>
          <p:cNvSpPr/>
          <p:nvPr/>
        </p:nvSpPr>
        <p:spPr>
          <a:xfrm>
            <a:off x="8978817" y="1470758"/>
            <a:ext cx="3149301" cy="499535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38864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/>
      <p:bldP spid="7" grpId="0" animBg="1"/>
      <p:bldP spid="16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171F348-E162-48C1-598D-C087397B05E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5275BB7B-F3C2-0009-00F9-AE649908797C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18</a:t>
            </a:fld>
            <a:r>
              <a:rPr lang="en-GB" dirty="0"/>
              <a:t> / 23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DE95E4C-13A8-47F0-6819-551F8FD60A66}"/>
              </a:ext>
            </a:extLst>
          </p:cNvPr>
          <p:cNvSpPr txBox="1"/>
          <p:nvPr/>
        </p:nvSpPr>
        <p:spPr>
          <a:xfrm>
            <a:off x="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ACNA7005: 2025 / 2026		</a:t>
            </a:r>
            <a:r>
              <a:rPr lang="en-GB" b="1" dirty="0"/>
              <a:t>Attributes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810879C4-1128-81D7-7BF9-A1646F6F6B2A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9" r="18259"/>
          <a:stretch/>
        </p:blipFill>
        <p:spPr>
          <a:xfrm>
            <a:off x="20" y="369332"/>
            <a:ext cx="3221352" cy="6096782"/>
          </a:xfrm>
          <a:custGeom>
            <a:avLst/>
            <a:gdLst/>
            <a:ahLst/>
            <a:cxnLst/>
            <a:rect l="l" t="t" r="r" b="b"/>
            <a:pathLst>
              <a:path w="4049806" h="6858000">
                <a:moveTo>
                  <a:pt x="0" y="0"/>
                </a:moveTo>
                <a:lnTo>
                  <a:pt x="4018525" y="0"/>
                </a:lnTo>
                <a:lnTo>
                  <a:pt x="4019816" y="10931"/>
                </a:lnTo>
                <a:cubicBezTo>
                  <a:pt x="4034945" y="94836"/>
                  <a:pt x="4032275" y="179884"/>
                  <a:pt x="4036343" y="264297"/>
                </a:cubicBezTo>
                <a:cubicBezTo>
                  <a:pt x="4041301" y="367652"/>
                  <a:pt x="4035072" y="471135"/>
                  <a:pt x="4032911" y="574617"/>
                </a:cubicBezTo>
                <a:cubicBezTo>
                  <a:pt x="4031004" y="662717"/>
                  <a:pt x="4022232" y="750690"/>
                  <a:pt x="4025029" y="838916"/>
                </a:cubicBezTo>
                <a:cubicBezTo>
                  <a:pt x="4025029" y="841968"/>
                  <a:pt x="4025029" y="845019"/>
                  <a:pt x="4025029" y="848070"/>
                </a:cubicBezTo>
                <a:cubicBezTo>
                  <a:pt x="4017020" y="945068"/>
                  <a:pt x="4017020" y="1042576"/>
                  <a:pt x="4025029" y="1139574"/>
                </a:cubicBezTo>
                <a:cubicBezTo>
                  <a:pt x="4027609" y="1179950"/>
                  <a:pt x="4026885" y="1220466"/>
                  <a:pt x="4022868" y="1260728"/>
                </a:cubicBezTo>
                <a:cubicBezTo>
                  <a:pt x="4019054" y="1311960"/>
                  <a:pt x="4006849" y="1364083"/>
                  <a:pt x="4015621" y="1414934"/>
                </a:cubicBezTo>
                <a:cubicBezTo>
                  <a:pt x="4021367" y="1456784"/>
                  <a:pt x="4024558" y="1498940"/>
                  <a:pt x="4025156" y="1541172"/>
                </a:cubicBezTo>
                <a:cubicBezTo>
                  <a:pt x="4029478" y="1635755"/>
                  <a:pt x="4025283" y="1730847"/>
                  <a:pt x="4023757" y="1825685"/>
                </a:cubicBezTo>
                <a:cubicBezTo>
                  <a:pt x="4021850" y="1936286"/>
                  <a:pt x="4024647" y="2046634"/>
                  <a:pt x="4015748" y="2157235"/>
                </a:cubicBezTo>
                <a:cubicBezTo>
                  <a:pt x="4010790" y="2246581"/>
                  <a:pt x="4010790" y="2336130"/>
                  <a:pt x="4015748" y="2425476"/>
                </a:cubicBezTo>
                <a:cubicBezTo>
                  <a:pt x="4018164" y="2507473"/>
                  <a:pt x="4030495" y="2588454"/>
                  <a:pt x="4028461" y="2671214"/>
                </a:cubicBezTo>
                <a:cubicBezTo>
                  <a:pt x="4026046" y="2767832"/>
                  <a:pt x="4014604" y="2863940"/>
                  <a:pt x="4018164" y="2960685"/>
                </a:cubicBezTo>
                <a:cubicBezTo>
                  <a:pt x="4019816" y="3006832"/>
                  <a:pt x="4019944" y="3052980"/>
                  <a:pt x="4020961" y="3099127"/>
                </a:cubicBezTo>
                <a:cubicBezTo>
                  <a:pt x="4021978" y="3154682"/>
                  <a:pt x="4032021" y="3210110"/>
                  <a:pt x="4026427" y="3265665"/>
                </a:cubicBezTo>
                <a:cubicBezTo>
                  <a:pt x="4017147" y="3358087"/>
                  <a:pt x="3993120" y="3448857"/>
                  <a:pt x="4008121" y="3543567"/>
                </a:cubicBezTo>
                <a:cubicBezTo>
                  <a:pt x="4016384" y="3595690"/>
                  <a:pt x="4025791" y="3647940"/>
                  <a:pt x="4030495" y="3700571"/>
                </a:cubicBezTo>
                <a:cubicBezTo>
                  <a:pt x="4034690" y="3747608"/>
                  <a:pt x="4045369" y="3795408"/>
                  <a:pt x="4037233" y="3842191"/>
                </a:cubicBezTo>
                <a:cubicBezTo>
                  <a:pt x="4030368" y="3882237"/>
                  <a:pt x="4034055" y="3922282"/>
                  <a:pt x="4028715" y="3962327"/>
                </a:cubicBezTo>
                <a:cubicBezTo>
                  <a:pt x="4021723" y="4014831"/>
                  <a:pt x="4017910" y="4068352"/>
                  <a:pt x="4012697" y="4121111"/>
                </a:cubicBezTo>
                <a:cubicBezTo>
                  <a:pt x="4007866" y="4169038"/>
                  <a:pt x="4004307" y="4216838"/>
                  <a:pt x="4017020" y="4261841"/>
                </a:cubicBezTo>
                <a:cubicBezTo>
                  <a:pt x="4048039" y="4375112"/>
                  <a:pt x="4031004" y="4487748"/>
                  <a:pt x="4019308" y="4600257"/>
                </a:cubicBezTo>
                <a:cubicBezTo>
                  <a:pt x="4013587" y="4655049"/>
                  <a:pt x="4005197" y="4712765"/>
                  <a:pt x="4017910" y="4762853"/>
                </a:cubicBezTo>
                <a:cubicBezTo>
                  <a:pt x="4041428" y="4851716"/>
                  <a:pt x="4022995" y="4936764"/>
                  <a:pt x="4012824" y="5021432"/>
                </a:cubicBezTo>
                <a:cubicBezTo>
                  <a:pt x="4002654" y="5106099"/>
                  <a:pt x="4000239" y="5189495"/>
                  <a:pt x="4018037" y="5272637"/>
                </a:cubicBezTo>
                <a:cubicBezTo>
                  <a:pt x="4030495" y="5331116"/>
                  <a:pt x="4030495" y="5390612"/>
                  <a:pt x="4032021" y="5449600"/>
                </a:cubicBezTo>
                <a:cubicBezTo>
                  <a:pt x="4032911" y="5486339"/>
                  <a:pt x="4019308" y="5523842"/>
                  <a:pt x="4010282" y="5560582"/>
                </a:cubicBezTo>
                <a:cubicBezTo>
                  <a:pt x="3994009" y="5626943"/>
                  <a:pt x="3988162" y="5694321"/>
                  <a:pt x="4010282" y="5759029"/>
                </a:cubicBezTo>
                <a:cubicBezTo>
                  <a:pt x="4040793" y="5848655"/>
                  <a:pt x="4058336" y="5938407"/>
                  <a:pt x="4045623" y="6033117"/>
                </a:cubicBezTo>
                <a:cubicBezTo>
                  <a:pt x="4038377" y="6091724"/>
                  <a:pt x="4036597" y="6151347"/>
                  <a:pt x="4025664" y="6209190"/>
                </a:cubicBezTo>
                <a:cubicBezTo>
                  <a:pt x="4007358" y="6304790"/>
                  <a:pt x="4013841" y="6399882"/>
                  <a:pt x="4028461" y="6494211"/>
                </a:cubicBezTo>
                <a:cubicBezTo>
                  <a:pt x="4038542" y="6573081"/>
                  <a:pt x="4039610" y="6652829"/>
                  <a:pt x="4031639" y="6731941"/>
                </a:cubicBezTo>
                <a:lnTo>
                  <a:pt x="4022913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DD47E246-3E4A-B96C-C967-A17BFBC4940C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28/01/2026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7321FEEB-7A68-B81C-41AA-2DC71B05458E}"/>
              </a:ext>
            </a:extLst>
          </p:cNvPr>
          <p:cNvSpPr txBox="1"/>
          <p:nvPr/>
        </p:nvSpPr>
        <p:spPr>
          <a:xfrm>
            <a:off x="-1" y="6466114"/>
            <a:ext cx="121863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 Lecture 1: Introduction to ACBA7005 </a:t>
            </a:r>
          </a:p>
        </p:txBody>
      </p:sp>
      <p:pic>
        <p:nvPicPr>
          <p:cNvPr id="3076" name="Picture 4" descr="Wormwood Scrubs Meadow: Proposed Local Nature Reserve | H&amp;F Have Your Say">
            <a:extLst>
              <a:ext uri="{FF2B5EF4-FFF2-40B4-BE49-F238E27FC236}">
                <a16:creationId xmlns:a16="http://schemas.microsoft.com/office/drawing/2014/main" id="{73CE78BD-E6C2-E6ED-9E5A-091F9709B9D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54" t="2589" r="26336" b="16499"/>
          <a:stretch/>
        </p:blipFill>
        <p:spPr bwMode="auto">
          <a:xfrm>
            <a:off x="162129" y="949340"/>
            <a:ext cx="6538671" cy="51738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Multiplication Sign 3">
            <a:extLst>
              <a:ext uri="{FF2B5EF4-FFF2-40B4-BE49-F238E27FC236}">
                <a16:creationId xmlns:a16="http://schemas.microsoft.com/office/drawing/2014/main" id="{1C023A7B-436C-D7BA-45D2-E321BCF56A8C}"/>
              </a:ext>
            </a:extLst>
          </p:cNvPr>
          <p:cNvSpPr/>
          <p:nvPr/>
        </p:nvSpPr>
        <p:spPr>
          <a:xfrm>
            <a:off x="1314120" y="4412957"/>
            <a:ext cx="348656" cy="358524"/>
          </a:xfrm>
          <a:prstGeom prst="mathMultiply">
            <a:avLst>
              <a:gd name="adj1" fmla="val 8412"/>
            </a:avLst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Multiplication Sign 6">
            <a:extLst>
              <a:ext uri="{FF2B5EF4-FFF2-40B4-BE49-F238E27FC236}">
                <a16:creationId xmlns:a16="http://schemas.microsoft.com/office/drawing/2014/main" id="{8E821DB2-1A1D-DEFD-6728-E77DD93373D4}"/>
              </a:ext>
            </a:extLst>
          </p:cNvPr>
          <p:cNvSpPr/>
          <p:nvPr/>
        </p:nvSpPr>
        <p:spPr>
          <a:xfrm>
            <a:off x="2131934" y="3658913"/>
            <a:ext cx="348656" cy="358524"/>
          </a:xfrm>
          <a:prstGeom prst="mathMultiply">
            <a:avLst>
              <a:gd name="adj1" fmla="val 8412"/>
            </a:avLst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Multiplication Sign 1">
            <a:extLst>
              <a:ext uri="{FF2B5EF4-FFF2-40B4-BE49-F238E27FC236}">
                <a16:creationId xmlns:a16="http://schemas.microsoft.com/office/drawing/2014/main" id="{B8B58E02-B4B2-6E93-BB52-8BAEEB16B711}"/>
              </a:ext>
            </a:extLst>
          </p:cNvPr>
          <p:cNvSpPr/>
          <p:nvPr/>
        </p:nvSpPr>
        <p:spPr>
          <a:xfrm>
            <a:off x="4499649" y="4861453"/>
            <a:ext cx="348656" cy="358524"/>
          </a:xfrm>
          <a:prstGeom prst="mathMultiply">
            <a:avLst>
              <a:gd name="adj1" fmla="val 8412"/>
            </a:avLst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Multiplication Sign 8">
            <a:extLst>
              <a:ext uri="{FF2B5EF4-FFF2-40B4-BE49-F238E27FC236}">
                <a16:creationId xmlns:a16="http://schemas.microsoft.com/office/drawing/2014/main" id="{0ACC9B07-787A-0A88-46CF-A4162DEEC3B1}"/>
              </a:ext>
            </a:extLst>
          </p:cNvPr>
          <p:cNvSpPr/>
          <p:nvPr/>
        </p:nvSpPr>
        <p:spPr>
          <a:xfrm>
            <a:off x="4953558" y="4592219"/>
            <a:ext cx="348656" cy="358524"/>
          </a:xfrm>
          <a:prstGeom prst="mathMultiply">
            <a:avLst>
              <a:gd name="adj1" fmla="val 8412"/>
            </a:avLst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Multiplication Sign 9">
            <a:extLst>
              <a:ext uri="{FF2B5EF4-FFF2-40B4-BE49-F238E27FC236}">
                <a16:creationId xmlns:a16="http://schemas.microsoft.com/office/drawing/2014/main" id="{48B0570D-C3B4-140D-C268-4FC4F7D6E8DF}"/>
              </a:ext>
            </a:extLst>
          </p:cNvPr>
          <p:cNvSpPr/>
          <p:nvPr/>
        </p:nvSpPr>
        <p:spPr>
          <a:xfrm>
            <a:off x="3667274" y="4025257"/>
            <a:ext cx="348656" cy="358524"/>
          </a:xfrm>
          <a:prstGeom prst="mathMultiply">
            <a:avLst>
              <a:gd name="adj1" fmla="val 8412"/>
            </a:avLst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Multiplication Sign 5">
            <a:extLst>
              <a:ext uri="{FF2B5EF4-FFF2-40B4-BE49-F238E27FC236}">
                <a16:creationId xmlns:a16="http://schemas.microsoft.com/office/drawing/2014/main" id="{0262669C-0EB2-CCFB-A3C6-7C1BCCAB608E}"/>
              </a:ext>
            </a:extLst>
          </p:cNvPr>
          <p:cNvSpPr/>
          <p:nvPr/>
        </p:nvSpPr>
        <p:spPr>
          <a:xfrm>
            <a:off x="4605925" y="2486106"/>
            <a:ext cx="348656" cy="358524"/>
          </a:xfrm>
          <a:prstGeom prst="mathMultiply">
            <a:avLst>
              <a:gd name="adj1" fmla="val 8412"/>
            </a:avLst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54AD65A6-7FA8-5F71-DEED-F3EB6991B4C2}"/>
              </a:ext>
            </a:extLst>
          </p:cNvPr>
          <p:cNvGrpSpPr/>
          <p:nvPr/>
        </p:nvGrpSpPr>
        <p:grpSpPr>
          <a:xfrm>
            <a:off x="995790" y="2020061"/>
            <a:ext cx="5094440" cy="3473218"/>
            <a:chOff x="995790" y="2020061"/>
            <a:chExt cx="5094440" cy="3473218"/>
          </a:xfrm>
        </p:grpSpPr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id="{4EBF7DC6-5F1D-C507-DE1A-0D314138DCA2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backgroundRemoval t="10000" b="90000" l="10000" r="9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995790" y="4658606"/>
              <a:ext cx="1189501" cy="773955"/>
            </a:xfrm>
            <a:prstGeom prst="rect">
              <a:avLst/>
            </a:prstGeom>
          </p:spPr>
        </p:pic>
        <p:pic>
          <p:nvPicPr>
            <p:cNvPr id="12" name="Picture 11">
              <a:extLst>
                <a:ext uri="{FF2B5EF4-FFF2-40B4-BE49-F238E27FC236}">
                  <a16:creationId xmlns:a16="http://schemas.microsoft.com/office/drawing/2014/main" id="{CB399525-AE5C-B4A6-F177-A214F7AB2ECE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backgroundRemoval t="5994" b="94637" l="9217" r="89862">
                          <a14:foregroundMark x1="44700" y1="6309" x2="53917" y2="6940"/>
                          <a14:foregroundMark x1="36866" y1="57098" x2="31797" y2="71293"/>
                          <a14:foregroundMark x1="24885" y1="58044" x2="35023" y2="53943"/>
                          <a14:foregroundMark x1="27189" y1="94637" x2="10599" y2="92114"/>
                          <a14:foregroundMark x1="74194" y1="87066" x2="67742" y2="81073"/>
                          <a14:foregroundMark x1="19355" y1="36593" x2="22581" y2="41956"/>
                          <a14:foregroundMark x1="36406" y1="12618" x2="30876" y2="12618"/>
                        </a14:backgroundRemoval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3121050" y="3977260"/>
              <a:ext cx="559908" cy="817930"/>
            </a:xfrm>
            <a:prstGeom prst="rect">
              <a:avLst/>
            </a:prstGeom>
          </p:spPr>
        </p:pic>
        <p:pic>
          <p:nvPicPr>
            <p:cNvPr id="17" name="Picture 16">
              <a:extLst>
                <a:ext uri="{FF2B5EF4-FFF2-40B4-BE49-F238E27FC236}">
                  <a16:creationId xmlns:a16="http://schemas.microsoft.com/office/drawing/2014/main" id="{0F5FBF6C-8D21-0588-AC61-F3C72243CF8A}"/>
                </a:ext>
              </a:extLst>
            </p:cNvPr>
            <p:cNvPicPr>
              <a:picLocks noChangeAspect="1"/>
            </p:cNvPicPr>
            <p:nvPr/>
          </p:nvPicPr>
          <p:blipFill>
            <a:blip r:embed="rId9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ackgroundRemoval t="8268" b="91339" l="8158" r="92895">
                          <a14:foregroundMark x1="8684" y1="9055" x2="90000" y2="40551"/>
                          <a14:foregroundMark x1="90000" y1="40551" x2="76579" y2="46063"/>
                          <a14:foregroundMark x1="76579" y1="46063" x2="75789" y2="45669"/>
                          <a14:foregroundMark x1="92895" y1="42126" x2="92895" y2="42126"/>
                          <a14:foregroundMark x1="85789" y1="91339" x2="82895" y2="88189"/>
                          <a14:foregroundMark x1="89211" y1="26772" x2="85000" y2="24803"/>
                        </a14:backgroundRemoval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4499649" y="2020061"/>
              <a:ext cx="1117909" cy="747234"/>
            </a:xfrm>
            <a:prstGeom prst="rect">
              <a:avLst/>
            </a:prstGeom>
          </p:spPr>
        </p:pic>
        <p:pic>
          <p:nvPicPr>
            <p:cNvPr id="18" name="Picture 17">
              <a:extLst>
                <a:ext uri="{FF2B5EF4-FFF2-40B4-BE49-F238E27FC236}">
                  <a16:creationId xmlns:a16="http://schemas.microsoft.com/office/drawing/2014/main" id="{8D039133-AC44-57EC-6E0C-C0BD8B349471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backgroundRemoval t="10000" b="90000" l="10000" r="9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4941796" y="4181121"/>
              <a:ext cx="1148434" cy="747234"/>
            </a:xfrm>
            <a:prstGeom prst="rect">
              <a:avLst/>
            </a:prstGeom>
          </p:spPr>
        </p:pic>
        <p:pic>
          <p:nvPicPr>
            <p:cNvPr id="20" name="Picture 19">
              <a:extLst>
                <a:ext uri="{FF2B5EF4-FFF2-40B4-BE49-F238E27FC236}">
                  <a16:creationId xmlns:a16="http://schemas.microsoft.com/office/drawing/2014/main" id="{9C44A0DF-809A-2A2D-7C4F-0E3FAC958F7F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>
              <a:extLst>
                <a:ext uri="{BEBA8EAE-BF5A-486C-A8C5-ECC9F3942E4B}">
                  <a14:imgProps xmlns:a14="http://schemas.microsoft.com/office/drawing/2010/main">
                    <a14:imgLayer r:embed="rId12">
                      <a14:imgEffect>
                        <a14:backgroundRemoval t="6061" b="92837" l="10000" r="90000">
                          <a14:foregroundMark x1="58800" y1="10193" x2="49600" y2="6061"/>
                          <a14:foregroundMark x1="78400" y1="90358" x2="60000" y2="90358"/>
                          <a14:foregroundMark x1="20000" y1="92837" x2="35600" y2="60882"/>
                        </a14:backgroundRemoval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1606825" y="3196792"/>
              <a:ext cx="699437" cy="1015583"/>
            </a:xfrm>
            <a:prstGeom prst="rect">
              <a:avLst/>
            </a:prstGeom>
          </p:spPr>
        </p:pic>
        <p:pic>
          <p:nvPicPr>
            <p:cNvPr id="22" name="Picture 21">
              <a:extLst>
                <a:ext uri="{FF2B5EF4-FFF2-40B4-BE49-F238E27FC236}">
                  <a16:creationId xmlns:a16="http://schemas.microsoft.com/office/drawing/2014/main" id="{90F1885F-50B4-1576-36D5-032BCAC1A980}"/>
                </a:ext>
              </a:extLst>
            </p:cNvPr>
            <p:cNvPicPr>
              <a:picLocks noChangeAspect="1"/>
            </p:cNvPicPr>
            <p:nvPr/>
          </p:nvPicPr>
          <p:blipFill>
            <a:blip r:embed="rId13">
              <a:extLst>
                <a:ext uri="{BEBA8EAE-BF5A-486C-A8C5-ECC9F3942E4B}">
                  <a14:imgProps xmlns:a14="http://schemas.microsoft.com/office/drawing/2010/main">
                    <a14:imgLayer r:embed="rId14">
                      <a14:imgEffect>
                        <a14:backgroundRemoval t="7692" b="92308" l="5349" r="90000">
                          <a14:foregroundMark x1="81628" y1="85256" x2="47442" y2="92628"/>
                          <a14:foregroundMark x1="12558" y1="76603" x2="5349" y2="79808"/>
                          <a14:foregroundMark x1="67907" y1="48397" x2="74651" y2="7692"/>
                          <a14:foregroundMark x1="87209" y1="86218" x2="88140" y2="89423"/>
                        </a14:backgroundRemoval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3603289" y="4748592"/>
              <a:ext cx="1026332" cy="744687"/>
            </a:xfrm>
            <a:prstGeom prst="rect">
              <a:avLst/>
            </a:prstGeom>
          </p:spPr>
        </p:pic>
      </p:grpSp>
      <p:sp>
        <p:nvSpPr>
          <p:cNvPr id="25" name="Rectangle 24">
            <a:extLst>
              <a:ext uri="{FF2B5EF4-FFF2-40B4-BE49-F238E27FC236}">
                <a16:creationId xmlns:a16="http://schemas.microsoft.com/office/drawing/2014/main" id="{8EBE783D-35BD-6EAE-24F7-F581D34CB685}"/>
              </a:ext>
            </a:extLst>
          </p:cNvPr>
          <p:cNvSpPr/>
          <p:nvPr/>
        </p:nvSpPr>
        <p:spPr>
          <a:xfrm>
            <a:off x="1017466" y="4347546"/>
            <a:ext cx="389850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b="1" cap="none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1.</a:t>
            </a: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DE5DDC78-2EB8-C16B-11F0-00F8C2B2A3D9}"/>
              </a:ext>
            </a:extLst>
          </p:cNvPr>
          <p:cNvSpPr/>
          <p:nvPr/>
        </p:nvSpPr>
        <p:spPr>
          <a:xfrm>
            <a:off x="2216045" y="3373356"/>
            <a:ext cx="389850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b="1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2</a:t>
            </a:r>
            <a:r>
              <a:rPr lang="en-US" b="1" cap="none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.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D4DE6FF1-4011-9429-4448-2765C8C1260F}"/>
              </a:ext>
            </a:extLst>
          </p:cNvPr>
          <p:cNvSpPr/>
          <p:nvPr/>
        </p:nvSpPr>
        <p:spPr>
          <a:xfrm>
            <a:off x="3630146" y="3749301"/>
            <a:ext cx="389850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b="1" cap="none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3.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5D0B463F-5683-3914-AA2A-08E2CF588587}"/>
              </a:ext>
            </a:extLst>
          </p:cNvPr>
          <p:cNvSpPr/>
          <p:nvPr/>
        </p:nvSpPr>
        <p:spPr>
          <a:xfrm>
            <a:off x="4406158" y="4593364"/>
            <a:ext cx="389850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b="1" cap="none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4.</a:t>
            </a: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7AF29217-FF29-BEF4-DA73-D89F709AA43D}"/>
              </a:ext>
            </a:extLst>
          </p:cNvPr>
          <p:cNvSpPr/>
          <p:nvPr/>
        </p:nvSpPr>
        <p:spPr>
          <a:xfrm>
            <a:off x="5126163" y="4826904"/>
            <a:ext cx="389850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b="1" cap="none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5.</a:t>
            </a: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59864A73-12AB-3E67-588A-40AA4A0298A6}"/>
              </a:ext>
            </a:extLst>
          </p:cNvPr>
          <p:cNvSpPr/>
          <p:nvPr/>
        </p:nvSpPr>
        <p:spPr>
          <a:xfrm>
            <a:off x="4827594" y="2698185"/>
            <a:ext cx="389850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b="1" cap="none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6.</a:t>
            </a:r>
          </a:p>
        </p:txBody>
      </p:sp>
      <p:graphicFrame>
        <p:nvGraphicFramePr>
          <p:cNvPr id="48" name="Table 47">
            <a:extLst>
              <a:ext uri="{FF2B5EF4-FFF2-40B4-BE49-F238E27FC236}">
                <a16:creationId xmlns:a16="http://schemas.microsoft.com/office/drawing/2014/main" id="{DD30E997-5FE3-053B-1485-F5D26DDF321C}"/>
              </a:ext>
            </a:extLst>
          </p:cNvPr>
          <p:cNvGraphicFramePr>
            <a:graphicFrameLocks noGrp="1"/>
          </p:cNvGraphicFramePr>
          <p:nvPr/>
        </p:nvGraphicFramePr>
        <p:xfrm>
          <a:off x="6388339" y="1858846"/>
          <a:ext cx="6284430" cy="2595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57518">
                  <a:extLst>
                    <a:ext uri="{9D8B030D-6E8A-4147-A177-3AD203B41FA5}">
                      <a16:colId xmlns:a16="http://schemas.microsoft.com/office/drawing/2014/main" val="3302974750"/>
                    </a:ext>
                  </a:extLst>
                </a:gridCol>
                <a:gridCol w="728364">
                  <a:extLst>
                    <a:ext uri="{9D8B030D-6E8A-4147-A177-3AD203B41FA5}">
                      <a16:colId xmlns:a16="http://schemas.microsoft.com/office/drawing/2014/main" val="3365752129"/>
                    </a:ext>
                  </a:extLst>
                </a:gridCol>
                <a:gridCol w="728364">
                  <a:extLst>
                    <a:ext uri="{9D8B030D-6E8A-4147-A177-3AD203B41FA5}">
                      <a16:colId xmlns:a16="http://schemas.microsoft.com/office/drawing/2014/main" val="1718186775"/>
                    </a:ext>
                  </a:extLst>
                </a:gridCol>
                <a:gridCol w="728364">
                  <a:extLst>
                    <a:ext uri="{9D8B030D-6E8A-4147-A177-3AD203B41FA5}">
                      <a16:colId xmlns:a16="http://schemas.microsoft.com/office/drawing/2014/main" val="1912425563"/>
                    </a:ext>
                  </a:extLst>
                </a:gridCol>
                <a:gridCol w="728364">
                  <a:extLst>
                    <a:ext uri="{9D8B030D-6E8A-4147-A177-3AD203B41FA5}">
                      <a16:colId xmlns:a16="http://schemas.microsoft.com/office/drawing/2014/main" val="3946459810"/>
                    </a:ext>
                  </a:extLst>
                </a:gridCol>
                <a:gridCol w="728364">
                  <a:extLst>
                    <a:ext uri="{9D8B030D-6E8A-4147-A177-3AD203B41FA5}">
                      <a16:colId xmlns:a16="http://schemas.microsoft.com/office/drawing/2014/main" val="2854717003"/>
                    </a:ext>
                  </a:extLst>
                </a:gridCol>
                <a:gridCol w="728364">
                  <a:extLst>
                    <a:ext uri="{9D8B030D-6E8A-4147-A177-3AD203B41FA5}">
                      <a16:colId xmlns:a16="http://schemas.microsoft.com/office/drawing/2014/main" val="3314002832"/>
                    </a:ext>
                  </a:extLst>
                </a:gridCol>
                <a:gridCol w="728364">
                  <a:extLst>
                    <a:ext uri="{9D8B030D-6E8A-4147-A177-3AD203B41FA5}">
                      <a16:colId xmlns:a16="http://schemas.microsoft.com/office/drawing/2014/main" val="4071763024"/>
                    </a:ext>
                  </a:extLst>
                </a:gridCol>
                <a:gridCol w="728364">
                  <a:extLst>
                    <a:ext uri="{9D8B030D-6E8A-4147-A177-3AD203B41FA5}">
                      <a16:colId xmlns:a16="http://schemas.microsoft.com/office/drawing/2014/main" val="349148250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ID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X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Y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?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?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?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?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?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?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92390118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1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52.16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-4.31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4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4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40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3574141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2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52.30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-4.19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4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4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4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4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4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4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08344865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3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53.14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-4.36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4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4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4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4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4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40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22632266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4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52.96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-4.88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4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4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4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4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40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70802111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5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52.07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-4.20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4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4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4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4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40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34849855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6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52.55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-4.71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4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4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10877740"/>
                  </a:ext>
                </a:extLst>
              </a:tr>
            </a:tbl>
          </a:graphicData>
        </a:graphic>
      </p:graphicFrame>
      <p:sp>
        <p:nvSpPr>
          <p:cNvPr id="49" name="Text Placeholder 2">
            <a:extLst>
              <a:ext uri="{FF2B5EF4-FFF2-40B4-BE49-F238E27FC236}">
                <a16:creationId xmlns:a16="http://schemas.microsoft.com/office/drawing/2014/main" id="{8EA32F47-C878-2DC1-3421-EC58F54A8BD0}"/>
              </a:ext>
            </a:extLst>
          </p:cNvPr>
          <p:cNvSpPr txBox="1">
            <a:spLocks/>
          </p:cNvSpPr>
          <p:nvPr/>
        </p:nvSpPr>
        <p:spPr>
          <a:xfrm>
            <a:off x="6722476" y="4709256"/>
            <a:ext cx="5641613" cy="1021441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312863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84313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5735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82775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2683C6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Manrope ExtraLight"/>
                <a:ea typeface="+mn-ea"/>
                <a:cs typeface="+mn-cs"/>
              </a:rPr>
              <a:t>Consider a scenario where you discovered just the data, and you knew nothing about the survey, what data would need to be captured to make it useful?</a:t>
            </a:r>
            <a:endParaRPr kumimoji="0" lang="en-GB" sz="14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85000"/>
                  <a:lumOff val="15000"/>
                </a:prstClr>
              </a:solidFill>
              <a:effectLst/>
              <a:uLnTx/>
              <a:uFillTx/>
              <a:latin typeface="Manrope ExtraLight"/>
              <a:ea typeface="+mn-ea"/>
              <a:cs typeface="+mn-cs"/>
            </a:endParaRPr>
          </a:p>
        </p:txBody>
      </p:sp>
      <p:sp>
        <p:nvSpPr>
          <p:cNvPr id="50" name="Text Placeholder 2">
            <a:extLst>
              <a:ext uri="{FF2B5EF4-FFF2-40B4-BE49-F238E27FC236}">
                <a16:creationId xmlns:a16="http://schemas.microsoft.com/office/drawing/2014/main" id="{16CF6A09-C37F-7A5A-CBDA-1B673483A34E}"/>
              </a:ext>
            </a:extLst>
          </p:cNvPr>
          <p:cNvSpPr txBox="1">
            <a:spLocks/>
          </p:cNvSpPr>
          <p:nvPr/>
        </p:nvSpPr>
        <p:spPr>
          <a:xfrm>
            <a:off x="6862909" y="608076"/>
            <a:ext cx="5323479" cy="113626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312863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84313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5735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82775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2683C6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Manrope ExtraLight"/>
                <a:ea typeface="+mn-ea"/>
                <a:cs typeface="+mn-cs"/>
              </a:rPr>
              <a:t>Imagine </a:t>
            </a:r>
            <a:r>
              <a:rPr lang="en-GB" sz="2000" dirty="0">
                <a:solidFill>
                  <a:prstClr val="black">
                    <a:lumMod val="85000"/>
                    <a:lumOff val="15000"/>
                  </a:prstClr>
                </a:solidFill>
                <a:latin typeface="Manrope ExtraLight"/>
              </a:rPr>
              <a:t>the following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Manrope ExtraLight"/>
                <a:ea typeface="+mn-ea"/>
                <a:cs typeface="+mn-cs"/>
              </a:rPr>
              <a:t> bird survey is conducted, what information could you store alongside the location?</a:t>
            </a:r>
            <a:endParaRPr kumimoji="0" lang="en-GB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85000"/>
                  <a:lumOff val="15000"/>
                </a:prstClr>
              </a:solidFill>
              <a:effectLst/>
              <a:uLnTx/>
              <a:uFillTx/>
              <a:latin typeface="Manrope ExtraLigh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186046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48E885E-C1A0-28CF-A880-2AE1225BE37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CD47B85E-858F-A5A8-27AA-59B7B6AAB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468548" cy="6858000"/>
          </a:xfrm>
          <a:prstGeom prst="rect">
            <a:avLst/>
          </a:prstGeom>
          <a:solidFill>
            <a:srgbClr val="2260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2C32B503-978E-7025-51F2-727703CEC1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133975" y="2423149"/>
            <a:ext cx="0" cy="2011680"/>
          </a:xfrm>
          <a:prstGeom prst="line">
            <a:avLst/>
          </a:prstGeom>
          <a:ln w="19050">
            <a:solidFill>
              <a:srgbClr val="FFFFFF">
                <a:alpha val="8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4" descr="Illustration of data layered over land">
            <a:extLst>
              <a:ext uri="{FF2B5EF4-FFF2-40B4-BE49-F238E27FC236}">
                <a16:creationId xmlns:a16="http://schemas.microsoft.com/office/drawing/2014/main" id="{05F5670D-43BE-E455-7E5B-424361C5F5E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05538" y="639763"/>
            <a:ext cx="5240338" cy="557847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0D0FFA0-45C7-A8F8-CF3C-3865F0FF57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744" y="640080"/>
            <a:ext cx="4173905" cy="557781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sz="5400" b="1" dirty="0">
                <a:solidFill>
                  <a:srgbClr val="FFFFFF"/>
                </a:solidFill>
              </a:rPr>
              <a:t>Practical</a:t>
            </a:r>
            <a:r>
              <a:rPr lang="en-US" sz="54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:</a:t>
            </a:r>
            <a:br>
              <a:rPr lang="en-US" sz="54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sz="54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GIS software for Data </a:t>
            </a:r>
            <a:r>
              <a:rPr lang="en-US" sz="5400" b="1" kern="1200" dirty="0" err="1">
                <a:solidFill>
                  <a:srgbClr val="FFFFFF"/>
                </a:solidFill>
                <a:latin typeface="+mj-lt"/>
                <a:ea typeface="+mj-ea"/>
                <a:cs typeface="+mj-cs"/>
              </a:rPr>
              <a:t>Visualisation</a:t>
            </a:r>
            <a:endParaRPr lang="en-US" sz="5400" b="1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3" name="Picture 2" descr="Visual Style Guide">
            <a:extLst>
              <a:ext uri="{FF2B5EF4-FFF2-40B4-BE49-F238E27FC236}">
                <a16:creationId xmlns:a16="http://schemas.microsoft.com/office/drawing/2014/main" id="{892F6ED8-D7F9-BB9E-E9F8-21D0C87A606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99779" y="5011066"/>
            <a:ext cx="2328835" cy="11143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6043680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1E75A89-223B-C391-8173-2DCD1F72BAED}"/>
              </a:ext>
            </a:extLst>
          </p:cNvPr>
          <p:cNvSpPr txBox="1"/>
          <p:nvPr/>
        </p:nvSpPr>
        <p:spPr>
          <a:xfrm>
            <a:off x="-1" y="6466114"/>
            <a:ext cx="121863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 Lecture 1: Introduction to ACBA7005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20</a:t>
            </a:fld>
            <a:r>
              <a:rPr lang="en-GB" dirty="0"/>
              <a:t> / 28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Module ACNA7005: 2025 / 2026</a:t>
            </a:r>
            <a:r>
              <a:rPr lang="en-GB" b="1" dirty="0"/>
              <a:t>		QGIS: Open-source GIS software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CC55022-FB6B-03B1-63B3-3DF214375334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28/01/2026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8593193-4680-8E31-3148-21DD4020C8A5}"/>
              </a:ext>
            </a:extLst>
          </p:cNvPr>
          <p:cNvSpPr txBox="1"/>
          <p:nvPr/>
        </p:nvSpPr>
        <p:spPr>
          <a:xfrm>
            <a:off x="483704" y="740067"/>
            <a:ext cx="1102987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400" dirty="0"/>
              <a:t>Quantum GIS (QGIS) is an open-source solutions which aim to provide comparable free software via volunteer projects.</a:t>
            </a:r>
          </a:p>
          <a:p>
            <a:pPr algn="l"/>
            <a:endParaRPr lang="en-GB" sz="2400" dirty="0"/>
          </a:p>
        </p:txBody>
      </p:sp>
      <p:pic>
        <p:nvPicPr>
          <p:cNvPr id="2050" name="Picture 2" descr="Visual Style Guide">
            <a:extLst>
              <a:ext uri="{FF2B5EF4-FFF2-40B4-BE49-F238E27FC236}">
                <a16:creationId xmlns:a16="http://schemas.microsoft.com/office/drawing/2014/main" id="{17011880-8088-6AC1-9496-A717AE45B07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5113" y="1908879"/>
            <a:ext cx="2328835" cy="11143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QGIS: Enterprise-grade desktop GIS - CYBERTEC | PostgreSQL &amp; GIS">
            <a:extLst>
              <a:ext uri="{FF2B5EF4-FFF2-40B4-BE49-F238E27FC236}">
                <a16:creationId xmlns:a16="http://schemas.microsoft.com/office/drawing/2014/main" id="{FAF57304-C0B3-965D-165A-8AC04C2E156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26295" y="1642145"/>
            <a:ext cx="8696769" cy="4727736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29A5C1B-04DC-C0BE-8337-09434558FAF2}"/>
              </a:ext>
            </a:extLst>
          </p:cNvPr>
          <p:cNvSpPr txBox="1"/>
          <p:nvPr/>
        </p:nvSpPr>
        <p:spPr>
          <a:xfrm>
            <a:off x="44221" y="2855572"/>
            <a:ext cx="3144526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Volunteer project composed of different compiled functionalities (libraries)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Similar functionality to other GIS (less specialised tools)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Open-source software (not black box)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Users / developer support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Supports multiple file formats, including outputs from commercial GIS software</a:t>
            </a:r>
          </a:p>
        </p:txBody>
      </p:sp>
    </p:spTree>
    <p:extLst>
      <p:ext uri="{BB962C8B-B14F-4D97-AF65-F5344CB8AC3E}">
        <p14:creationId xmlns:p14="http://schemas.microsoft.com/office/powerpoint/2010/main" val="252511621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1E75A89-223B-C391-8173-2DCD1F72BAED}"/>
              </a:ext>
            </a:extLst>
          </p:cNvPr>
          <p:cNvSpPr txBox="1"/>
          <p:nvPr/>
        </p:nvSpPr>
        <p:spPr>
          <a:xfrm>
            <a:off x="-1" y="6466114"/>
            <a:ext cx="121863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 Lecture 1: Introduction to ACBA7005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21</a:t>
            </a:fld>
            <a:r>
              <a:rPr lang="en-GB" dirty="0"/>
              <a:t> / 28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Module ACNA7005: 2025 / 2026		</a:t>
            </a:r>
            <a:r>
              <a:rPr lang="en-GB" b="1" dirty="0"/>
              <a:t>Graphic User Interface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CC55022-FB6B-03B1-63B3-3DF214375334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28/01/2026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8593193-4680-8E31-3148-21DD4020C8A5}"/>
              </a:ext>
            </a:extLst>
          </p:cNvPr>
          <p:cNvSpPr txBox="1"/>
          <p:nvPr/>
        </p:nvSpPr>
        <p:spPr>
          <a:xfrm>
            <a:off x="596411" y="581041"/>
            <a:ext cx="1104562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400" dirty="0"/>
              <a:t>QGIS’s Graphic User Interface (GUI) has the following features:</a:t>
            </a:r>
          </a:p>
          <a:p>
            <a:pPr algn="l"/>
            <a:endParaRPr lang="en-GB" sz="2400" dirty="0"/>
          </a:p>
        </p:txBody>
      </p:sp>
      <p:pic>
        <p:nvPicPr>
          <p:cNvPr id="6" name="Picture 4" descr="QGIS: Enterprise-grade desktop GIS - CYBERTEC | PostgreSQL &amp; GIS">
            <a:extLst>
              <a:ext uri="{FF2B5EF4-FFF2-40B4-BE49-F238E27FC236}">
                <a16:creationId xmlns:a16="http://schemas.microsoft.com/office/drawing/2014/main" id="{4D633162-1B4F-3216-7A0F-9B74DCB0230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6853" y="1052199"/>
            <a:ext cx="9959009" cy="5413915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0431820A-E733-EAB8-E581-1AC8025870F6}"/>
              </a:ext>
            </a:extLst>
          </p:cNvPr>
          <p:cNvSpPr/>
          <p:nvPr/>
        </p:nvSpPr>
        <p:spPr>
          <a:xfrm>
            <a:off x="2146853" y="1172817"/>
            <a:ext cx="3491948" cy="112644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B758E5B8-A266-236A-20A3-99569F9FC058}"/>
              </a:ext>
            </a:extLst>
          </p:cNvPr>
          <p:cNvSpPr/>
          <p:nvPr/>
        </p:nvSpPr>
        <p:spPr>
          <a:xfrm>
            <a:off x="2146853" y="1278834"/>
            <a:ext cx="6553200" cy="604361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BD12784-9749-5A13-7871-3FFC53E86D60}"/>
              </a:ext>
            </a:extLst>
          </p:cNvPr>
          <p:cNvSpPr/>
          <p:nvPr/>
        </p:nvSpPr>
        <p:spPr>
          <a:xfrm>
            <a:off x="2146852" y="1883195"/>
            <a:ext cx="258417" cy="213884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6C682EF-82A1-4FC9-0F1C-D4E47F5C94B9}"/>
              </a:ext>
            </a:extLst>
          </p:cNvPr>
          <p:cNvSpPr/>
          <p:nvPr/>
        </p:nvSpPr>
        <p:spPr>
          <a:xfrm>
            <a:off x="2405269" y="1883195"/>
            <a:ext cx="2994992" cy="2444079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E6E4405-12FC-E642-8798-8CCCD62B6E8D}"/>
              </a:ext>
            </a:extLst>
          </p:cNvPr>
          <p:cNvSpPr/>
          <p:nvPr/>
        </p:nvSpPr>
        <p:spPr>
          <a:xfrm>
            <a:off x="2405269" y="4327274"/>
            <a:ext cx="2994992" cy="1949685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D493CB8-10B1-C5D1-A004-4FF083173D72}"/>
              </a:ext>
            </a:extLst>
          </p:cNvPr>
          <p:cNvSpPr/>
          <p:nvPr/>
        </p:nvSpPr>
        <p:spPr>
          <a:xfrm>
            <a:off x="5400260" y="1896447"/>
            <a:ext cx="5049079" cy="4393764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A25FCC0-7541-FAFA-8C11-755CB0798A93}"/>
              </a:ext>
            </a:extLst>
          </p:cNvPr>
          <p:cNvSpPr/>
          <p:nvPr/>
        </p:nvSpPr>
        <p:spPr>
          <a:xfrm>
            <a:off x="10449339" y="1883195"/>
            <a:ext cx="1656523" cy="4393764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1A4C96E-5362-4FF7-0A88-09FE0F7E9344}"/>
              </a:ext>
            </a:extLst>
          </p:cNvPr>
          <p:cNvSpPr/>
          <p:nvPr/>
        </p:nvSpPr>
        <p:spPr>
          <a:xfrm>
            <a:off x="7053500" y="6285580"/>
            <a:ext cx="5049079" cy="193785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2058BA21-8253-1F90-8856-82A9F9B6AF22}"/>
              </a:ext>
            </a:extLst>
          </p:cNvPr>
          <p:cNvSpPr/>
          <p:nvPr/>
        </p:nvSpPr>
        <p:spPr>
          <a:xfrm>
            <a:off x="1835426" y="1052199"/>
            <a:ext cx="258417" cy="246055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1</a:t>
            </a:r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264C7F71-B1AD-4E52-C6FD-45EB3FEF4B92}"/>
              </a:ext>
            </a:extLst>
          </p:cNvPr>
          <p:cNvSpPr/>
          <p:nvPr/>
        </p:nvSpPr>
        <p:spPr>
          <a:xfrm>
            <a:off x="1835425" y="1464913"/>
            <a:ext cx="258417" cy="246055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2</a:t>
            </a:r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B3DAD451-6159-C89A-8116-7E4B2DCDE44C}"/>
              </a:ext>
            </a:extLst>
          </p:cNvPr>
          <p:cNvSpPr/>
          <p:nvPr/>
        </p:nvSpPr>
        <p:spPr>
          <a:xfrm>
            <a:off x="1835424" y="2773342"/>
            <a:ext cx="258417" cy="246055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3</a:t>
            </a:r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EC1E7A50-7DDA-771C-4A43-5778AAFD9DC1}"/>
              </a:ext>
            </a:extLst>
          </p:cNvPr>
          <p:cNvSpPr/>
          <p:nvPr/>
        </p:nvSpPr>
        <p:spPr>
          <a:xfrm>
            <a:off x="3173897" y="2002302"/>
            <a:ext cx="258417" cy="246055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4</a:t>
            </a:r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3F10D605-B94E-DAF7-9437-12DC9F7E3EE7}"/>
              </a:ext>
            </a:extLst>
          </p:cNvPr>
          <p:cNvSpPr/>
          <p:nvPr/>
        </p:nvSpPr>
        <p:spPr>
          <a:xfrm>
            <a:off x="3362740" y="4784481"/>
            <a:ext cx="258417" cy="246055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5</a:t>
            </a:r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0D9397A1-C565-DF2C-8474-474925C9E473}"/>
              </a:ext>
            </a:extLst>
          </p:cNvPr>
          <p:cNvSpPr/>
          <p:nvPr/>
        </p:nvSpPr>
        <p:spPr>
          <a:xfrm>
            <a:off x="6321286" y="2137309"/>
            <a:ext cx="258417" cy="246055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6</a:t>
            </a:r>
          </a:p>
        </p:txBody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798D6024-7740-FBEA-BD38-F2A6D412EED8}"/>
              </a:ext>
            </a:extLst>
          </p:cNvPr>
          <p:cNvSpPr/>
          <p:nvPr/>
        </p:nvSpPr>
        <p:spPr>
          <a:xfrm>
            <a:off x="11516138" y="2379578"/>
            <a:ext cx="258417" cy="246055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7</a:t>
            </a:r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6EE9E49D-495C-1C22-9460-B8B20247DD49}"/>
              </a:ext>
            </a:extLst>
          </p:cNvPr>
          <p:cNvSpPr/>
          <p:nvPr/>
        </p:nvSpPr>
        <p:spPr>
          <a:xfrm>
            <a:off x="7126357" y="6308010"/>
            <a:ext cx="258417" cy="246055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8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D2ED806E-1152-FDA5-1CC7-F212C404F3CC}"/>
              </a:ext>
            </a:extLst>
          </p:cNvPr>
          <p:cNvSpPr txBox="1"/>
          <p:nvPr/>
        </p:nvSpPr>
        <p:spPr>
          <a:xfrm>
            <a:off x="165645" y="1464913"/>
            <a:ext cx="1663150" cy="39703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spcBef>
                <a:spcPts val="1200"/>
              </a:spcBef>
              <a:buAutoNum type="arabicPeriod"/>
            </a:pPr>
            <a:r>
              <a:rPr lang="en-GB" sz="1400" b="1" dirty="0"/>
              <a:t>Drop down menus</a:t>
            </a:r>
          </a:p>
          <a:p>
            <a:pPr marL="342900" indent="-342900">
              <a:spcBef>
                <a:spcPts val="1200"/>
              </a:spcBef>
              <a:buAutoNum type="arabicPeriod"/>
            </a:pPr>
            <a:r>
              <a:rPr lang="en-GB" sz="1400" b="1" dirty="0"/>
              <a:t>Toolbars</a:t>
            </a:r>
          </a:p>
          <a:p>
            <a:pPr marL="342900" indent="-342900">
              <a:spcBef>
                <a:spcPts val="1200"/>
              </a:spcBef>
              <a:buAutoNum type="arabicPeriod"/>
            </a:pPr>
            <a:r>
              <a:rPr lang="en-GB" sz="1400" b="1" dirty="0"/>
              <a:t>Data layer input icons</a:t>
            </a:r>
          </a:p>
          <a:p>
            <a:pPr marL="342900" indent="-342900">
              <a:spcBef>
                <a:spcPts val="1200"/>
              </a:spcBef>
              <a:buAutoNum type="arabicPeriod"/>
            </a:pPr>
            <a:r>
              <a:rPr lang="en-GB" sz="1400" b="1" dirty="0"/>
              <a:t>Browser panel</a:t>
            </a:r>
          </a:p>
          <a:p>
            <a:pPr marL="342900" indent="-342900">
              <a:spcBef>
                <a:spcPts val="1200"/>
              </a:spcBef>
              <a:buAutoNum type="arabicPeriod"/>
            </a:pPr>
            <a:r>
              <a:rPr lang="en-GB" sz="1400" b="1" dirty="0"/>
              <a:t>Layers panel</a:t>
            </a:r>
          </a:p>
          <a:p>
            <a:pPr marL="342900" indent="-342900">
              <a:spcBef>
                <a:spcPts val="1200"/>
              </a:spcBef>
              <a:buAutoNum type="arabicPeriod"/>
            </a:pPr>
            <a:r>
              <a:rPr lang="en-GB" sz="1400" b="1" dirty="0"/>
              <a:t>Map view</a:t>
            </a:r>
          </a:p>
          <a:p>
            <a:pPr marL="342900" indent="-342900">
              <a:spcBef>
                <a:spcPts val="1200"/>
              </a:spcBef>
              <a:buAutoNum type="arabicPeriod"/>
            </a:pPr>
            <a:r>
              <a:rPr lang="en-GB" sz="1400" b="1" dirty="0"/>
              <a:t>Processing toolbox panel</a:t>
            </a:r>
          </a:p>
          <a:p>
            <a:pPr marL="342900" indent="-342900">
              <a:spcBef>
                <a:spcPts val="1200"/>
              </a:spcBef>
              <a:buAutoNum type="arabicPeriod"/>
            </a:pPr>
            <a:r>
              <a:rPr lang="en-GB" sz="1400" b="1" dirty="0"/>
              <a:t>Co-ordinate and projection information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B984AE4F-FF57-3D80-9D44-B6EEB3D260F6}"/>
              </a:ext>
            </a:extLst>
          </p:cNvPr>
          <p:cNvSpPr txBox="1"/>
          <p:nvPr/>
        </p:nvSpPr>
        <p:spPr>
          <a:xfrm>
            <a:off x="5963477" y="3818536"/>
            <a:ext cx="3922646" cy="584775"/>
          </a:xfrm>
          <a:prstGeom prst="rect">
            <a:avLst/>
          </a:prstGeom>
          <a:solidFill>
            <a:schemeClr val="bg1"/>
          </a:solidFill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txBody>
          <a:bodyPr wrap="square">
            <a:spAutoFit/>
          </a:bodyPr>
          <a:lstStyle/>
          <a:p>
            <a:pPr algn="ctr"/>
            <a:r>
              <a:rPr lang="en-GB" sz="1600" dirty="0"/>
              <a:t>(Note, this screenshot has layers loaded into the map view. A new project will be blank)</a:t>
            </a:r>
          </a:p>
        </p:txBody>
      </p:sp>
    </p:spTree>
    <p:extLst>
      <p:ext uri="{BB962C8B-B14F-4D97-AF65-F5344CB8AC3E}">
        <p14:creationId xmlns:p14="http://schemas.microsoft.com/office/powerpoint/2010/main" val="309493010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88593193-4680-8E31-3148-21DD4020C8A5}"/>
              </a:ext>
            </a:extLst>
          </p:cNvPr>
          <p:cNvSpPr txBox="1"/>
          <p:nvPr/>
        </p:nvSpPr>
        <p:spPr>
          <a:xfrm>
            <a:off x="361996" y="494005"/>
            <a:ext cx="1104562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400" dirty="0"/>
              <a:t>The first task of any project is to input data:</a:t>
            </a:r>
          </a:p>
          <a:p>
            <a:pPr algn="l"/>
            <a:endParaRPr lang="en-GB" sz="2400" dirty="0"/>
          </a:p>
          <a:p>
            <a:pPr algn="l"/>
            <a:r>
              <a:rPr lang="en-GB" sz="2400" dirty="0"/>
              <a:t>There are 4 options for importing data.</a:t>
            </a:r>
          </a:p>
          <a:p>
            <a:pPr algn="l"/>
            <a:endParaRPr lang="en-GB" sz="2400" dirty="0"/>
          </a:p>
        </p:txBody>
      </p:sp>
      <p:pic>
        <p:nvPicPr>
          <p:cNvPr id="6" name="Picture 4" descr="QGIS: Enterprise-grade desktop GIS - CYBERTEC | PostgreSQL &amp; GIS">
            <a:extLst>
              <a:ext uri="{FF2B5EF4-FFF2-40B4-BE49-F238E27FC236}">
                <a16:creationId xmlns:a16="http://schemas.microsoft.com/office/drawing/2014/main" id="{4D633162-1B4F-3216-7A0F-9B74DCB0230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23909" y="1052199"/>
            <a:ext cx="9959009" cy="5413915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1E75A89-223B-C391-8173-2DCD1F72BAED}"/>
              </a:ext>
            </a:extLst>
          </p:cNvPr>
          <p:cNvSpPr txBox="1"/>
          <p:nvPr/>
        </p:nvSpPr>
        <p:spPr>
          <a:xfrm>
            <a:off x="-1" y="6466114"/>
            <a:ext cx="121863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 Lecture 1: Introduction to ACBA7005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22</a:t>
            </a:fld>
            <a:r>
              <a:rPr lang="en-GB" dirty="0"/>
              <a:t> / 28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Module ACNA7005: 2025 / 2026		</a:t>
            </a:r>
            <a:r>
              <a:rPr lang="en-GB" b="1" dirty="0"/>
              <a:t>Data import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CC55022-FB6B-03B1-63B3-3DF214375334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28/01/2026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431820A-E733-EAB8-E581-1AC8025870F6}"/>
              </a:ext>
            </a:extLst>
          </p:cNvPr>
          <p:cNvSpPr/>
          <p:nvPr/>
        </p:nvSpPr>
        <p:spPr>
          <a:xfrm>
            <a:off x="6646760" y="1172817"/>
            <a:ext cx="291548" cy="106018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BD12784-9749-5A13-7871-3FFC53E86D60}"/>
              </a:ext>
            </a:extLst>
          </p:cNvPr>
          <p:cNvSpPr/>
          <p:nvPr/>
        </p:nvSpPr>
        <p:spPr>
          <a:xfrm>
            <a:off x="6023908" y="1883195"/>
            <a:ext cx="258417" cy="213884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6C682EF-82A1-4FC9-0F1C-D4E47F5C94B9}"/>
              </a:ext>
            </a:extLst>
          </p:cNvPr>
          <p:cNvSpPr/>
          <p:nvPr/>
        </p:nvSpPr>
        <p:spPr>
          <a:xfrm>
            <a:off x="6282325" y="1883195"/>
            <a:ext cx="2994992" cy="2444079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D2ED806E-1152-FDA5-1CC7-F212C404F3CC}"/>
              </a:ext>
            </a:extLst>
          </p:cNvPr>
          <p:cNvSpPr txBox="1"/>
          <p:nvPr/>
        </p:nvSpPr>
        <p:spPr>
          <a:xfrm>
            <a:off x="487047" y="1864438"/>
            <a:ext cx="5566647" cy="437042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spcBef>
                <a:spcPts val="1200"/>
              </a:spcBef>
              <a:buAutoNum type="arabicPeriod"/>
            </a:pPr>
            <a:r>
              <a:rPr lang="en-GB" sz="1400" b="1" dirty="0"/>
              <a:t>‘Layer’ Drop down menu</a:t>
            </a:r>
          </a:p>
          <a:p>
            <a:pPr marL="800100" lvl="1" indent="-342900">
              <a:spcBef>
                <a:spcPts val="1200"/>
              </a:spcBef>
              <a:buFont typeface="Wingdings" panose="05000000000000000000" pitchFamily="2" charset="2"/>
              <a:buChar char="Ø"/>
            </a:pPr>
            <a:r>
              <a:rPr lang="en-GB" sz="1400" b="1" dirty="0"/>
              <a:t>Add Layer</a:t>
            </a:r>
          </a:p>
          <a:p>
            <a:pPr marL="800100" lvl="1" indent="-342900">
              <a:spcBef>
                <a:spcPts val="1200"/>
              </a:spcBef>
              <a:buFont typeface="Wingdings" panose="05000000000000000000" pitchFamily="2" charset="2"/>
              <a:buChar char="Ø"/>
            </a:pPr>
            <a:r>
              <a:rPr lang="en-GB" sz="1400" b="1" dirty="0"/>
              <a:t>Select data type you wish to import</a:t>
            </a:r>
          </a:p>
          <a:p>
            <a:pPr marL="800100" lvl="1" indent="-342900">
              <a:spcBef>
                <a:spcPts val="1200"/>
              </a:spcBef>
              <a:buFont typeface="Wingdings" panose="05000000000000000000" pitchFamily="2" charset="2"/>
              <a:buChar char="Ø"/>
            </a:pPr>
            <a:r>
              <a:rPr lang="en-GB" sz="1400" b="1" dirty="0"/>
              <a:t>Navigate to file location in Windows directory</a:t>
            </a:r>
          </a:p>
          <a:p>
            <a:pPr marL="342900" indent="-342900">
              <a:spcBef>
                <a:spcPts val="1200"/>
              </a:spcBef>
              <a:buAutoNum type="arabicPeriod"/>
            </a:pPr>
            <a:r>
              <a:rPr lang="en-GB" sz="1400" b="1" dirty="0"/>
              <a:t>Data layer input icons</a:t>
            </a:r>
          </a:p>
          <a:p>
            <a:pPr marL="800100" lvl="1" indent="-342900">
              <a:spcBef>
                <a:spcPts val="1200"/>
              </a:spcBef>
              <a:buFont typeface="Wingdings" panose="05000000000000000000" pitchFamily="2" charset="2"/>
              <a:buChar char="Ø"/>
            </a:pPr>
            <a:r>
              <a:rPr lang="en-GB" sz="1400" b="1" dirty="0"/>
              <a:t>Select data type you wish to import</a:t>
            </a:r>
          </a:p>
          <a:p>
            <a:pPr marL="800100" lvl="1" indent="-342900">
              <a:spcBef>
                <a:spcPts val="1200"/>
              </a:spcBef>
              <a:buFont typeface="Wingdings" panose="05000000000000000000" pitchFamily="2" charset="2"/>
              <a:buChar char="Ø"/>
            </a:pPr>
            <a:r>
              <a:rPr lang="en-GB" sz="1400" b="1" dirty="0"/>
              <a:t>Navigate to file location in Windows directory</a:t>
            </a:r>
          </a:p>
          <a:p>
            <a:pPr marL="342900" indent="-342900">
              <a:spcBef>
                <a:spcPts val="1200"/>
              </a:spcBef>
              <a:buAutoNum type="arabicPeriod"/>
            </a:pPr>
            <a:r>
              <a:rPr lang="en-GB" sz="1400" b="1" dirty="0"/>
              <a:t>Browser panel</a:t>
            </a:r>
          </a:p>
          <a:p>
            <a:pPr marL="800100" lvl="1" indent="-342900">
              <a:spcBef>
                <a:spcPts val="1200"/>
              </a:spcBef>
              <a:buFont typeface="Wingdings" panose="05000000000000000000" pitchFamily="2" charset="2"/>
              <a:buChar char="Ø"/>
            </a:pPr>
            <a:r>
              <a:rPr lang="en-GB" sz="1400" b="1" dirty="0"/>
              <a:t>Navigate to file location using file directory</a:t>
            </a:r>
          </a:p>
          <a:p>
            <a:pPr marL="342900" indent="-342900">
              <a:spcBef>
                <a:spcPts val="1200"/>
              </a:spcBef>
              <a:buFont typeface="+mj-lt"/>
              <a:buAutoNum type="arabicPeriod"/>
            </a:pPr>
            <a:r>
              <a:rPr lang="en-GB" sz="1400" b="1" dirty="0"/>
              <a:t>Drag and drop</a:t>
            </a:r>
          </a:p>
          <a:p>
            <a:pPr marL="800100" lvl="1" indent="-342900">
              <a:spcBef>
                <a:spcPts val="1200"/>
              </a:spcBef>
              <a:buFont typeface="Wingdings" panose="05000000000000000000" pitchFamily="2" charset="2"/>
              <a:buChar char="Ø"/>
            </a:pPr>
            <a:r>
              <a:rPr lang="en-GB" sz="1400" b="1" dirty="0"/>
              <a:t>Locate your file in Microsoft Documents window</a:t>
            </a:r>
          </a:p>
          <a:p>
            <a:pPr marL="800100" lvl="1" indent="-342900">
              <a:spcBef>
                <a:spcPts val="1200"/>
              </a:spcBef>
              <a:buFont typeface="Wingdings" panose="05000000000000000000" pitchFamily="2" charset="2"/>
              <a:buChar char="Ø"/>
            </a:pPr>
            <a:r>
              <a:rPr lang="en-GB" sz="1400" b="1" dirty="0"/>
              <a:t>Click on the chosen file and drag it into the QGIS Map Viewer</a:t>
            </a:r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A47CE8AE-925B-1044-37B3-096C00D5499C}"/>
              </a:ext>
            </a:extLst>
          </p:cNvPr>
          <p:cNvSpPr/>
          <p:nvPr/>
        </p:nvSpPr>
        <p:spPr>
          <a:xfrm>
            <a:off x="6938308" y="924840"/>
            <a:ext cx="258417" cy="246055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1</a:t>
            </a: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A18B4F3B-1730-5818-DCA0-81D89519E134}"/>
              </a:ext>
            </a:extLst>
          </p:cNvPr>
          <p:cNvSpPr/>
          <p:nvPr/>
        </p:nvSpPr>
        <p:spPr>
          <a:xfrm>
            <a:off x="5702965" y="1854043"/>
            <a:ext cx="258417" cy="246055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2</a:t>
            </a:r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7B4AE217-E3B6-36D1-3CD5-70E7ABB7E6CB}"/>
              </a:ext>
            </a:extLst>
          </p:cNvPr>
          <p:cNvSpPr/>
          <p:nvPr/>
        </p:nvSpPr>
        <p:spPr>
          <a:xfrm>
            <a:off x="7163564" y="1909956"/>
            <a:ext cx="258417" cy="246055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3</a:t>
            </a:r>
          </a:p>
        </p:txBody>
      </p:sp>
      <p:pic>
        <p:nvPicPr>
          <p:cNvPr id="1026" name="Picture 2" descr="Windows 10 Help Forums">
            <a:extLst>
              <a:ext uri="{FF2B5EF4-FFF2-40B4-BE49-F238E27FC236}">
                <a16:creationId xmlns:a16="http://schemas.microsoft.com/office/drawing/2014/main" id="{005215AE-9CFB-CD10-ECA2-D84417521BA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37625" y="2767929"/>
            <a:ext cx="991227" cy="9912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Arrow: U-Turn 14">
            <a:extLst>
              <a:ext uri="{FF2B5EF4-FFF2-40B4-BE49-F238E27FC236}">
                <a16:creationId xmlns:a16="http://schemas.microsoft.com/office/drawing/2014/main" id="{D616E7E0-347F-8A2D-8574-DE4329F274F2}"/>
              </a:ext>
            </a:extLst>
          </p:cNvPr>
          <p:cNvSpPr/>
          <p:nvPr/>
        </p:nvSpPr>
        <p:spPr>
          <a:xfrm rot="5400000">
            <a:off x="10373991" y="3358634"/>
            <a:ext cx="1397635" cy="851401"/>
          </a:xfrm>
          <a:prstGeom prst="utur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2D5D2C78-5554-3312-D636-1847B4C98F9D}"/>
              </a:ext>
            </a:extLst>
          </p:cNvPr>
          <p:cNvSpPr/>
          <p:nvPr/>
        </p:nvSpPr>
        <p:spPr>
          <a:xfrm>
            <a:off x="10370435" y="2839462"/>
            <a:ext cx="258417" cy="246055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4</a:t>
            </a:r>
          </a:p>
        </p:txBody>
      </p:sp>
    </p:spTree>
    <p:extLst>
      <p:ext uri="{BB962C8B-B14F-4D97-AF65-F5344CB8AC3E}">
        <p14:creationId xmlns:p14="http://schemas.microsoft.com/office/powerpoint/2010/main" val="415339739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B7326B5-3F9E-567E-1802-2D22EA319A7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1805A6F4-F395-F9CC-7B15-9AD85791466B}"/>
              </a:ext>
            </a:extLst>
          </p:cNvPr>
          <p:cNvSpPr txBox="1"/>
          <p:nvPr/>
        </p:nvSpPr>
        <p:spPr>
          <a:xfrm>
            <a:off x="361996" y="494005"/>
            <a:ext cx="11045624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400" dirty="0">
                <a:latin typeface="Comic Sans MS" panose="030F0702030302020204" pitchFamily="66" charset="0"/>
              </a:rPr>
              <a:t>‘Carmarthen Together’, a group formed to conduct a citizen science project (‘Save the </a:t>
            </a:r>
            <a:r>
              <a:rPr lang="en-GB" sz="2400" dirty="0" err="1">
                <a:latin typeface="Comic Sans MS" panose="030F0702030302020204" pitchFamily="66" charset="0"/>
              </a:rPr>
              <a:t>Tywi</a:t>
            </a:r>
            <a:r>
              <a:rPr lang="en-GB" sz="2400" dirty="0">
                <a:latin typeface="Comic Sans MS" panose="030F0702030302020204" pitchFamily="66" charset="0"/>
              </a:rPr>
              <a:t>’) after concerns about the River Towy’s declining water Quality, have been collecting water samples at different locations within the catchment</a:t>
            </a:r>
          </a:p>
          <a:p>
            <a:pPr algn="l"/>
            <a:endParaRPr lang="en-GB" sz="2400" dirty="0">
              <a:latin typeface="Comic Sans MS" panose="030F0702030302020204" pitchFamily="66" charset="0"/>
            </a:endParaRPr>
          </a:p>
          <a:p>
            <a:pPr algn="l"/>
            <a:r>
              <a:rPr lang="en-GB" sz="2400" b="1" i="1" dirty="0">
                <a:latin typeface="Comic Sans MS" panose="030F0702030302020204" pitchFamily="66" charset="0"/>
              </a:rPr>
              <a:t>ACTIVITY: Load and explore the Carmarthen Together citizen science water quality data samples (point sample vector data)</a:t>
            </a:r>
          </a:p>
          <a:p>
            <a:pPr algn="l"/>
            <a:endParaRPr lang="en-GB" sz="2400" dirty="0"/>
          </a:p>
          <a:p>
            <a:pPr algn="l"/>
            <a:r>
              <a:rPr lang="en-GB" sz="2400" dirty="0"/>
              <a:t>The dataset can be found on Teams:</a:t>
            </a:r>
          </a:p>
          <a:p>
            <a:pPr algn="l"/>
            <a:endParaRPr lang="en-GB" sz="2400" dirty="0"/>
          </a:p>
          <a:p>
            <a:pPr algn="ctr"/>
            <a:r>
              <a:rPr lang="en-GB" sz="2400" dirty="0"/>
              <a:t>			</a:t>
            </a:r>
          </a:p>
          <a:p>
            <a:pPr algn="ctr"/>
            <a:r>
              <a:rPr lang="en-GB" sz="2400" dirty="0"/>
              <a:t>			</a:t>
            </a:r>
          </a:p>
          <a:p>
            <a:pPr algn="ctr"/>
            <a:r>
              <a:rPr lang="en-GB" sz="2400" dirty="0"/>
              <a:t>			 </a:t>
            </a:r>
            <a:r>
              <a:rPr lang="en-GB" sz="2400" dirty="0" err="1"/>
              <a:t>CarmarthenTogether_SaveTheTywi_SampleData.gpkg</a:t>
            </a:r>
            <a:endParaRPr lang="en-GB" sz="2400" dirty="0"/>
          </a:p>
          <a:p>
            <a:pPr algn="l"/>
            <a:endParaRPr lang="en-GB" sz="24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E2607AB-F897-8B72-855B-2FA0DEAC0E5B}"/>
              </a:ext>
            </a:extLst>
          </p:cNvPr>
          <p:cNvSpPr txBox="1"/>
          <p:nvPr/>
        </p:nvSpPr>
        <p:spPr>
          <a:xfrm>
            <a:off x="-1" y="6466114"/>
            <a:ext cx="121863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 Lecture 1: Introduction to ACBA7005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D8234EE-6E1E-234E-1800-E4385D9DE209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23</a:t>
            </a:fld>
            <a:r>
              <a:rPr lang="en-GB" dirty="0"/>
              <a:t> / 28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322BBD3-814B-474C-BBC7-A3FE686E5A33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Module ACNA7005: 2025 / 2026		</a:t>
            </a:r>
            <a:r>
              <a:rPr lang="en-GB" b="1" dirty="0"/>
              <a:t>Data import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9874215-0E0C-563D-72D5-3FA6CCBAB183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28/01/2026</a:t>
            </a: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3C3D7702-C6A8-8466-0963-6B4F459BB63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996" y="4044333"/>
            <a:ext cx="3104831" cy="1777795"/>
          </a:xfrm>
          <a:prstGeom prst="rect">
            <a:avLst/>
          </a:prstGeom>
        </p:spPr>
      </p:pic>
      <p:pic>
        <p:nvPicPr>
          <p:cNvPr id="18" name="Picture 2" descr="Carmarthen Together logo">
            <a:extLst>
              <a:ext uri="{FF2B5EF4-FFF2-40B4-BE49-F238E27FC236}">
                <a16:creationId xmlns:a16="http://schemas.microsoft.com/office/drawing/2014/main" id="{075737DB-0711-2872-0AC9-7E4DD73FD25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16122" y="2808405"/>
            <a:ext cx="1777795" cy="17777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3719684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DDDC747-FCA5-0D36-E062-B784CF77A55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15CD3A2-1AD9-69BA-703D-DC3B2023AE16}"/>
              </a:ext>
            </a:extLst>
          </p:cNvPr>
          <p:cNvSpPr txBox="1"/>
          <p:nvPr/>
        </p:nvSpPr>
        <p:spPr>
          <a:xfrm>
            <a:off x="361995" y="494005"/>
            <a:ext cx="11572617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400" dirty="0"/>
              <a:t>Once the data is loaded, you will wish to explore it spatially</a:t>
            </a:r>
          </a:p>
          <a:p>
            <a:pPr algn="l"/>
            <a:endParaRPr lang="en-GB" sz="2400" dirty="0"/>
          </a:p>
          <a:p>
            <a:pPr algn="l"/>
            <a:r>
              <a:rPr lang="en-GB" sz="2400" dirty="0"/>
              <a:t>You can use a number of methods:</a:t>
            </a:r>
          </a:p>
          <a:p>
            <a:pPr algn="l"/>
            <a:endParaRPr lang="en-GB" sz="2400" dirty="0"/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400" dirty="0"/>
              <a:t>Use the mouse to click and drag 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400" dirty="0"/>
              <a:t>Use the keypad to move (pan) up, down, right, or left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400" dirty="0"/>
              <a:t>Scroll in and out with your mouse wheel to zoom in and out</a:t>
            </a:r>
          </a:p>
          <a:p>
            <a:pPr algn="l"/>
            <a:endParaRPr lang="en-GB" sz="2400" dirty="0"/>
          </a:p>
          <a:p>
            <a:pPr algn="l"/>
            <a:r>
              <a:rPr lang="en-GB" sz="2400" dirty="0"/>
              <a:t>There are also icons you can use to navigate:</a:t>
            </a:r>
          </a:p>
          <a:p>
            <a:pPr algn="l"/>
            <a:endParaRPr lang="en-GB" sz="2400" dirty="0"/>
          </a:p>
          <a:p>
            <a:pPr algn="l"/>
            <a:endParaRPr lang="en-GB" sz="2400" dirty="0"/>
          </a:p>
          <a:p>
            <a:pPr algn="l"/>
            <a:endParaRPr lang="en-GB" sz="2400" dirty="0"/>
          </a:p>
          <a:p>
            <a:pPr algn="l"/>
            <a:r>
              <a:rPr lang="en-GB" sz="2400" dirty="0"/>
              <a:t>If you lose the data completely (cannot find it), right click on the filename in the ‘Layers’ panel, and click ‘Zoom to Layer(s)’ – this will return you to the full spatial extent of the layer.</a:t>
            </a:r>
          </a:p>
          <a:p>
            <a:pPr algn="l"/>
            <a:endParaRPr lang="en-GB" sz="24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A28A4FF-43D1-93CA-7F8B-8D99FE82B245}"/>
              </a:ext>
            </a:extLst>
          </p:cNvPr>
          <p:cNvSpPr txBox="1"/>
          <p:nvPr/>
        </p:nvSpPr>
        <p:spPr>
          <a:xfrm>
            <a:off x="-1" y="6466114"/>
            <a:ext cx="121863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 Lecture 1: Introduction to ACBA7005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26E99C1-3654-0485-A43F-87021F8E9E3E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24</a:t>
            </a:fld>
            <a:r>
              <a:rPr lang="en-GB" dirty="0"/>
              <a:t> / 28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6F9DD64-12B6-157E-490C-876FA561AB8D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Module ACNA7005: 2025 / 2026		</a:t>
            </a:r>
            <a:r>
              <a:rPr lang="en-GB" b="1" dirty="0"/>
              <a:t>Navigation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F246796-420E-1B80-4DE4-8C520A4BD089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28/01/2026</a:t>
            </a: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E76E7FEC-2BFC-2BD7-01B6-EBCF6470770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89722" y="3955627"/>
            <a:ext cx="8524875" cy="76200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E830CE79-87DB-E403-D7CD-DCD0006E91F6}"/>
              </a:ext>
            </a:extLst>
          </p:cNvPr>
          <p:cNvSpPr/>
          <p:nvPr/>
        </p:nvSpPr>
        <p:spPr>
          <a:xfrm>
            <a:off x="3819866" y="4237940"/>
            <a:ext cx="2872187" cy="479688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B7F84D35-C2B9-E201-BADF-70FF2CB5344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3299" y="494005"/>
            <a:ext cx="3406706" cy="2120053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6732528E-37D6-060D-DB58-A63C9BB64C3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88107" y="5665033"/>
            <a:ext cx="3980205" cy="8010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532661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01A1F0DA-921B-D22C-D415-CF3DD6E187A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31007" y="439940"/>
            <a:ext cx="4837879" cy="2989060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1E75A89-223B-C391-8173-2DCD1F72BAED}"/>
              </a:ext>
            </a:extLst>
          </p:cNvPr>
          <p:cNvSpPr txBox="1"/>
          <p:nvPr/>
        </p:nvSpPr>
        <p:spPr>
          <a:xfrm>
            <a:off x="-1" y="6466114"/>
            <a:ext cx="121863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 Lecture 1: Introduction to ACBA7005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25</a:t>
            </a:fld>
            <a:r>
              <a:rPr lang="en-GB" dirty="0"/>
              <a:t> / 28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Module ACNA7005: 2025 / 2026		</a:t>
            </a:r>
            <a:r>
              <a:rPr lang="en-GB" b="1" dirty="0"/>
              <a:t>Attribute Table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CC55022-FB6B-03B1-63B3-3DF214375334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28/01/2026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8593193-4680-8E31-3148-21DD4020C8A5}"/>
              </a:ext>
            </a:extLst>
          </p:cNvPr>
          <p:cNvSpPr txBox="1"/>
          <p:nvPr/>
        </p:nvSpPr>
        <p:spPr>
          <a:xfrm>
            <a:off x="195465" y="644047"/>
            <a:ext cx="3773708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400" dirty="0"/>
              <a:t>While the map view shows the features spatially, the user can also explore the attribute table via the ‘Open Attribute Table’ option.</a:t>
            </a:r>
          </a:p>
          <a:p>
            <a:pPr algn="l"/>
            <a:endParaRPr lang="en-GB" sz="2400" dirty="0"/>
          </a:p>
          <a:p>
            <a:pPr algn="l"/>
            <a:r>
              <a:rPr lang="en-GB" sz="2400" dirty="0"/>
              <a:t>Right-click on the layer, and select the ‘Open Attribute Table’ option.</a:t>
            </a:r>
          </a:p>
          <a:p>
            <a:pPr algn="l"/>
            <a:endParaRPr lang="en-GB" sz="2400" dirty="0"/>
          </a:p>
          <a:p>
            <a:pPr algn="l"/>
            <a:r>
              <a:rPr lang="en-GB" sz="2400" dirty="0"/>
              <a:t>A new window will open with the complete attribute table. This can take a few minutes when there are a lot of features.</a:t>
            </a:r>
          </a:p>
        </p:txBody>
      </p:sp>
      <p:cxnSp>
        <p:nvCxnSpPr>
          <p:cNvPr id="18" name="Connector: Elbow 17">
            <a:extLst>
              <a:ext uri="{FF2B5EF4-FFF2-40B4-BE49-F238E27FC236}">
                <a16:creationId xmlns:a16="http://schemas.microsoft.com/office/drawing/2014/main" id="{D976A90C-250F-9F2C-C718-5D53988F4E18}"/>
              </a:ext>
            </a:extLst>
          </p:cNvPr>
          <p:cNvCxnSpPr>
            <a:cxnSpLocks/>
            <a:stCxn id="25" idx="3"/>
            <a:endCxn id="19" idx="3"/>
          </p:cNvCxnSpPr>
          <p:nvPr/>
        </p:nvCxnSpPr>
        <p:spPr>
          <a:xfrm flipH="1">
            <a:off x="9347749" y="3016354"/>
            <a:ext cx="1184784" cy="1716501"/>
          </a:xfrm>
          <a:prstGeom prst="bentConnector3">
            <a:avLst>
              <a:gd name="adj1" fmla="val -19295"/>
            </a:avLst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" name="Picture 18">
            <a:extLst>
              <a:ext uri="{FF2B5EF4-FFF2-40B4-BE49-F238E27FC236}">
                <a16:creationId xmlns:a16="http://schemas.microsoft.com/office/drawing/2014/main" id="{0C4E3D58-A02A-E358-3A19-BF30A8EF517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46699" y="3189352"/>
            <a:ext cx="5201050" cy="3087006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25" name="Rectangle 24">
            <a:extLst>
              <a:ext uri="{FF2B5EF4-FFF2-40B4-BE49-F238E27FC236}">
                <a16:creationId xmlns:a16="http://schemas.microsoft.com/office/drawing/2014/main" id="{8D48F2F7-00AA-B2E1-F027-FEDBFCAF4E32}"/>
              </a:ext>
            </a:extLst>
          </p:cNvPr>
          <p:cNvSpPr/>
          <p:nvPr/>
        </p:nvSpPr>
        <p:spPr>
          <a:xfrm>
            <a:off x="9130453" y="2919307"/>
            <a:ext cx="1402080" cy="194094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721848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1E75A89-223B-C391-8173-2DCD1F72BAED}"/>
              </a:ext>
            </a:extLst>
          </p:cNvPr>
          <p:cNvSpPr txBox="1"/>
          <p:nvPr/>
        </p:nvSpPr>
        <p:spPr>
          <a:xfrm>
            <a:off x="-1" y="6466114"/>
            <a:ext cx="121863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 Lecture 1: Introduction to ACBA7005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26</a:t>
            </a:fld>
            <a:r>
              <a:rPr lang="en-GB" dirty="0"/>
              <a:t> / 28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Module ACNA7005: 2025 / 2026		</a:t>
            </a:r>
            <a:r>
              <a:rPr lang="en-GB" b="1" dirty="0"/>
              <a:t>Identifying features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CC55022-FB6B-03B1-63B3-3DF214375334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28/01/2026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8593193-4680-8E31-3148-21DD4020C8A5}"/>
              </a:ext>
            </a:extLst>
          </p:cNvPr>
          <p:cNvSpPr txBox="1"/>
          <p:nvPr/>
        </p:nvSpPr>
        <p:spPr>
          <a:xfrm>
            <a:off x="203123" y="493845"/>
            <a:ext cx="4975404" cy="5847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200" dirty="0"/>
              <a:t>When presented with a number of features spatially in the map view, the user is unable to see the background data table of information / data, and may not wish to view the full attribute table to identify the attributes of one feature.</a:t>
            </a:r>
          </a:p>
          <a:p>
            <a:pPr algn="l"/>
            <a:endParaRPr lang="en-GB" sz="2200" dirty="0"/>
          </a:p>
          <a:p>
            <a:pPr algn="l"/>
            <a:r>
              <a:rPr lang="en-GB" sz="2200" dirty="0"/>
              <a:t>If the user wishes to identify these discrete features, they can use the ‘Identify’ tool</a:t>
            </a:r>
          </a:p>
          <a:p>
            <a:pPr algn="l"/>
            <a:endParaRPr lang="en-GB" sz="2200" dirty="0"/>
          </a:p>
          <a:p>
            <a:pPr algn="l"/>
            <a:r>
              <a:rPr lang="en-GB" sz="2200" dirty="0"/>
              <a:t>Then click on an item, which will then bring up the attributes associated with that feature</a:t>
            </a:r>
          </a:p>
          <a:p>
            <a:pPr algn="l"/>
            <a:endParaRPr lang="en-GB" sz="2200" dirty="0"/>
          </a:p>
          <a:p>
            <a:pPr algn="l"/>
            <a:r>
              <a:rPr lang="en-GB" sz="2200" dirty="0"/>
              <a:t>Try clicking on a point feature using the ‘Identify’ tool.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A4E0FB1-E418-9DB0-9C8F-5846A15CDF9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648" r="4648"/>
          <a:stretch/>
        </p:blipFill>
        <p:spPr>
          <a:xfrm>
            <a:off x="5222647" y="2423046"/>
            <a:ext cx="6905223" cy="2864910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A64FAF30-902A-521C-8FB5-CE7D8EAE32E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22647" y="880260"/>
            <a:ext cx="6963741" cy="98130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5DDA9B5F-C787-C055-F931-601F4B4BDA37}"/>
              </a:ext>
            </a:extLst>
          </p:cNvPr>
          <p:cNvSpPr/>
          <p:nvPr/>
        </p:nvSpPr>
        <p:spPr>
          <a:xfrm>
            <a:off x="10161431" y="1191007"/>
            <a:ext cx="259451" cy="238547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Arrow: Right 12">
            <a:extLst>
              <a:ext uri="{FF2B5EF4-FFF2-40B4-BE49-F238E27FC236}">
                <a16:creationId xmlns:a16="http://schemas.microsoft.com/office/drawing/2014/main" id="{DE2D4BAE-AE63-3298-5726-7E8C4BE4607D}"/>
              </a:ext>
            </a:extLst>
          </p:cNvPr>
          <p:cNvSpPr/>
          <p:nvPr/>
        </p:nvSpPr>
        <p:spPr>
          <a:xfrm rot="5400000">
            <a:off x="10077820" y="822709"/>
            <a:ext cx="400863" cy="285261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09BE4C4-9E07-A4C1-D7F2-7067A0CC9F3A}"/>
              </a:ext>
            </a:extLst>
          </p:cNvPr>
          <p:cNvSpPr txBox="1"/>
          <p:nvPr/>
        </p:nvSpPr>
        <p:spPr>
          <a:xfrm>
            <a:off x="9196026" y="398095"/>
            <a:ext cx="160899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800" dirty="0"/>
              <a:t>‘Identify’ tool</a:t>
            </a:r>
            <a:endParaRPr lang="en-GB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BE06C07-9243-6B35-4C66-671DF965A9EE}"/>
              </a:ext>
            </a:extLst>
          </p:cNvPr>
          <p:cNvSpPr txBox="1"/>
          <p:nvPr/>
        </p:nvSpPr>
        <p:spPr>
          <a:xfrm>
            <a:off x="5788827" y="5553869"/>
            <a:ext cx="6120808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NOTE: The layer must first be selected in the Layers list, and the Identify Results window emerges in the lower right corner</a:t>
            </a:r>
          </a:p>
        </p:txBody>
      </p:sp>
    </p:spTree>
    <p:extLst>
      <p:ext uri="{BB962C8B-B14F-4D97-AF65-F5344CB8AC3E}">
        <p14:creationId xmlns:p14="http://schemas.microsoft.com/office/powerpoint/2010/main" val="63132829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1E75A89-223B-C391-8173-2DCD1F72BAED}"/>
              </a:ext>
            </a:extLst>
          </p:cNvPr>
          <p:cNvSpPr txBox="1"/>
          <p:nvPr/>
        </p:nvSpPr>
        <p:spPr>
          <a:xfrm>
            <a:off x="-1" y="6466114"/>
            <a:ext cx="121863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 Lecture 1: Introduction to ACBA7005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27</a:t>
            </a:fld>
            <a:r>
              <a:rPr lang="en-GB" dirty="0"/>
              <a:t> / 28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Module ACNA7005: 2025 / 2026		</a:t>
            </a:r>
            <a:r>
              <a:rPr lang="en-GB" b="1" dirty="0"/>
              <a:t>Base maps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CC55022-FB6B-03B1-63B3-3DF214375334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28/01/2026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8593193-4680-8E31-3148-21DD4020C8A5}"/>
              </a:ext>
            </a:extLst>
          </p:cNvPr>
          <p:cNvSpPr txBox="1"/>
          <p:nvPr/>
        </p:nvSpPr>
        <p:spPr>
          <a:xfrm>
            <a:off x="195464" y="644047"/>
            <a:ext cx="5868038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400" dirty="0"/>
              <a:t>In order to aid visual interpretation of the input data, it can be useful to add base maps.</a:t>
            </a:r>
          </a:p>
          <a:p>
            <a:pPr algn="l"/>
            <a:endParaRPr lang="en-GB" sz="2400" dirty="0"/>
          </a:p>
          <a:p>
            <a:pPr algn="l"/>
            <a:r>
              <a:rPr lang="en-GB" sz="2400" dirty="0"/>
              <a:t>Base maps can be spatial datasets that the user adds, or they can be third party datasets.</a:t>
            </a:r>
          </a:p>
          <a:p>
            <a:pPr algn="l"/>
            <a:endParaRPr lang="en-GB" sz="2400" dirty="0"/>
          </a:p>
          <a:p>
            <a:pPr algn="l"/>
            <a:r>
              <a:rPr lang="en-GB" sz="2400" dirty="0"/>
              <a:t>Typically, they are datasets with thematic contextual information e.g. streets, topography, physical landscape features</a:t>
            </a:r>
          </a:p>
          <a:p>
            <a:pPr algn="l"/>
            <a:endParaRPr lang="en-GB" sz="2400" dirty="0"/>
          </a:p>
          <a:p>
            <a:pPr algn="l"/>
            <a:r>
              <a:rPr lang="en-GB" sz="2400" dirty="0"/>
              <a:t>They allow the user to relate (spatially) they data they have imported into the GIS system to other features of reference within the vicinity.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B46660F2-FB7C-65DD-EEAC-75C8287A35A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69113" y="655609"/>
            <a:ext cx="5927423" cy="55357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547943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1E75A89-223B-C391-8173-2DCD1F72BAED}"/>
              </a:ext>
            </a:extLst>
          </p:cNvPr>
          <p:cNvSpPr txBox="1"/>
          <p:nvPr/>
        </p:nvSpPr>
        <p:spPr>
          <a:xfrm>
            <a:off x="-1" y="6466114"/>
            <a:ext cx="121863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 Lecture 1: Introduction to ACBA7005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28</a:t>
            </a:fld>
            <a:r>
              <a:rPr lang="en-GB" dirty="0"/>
              <a:t> / 28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Module ACNA7005: 2025 / 2026		</a:t>
            </a:r>
            <a:r>
              <a:rPr lang="en-GB" b="1" dirty="0"/>
              <a:t>Base maps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CC55022-FB6B-03B1-63B3-3DF214375334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28/01/2026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8593193-4680-8E31-3148-21DD4020C8A5}"/>
              </a:ext>
            </a:extLst>
          </p:cNvPr>
          <p:cNvSpPr txBox="1"/>
          <p:nvPr/>
        </p:nvSpPr>
        <p:spPr>
          <a:xfrm>
            <a:off x="154962" y="478616"/>
            <a:ext cx="5941037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400" dirty="0"/>
              <a:t>Install the </a:t>
            </a:r>
            <a:r>
              <a:rPr lang="en-GB" sz="2400" dirty="0" err="1"/>
              <a:t>QuickMapServices</a:t>
            </a:r>
            <a:r>
              <a:rPr lang="en-GB" sz="2400" dirty="0"/>
              <a:t> plugin:</a:t>
            </a:r>
          </a:p>
          <a:p>
            <a:pPr algn="l"/>
            <a:endParaRPr lang="en-GB" sz="2400" dirty="0"/>
          </a:p>
          <a:p>
            <a:pPr algn="l"/>
            <a:r>
              <a:rPr lang="en-GB" sz="2400" dirty="0"/>
              <a:t>This plugin allows you access to visualise maps hosted online for public access, including:</a:t>
            </a:r>
          </a:p>
          <a:p>
            <a:pPr algn="l"/>
            <a:endParaRPr lang="en-GB" sz="24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1877D43-21FB-9D6C-1BFE-1F16B9D7F1C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093193" y="679951"/>
            <a:ext cx="6078450" cy="4973278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79DFC958-C1EC-8286-84B2-A09E2E31B59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4821" y="4384010"/>
            <a:ext cx="1999807" cy="2012710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BD127948-D12B-0BE9-5ED9-FAF9F1A92FA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4395" y="2195994"/>
            <a:ext cx="2024811" cy="2012710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747C22F9-2CE9-24B7-C13B-F9901C37643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01593" y="2189888"/>
            <a:ext cx="2024811" cy="2016712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038CBB36-57CD-FBC0-892A-FA924412577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01593" y="4370857"/>
            <a:ext cx="2024811" cy="2024811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F109DE70-8742-1B38-A336-A60F620E7C38}"/>
              </a:ext>
            </a:extLst>
          </p:cNvPr>
          <p:cNvSpPr txBox="1"/>
          <p:nvPr/>
        </p:nvSpPr>
        <p:spPr>
          <a:xfrm>
            <a:off x="3510945" y="3806490"/>
            <a:ext cx="1406106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000" b="1" dirty="0"/>
              <a:t>Bing Maps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3507C694-52CA-2B7D-AFBA-D37C92F983AF}"/>
              </a:ext>
            </a:extLst>
          </p:cNvPr>
          <p:cNvSpPr txBox="1"/>
          <p:nvPr/>
        </p:nvSpPr>
        <p:spPr>
          <a:xfrm>
            <a:off x="854395" y="3808594"/>
            <a:ext cx="202481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000" b="1" dirty="0"/>
              <a:t>Google Satellite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2227367F-9774-4C59-4D13-FB7196DA15C9}"/>
              </a:ext>
            </a:extLst>
          </p:cNvPr>
          <p:cNvSpPr txBox="1"/>
          <p:nvPr/>
        </p:nvSpPr>
        <p:spPr>
          <a:xfrm>
            <a:off x="3235574" y="6012279"/>
            <a:ext cx="1949319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000" b="1" dirty="0"/>
              <a:t>Bing Aerial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FB5FE056-0564-6594-0F42-01B0DA6C9EE4}"/>
              </a:ext>
            </a:extLst>
          </p:cNvPr>
          <p:cNvSpPr txBox="1"/>
          <p:nvPr/>
        </p:nvSpPr>
        <p:spPr>
          <a:xfrm>
            <a:off x="790723" y="5999801"/>
            <a:ext cx="1949319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000" b="1" dirty="0"/>
              <a:t>Google Maps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A02230B6-C7D0-6258-95DA-2DEAECFBD123}"/>
              </a:ext>
            </a:extLst>
          </p:cNvPr>
          <p:cNvSpPr txBox="1"/>
          <p:nvPr/>
        </p:nvSpPr>
        <p:spPr>
          <a:xfrm>
            <a:off x="5419898" y="5917719"/>
            <a:ext cx="6751745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/>
              <a:t>These are all examples of </a:t>
            </a:r>
            <a:r>
              <a:rPr lang="en-GB" sz="2400" b="1" dirty="0"/>
              <a:t>Web Map Services (WMS)</a:t>
            </a:r>
          </a:p>
        </p:txBody>
      </p:sp>
    </p:spTree>
    <p:extLst>
      <p:ext uri="{BB962C8B-B14F-4D97-AF65-F5344CB8AC3E}">
        <p14:creationId xmlns:p14="http://schemas.microsoft.com/office/powerpoint/2010/main" val="419638793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1E75A89-223B-C391-8173-2DCD1F72BAED}"/>
              </a:ext>
            </a:extLst>
          </p:cNvPr>
          <p:cNvSpPr txBox="1"/>
          <p:nvPr/>
        </p:nvSpPr>
        <p:spPr>
          <a:xfrm>
            <a:off x="-1" y="6466114"/>
            <a:ext cx="121863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 Lecture 1: Introduction to ACBA7005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29</a:t>
            </a:fld>
            <a:r>
              <a:rPr lang="en-GB" dirty="0"/>
              <a:t> / 28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Module ACNA7005: 2025 / 2026		</a:t>
            </a:r>
            <a:r>
              <a:rPr lang="en-GB" b="1" dirty="0"/>
              <a:t>Base maps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CC55022-FB6B-03B1-63B3-3DF214375334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28/01/2026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8593193-4680-8E31-3148-21DD4020C8A5}"/>
              </a:ext>
            </a:extLst>
          </p:cNvPr>
          <p:cNvSpPr txBox="1"/>
          <p:nvPr/>
        </p:nvSpPr>
        <p:spPr>
          <a:xfrm>
            <a:off x="116641" y="1178693"/>
            <a:ext cx="2406820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000" dirty="0"/>
              <a:t>The user can now infer spatially related information: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000" dirty="0"/>
              <a:t>Absence / Presence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000" dirty="0"/>
              <a:t>Relative extent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000" dirty="0"/>
              <a:t>Distance (proximity)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000" dirty="0"/>
              <a:t>Density / sparsity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D6E303EA-3C91-F5E6-A966-0DEE3D251BE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744202" y="369332"/>
            <a:ext cx="9442184" cy="6058735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4EE62EF8-9327-AA65-A1DE-29BC68065E9F}"/>
              </a:ext>
            </a:extLst>
          </p:cNvPr>
          <p:cNvSpPr/>
          <p:nvPr/>
        </p:nvSpPr>
        <p:spPr>
          <a:xfrm>
            <a:off x="9710724" y="3176693"/>
            <a:ext cx="2481276" cy="2940571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092252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30</a:t>
            </a:fld>
            <a:r>
              <a:rPr lang="en-GB" dirty="0"/>
              <a:t> / 32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ACBA7005: 2025 / 2026		</a:t>
            </a:r>
            <a:r>
              <a:rPr lang="fr-FR" b="1" dirty="0"/>
              <a:t>Open-source</a:t>
            </a:r>
            <a:r>
              <a:rPr lang="fr-FR" dirty="0"/>
              <a:t> </a:t>
            </a:r>
            <a:r>
              <a:rPr lang="fr-FR" b="1" dirty="0"/>
              <a:t>Data exploration</a:t>
            </a:r>
            <a:endParaRPr lang="en-GB" b="1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CDC57D8D-8F2C-3ECC-54B1-1401800DD89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5" b="35"/>
          <a:stretch/>
        </p:blipFill>
        <p:spPr>
          <a:xfrm>
            <a:off x="20" y="369332"/>
            <a:ext cx="3221352" cy="6096782"/>
          </a:xfrm>
          <a:custGeom>
            <a:avLst/>
            <a:gdLst/>
            <a:ahLst/>
            <a:cxnLst/>
            <a:rect l="l" t="t" r="r" b="b"/>
            <a:pathLst>
              <a:path w="4049806" h="6858000">
                <a:moveTo>
                  <a:pt x="0" y="0"/>
                </a:moveTo>
                <a:lnTo>
                  <a:pt x="4018525" y="0"/>
                </a:lnTo>
                <a:lnTo>
                  <a:pt x="4019816" y="10931"/>
                </a:lnTo>
                <a:cubicBezTo>
                  <a:pt x="4034945" y="94836"/>
                  <a:pt x="4032275" y="179884"/>
                  <a:pt x="4036343" y="264297"/>
                </a:cubicBezTo>
                <a:cubicBezTo>
                  <a:pt x="4041301" y="367652"/>
                  <a:pt x="4035072" y="471135"/>
                  <a:pt x="4032911" y="574617"/>
                </a:cubicBezTo>
                <a:cubicBezTo>
                  <a:pt x="4031004" y="662717"/>
                  <a:pt x="4022232" y="750690"/>
                  <a:pt x="4025029" y="838916"/>
                </a:cubicBezTo>
                <a:cubicBezTo>
                  <a:pt x="4025029" y="841968"/>
                  <a:pt x="4025029" y="845019"/>
                  <a:pt x="4025029" y="848070"/>
                </a:cubicBezTo>
                <a:cubicBezTo>
                  <a:pt x="4017020" y="945068"/>
                  <a:pt x="4017020" y="1042576"/>
                  <a:pt x="4025029" y="1139574"/>
                </a:cubicBezTo>
                <a:cubicBezTo>
                  <a:pt x="4027609" y="1179950"/>
                  <a:pt x="4026885" y="1220466"/>
                  <a:pt x="4022868" y="1260728"/>
                </a:cubicBezTo>
                <a:cubicBezTo>
                  <a:pt x="4019054" y="1311960"/>
                  <a:pt x="4006849" y="1364083"/>
                  <a:pt x="4015621" y="1414934"/>
                </a:cubicBezTo>
                <a:cubicBezTo>
                  <a:pt x="4021367" y="1456784"/>
                  <a:pt x="4024558" y="1498940"/>
                  <a:pt x="4025156" y="1541172"/>
                </a:cubicBezTo>
                <a:cubicBezTo>
                  <a:pt x="4029478" y="1635755"/>
                  <a:pt x="4025283" y="1730847"/>
                  <a:pt x="4023757" y="1825685"/>
                </a:cubicBezTo>
                <a:cubicBezTo>
                  <a:pt x="4021850" y="1936286"/>
                  <a:pt x="4024647" y="2046634"/>
                  <a:pt x="4015748" y="2157235"/>
                </a:cubicBezTo>
                <a:cubicBezTo>
                  <a:pt x="4010790" y="2246581"/>
                  <a:pt x="4010790" y="2336130"/>
                  <a:pt x="4015748" y="2425476"/>
                </a:cubicBezTo>
                <a:cubicBezTo>
                  <a:pt x="4018164" y="2507473"/>
                  <a:pt x="4030495" y="2588454"/>
                  <a:pt x="4028461" y="2671214"/>
                </a:cubicBezTo>
                <a:cubicBezTo>
                  <a:pt x="4026046" y="2767832"/>
                  <a:pt x="4014604" y="2863940"/>
                  <a:pt x="4018164" y="2960685"/>
                </a:cubicBezTo>
                <a:cubicBezTo>
                  <a:pt x="4019816" y="3006832"/>
                  <a:pt x="4019944" y="3052980"/>
                  <a:pt x="4020961" y="3099127"/>
                </a:cubicBezTo>
                <a:cubicBezTo>
                  <a:pt x="4021978" y="3154682"/>
                  <a:pt x="4032021" y="3210110"/>
                  <a:pt x="4026427" y="3265665"/>
                </a:cubicBezTo>
                <a:cubicBezTo>
                  <a:pt x="4017147" y="3358087"/>
                  <a:pt x="3993120" y="3448857"/>
                  <a:pt x="4008121" y="3543567"/>
                </a:cubicBezTo>
                <a:cubicBezTo>
                  <a:pt x="4016384" y="3595690"/>
                  <a:pt x="4025791" y="3647940"/>
                  <a:pt x="4030495" y="3700571"/>
                </a:cubicBezTo>
                <a:cubicBezTo>
                  <a:pt x="4034690" y="3747608"/>
                  <a:pt x="4045369" y="3795408"/>
                  <a:pt x="4037233" y="3842191"/>
                </a:cubicBezTo>
                <a:cubicBezTo>
                  <a:pt x="4030368" y="3882237"/>
                  <a:pt x="4034055" y="3922282"/>
                  <a:pt x="4028715" y="3962327"/>
                </a:cubicBezTo>
                <a:cubicBezTo>
                  <a:pt x="4021723" y="4014831"/>
                  <a:pt x="4017910" y="4068352"/>
                  <a:pt x="4012697" y="4121111"/>
                </a:cubicBezTo>
                <a:cubicBezTo>
                  <a:pt x="4007866" y="4169038"/>
                  <a:pt x="4004307" y="4216838"/>
                  <a:pt x="4017020" y="4261841"/>
                </a:cubicBezTo>
                <a:cubicBezTo>
                  <a:pt x="4048039" y="4375112"/>
                  <a:pt x="4031004" y="4487748"/>
                  <a:pt x="4019308" y="4600257"/>
                </a:cubicBezTo>
                <a:cubicBezTo>
                  <a:pt x="4013587" y="4655049"/>
                  <a:pt x="4005197" y="4712765"/>
                  <a:pt x="4017910" y="4762853"/>
                </a:cubicBezTo>
                <a:cubicBezTo>
                  <a:pt x="4041428" y="4851716"/>
                  <a:pt x="4022995" y="4936764"/>
                  <a:pt x="4012824" y="5021432"/>
                </a:cubicBezTo>
                <a:cubicBezTo>
                  <a:pt x="4002654" y="5106099"/>
                  <a:pt x="4000239" y="5189495"/>
                  <a:pt x="4018037" y="5272637"/>
                </a:cubicBezTo>
                <a:cubicBezTo>
                  <a:pt x="4030495" y="5331116"/>
                  <a:pt x="4030495" y="5390612"/>
                  <a:pt x="4032021" y="5449600"/>
                </a:cubicBezTo>
                <a:cubicBezTo>
                  <a:pt x="4032911" y="5486339"/>
                  <a:pt x="4019308" y="5523842"/>
                  <a:pt x="4010282" y="5560582"/>
                </a:cubicBezTo>
                <a:cubicBezTo>
                  <a:pt x="3994009" y="5626943"/>
                  <a:pt x="3988162" y="5694321"/>
                  <a:pt x="4010282" y="5759029"/>
                </a:cubicBezTo>
                <a:cubicBezTo>
                  <a:pt x="4040793" y="5848655"/>
                  <a:pt x="4058336" y="5938407"/>
                  <a:pt x="4045623" y="6033117"/>
                </a:cubicBezTo>
                <a:cubicBezTo>
                  <a:pt x="4038377" y="6091724"/>
                  <a:pt x="4036597" y="6151347"/>
                  <a:pt x="4025664" y="6209190"/>
                </a:cubicBezTo>
                <a:cubicBezTo>
                  <a:pt x="4007358" y="6304790"/>
                  <a:pt x="4013841" y="6399882"/>
                  <a:pt x="4028461" y="6494211"/>
                </a:cubicBezTo>
                <a:cubicBezTo>
                  <a:pt x="4038542" y="6573081"/>
                  <a:pt x="4039610" y="6652829"/>
                  <a:pt x="4031639" y="6731941"/>
                </a:cubicBezTo>
                <a:lnTo>
                  <a:pt x="4022913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38C4A143-C346-A5D7-3DFF-2CAF7FBCDBED}"/>
              </a:ext>
            </a:extLst>
          </p:cNvPr>
          <p:cNvSpPr txBox="1"/>
          <p:nvPr/>
        </p:nvSpPr>
        <p:spPr>
          <a:xfrm>
            <a:off x="3092068" y="457598"/>
            <a:ext cx="8957567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1"/>
            <a:r>
              <a:rPr lang="en-GB" sz="2400" b="1" dirty="0"/>
              <a:t>ACTIVITY: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/>
              <a:t>Find and open the database on Teams module channel with examples of open-source datasets:</a:t>
            </a:r>
          </a:p>
          <a:p>
            <a:pPr lvl="1"/>
            <a:r>
              <a:rPr lang="en-GB" sz="2000" b="1" i="1" dirty="0"/>
              <a:t>ACBA7005_GIS_and_HabitatManagement_OpenGIS_DataSources_202425.xls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/>
              <a:t>Follow the ‘Source’ links and identify GIS datasets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/>
              <a:t>Download at least two datasets 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/>
              <a:t>Copy this downloaded data into a new folder in your OneDrive account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/>
              <a:t>Open the layers in QGIS (using instructions on slide 21)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/>
              <a:t>Explore the data in QGIS (your tutor will guide you).</a:t>
            </a:r>
          </a:p>
          <a:p>
            <a:pPr lvl="1"/>
            <a:endParaRPr lang="en-GB" sz="2400" dirty="0"/>
          </a:p>
          <a:p>
            <a:pPr marL="800100" lvl="1" indent="-342900">
              <a:buFontTx/>
              <a:buChar char="-"/>
            </a:pPr>
            <a:endParaRPr lang="en-GB" sz="2400" dirty="0"/>
          </a:p>
          <a:p>
            <a:pPr marL="800100" lvl="1" indent="-342900">
              <a:buFontTx/>
              <a:buChar char="-"/>
            </a:pPr>
            <a:endParaRPr lang="en-GB" sz="2400" dirty="0"/>
          </a:p>
          <a:p>
            <a:pPr marL="800100" lvl="1" indent="-342900">
              <a:buFontTx/>
              <a:buChar char="-"/>
            </a:pPr>
            <a:endParaRPr lang="en-GB" sz="2400" dirty="0"/>
          </a:p>
          <a:p>
            <a:pPr marL="800100" lvl="1" indent="-342900">
              <a:buFontTx/>
              <a:buChar char="-"/>
            </a:pPr>
            <a:endParaRPr lang="en-GB" sz="2400" dirty="0"/>
          </a:p>
          <a:p>
            <a:pPr lvl="1"/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52E0601-DD22-998D-06AE-0CBA00C967CA}"/>
              </a:ext>
            </a:extLst>
          </p:cNvPr>
          <p:cNvSpPr txBox="1"/>
          <p:nvPr/>
        </p:nvSpPr>
        <p:spPr>
          <a:xfrm>
            <a:off x="-1" y="6466114"/>
            <a:ext cx="10712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Lecture 1: Introduction to </a:t>
            </a:r>
            <a:r>
              <a:rPr lang="en-GB" dirty="0"/>
              <a:t>ACBA7005</a:t>
            </a:r>
            <a:r>
              <a:rPr lang="fr-FR" dirty="0"/>
              <a:t> </a:t>
            </a: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C166DDA-B509-215E-99A6-F662175F2F0F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28/01/2026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971A003-1102-4F50-0455-E6CA5DD5CC1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81066" y="4432273"/>
            <a:ext cx="11105322" cy="18491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1897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31</a:t>
            </a:fld>
            <a:r>
              <a:rPr lang="en-GB" dirty="0"/>
              <a:t> / 32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ACBA7005: 2025 / 2026		</a:t>
            </a:r>
            <a:r>
              <a:rPr lang="fr-FR" b="1" dirty="0"/>
              <a:t>Next Session</a:t>
            </a:r>
            <a:endParaRPr lang="en-GB" b="1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CDC57D8D-8F2C-3ECC-54B1-1401800DD89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5" b="35"/>
          <a:stretch/>
        </p:blipFill>
        <p:spPr>
          <a:xfrm>
            <a:off x="20" y="369332"/>
            <a:ext cx="3221352" cy="6096782"/>
          </a:xfrm>
          <a:custGeom>
            <a:avLst/>
            <a:gdLst/>
            <a:ahLst/>
            <a:cxnLst/>
            <a:rect l="l" t="t" r="r" b="b"/>
            <a:pathLst>
              <a:path w="4049806" h="6858000">
                <a:moveTo>
                  <a:pt x="0" y="0"/>
                </a:moveTo>
                <a:lnTo>
                  <a:pt x="4018525" y="0"/>
                </a:lnTo>
                <a:lnTo>
                  <a:pt x="4019816" y="10931"/>
                </a:lnTo>
                <a:cubicBezTo>
                  <a:pt x="4034945" y="94836"/>
                  <a:pt x="4032275" y="179884"/>
                  <a:pt x="4036343" y="264297"/>
                </a:cubicBezTo>
                <a:cubicBezTo>
                  <a:pt x="4041301" y="367652"/>
                  <a:pt x="4035072" y="471135"/>
                  <a:pt x="4032911" y="574617"/>
                </a:cubicBezTo>
                <a:cubicBezTo>
                  <a:pt x="4031004" y="662717"/>
                  <a:pt x="4022232" y="750690"/>
                  <a:pt x="4025029" y="838916"/>
                </a:cubicBezTo>
                <a:cubicBezTo>
                  <a:pt x="4025029" y="841968"/>
                  <a:pt x="4025029" y="845019"/>
                  <a:pt x="4025029" y="848070"/>
                </a:cubicBezTo>
                <a:cubicBezTo>
                  <a:pt x="4017020" y="945068"/>
                  <a:pt x="4017020" y="1042576"/>
                  <a:pt x="4025029" y="1139574"/>
                </a:cubicBezTo>
                <a:cubicBezTo>
                  <a:pt x="4027609" y="1179950"/>
                  <a:pt x="4026885" y="1220466"/>
                  <a:pt x="4022868" y="1260728"/>
                </a:cubicBezTo>
                <a:cubicBezTo>
                  <a:pt x="4019054" y="1311960"/>
                  <a:pt x="4006849" y="1364083"/>
                  <a:pt x="4015621" y="1414934"/>
                </a:cubicBezTo>
                <a:cubicBezTo>
                  <a:pt x="4021367" y="1456784"/>
                  <a:pt x="4024558" y="1498940"/>
                  <a:pt x="4025156" y="1541172"/>
                </a:cubicBezTo>
                <a:cubicBezTo>
                  <a:pt x="4029478" y="1635755"/>
                  <a:pt x="4025283" y="1730847"/>
                  <a:pt x="4023757" y="1825685"/>
                </a:cubicBezTo>
                <a:cubicBezTo>
                  <a:pt x="4021850" y="1936286"/>
                  <a:pt x="4024647" y="2046634"/>
                  <a:pt x="4015748" y="2157235"/>
                </a:cubicBezTo>
                <a:cubicBezTo>
                  <a:pt x="4010790" y="2246581"/>
                  <a:pt x="4010790" y="2336130"/>
                  <a:pt x="4015748" y="2425476"/>
                </a:cubicBezTo>
                <a:cubicBezTo>
                  <a:pt x="4018164" y="2507473"/>
                  <a:pt x="4030495" y="2588454"/>
                  <a:pt x="4028461" y="2671214"/>
                </a:cubicBezTo>
                <a:cubicBezTo>
                  <a:pt x="4026046" y="2767832"/>
                  <a:pt x="4014604" y="2863940"/>
                  <a:pt x="4018164" y="2960685"/>
                </a:cubicBezTo>
                <a:cubicBezTo>
                  <a:pt x="4019816" y="3006832"/>
                  <a:pt x="4019944" y="3052980"/>
                  <a:pt x="4020961" y="3099127"/>
                </a:cubicBezTo>
                <a:cubicBezTo>
                  <a:pt x="4021978" y="3154682"/>
                  <a:pt x="4032021" y="3210110"/>
                  <a:pt x="4026427" y="3265665"/>
                </a:cubicBezTo>
                <a:cubicBezTo>
                  <a:pt x="4017147" y="3358087"/>
                  <a:pt x="3993120" y="3448857"/>
                  <a:pt x="4008121" y="3543567"/>
                </a:cubicBezTo>
                <a:cubicBezTo>
                  <a:pt x="4016384" y="3595690"/>
                  <a:pt x="4025791" y="3647940"/>
                  <a:pt x="4030495" y="3700571"/>
                </a:cubicBezTo>
                <a:cubicBezTo>
                  <a:pt x="4034690" y="3747608"/>
                  <a:pt x="4045369" y="3795408"/>
                  <a:pt x="4037233" y="3842191"/>
                </a:cubicBezTo>
                <a:cubicBezTo>
                  <a:pt x="4030368" y="3882237"/>
                  <a:pt x="4034055" y="3922282"/>
                  <a:pt x="4028715" y="3962327"/>
                </a:cubicBezTo>
                <a:cubicBezTo>
                  <a:pt x="4021723" y="4014831"/>
                  <a:pt x="4017910" y="4068352"/>
                  <a:pt x="4012697" y="4121111"/>
                </a:cubicBezTo>
                <a:cubicBezTo>
                  <a:pt x="4007866" y="4169038"/>
                  <a:pt x="4004307" y="4216838"/>
                  <a:pt x="4017020" y="4261841"/>
                </a:cubicBezTo>
                <a:cubicBezTo>
                  <a:pt x="4048039" y="4375112"/>
                  <a:pt x="4031004" y="4487748"/>
                  <a:pt x="4019308" y="4600257"/>
                </a:cubicBezTo>
                <a:cubicBezTo>
                  <a:pt x="4013587" y="4655049"/>
                  <a:pt x="4005197" y="4712765"/>
                  <a:pt x="4017910" y="4762853"/>
                </a:cubicBezTo>
                <a:cubicBezTo>
                  <a:pt x="4041428" y="4851716"/>
                  <a:pt x="4022995" y="4936764"/>
                  <a:pt x="4012824" y="5021432"/>
                </a:cubicBezTo>
                <a:cubicBezTo>
                  <a:pt x="4002654" y="5106099"/>
                  <a:pt x="4000239" y="5189495"/>
                  <a:pt x="4018037" y="5272637"/>
                </a:cubicBezTo>
                <a:cubicBezTo>
                  <a:pt x="4030495" y="5331116"/>
                  <a:pt x="4030495" y="5390612"/>
                  <a:pt x="4032021" y="5449600"/>
                </a:cubicBezTo>
                <a:cubicBezTo>
                  <a:pt x="4032911" y="5486339"/>
                  <a:pt x="4019308" y="5523842"/>
                  <a:pt x="4010282" y="5560582"/>
                </a:cubicBezTo>
                <a:cubicBezTo>
                  <a:pt x="3994009" y="5626943"/>
                  <a:pt x="3988162" y="5694321"/>
                  <a:pt x="4010282" y="5759029"/>
                </a:cubicBezTo>
                <a:cubicBezTo>
                  <a:pt x="4040793" y="5848655"/>
                  <a:pt x="4058336" y="5938407"/>
                  <a:pt x="4045623" y="6033117"/>
                </a:cubicBezTo>
                <a:cubicBezTo>
                  <a:pt x="4038377" y="6091724"/>
                  <a:pt x="4036597" y="6151347"/>
                  <a:pt x="4025664" y="6209190"/>
                </a:cubicBezTo>
                <a:cubicBezTo>
                  <a:pt x="4007358" y="6304790"/>
                  <a:pt x="4013841" y="6399882"/>
                  <a:pt x="4028461" y="6494211"/>
                </a:cubicBezTo>
                <a:cubicBezTo>
                  <a:pt x="4038542" y="6573081"/>
                  <a:pt x="4039610" y="6652829"/>
                  <a:pt x="4031639" y="6731941"/>
                </a:cubicBezTo>
                <a:lnTo>
                  <a:pt x="4022913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38C4A143-C346-A5D7-3DFF-2CAF7FBCDBED}"/>
              </a:ext>
            </a:extLst>
          </p:cNvPr>
          <p:cNvSpPr txBox="1"/>
          <p:nvPr/>
        </p:nvSpPr>
        <p:spPr>
          <a:xfrm>
            <a:off x="3228821" y="740626"/>
            <a:ext cx="8770328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The next lecture will cover: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2400" dirty="0"/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2400" dirty="0"/>
              <a:t>Phase 1 Habitat Surveys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2400" dirty="0"/>
              <a:t>and National Vegetation Classification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2400" dirty="0"/>
              <a:t>with Elanor Alun</a:t>
            </a:r>
          </a:p>
          <a:p>
            <a:pPr lvl="1"/>
            <a:endParaRPr lang="en-GB" sz="2400" dirty="0"/>
          </a:p>
          <a:p>
            <a:r>
              <a:rPr lang="en-GB" sz="2400" dirty="0"/>
              <a:t>Suggested reading:</a:t>
            </a:r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52E0601-DD22-998D-06AE-0CBA00C967CA}"/>
              </a:ext>
            </a:extLst>
          </p:cNvPr>
          <p:cNvSpPr txBox="1"/>
          <p:nvPr/>
        </p:nvSpPr>
        <p:spPr>
          <a:xfrm>
            <a:off x="-1" y="6466114"/>
            <a:ext cx="10712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Lecture 1: Introduction to </a:t>
            </a:r>
            <a:r>
              <a:rPr lang="en-GB" dirty="0"/>
              <a:t>ACBA7005</a:t>
            </a:r>
            <a:r>
              <a:rPr lang="fr-FR" dirty="0"/>
              <a:t> </a:t>
            </a: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C166DDA-B509-215E-99A6-F662175F2F0F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28/01/2026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FCE65563-E818-D6BB-CC48-1136C03850F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02702668"/>
              </p:ext>
            </p:extLst>
          </p:nvPr>
        </p:nvGraphicFramePr>
        <p:xfrm>
          <a:off x="3591293" y="3743704"/>
          <a:ext cx="7573189" cy="2368463"/>
        </p:xfrm>
        <a:graphic>
          <a:graphicData uri="http://schemas.openxmlformats.org/drawingml/2006/table">
            <a:tbl>
              <a:tblPr firstRow="1" firstCol="1" bandRow="1"/>
              <a:tblGrid>
                <a:gridCol w="1254543">
                  <a:extLst>
                    <a:ext uri="{9D8B030D-6E8A-4147-A177-3AD203B41FA5}">
                      <a16:colId xmlns:a16="http://schemas.microsoft.com/office/drawing/2014/main" val="1553244994"/>
                    </a:ext>
                  </a:extLst>
                </a:gridCol>
                <a:gridCol w="5184611">
                  <a:extLst>
                    <a:ext uri="{9D8B030D-6E8A-4147-A177-3AD203B41FA5}">
                      <a16:colId xmlns:a16="http://schemas.microsoft.com/office/drawing/2014/main" val="3409624652"/>
                    </a:ext>
                  </a:extLst>
                </a:gridCol>
                <a:gridCol w="1134035">
                  <a:extLst>
                    <a:ext uri="{9D8B030D-6E8A-4147-A177-3AD203B41FA5}">
                      <a16:colId xmlns:a16="http://schemas.microsoft.com/office/drawing/2014/main" val="2479977162"/>
                    </a:ext>
                  </a:extLst>
                </a:gridCol>
              </a:tblGrid>
              <a:tr h="262760">
                <a:tc>
                  <a:txBody>
                    <a:bodyPr/>
                    <a:lstStyle/>
                    <a:p>
                      <a:pPr algn="just" hangingPunct="0"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100" b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Classification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just" hangingPunct="0"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100" b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Reading List entry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just" hangingPunct="0"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100" b="1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Electronic*</a:t>
                      </a:r>
                      <a:endParaRPr lang="en-GB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01644586"/>
                  </a:ext>
                </a:extLst>
              </a:tr>
              <a:tr h="525519">
                <a:tc>
                  <a:txBody>
                    <a:bodyPr/>
                    <a:lstStyle/>
                    <a:p>
                      <a:pPr algn="just" hangingPunct="0"/>
                      <a:r>
                        <a:rPr lang="en-GB" sz="11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Essential </a:t>
                      </a:r>
                      <a:endParaRPr lang="en-GB" sz="11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3975" marR="5397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 hangingPunct="0"/>
                      <a:r>
                        <a:rPr lang="en-GB" sz="11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Longley, P, Goodchild, M, Maguire, D, Rhind, D (2015) </a:t>
                      </a:r>
                      <a:r>
                        <a:rPr lang="en-GB" sz="1100" i="1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Geographical Information Systems and Science</a:t>
                      </a:r>
                      <a:r>
                        <a:rPr lang="en-GB" sz="11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, Hoboken, NJ: Wiley </a:t>
                      </a:r>
                      <a:endParaRPr lang="en-GB" sz="11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3975" marR="5397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hangingPunct="0"/>
                      <a:r>
                        <a:rPr lang="en-GB" sz="1100" dirty="0">
                          <a:effectLst/>
                          <a:latin typeface="Arial" panose="020B0604020202020204" pitchFamily="34" charset="0"/>
                          <a:ea typeface="MS Gothic" panose="020B0609070205080204" pitchFamily="49" charset="-128"/>
                          <a:cs typeface="Arial" panose="020B0604020202020204" pitchFamily="34" charset="0"/>
                        </a:rPr>
                        <a:t>☒</a:t>
                      </a:r>
                      <a:r>
                        <a:rPr lang="en-GB" sz="11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 </a:t>
                      </a:r>
                      <a:endParaRPr lang="en-GB" sz="11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3975" marR="5397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520671287"/>
                  </a:ext>
                </a:extLst>
              </a:tr>
              <a:tr h="525519"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07000"/>
                        </a:lnSpc>
                        <a:spcAft>
                          <a:spcPts val="80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100"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Essential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dirty="0"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Alexander, M. (2013) </a:t>
                      </a:r>
                      <a:r>
                        <a:rPr lang="en-GB" sz="1100" i="1" dirty="0"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Management Planning for Nature Conservation: A Theoretical Basis &amp; Practical Guide, </a:t>
                      </a:r>
                      <a:r>
                        <a:rPr lang="en-GB" sz="1100" dirty="0"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2nd Edition, Springer. 536pp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hangingPunct="0"/>
                      <a:r>
                        <a:rPr lang="en-GB" sz="1100" dirty="0">
                          <a:effectLst/>
                          <a:latin typeface="Arial" panose="020B0604020202020204" pitchFamily="34" charset="0"/>
                          <a:ea typeface="MS Gothic" panose="020B0609070205080204" pitchFamily="49" charset="-128"/>
                          <a:cs typeface="Arial" panose="020B0604020202020204" pitchFamily="34" charset="0"/>
                        </a:rPr>
                        <a:t>☒</a:t>
                      </a:r>
                      <a:r>
                        <a:rPr lang="en-GB" sz="11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 </a:t>
                      </a:r>
                      <a:endParaRPr lang="en-GB" sz="11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3975" marR="5397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996201958"/>
                  </a:ext>
                </a:extLst>
              </a:tr>
              <a:tr h="525519">
                <a:tc>
                  <a:txBody>
                    <a:bodyPr/>
                    <a:lstStyle/>
                    <a:p>
                      <a:pPr algn="just" hangingPunct="0"/>
                      <a:r>
                        <a:rPr lang="en-GB" sz="11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Further </a:t>
                      </a:r>
                      <a:endParaRPr lang="en-GB" sz="11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3975" marR="5397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 hangingPunct="0"/>
                      <a:r>
                        <a:rPr lang="en-GB" sz="11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Heywood, I., Cornelius, S. and Carver, S. (2011) </a:t>
                      </a:r>
                      <a:r>
                        <a:rPr lang="en-GB" sz="1100" i="1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An Introduction to Geographical Information Systems</a:t>
                      </a:r>
                      <a:r>
                        <a:rPr lang="en-GB" sz="11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, 4</a:t>
                      </a:r>
                      <a:r>
                        <a:rPr lang="en-GB" sz="1100" baseline="300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th</a:t>
                      </a:r>
                      <a:r>
                        <a:rPr lang="en-GB" sz="11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 ed. Essex: Pearson Education </a:t>
                      </a:r>
                      <a:endParaRPr lang="en-GB" sz="11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3975" marR="5397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hangingPunct="0"/>
                      <a:r>
                        <a:rPr lang="en-GB" sz="1100">
                          <a:effectLst/>
                          <a:latin typeface="Arial" panose="020B0604020202020204" pitchFamily="34" charset="0"/>
                          <a:ea typeface="MS Gothic" panose="020B0609070205080204" pitchFamily="49" charset="-128"/>
                          <a:cs typeface="Arial" panose="020B0604020202020204" pitchFamily="34" charset="0"/>
                        </a:rPr>
                        <a:t>☐</a:t>
                      </a:r>
                      <a:r>
                        <a:rPr lang="en-GB" sz="11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 </a:t>
                      </a:r>
                      <a:endParaRPr lang="en-GB" sz="11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3975" marR="5397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490470698"/>
                  </a:ext>
                </a:extLst>
              </a:tr>
              <a:tr h="379711"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07000"/>
                        </a:lnSpc>
                        <a:spcAft>
                          <a:spcPts val="80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100"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Further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dirty="0" err="1"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Ausden</a:t>
                      </a:r>
                      <a:r>
                        <a:rPr lang="en-GB" sz="1100" dirty="0"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, M. (2008). </a:t>
                      </a:r>
                      <a:r>
                        <a:rPr lang="en-GB" sz="1100" i="1" dirty="0"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Habitat Management for Conservation: A Handbook of Techniques (Techniques in Ecology &amp; Conservation)</a:t>
                      </a:r>
                      <a:r>
                        <a:rPr lang="en-GB" sz="1100" dirty="0"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Times New Roman" panose="02020603050405020304" pitchFamily="18" charset="0"/>
                        </a:rPr>
                        <a:t> Oxford University Press, 430pp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hangingPunct="0"/>
                      <a:r>
                        <a:rPr lang="en-GB" sz="1100" dirty="0">
                          <a:effectLst/>
                          <a:latin typeface="Arial" panose="020B0604020202020204" pitchFamily="34" charset="0"/>
                          <a:ea typeface="MS Gothic" panose="020B0609070205080204" pitchFamily="49" charset="-128"/>
                          <a:cs typeface="Arial" panose="020B0604020202020204" pitchFamily="34" charset="0"/>
                        </a:rPr>
                        <a:t>☒</a:t>
                      </a:r>
                      <a:endParaRPr lang="en-GB" sz="11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3975" marR="5397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39816928"/>
                  </a:ext>
                </a:extLst>
              </a:tr>
            </a:tbl>
          </a:graphicData>
        </a:graphic>
      </p:graphicFrame>
      <p:pic>
        <p:nvPicPr>
          <p:cNvPr id="1026" name="Picture 2" descr="NHBS Academic &amp; Professional Books">
            <a:extLst>
              <a:ext uri="{FF2B5EF4-FFF2-40B4-BE49-F238E27FC236}">
                <a16:creationId xmlns:a16="http://schemas.microsoft.com/office/drawing/2014/main" id="{33C6AF00-4C38-A6C1-4C39-FAE15D2E8F9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07220" y="1092547"/>
            <a:ext cx="1914525" cy="2390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0668872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32</a:t>
            </a:fld>
            <a:r>
              <a:rPr lang="en-GB" dirty="0"/>
              <a:t> / 32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ACBA7005: 2025 / 2026		</a:t>
            </a:r>
            <a:r>
              <a:rPr lang="fr-FR" b="1" dirty="0"/>
              <a:t>Questions</a:t>
            </a:r>
            <a:endParaRPr lang="en-GB" b="1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8C4A143-C346-A5D7-3DFF-2CAF7FBCDBED}"/>
              </a:ext>
            </a:extLst>
          </p:cNvPr>
          <p:cNvSpPr txBox="1"/>
          <p:nvPr/>
        </p:nvSpPr>
        <p:spPr>
          <a:xfrm>
            <a:off x="3825380" y="2128688"/>
            <a:ext cx="7499757" cy="24314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/>
              <a:t>Any questions?</a:t>
            </a:r>
          </a:p>
          <a:p>
            <a:endParaRPr lang="en-GB" sz="2400" dirty="0"/>
          </a:p>
          <a:p>
            <a:r>
              <a:rPr lang="en-GB" sz="2400" dirty="0"/>
              <a:t>Please contact via: </a:t>
            </a:r>
          </a:p>
          <a:p>
            <a:endParaRPr lang="en-GB" sz="2400" dirty="0"/>
          </a:p>
          <a:p>
            <a:r>
              <a:rPr lang="en-GB" sz="2400" dirty="0"/>
              <a:t>Email:		</a:t>
            </a:r>
            <a:r>
              <a:rPr lang="en-GB" dirty="0">
                <a:hlinkClick r:id="rId2"/>
              </a:rPr>
              <a:t>a.cunningham@uwtsd.ac.uk</a:t>
            </a:r>
            <a:endParaRPr lang="en-GB" dirty="0"/>
          </a:p>
          <a:p>
            <a:r>
              <a:rPr lang="en-GB" sz="2400" dirty="0"/>
              <a:t>Teams:		</a:t>
            </a:r>
            <a:r>
              <a:rPr lang="en-GB" sz="1400" dirty="0"/>
              <a:t>“ACBA7005 GIS and Habitat Management 25/26_GRP”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51C16DF-F564-481C-CCA4-180408A5301A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28/01/2026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6459D70-2204-8801-4716-B9C4DA29B5AA}"/>
              </a:ext>
            </a:extLst>
          </p:cNvPr>
          <p:cNvSpPr txBox="1"/>
          <p:nvPr/>
        </p:nvSpPr>
        <p:spPr>
          <a:xfrm>
            <a:off x="-1" y="6466114"/>
            <a:ext cx="10712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Lecture 1: Introduction to </a:t>
            </a:r>
            <a:r>
              <a:rPr lang="en-GB" dirty="0"/>
              <a:t>ACBA7005</a:t>
            </a:r>
            <a:r>
              <a:rPr lang="fr-FR" dirty="0"/>
              <a:t> </a:t>
            </a: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338EF1E-4FB9-950C-7D6E-087B5057446A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5" b="35"/>
          <a:stretch/>
        </p:blipFill>
        <p:spPr>
          <a:xfrm>
            <a:off x="20" y="369332"/>
            <a:ext cx="3221352" cy="6096782"/>
          </a:xfrm>
          <a:custGeom>
            <a:avLst/>
            <a:gdLst/>
            <a:ahLst/>
            <a:cxnLst/>
            <a:rect l="l" t="t" r="r" b="b"/>
            <a:pathLst>
              <a:path w="4049806" h="6858000">
                <a:moveTo>
                  <a:pt x="0" y="0"/>
                </a:moveTo>
                <a:lnTo>
                  <a:pt x="4018525" y="0"/>
                </a:lnTo>
                <a:lnTo>
                  <a:pt x="4019816" y="10931"/>
                </a:lnTo>
                <a:cubicBezTo>
                  <a:pt x="4034945" y="94836"/>
                  <a:pt x="4032275" y="179884"/>
                  <a:pt x="4036343" y="264297"/>
                </a:cubicBezTo>
                <a:cubicBezTo>
                  <a:pt x="4041301" y="367652"/>
                  <a:pt x="4035072" y="471135"/>
                  <a:pt x="4032911" y="574617"/>
                </a:cubicBezTo>
                <a:cubicBezTo>
                  <a:pt x="4031004" y="662717"/>
                  <a:pt x="4022232" y="750690"/>
                  <a:pt x="4025029" y="838916"/>
                </a:cubicBezTo>
                <a:cubicBezTo>
                  <a:pt x="4025029" y="841968"/>
                  <a:pt x="4025029" y="845019"/>
                  <a:pt x="4025029" y="848070"/>
                </a:cubicBezTo>
                <a:cubicBezTo>
                  <a:pt x="4017020" y="945068"/>
                  <a:pt x="4017020" y="1042576"/>
                  <a:pt x="4025029" y="1139574"/>
                </a:cubicBezTo>
                <a:cubicBezTo>
                  <a:pt x="4027609" y="1179950"/>
                  <a:pt x="4026885" y="1220466"/>
                  <a:pt x="4022868" y="1260728"/>
                </a:cubicBezTo>
                <a:cubicBezTo>
                  <a:pt x="4019054" y="1311960"/>
                  <a:pt x="4006849" y="1364083"/>
                  <a:pt x="4015621" y="1414934"/>
                </a:cubicBezTo>
                <a:cubicBezTo>
                  <a:pt x="4021367" y="1456784"/>
                  <a:pt x="4024558" y="1498940"/>
                  <a:pt x="4025156" y="1541172"/>
                </a:cubicBezTo>
                <a:cubicBezTo>
                  <a:pt x="4029478" y="1635755"/>
                  <a:pt x="4025283" y="1730847"/>
                  <a:pt x="4023757" y="1825685"/>
                </a:cubicBezTo>
                <a:cubicBezTo>
                  <a:pt x="4021850" y="1936286"/>
                  <a:pt x="4024647" y="2046634"/>
                  <a:pt x="4015748" y="2157235"/>
                </a:cubicBezTo>
                <a:cubicBezTo>
                  <a:pt x="4010790" y="2246581"/>
                  <a:pt x="4010790" y="2336130"/>
                  <a:pt x="4015748" y="2425476"/>
                </a:cubicBezTo>
                <a:cubicBezTo>
                  <a:pt x="4018164" y="2507473"/>
                  <a:pt x="4030495" y="2588454"/>
                  <a:pt x="4028461" y="2671214"/>
                </a:cubicBezTo>
                <a:cubicBezTo>
                  <a:pt x="4026046" y="2767832"/>
                  <a:pt x="4014604" y="2863940"/>
                  <a:pt x="4018164" y="2960685"/>
                </a:cubicBezTo>
                <a:cubicBezTo>
                  <a:pt x="4019816" y="3006832"/>
                  <a:pt x="4019944" y="3052980"/>
                  <a:pt x="4020961" y="3099127"/>
                </a:cubicBezTo>
                <a:cubicBezTo>
                  <a:pt x="4021978" y="3154682"/>
                  <a:pt x="4032021" y="3210110"/>
                  <a:pt x="4026427" y="3265665"/>
                </a:cubicBezTo>
                <a:cubicBezTo>
                  <a:pt x="4017147" y="3358087"/>
                  <a:pt x="3993120" y="3448857"/>
                  <a:pt x="4008121" y="3543567"/>
                </a:cubicBezTo>
                <a:cubicBezTo>
                  <a:pt x="4016384" y="3595690"/>
                  <a:pt x="4025791" y="3647940"/>
                  <a:pt x="4030495" y="3700571"/>
                </a:cubicBezTo>
                <a:cubicBezTo>
                  <a:pt x="4034690" y="3747608"/>
                  <a:pt x="4045369" y="3795408"/>
                  <a:pt x="4037233" y="3842191"/>
                </a:cubicBezTo>
                <a:cubicBezTo>
                  <a:pt x="4030368" y="3882237"/>
                  <a:pt x="4034055" y="3922282"/>
                  <a:pt x="4028715" y="3962327"/>
                </a:cubicBezTo>
                <a:cubicBezTo>
                  <a:pt x="4021723" y="4014831"/>
                  <a:pt x="4017910" y="4068352"/>
                  <a:pt x="4012697" y="4121111"/>
                </a:cubicBezTo>
                <a:cubicBezTo>
                  <a:pt x="4007866" y="4169038"/>
                  <a:pt x="4004307" y="4216838"/>
                  <a:pt x="4017020" y="4261841"/>
                </a:cubicBezTo>
                <a:cubicBezTo>
                  <a:pt x="4048039" y="4375112"/>
                  <a:pt x="4031004" y="4487748"/>
                  <a:pt x="4019308" y="4600257"/>
                </a:cubicBezTo>
                <a:cubicBezTo>
                  <a:pt x="4013587" y="4655049"/>
                  <a:pt x="4005197" y="4712765"/>
                  <a:pt x="4017910" y="4762853"/>
                </a:cubicBezTo>
                <a:cubicBezTo>
                  <a:pt x="4041428" y="4851716"/>
                  <a:pt x="4022995" y="4936764"/>
                  <a:pt x="4012824" y="5021432"/>
                </a:cubicBezTo>
                <a:cubicBezTo>
                  <a:pt x="4002654" y="5106099"/>
                  <a:pt x="4000239" y="5189495"/>
                  <a:pt x="4018037" y="5272637"/>
                </a:cubicBezTo>
                <a:cubicBezTo>
                  <a:pt x="4030495" y="5331116"/>
                  <a:pt x="4030495" y="5390612"/>
                  <a:pt x="4032021" y="5449600"/>
                </a:cubicBezTo>
                <a:cubicBezTo>
                  <a:pt x="4032911" y="5486339"/>
                  <a:pt x="4019308" y="5523842"/>
                  <a:pt x="4010282" y="5560582"/>
                </a:cubicBezTo>
                <a:cubicBezTo>
                  <a:pt x="3994009" y="5626943"/>
                  <a:pt x="3988162" y="5694321"/>
                  <a:pt x="4010282" y="5759029"/>
                </a:cubicBezTo>
                <a:cubicBezTo>
                  <a:pt x="4040793" y="5848655"/>
                  <a:pt x="4058336" y="5938407"/>
                  <a:pt x="4045623" y="6033117"/>
                </a:cubicBezTo>
                <a:cubicBezTo>
                  <a:pt x="4038377" y="6091724"/>
                  <a:pt x="4036597" y="6151347"/>
                  <a:pt x="4025664" y="6209190"/>
                </a:cubicBezTo>
                <a:cubicBezTo>
                  <a:pt x="4007358" y="6304790"/>
                  <a:pt x="4013841" y="6399882"/>
                  <a:pt x="4028461" y="6494211"/>
                </a:cubicBezTo>
                <a:cubicBezTo>
                  <a:pt x="4038542" y="6573081"/>
                  <a:pt x="4039610" y="6652829"/>
                  <a:pt x="4031639" y="6731941"/>
                </a:cubicBezTo>
                <a:lnTo>
                  <a:pt x="4022913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54519371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350" row="3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007AC612-792E-4909-A5B0-A69F33CEF70F}">
  <we:reference id="3e0fcce7-415c-4081-926c-b4e449c650e4" version="1.1.0.1" store="EXCatalog" storeType="EXCatalog"/>
  <we:alternateReferences>
    <we:reference id="WA200004709" version="1.1.0.1" store="en-GB" storeType="OMEX"/>
  </we:alternateReferences>
  <we:properties/>
  <we:bindings/>
  <we:snapshot xmlns:r="http://schemas.openxmlformats.org/officeDocument/2006/relationships"/>
</we:webextension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2939</Words>
  <Application>Microsoft Office PowerPoint</Application>
  <PresentationFormat>Widescreen</PresentationFormat>
  <Paragraphs>511</Paragraphs>
  <Slides>32</Slides>
  <Notes>28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32</vt:i4>
      </vt:variant>
    </vt:vector>
  </HeadingPairs>
  <TitlesOfParts>
    <vt:vector size="42" baseType="lpstr">
      <vt:lpstr>Avenir Next</vt:lpstr>
      <vt:lpstr>Manrope ExtraLight</vt:lpstr>
      <vt:lpstr>Arial</vt:lpstr>
      <vt:lpstr>Calibri</vt:lpstr>
      <vt:lpstr>Calibri Light</vt:lpstr>
      <vt:lpstr>Comic Sans MS</vt:lpstr>
      <vt:lpstr>Times New Roman</vt:lpstr>
      <vt:lpstr>Wingdings</vt:lpstr>
      <vt:lpstr>Office Theme</vt:lpstr>
      <vt:lpstr>1_Office Theme</vt:lpstr>
      <vt:lpstr>PowerPoint Presentation</vt:lpstr>
      <vt:lpstr>PowerPoint Presentation</vt:lpstr>
      <vt:lpstr>PowerPoint Presentation</vt:lpstr>
      <vt:lpstr>PowerPoint Presentation</vt:lpstr>
      <vt:lpstr>Understanding Maps &amp; GIS Data</vt:lpstr>
      <vt:lpstr>PowerPoint Presentation</vt:lpstr>
      <vt:lpstr>PowerPoint Presentation</vt:lpstr>
      <vt:lpstr>PowerPoint Presentation</vt:lpstr>
      <vt:lpstr>PowerPoint Presentation</vt:lpstr>
      <vt:lpstr>Modelling the real world: Spatial Data Types</vt:lpstr>
      <vt:lpstr>PowerPoint Presentation</vt:lpstr>
      <vt:lpstr>PowerPoint Presentation</vt:lpstr>
      <vt:lpstr>PowerPoint Presentation</vt:lpstr>
      <vt:lpstr>PowerPoint Presentation</vt:lpstr>
      <vt:lpstr>Information: Attributes</vt:lpstr>
      <vt:lpstr>PowerPoint Presentation</vt:lpstr>
      <vt:lpstr>PowerPoint Presentation</vt:lpstr>
      <vt:lpstr>PowerPoint Presentation</vt:lpstr>
      <vt:lpstr>Practical: GIS software for Data Visualisation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ACNA6002: Environmental Management, Assessment &amp; Auditing</dc:title>
  <dc:creator>Alisdair Cunningham</dc:creator>
  <cp:lastModifiedBy>Alisdair Cunningham</cp:lastModifiedBy>
  <cp:revision>3</cp:revision>
  <dcterms:created xsi:type="dcterms:W3CDTF">2023-07-26T10:21:48Z</dcterms:created>
  <dcterms:modified xsi:type="dcterms:W3CDTF">2026-01-28T09:45:01Z</dcterms:modified>
</cp:coreProperties>
</file>