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9"/>
  </p:notesMasterIdLst>
  <p:sldIdLst>
    <p:sldId id="321" r:id="rId3"/>
    <p:sldId id="268" r:id="rId4"/>
    <p:sldId id="275" r:id="rId5"/>
    <p:sldId id="278" r:id="rId6"/>
    <p:sldId id="277" r:id="rId7"/>
    <p:sldId id="276" r:id="rId8"/>
    <p:sldId id="272" r:id="rId9"/>
    <p:sldId id="279" r:id="rId10"/>
    <p:sldId id="280" r:id="rId11"/>
    <p:sldId id="281" r:id="rId12"/>
    <p:sldId id="274" r:id="rId13"/>
    <p:sldId id="273" r:id="rId14"/>
    <p:sldId id="318" r:id="rId15"/>
    <p:sldId id="267" r:id="rId16"/>
    <p:sldId id="282" r:id="rId17"/>
    <p:sldId id="283" r:id="rId18"/>
    <p:sldId id="284" r:id="rId19"/>
    <p:sldId id="285" r:id="rId20"/>
    <p:sldId id="286" r:id="rId21"/>
    <p:sldId id="287" r:id="rId22"/>
    <p:sldId id="320" r:id="rId23"/>
    <p:sldId id="288" r:id="rId24"/>
    <p:sldId id="289" r:id="rId25"/>
    <p:sldId id="290" r:id="rId26"/>
    <p:sldId id="291" r:id="rId27"/>
    <p:sldId id="298" r:id="rId28"/>
    <p:sldId id="301" r:id="rId29"/>
    <p:sldId id="300" r:id="rId30"/>
    <p:sldId id="299" r:id="rId31"/>
    <p:sldId id="292" r:id="rId32"/>
    <p:sldId id="293" r:id="rId33"/>
    <p:sldId id="302" r:id="rId34"/>
    <p:sldId id="294" r:id="rId35"/>
    <p:sldId id="304" r:id="rId36"/>
    <p:sldId id="308" r:id="rId37"/>
    <p:sldId id="307" r:id="rId38"/>
    <p:sldId id="306" r:id="rId39"/>
    <p:sldId id="305" r:id="rId40"/>
    <p:sldId id="296" r:id="rId41"/>
    <p:sldId id="295" r:id="rId42"/>
    <p:sldId id="310" r:id="rId43"/>
    <p:sldId id="311" r:id="rId44"/>
    <p:sldId id="319" r:id="rId45"/>
    <p:sldId id="317" r:id="rId46"/>
    <p:sldId id="309" r:id="rId47"/>
    <p:sldId id="297"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xPlQICoZtHW0jsMyHLnsQ==" hashData="sZ9Hr+wkvAbnnkPaZHAko0YORYfNivcii398xSxJGeZdml9UVfHxFd56GURJXI7c8lIYwbqwZunSbsBrS8E7Vw=="/>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55465" autoAdjust="0"/>
  </p:normalViewPr>
  <p:slideViewPr>
    <p:cSldViewPr snapToGrid="0">
      <p:cViewPr varScale="1">
        <p:scale>
          <a:sx n="31" d="100"/>
          <a:sy n="31" d="100"/>
        </p:scale>
        <p:origin x="2028"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774514-8E62-44AE-BFBE-EEE578FDA206}" type="datetimeFigureOut">
              <a:rPr lang="en-GB" smtClean="0"/>
              <a:t>29/06/2022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808701-C44D-434D-923D-AF350F7B619E}" type="slidenum">
              <a:rPr lang="en-GB" smtClean="0"/>
              <a:t>‹#›</a:t>
            </a:fld>
            <a:endParaRPr lang="en-GB"/>
          </a:p>
        </p:txBody>
      </p:sp>
    </p:spTree>
    <p:extLst>
      <p:ext uri="{BB962C8B-B14F-4D97-AF65-F5344CB8AC3E}">
        <p14:creationId xmlns:p14="http://schemas.microsoft.com/office/powerpoint/2010/main" val="4830583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4808701-C44D-434D-923D-AF350F7B619E}" type="slidenum">
              <a:rPr lang="en-GB" smtClean="0"/>
              <a:t>1</a:t>
            </a:fld>
            <a:endParaRPr lang="en-GB"/>
          </a:p>
        </p:txBody>
      </p:sp>
    </p:spTree>
    <p:extLst>
      <p:ext uri="{BB962C8B-B14F-4D97-AF65-F5344CB8AC3E}">
        <p14:creationId xmlns:p14="http://schemas.microsoft.com/office/powerpoint/2010/main" val="17442427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4808701-C44D-434D-923D-AF350F7B619E}" type="slidenum">
              <a:rPr lang="en-GB" smtClean="0"/>
              <a:t>2</a:t>
            </a:fld>
            <a:endParaRPr lang="en-GB"/>
          </a:p>
        </p:txBody>
      </p:sp>
    </p:spTree>
    <p:extLst>
      <p:ext uri="{BB962C8B-B14F-4D97-AF65-F5344CB8AC3E}">
        <p14:creationId xmlns:p14="http://schemas.microsoft.com/office/powerpoint/2010/main" val="12193982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4808701-C44D-434D-923D-AF350F7B619E}" type="slidenum">
              <a:rPr lang="en-GB" smtClean="0"/>
              <a:t>5</a:t>
            </a:fld>
            <a:endParaRPr lang="en-GB"/>
          </a:p>
        </p:txBody>
      </p:sp>
    </p:spTree>
    <p:extLst>
      <p:ext uri="{BB962C8B-B14F-4D97-AF65-F5344CB8AC3E}">
        <p14:creationId xmlns:p14="http://schemas.microsoft.com/office/powerpoint/2010/main" val="39357887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4808701-C44D-434D-923D-AF350F7B619E}" type="slidenum">
              <a:rPr lang="en-GB" smtClean="0"/>
              <a:t>6</a:t>
            </a:fld>
            <a:endParaRPr lang="en-GB"/>
          </a:p>
        </p:txBody>
      </p:sp>
    </p:spTree>
    <p:extLst>
      <p:ext uri="{BB962C8B-B14F-4D97-AF65-F5344CB8AC3E}">
        <p14:creationId xmlns:p14="http://schemas.microsoft.com/office/powerpoint/2010/main" val="37818547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4808701-C44D-434D-923D-AF350F7B619E}" type="slidenum">
              <a:rPr lang="en-GB" smtClean="0"/>
              <a:t>12</a:t>
            </a:fld>
            <a:endParaRPr lang="en-GB"/>
          </a:p>
        </p:txBody>
      </p:sp>
    </p:spTree>
    <p:extLst>
      <p:ext uri="{BB962C8B-B14F-4D97-AF65-F5344CB8AC3E}">
        <p14:creationId xmlns:p14="http://schemas.microsoft.com/office/powerpoint/2010/main" val="11172954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4808701-C44D-434D-923D-AF350F7B619E}" type="slidenum">
              <a:rPr lang="en-GB" smtClean="0"/>
              <a:t>18</a:t>
            </a:fld>
            <a:endParaRPr lang="en-GB"/>
          </a:p>
        </p:txBody>
      </p:sp>
    </p:spTree>
    <p:extLst>
      <p:ext uri="{BB962C8B-B14F-4D97-AF65-F5344CB8AC3E}">
        <p14:creationId xmlns:p14="http://schemas.microsoft.com/office/powerpoint/2010/main" val="3795654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4808701-C44D-434D-923D-AF350F7B619E}" type="slidenum">
              <a:rPr lang="en-GB" smtClean="0"/>
              <a:t>23</a:t>
            </a:fld>
            <a:endParaRPr lang="en-GB"/>
          </a:p>
        </p:txBody>
      </p:sp>
    </p:spTree>
    <p:extLst>
      <p:ext uri="{BB962C8B-B14F-4D97-AF65-F5344CB8AC3E}">
        <p14:creationId xmlns:p14="http://schemas.microsoft.com/office/powerpoint/2010/main" val="10562245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4808701-C44D-434D-923D-AF350F7B619E}" type="slidenum">
              <a:rPr lang="en-GB" smtClean="0"/>
              <a:t>32</a:t>
            </a:fld>
            <a:endParaRPr lang="en-GB"/>
          </a:p>
        </p:txBody>
      </p:sp>
    </p:spTree>
    <p:extLst>
      <p:ext uri="{BB962C8B-B14F-4D97-AF65-F5344CB8AC3E}">
        <p14:creationId xmlns:p14="http://schemas.microsoft.com/office/powerpoint/2010/main" val="23609053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4808701-C44D-434D-923D-AF350F7B619E}" type="slidenum">
              <a:rPr lang="en-GB" smtClean="0"/>
              <a:t>40</a:t>
            </a:fld>
            <a:endParaRPr lang="en-GB"/>
          </a:p>
        </p:txBody>
      </p:sp>
    </p:spTree>
    <p:extLst>
      <p:ext uri="{BB962C8B-B14F-4D97-AF65-F5344CB8AC3E}">
        <p14:creationId xmlns:p14="http://schemas.microsoft.com/office/powerpoint/2010/main" val="41370508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4808701-C44D-434D-923D-AF350F7B619E}" type="slidenum">
              <a:rPr lang="en-GB" smtClean="0"/>
              <a:t>44</a:t>
            </a:fld>
            <a:endParaRPr lang="en-GB"/>
          </a:p>
        </p:txBody>
      </p:sp>
    </p:spTree>
    <p:extLst>
      <p:ext uri="{BB962C8B-B14F-4D97-AF65-F5344CB8AC3E}">
        <p14:creationId xmlns:p14="http://schemas.microsoft.com/office/powerpoint/2010/main" val="11535164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4808701-C44D-434D-923D-AF350F7B619E}" type="slidenum">
              <a:rPr lang="en-GB" smtClean="0"/>
              <a:t>45</a:t>
            </a:fld>
            <a:endParaRPr lang="en-GB"/>
          </a:p>
        </p:txBody>
      </p:sp>
    </p:spTree>
    <p:extLst>
      <p:ext uri="{BB962C8B-B14F-4D97-AF65-F5344CB8AC3E}">
        <p14:creationId xmlns:p14="http://schemas.microsoft.com/office/powerpoint/2010/main" val="14438906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4808701-C44D-434D-923D-AF350F7B619E}" type="slidenum">
              <a:rPr lang="en-GB" smtClean="0"/>
              <a:t>46</a:t>
            </a:fld>
            <a:endParaRPr lang="en-GB"/>
          </a:p>
        </p:txBody>
      </p:sp>
    </p:spTree>
    <p:extLst>
      <p:ext uri="{BB962C8B-B14F-4D97-AF65-F5344CB8AC3E}">
        <p14:creationId xmlns:p14="http://schemas.microsoft.com/office/powerpoint/2010/main" val="19347604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29/06/2022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29/06/2022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29/06/2022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268735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855296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785971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433211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29/06/2022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76813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29/06/2022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984752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29/06/2022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527265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790477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915133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91052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527487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29/06/2022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29/06/2022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0324814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7.emf"/><Relationship Id="rId4" Type="http://schemas.openxmlformats.org/officeDocument/2006/relationships/image" Target="../media/image6.emf"/></Relationships>
</file>

<file path=ppt/slides/_rels/slide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em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10.em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12.emf"/></Relationships>
</file>

<file path=ppt/slides/_rels/slide7.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8.emf"/><Relationship Id="rId1" Type="http://schemas.openxmlformats.org/officeDocument/2006/relationships/slideLayout" Target="../slideLayouts/slideLayout7.xml"/><Relationship Id="rId5" Type="http://schemas.openxmlformats.org/officeDocument/2006/relationships/image" Target="../media/image16.emf"/><Relationship Id="rId4" Type="http://schemas.openxmlformats.org/officeDocument/2006/relationships/image" Target="../media/image15.emf"/></Relationships>
</file>

<file path=ppt/slides/_rels/slide8.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image" Target="../media/image8.emf"/><Relationship Id="rId1" Type="http://schemas.openxmlformats.org/officeDocument/2006/relationships/slideLayout" Target="../slideLayouts/slideLayout7.xml"/><Relationship Id="rId4" Type="http://schemas.openxmlformats.org/officeDocument/2006/relationships/image" Target="../media/image18.emf"/></Relationships>
</file>

<file path=ppt/slides/_rels/slide9.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image" Target="../media/image8.emf"/><Relationship Id="rId1" Type="http://schemas.openxmlformats.org/officeDocument/2006/relationships/slideLayout" Target="../slideLayouts/slideLayout7.xml"/><Relationship Id="rId4" Type="http://schemas.openxmlformats.org/officeDocument/2006/relationships/image" Target="../media/image20.emf"/></Relationships>
</file>

<file path=ppt/slides/_rels/slide10.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image" Target="../media/image8.em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2.emf"/><Relationship Id="rId1" Type="http://schemas.openxmlformats.org/officeDocument/2006/relationships/slideLayout" Target="../slideLayouts/slideLayout7.xml"/><Relationship Id="rId5" Type="http://schemas.openxmlformats.org/officeDocument/2006/relationships/image" Target="../media/image24.emf"/><Relationship Id="rId4" Type="http://schemas.openxmlformats.org/officeDocument/2006/relationships/image" Target="../media/image23.emf"/></Relationships>
</file>

<file path=ppt/slides/_rels/slide12.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2.em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7.emf"/><Relationship Id="rId7" Type="http://schemas.openxmlformats.org/officeDocument/2006/relationships/image" Target="../media/image31.emf"/><Relationship Id="rId2" Type="http://schemas.openxmlformats.org/officeDocument/2006/relationships/image" Target="../media/image8.emf"/><Relationship Id="rId1" Type="http://schemas.openxmlformats.org/officeDocument/2006/relationships/slideLayout" Target="../slideLayouts/slideLayout7.xml"/><Relationship Id="rId6" Type="http://schemas.openxmlformats.org/officeDocument/2006/relationships/image" Target="../media/image30.emf"/><Relationship Id="rId5" Type="http://schemas.openxmlformats.org/officeDocument/2006/relationships/image" Target="../media/image29.emf"/><Relationship Id="rId4" Type="http://schemas.openxmlformats.org/officeDocument/2006/relationships/image" Target="../media/image28.emf"/></Relationships>
</file>

<file path=ppt/slides/_rels/slide1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32.emf"/></Relationships>
</file>

<file path=ppt/slides/_rels/slide1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2.emf"/><Relationship Id="rId1" Type="http://schemas.openxmlformats.org/officeDocument/2006/relationships/slideLayout" Target="../slideLayouts/slideLayout7.xml"/><Relationship Id="rId4" Type="http://schemas.openxmlformats.org/officeDocument/2006/relationships/image" Target="../media/image33.emf"/></Relationships>
</file>

<file path=ppt/slides/_rels/slide20.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2.em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22.emf"/><Relationship Id="rId1" Type="http://schemas.openxmlformats.org/officeDocument/2006/relationships/slideLayout" Target="../slideLayouts/slideLayout7.xml"/><Relationship Id="rId5" Type="http://schemas.openxmlformats.org/officeDocument/2006/relationships/image" Target="../media/image8.emf"/><Relationship Id="rId4" Type="http://schemas.openxmlformats.org/officeDocument/2006/relationships/image" Target="../media/image35.jpeg"/></Relationships>
</file>

<file path=ppt/slides/_rels/slide2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2.emf"/><Relationship Id="rId1" Type="http://schemas.openxmlformats.org/officeDocument/2006/relationships/slideLayout" Target="../slideLayouts/slideLayout7.xml"/><Relationship Id="rId5" Type="http://schemas.openxmlformats.org/officeDocument/2006/relationships/image" Target="../media/image37.emf"/><Relationship Id="rId4" Type="http://schemas.openxmlformats.org/officeDocument/2006/relationships/image" Target="../media/image36.emf"/></Relationships>
</file>

<file path=ppt/slides/_rels/slide23.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38.emf"/><Relationship Id="rId4" Type="http://schemas.openxmlformats.org/officeDocument/2006/relationships/image" Target="../media/image8.emf"/></Relationships>
</file>

<file path=ppt/slides/_rels/slide24.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image" Target="../media/image22.emf"/><Relationship Id="rId1" Type="http://schemas.openxmlformats.org/officeDocument/2006/relationships/slideLayout" Target="../slideLayouts/slideLayout7.xml"/><Relationship Id="rId4" Type="http://schemas.openxmlformats.org/officeDocument/2006/relationships/image" Target="../media/image8.emf"/></Relationships>
</file>

<file path=ppt/slides/_rels/slide25.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2.emf"/><Relationship Id="rId1" Type="http://schemas.openxmlformats.org/officeDocument/2006/relationships/slideLayout" Target="../slideLayouts/slideLayout7.xml"/><Relationship Id="rId4" Type="http://schemas.openxmlformats.org/officeDocument/2006/relationships/image" Target="../media/image40.jpeg"/></Relationships>
</file>

<file path=ppt/slides/_rels/slide2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2.emf"/><Relationship Id="rId1" Type="http://schemas.openxmlformats.org/officeDocument/2006/relationships/slideLayout" Target="../slideLayouts/slideLayout7.xml"/><Relationship Id="rId5" Type="http://schemas.openxmlformats.org/officeDocument/2006/relationships/image" Target="../media/image42.emf"/><Relationship Id="rId4" Type="http://schemas.openxmlformats.org/officeDocument/2006/relationships/image" Target="../media/image41.emf"/></Relationships>
</file>

<file path=ppt/slides/_rels/slide27.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2.emf"/><Relationship Id="rId1" Type="http://schemas.openxmlformats.org/officeDocument/2006/relationships/slideLayout" Target="../slideLayouts/slideLayout7.xml"/><Relationship Id="rId4" Type="http://schemas.openxmlformats.org/officeDocument/2006/relationships/image" Target="../media/image12.emf"/></Relationships>
</file>

<file path=ppt/slides/_rels/slide2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2.emf"/><Relationship Id="rId1" Type="http://schemas.openxmlformats.org/officeDocument/2006/relationships/slideLayout" Target="../slideLayouts/slideLayout7.xml"/><Relationship Id="rId4" Type="http://schemas.openxmlformats.org/officeDocument/2006/relationships/image" Target="../media/image43.jpg"/></Relationships>
</file>

<file path=ppt/slides/_rels/slide29.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image" Target="../media/image22.emf"/><Relationship Id="rId1" Type="http://schemas.openxmlformats.org/officeDocument/2006/relationships/slideLayout" Target="../slideLayouts/slideLayout7.xml"/><Relationship Id="rId6" Type="http://schemas.openxmlformats.org/officeDocument/2006/relationships/image" Target="../media/image46.jpeg"/><Relationship Id="rId5" Type="http://schemas.openxmlformats.org/officeDocument/2006/relationships/image" Target="../media/image45.png"/><Relationship Id="rId4" Type="http://schemas.openxmlformats.org/officeDocument/2006/relationships/image" Target="../media/image8.emf"/></Relationships>
</file>

<file path=ppt/slides/_rels/slide30.xml.rels><?xml version="1.0" encoding="UTF-8" standalone="yes"?>
<Relationships xmlns="http://schemas.openxmlformats.org/package/2006/relationships"><Relationship Id="rId3" Type="http://schemas.openxmlformats.org/officeDocument/2006/relationships/image" Target="../media/image47.emf"/><Relationship Id="rId2" Type="http://schemas.openxmlformats.org/officeDocument/2006/relationships/image" Target="../media/image22.emf"/><Relationship Id="rId1" Type="http://schemas.openxmlformats.org/officeDocument/2006/relationships/slideLayout" Target="../slideLayouts/slideLayout7.xml"/><Relationship Id="rId4" Type="http://schemas.openxmlformats.org/officeDocument/2006/relationships/image" Target="../media/image8.emf"/></Relationships>
</file>

<file path=ppt/slides/_rels/slide3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2.emf"/><Relationship Id="rId1" Type="http://schemas.openxmlformats.org/officeDocument/2006/relationships/slideLayout" Target="../slideLayouts/slideLayout7.xml"/><Relationship Id="rId5" Type="http://schemas.openxmlformats.org/officeDocument/2006/relationships/image" Target="../media/image49.emf"/><Relationship Id="rId4" Type="http://schemas.openxmlformats.org/officeDocument/2006/relationships/image" Target="../media/image48.emf"/></Relationships>
</file>

<file path=ppt/slides/_rels/slide32.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50.emf"/><Relationship Id="rId4" Type="http://schemas.openxmlformats.org/officeDocument/2006/relationships/image" Target="../media/image8.emf"/></Relationships>
</file>

<file path=ppt/slides/_rels/slide3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2.emf"/><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2.emf"/><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2.emf"/><Relationship Id="rId1" Type="http://schemas.openxmlformats.org/officeDocument/2006/relationships/slideLayout" Target="../slideLayouts/slideLayout7.xml"/><Relationship Id="rId5" Type="http://schemas.openxmlformats.org/officeDocument/2006/relationships/image" Target="../media/image52.emf"/><Relationship Id="rId4" Type="http://schemas.openxmlformats.org/officeDocument/2006/relationships/image" Target="../media/image51.emf"/></Relationships>
</file>

<file path=ppt/slides/_rels/slide36.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image" Target="../media/image22.emf"/><Relationship Id="rId1" Type="http://schemas.openxmlformats.org/officeDocument/2006/relationships/slideLayout" Target="../slideLayouts/slideLayout7.xml"/><Relationship Id="rId4" Type="http://schemas.openxmlformats.org/officeDocument/2006/relationships/image" Target="../media/image8.emf"/></Relationships>
</file>

<file path=ppt/slides/_rels/slide37.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2.emf"/><Relationship Id="rId1" Type="http://schemas.openxmlformats.org/officeDocument/2006/relationships/slideLayout" Target="../slideLayouts/slideLayout7.xml"/><Relationship Id="rId4" Type="http://schemas.openxmlformats.org/officeDocument/2006/relationships/image" Target="../media/image54.emf"/></Relationships>
</file>

<file path=ppt/slides/_rels/slide3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2.emf"/><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2.emf"/><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8.emf"/></Relationships>
</file>

<file path=ppt/slides/_rels/slide4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2.emf"/><Relationship Id="rId1" Type="http://schemas.openxmlformats.org/officeDocument/2006/relationships/slideLayout" Target="../slideLayouts/slideLayout7.xml"/><Relationship Id="rId5" Type="http://schemas.openxmlformats.org/officeDocument/2006/relationships/image" Target="../media/image56.emf"/><Relationship Id="rId4" Type="http://schemas.openxmlformats.org/officeDocument/2006/relationships/image" Target="../media/image55.emf"/></Relationships>
</file>

<file path=ppt/slides/_rels/slide4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2.emf"/><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2.emf"/><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8.emf"/></Relationships>
</file>

<file path=ppt/slides/_rels/slide45.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8.emf"/></Relationships>
</file>

<file path=ppt/slides/_rels/slide46.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300779" y="2198603"/>
            <a:ext cx="4271221" cy="1477328"/>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Forensic Awareness.</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0597611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851267" y="185250"/>
            <a:ext cx="5719912" cy="369332"/>
          </a:xfrm>
          <a:prstGeom prst="rect">
            <a:avLst/>
          </a:prstGeom>
        </p:spPr>
        <p:txBody>
          <a:bodyPr wrap="square">
            <a:spAutoFit/>
          </a:bodyPr>
          <a:lstStyle/>
          <a:p>
            <a:pPr algn="ctr"/>
            <a:r>
              <a:rPr lang="en-GB" b="1" dirty="0">
                <a:solidFill>
                  <a:srgbClr val="000000"/>
                </a:solidFill>
                <a:latin typeface="Arial" panose="020B0604020202020204" pitchFamily="34" charset="0"/>
              </a:rPr>
              <a:t>YN CYDWEITHIO  WORKING IN COLLABORATION</a:t>
            </a:r>
          </a:p>
        </p:txBody>
      </p:sp>
      <p:pic>
        <p:nvPicPr>
          <p:cNvPr id="5" name="Picture 4"/>
          <p:cNvPicPr>
            <a:picLocks noChangeAspect="1"/>
          </p:cNvPicPr>
          <p:nvPr/>
        </p:nvPicPr>
        <p:blipFill>
          <a:blip r:embed="rId3"/>
          <a:stretch>
            <a:fillRect/>
          </a:stretch>
        </p:blipFill>
        <p:spPr>
          <a:xfrm>
            <a:off x="968222" y="633162"/>
            <a:ext cx="9486001" cy="404533"/>
          </a:xfrm>
          <a:prstGeom prst="rect">
            <a:avLst/>
          </a:prstGeom>
        </p:spPr>
      </p:pic>
      <p:pic>
        <p:nvPicPr>
          <p:cNvPr id="6" name="Picture 5"/>
          <p:cNvPicPr>
            <a:picLocks noChangeAspect="1"/>
          </p:cNvPicPr>
          <p:nvPr/>
        </p:nvPicPr>
        <p:blipFill>
          <a:blip r:embed="rId4"/>
          <a:stretch>
            <a:fillRect/>
          </a:stretch>
        </p:blipFill>
        <p:spPr>
          <a:xfrm>
            <a:off x="2677678" y="1370760"/>
            <a:ext cx="6067088" cy="3019200"/>
          </a:xfrm>
          <a:prstGeom prst="rect">
            <a:avLst/>
          </a:prstGeom>
        </p:spPr>
      </p:pic>
      <p:pic>
        <p:nvPicPr>
          <p:cNvPr id="7" name="Picture 6"/>
          <p:cNvPicPr>
            <a:picLocks noChangeAspect="1"/>
          </p:cNvPicPr>
          <p:nvPr/>
        </p:nvPicPr>
        <p:blipFill>
          <a:blip r:embed="rId5"/>
          <a:stretch>
            <a:fillRect/>
          </a:stretch>
        </p:blipFill>
        <p:spPr>
          <a:xfrm>
            <a:off x="968222" y="4609902"/>
            <a:ext cx="9486001" cy="720267"/>
          </a:xfrm>
          <a:prstGeom prst="rect">
            <a:avLst/>
          </a:prstGeom>
        </p:spPr>
      </p:pic>
    </p:spTree>
    <p:extLst>
      <p:ext uri="{BB962C8B-B14F-4D97-AF65-F5344CB8AC3E}">
        <p14:creationId xmlns:p14="http://schemas.microsoft.com/office/powerpoint/2010/main" val="10474836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4178494" y="0"/>
            <a:ext cx="2322094" cy="1262933"/>
          </a:xfrm>
          <a:prstGeom prst="rect">
            <a:avLst/>
          </a:prstGeom>
        </p:spPr>
      </p:pic>
      <p:pic>
        <p:nvPicPr>
          <p:cNvPr id="4" name="Picture 3"/>
          <p:cNvPicPr>
            <a:picLocks noChangeAspect="1"/>
          </p:cNvPicPr>
          <p:nvPr/>
        </p:nvPicPr>
        <p:blipFill rotWithShape="1">
          <a:blip r:embed="rId3"/>
          <a:srcRect l="11812"/>
          <a:stretch/>
        </p:blipFill>
        <p:spPr>
          <a:xfrm>
            <a:off x="1986742" y="1362685"/>
            <a:ext cx="7389484" cy="3864085"/>
          </a:xfrm>
          <a:prstGeom prst="rect">
            <a:avLst/>
          </a:prstGeom>
        </p:spPr>
      </p:pic>
    </p:spTree>
    <p:extLst>
      <p:ext uri="{BB962C8B-B14F-4D97-AF65-F5344CB8AC3E}">
        <p14:creationId xmlns:p14="http://schemas.microsoft.com/office/powerpoint/2010/main" val="6346984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546166" y="2044932"/>
            <a:ext cx="7597833" cy="2954655"/>
          </a:xfrm>
          <a:prstGeom prst="rect">
            <a:avLst/>
          </a:prstGeom>
        </p:spPr>
        <p:txBody>
          <a:bodyPr wrap="square">
            <a:spAutoFit/>
          </a:bodyPr>
          <a:lstStyle/>
          <a:p>
            <a:r>
              <a:rPr lang="en-GB" sz="2400" b="1" dirty="0">
                <a:solidFill>
                  <a:srgbClr val="000000"/>
                </a:solidFill>
                <a:latin typeface="Verdana" panose="020B0604030504040204" pitchFamily="34" charset="0"/>
              </a:rPr>
              <a:t> </a:t>
            </a:r>
            <a:r>
              <a:rPr lang="en-GB" sz="2800" b="1" dirty="0">
                <a:solidFill>
                  <a:srgbClr val="000000"/>
                </a:solidFill>
                <a:latin typeface="Verdana" panose="020B0604030504040204" pitchFamily="34" charset="0"/>
              </a:rPr>
              <a:t>DNA Clean Room</a:t>
            </a:r>
          </a:p>
          <a:p>
            <a:endParaRPr lang="en-GB" sz="2400" b="1" dirty="0">
              <a:solidFill>
                <a:srgbClr val="000000"/>
              </a:solidFill>
              <a:latin typeface="Verdana" panose="020B0604030504040204" pitchFamily="34" charset="0"/>
            </a:endParaRPr>
          </a:p>
          <a:p>
            <a:r>
              <a:rPr lang="en-US" sz="2400" dirty="0">
                <a:solidFill>
                  <a:srgbClr val="000000"/>
                </a:solidFill>
                <a:latin typeface="Arial" panose="020B0604020202020204" pitchFamily="34" charset="0"/>
              </a:rPr>
              <a:t>* Blood screening.</a:t>
            </a:r>
          </a:p>
          <a:p>
            <a:r>
              <a:rPr lang="en-US" sz="2400" dirty="0">
                <a:solidFill>
                  <a:srgbClr val="000000"/>
                </a:solidFill>
                <a:latin typeface="Arial" panose="020B0604020202020204" pitchFamily="34" charset="0"/>
              </a:rPr>
              <a:t>* Swabbing exhibits – DNA</a:t>
            </a:r>
          </a:p>
          <a:p>
            <a:r>
              <a:rPr lang="en-US" sz="2400" dirty="0">
                <a:solidFill>
                  <a:srgbClr val="000000"/>
                </a:solidFill>
                <a:latin typeface="Arial" panose="020B0604020202020204" pitchFamily="34" charset="0"/>
              </a:rPr>
              <a:t>* Contingency hair and </a:t>
            </a:r>
            <a:r>
              <a:rPr lang="en-US" sz="2400" dirty="0" err="1">
                <a:solidFill>
                  <a:srgbClr val="000000"/>
                </a:solidFill>
                <a:latin typeface="Arial" panose="020B0604020202020204" pitchFamily="34" charset="0"/>
              </a:rPr>
              <a:t>Fibres</a:t>
            </a:r>
            <a:endParaRPr lang="en-US" sz="2400" dirty="0">
              <a:solidFill>
                <a:srgbClr val="000000"/>
              </a:solidFill>
              <a:latin typeface="Arial" panose="020B0604020202020204" pitchFamily="34" charset="0"/>
            </a:endParaRPr>
          </a:p>
          <a:p>
            <a:r>
              <a:rPr lang="sv-SE" sz="2400" dirty="0">
                <a:solidFill>
                  <a:srgbClr val="000000"/>
                </a:solidFill>
                <a:latin typeface="Arial" panose="020B0604020202020204" pitchFamily="34" charset="0"/>
              </a:rPr>
              <a:t>* Intel re Blood Pattern Analysis</a:t>
            </a:r>
          </a:p>
          <a:p>
            <a:r>
              <a:rPr lang="en-US" sz="2400" dirty="0">
                <a:solidFill>
                  <a:srgbClr val="000000"/>
                </a:solidFill>
                <a:latin typeface="Arial" panose="020B0604020202020204" pitchFamily="34" charset="0"/>
              </a:rPr>
              <a:t>* Sexual offences advice.</a:t>
            </a:r>
          </a:p>
          <a:p>
            <a:endParaRPr lang="en-US" sz="1400" dirty="0">
              <a:solidFill>
                <a:srgbClr val="000000"/>
              </a:solidFill>
              <a:latin typeface="Arial" panose="020B0604020202020204" pitchFamily="34" charset="0"/>
            </a:endParaRPr>
          </a:p>
        </p:txBody>
      </p:sp>
      <p:pic>
        <p:nvPicPr>
          <p:cNvPr id="4" name="Picture 3"/>
          <p:cNvPicPr>
            <a:picLocks noChangeAspect="1"/>
          </p:cNvPicPr>
          <p:nvPr/>
        </p:nvPicPr>
        <p:blipFill>
          <a:blip r:embed="rId2"/>
          <a:stretch>
            <a:fillRect/>
          </a:stretch>
        </p:blipFill>
        <p:spPr>
          <a:xfrm>
            <a:off x="6025800" y="2044932"/>
            <a:ext cx="2041740" cy="2352501"/>
          </a:xfrm>
          <a:prstGeom prst="rect">
            <a:avLst/>
          </a:prstGeom>
        </p:spPr>
      </p:pic>
      <p:pic>
        <p:nvPicPr>
          <p:cNvPr id="5" name="Picture 4"/>
          <p:cNvPicPr>
            <a:picLocks noChangeAspect="1"/>
          </p:cNvPicPr>
          <p:nvPr/>
        </p:nvPicPr>
        <p:blipFill>
          <a:blip r:embed="rId3"/>
          <a:stretch>
            <a:fillRect/>
          </a:stretch>
        </p:blipFill>
        <p:spPr>
          <a:xfrm>
            <a:off x="4184036" y="112522"/>
            <a:ext cx="2322094" cy="1262933"/>
          </a:xfrm>
          <a:prstGeom prst="rect">
            <a:avLst/>
          </a:prstGeom>
        </p:spPr>
      </p:pic>
    </p:spTree>
    <p:extLst>
      <p:ext uri="{BB962C8B-B14F-4D97-AF65-F5344CB8AC3E}">
        <p14:creationId xmlns:p14="http://schemas.microsoft.com/office/powerpoint/2010/main" val="36108364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371599" y="975706"/>
            <a:ext cx="7265324" cy="4708981"/>
          </a:xfrm>
          <a:prstGeom prst="rect">
            <a:avLst/>
          </a:prstGeom>
        </p:spPr>
        <p:txBody>
          <a:bodyPr wrap="square">
            <a:spAutoFit/>
          </a:bodyPr>
          <a:lstStyle/>
          <a:p>
            <a:pPr algn="ctr"/>
            <a:r>
              <a:rPr lang="en-GB" sz="2000" dirty="0">
                <a:solidFill>
                  <a:srgbClr val="000000"/>
                </a:solidFill>
                <a:latin typeface="Arial" panose="020B0604020202020204" pitchFamily="34" charset="0"/>
              </a:rPr>
              <a:t> </a:t>
            </a:r>
          </a:p>
          <a:p>
            <a:pPr algn="ctr"/>
            <a:r>
              <a:rPr lang="en-GB" sz="3600" dirty="0">
                <a:solidFill>
                  <a:srgbClr val="000000"/>
                </a:solidFill>
                <a:latin typeface="Arial" panose="020B0604020202020204" pitchFamily="34" charset="0"/>
              </a:rPr>
              <a:t>Drugs</a:t>
            </a:r>
          </a:p>
          <a:p>
            <a:endParaRPr lang="en-GB" sz="2000" dirty="0">
              <a:solidFill>
                <a:srgbClr val="000000"/>
              </a:solidFill>
              <a:latin typeface="Arial" panose="020B0604020202020204" pitchFamily="34" charset="0"/>
            </a:endParaRPr>
          </a:p>
          <a:p>
            <a:r>
              <a:rPr lang="en-GB" sz="2800" b="1" dirty="0">
                <a:solidFill>
                  <a:srgbClr val="000000"/>
                </a:solidFill>
                <a:latin typeface="Arial" panose="020B0604020202020204" pitchFamily="34" charset="0"/>
              </a:rPr>
              <a:t>Examination and identification of all common drugs.</a:t>
            </a:r>
          </a:p>
          <a:p>
            <a:endParaRPr lang="en-GB" sz="2800" b="1" dirty="0">
              <a:solidFill>
                <a:srgbClr val="000000"/>
              </a:solidFill>
              <a:latin typeface="Arial" panose="020B0604020202020204" pitchFamily="34" charset="0"/>
            </a:endParaRPr>
          </a:p>
          <a:p>
            <a:endParaRPr lang="en-GB" sz="2800" b="1" dirty="0">
              <a:solidFill>
                <a:srgbClr val="000000"/>
              </a:solidFill>
              <a:latin typeface="Arial" panose="020B0604020202020204" pitchFamily="34" charset="0"/>
            </a:endParaRPr>
          </a:p>
          <a:p>
            <a:r>
              <a:rPr lang="en-GB" sz="2800" b="1" dirty="0">
                <a:solidFill>
                  <a:srgbClr val="000000"/>
                </a:solidFill>
                <a:latin typeface="Arial" panose="020B0604020202020204" pitchFamily="34" charset="0"/>
              </a:rPr>
              <a:t>Identification/ Purity tests.</a:t>
            </a:r>
          </a:p>
          <a:p>
            <a:endParaRPr lang="en-GB" sz="2800" b="1" dirty="0">
              <a:solidFill>
                <a:srgbClr val="000000"/>
              </a:solidFill>
              <a:latin typeface="Arial" panose="020B0604020202020204" pitchFamily="34" charset="0"/>
            </a:endParaRPr>
          </a:p>
          <a:p>
            <a:endParaRPr lang="en-GB" sz="2800" b="1" dirty="0">
              <a:solidFill>
                <a:srgbClr val="000000"/>
              </a:solidFill>
              <a:latin typeface="Arial" panose="020B0604020202020204" pitchFamily="34" charset="0"/>
            </a:endParaRPr>
          </a:p>
          <a:p>
            <a:r>
              <a:rPr lang="en-GB" sz="2800" b="1" dirty="0">
                <a:solidFill>
                  <a:srgbClr val="000000"/>
                </a:solidFill>
                <a:latin typeface="Arial" panose="020B0604020202020204" pitchFamily="34" charset="0"/>
              </a:rPr>
              <a:t>Drug comparisons</a:t>
            </a:r>
            <a:endParaRPr lang="en-GB" sz="28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95204" y="2593571"/>
            <a:ext cx="2897591" cy="2396317"/>
          </a:xfrm>
          <a:prstGeom prst="rect">
            <a:avLst/>
          </a:prstGeom>
        </p:spPr>
      </p:pic>
      <p:pic>
        <p:nvPicPr>
          <p:cNvPr id="5" name="Picture 4"/>
          <p:cNvPicPr>
            <a:picLocks noChangeAspect="1"/>
          </p:cNvPicPr>
          <p:nvPr/>
        </p:nvPicPr>
        <p:blipFill>
          <a:blip r:embed="rId4"/>
          <a:stretch>
            <a:fillRect/>
          </a:stretch>
        </p:blipFill>
        <p:spPr>
          <a:xfrm>
            <a:off x="3955436" y="0"/>
            <a:ext cx="2322094" cy="1262933"/>
          </a:xfrm>
          <a:prstGeom prst="rect">
            <a:avLst/>
          </a:prstGeom>
        </p:spPr>
      </p:pic>
    </p:spTree>
    <p:extLst>
      <p:ext uri="{BB962C8B-B14F-4D97-AF65-F5344CB8AC3E}">
        <p14:creationId xmlns:p14="http://schemas.microsoft.com/office/powerpoint/2010/main" val="28247265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44138" y="1881324"/>
            <a:ext cx="6096000" cy="2585323"/>
          </a:xfrm>
          <a:prstGeom prst="rect">
            <a:avLst/>
          </a:prstGeom>
        </p:spPr>
        <p:txBody>
          <a:bodyPr>
            <a:spAutoFit/>
          </a:bodyPr>
          <a:lstStyle/>
          <a:p>
            <a:r>
              <a:rPr lang="en-US" sz="3600" dirty="0">
                <a:solidFill>
                  <a:srgbClr val="000000"/>
                </a:solidFill>
                <a:latin typeface="Arial" panose="020B0604020202020204" pitchFamily="34" charset="0"/>
              </a:rPr>
              <a:t>DNA submissions                      </a:t>
            </a:r>
          </a:p>
          <a:p>
            <a:endParaRPr lang="en-US" dirty="0">
              <a:solidFill>
                <a:srgbClr val="000000"/>
              </a:solidFill>
              <a:latin typeface="Arial" panose="020B0604020202020204" pitchFamily="34" charset="0"/>
            </a:endParaRPr>
          </a:p>
          <a:p>
            <a:endParaRPr lang="en-US" dirty="0">
              <a:solidFill>
                <a:srgbClr val="000000"/>
              </a:solidFill>
              <a:latin typeface="Arial" panose="020B0604020202020204" pitchFamily="34" charset="0"/>
            </a:endParaRPr>
          </a:p>
          <a:p>
            <a:endParaRPr lang="en-US" dirty="0">
              <a:solidFill>
                <a:srgbClr val="000000"/>
              </a:solidFill>
              <a:latin typeface="Arial" panose="020B0604020202020204" pitchFamily="34" charset="0"/>
            </a:endParaRPr>
          </a:p>
          <a:p>
            <a:endParaRPr lang="en-US" dirty="0">
              <a:solidFill>
                <a:srgbClr val="000000"/>
              </a:solidFill>
              <a:latin typeface="Arial" panose="020B0604020202020204" pitchFamily="34" charset="0"/>
            </a:endParaRPr>
          </a:p>
          <a:p>
            <a:r>
              <a:rPr lang="en-US" sz="3600" dirty="0">
                <a:solidFill>
                  <a:srgbClr val="000000"/>
                </a:solidFill>
                <a:latin typeface="Arial" panose="020B0604020202020204" pitchFamily="34" charset="0"/>
              </a:rPr>
              <a:t>Forensic Submissions</a:t>
            </a:r>
          </a:p>
          <a:p>
            <a:endParaRPr lang="en-GB" dirty="0">
              <a:solidFill>
                <a:srgbClr val="000000"/>
              </a:solidFill>
              <a:latin typeface="Arial" panose="020B0604020202020204" pitchFamily="34" charset="0"/>
            </a:endParaRPr>
          </a:p>
        </p:txBody>
      </p:sp>
      <p:pic>
        <p:nvPicPr>
          <p:cNvPr id="4" name="Picture 3"/>
          <p:cNvPicPr>
            <a:picLocks noChangeAspect="1"/>
          </p:cNvPicPr>
          <p:nvPr/>
        </p:nvPicPr>
        <p:blipFill>
          <a:blip r:embed="rId3"/>
          <a:stretch>
            <a:fillRect/>
          </a:stretch>
        </p:blipFill>
        <p:spPr>
          <a:xfrm>
            <a:off x="4145244" y="195649"/>
            <a:ext cx="2322094" cy="1262933"/>
          </a:xfrm>
          <a:prstGeom prst="rect">
            <a:avLst/>
          </a:prstGeom>
        </p:spPr>
      </p:pic>
      <p:pic>
        <p:nvPicPr>
          <p:cNvPr id="5" name="Picture 4"/>
          <p:cNvPicPr>
            <a:picLocks noChangeAspect="1"/>
          </p:cNvPicPr>
          <p:nvPr/>
        </p:nvPicPr>
        <p:blipFill>
          <a:blip r:embed="rId4"/>
          <a:stretch>
            <a:fillRect/>
          </a:stretch>
        </p:blipFill>
        <p:spPr>
          <a:xfrm>
            <a:off x="7857901" y="1881324"/>
            <a:ext cx="1314206" cy="1499733"/>
          </a:xfrm>
          <a:prstGeom prst="rect">
            <a:avLst/>
          </a:prstGeom>
        </p:spPr>
      </p:pic>
      <p:pic>
        <p:nvPicPr>
          <p:cNvPr id="6" name="Picture 5"/>
          <p:cNvPicPr>
            <a:picLocks noChangeAspect="1"/>
          </p:cNvPicPr>
          <p:nvPr/>
        </p:nvPicPr>
        <p:blipFill>
          <a:blip r:embed="rId5"/>
          <a:stretch>
            <a:fillRect/>
          </a:stretch>
        </p:blipFill>
        <p:spPr>
          <a:xfrm>
            <a:off x="6941375" y="3647679"/>
            <a:ext cx="2964375" cy="1973334"/>
          </a:xfrm>
          <a:prstGeom prst="rect">
            <a:avLst/>
          </a:prstGeom>
        </p:spPr>
      </p:pic>
    </p:spTree>
    <p:extLst>
      <p:ext uri="{BB962C8B-B14F-4D97-AF65-F5344CB8AC3E}">
        <p14:creationId xmlns:p14="http://schemas.microsoft.com/office/powerpoint/2010/main" val="36830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658769" y="1465411"/>
            <a:ext cx="5750292" cy="646331"/>
          </a:xfrm>
          <a:prstGeom prst="rect">
            <a:avLst/>
          </a:prstGeom>
        </p:spPr>
        <p:txBody>
          <a:bodyPr wrap="none">
            <a:spAutoFit/>
          </a:bodyPr>
          <a:lstStyle/>
          <a:p>
            <a:r>
              <a:rPr lang="en-GB" sz="3600" dirty="0">
                <a:solidFill>
                  <a:srgbClr val="000000"/>
                </a:solidFill>
                <a:latin typeface="Arial" panose="020B0604020202020204" pitchFamily="34" charset="0"/>
              </a:rPr>
              <a:t>Forensic Development Unit</a:t>
            </a:r>
          </a:p>
        </p:txBody>
      </p:sp>
      <p:pic>
        <p:nvPicPr>
          <p:cNvPr id="4" name="Picture 3"/>
          <p:cNvPicPr>
            <a:picLocks noChangeAspect="1"/>
          </p:cNvPicPr>
          <p:nvPr/>
        </p:nvPicPr>
        <p:blipFill>
          <a:blip r:embed="rId2"/>
          <a:stretch>
            <a:fillRect/>
          </a:stretch>
        </p:blipFill>
        <p:spPr>
          <a:xfrm>
            <a:off x="4253309" y="104209"/>
            <a:ext cx="2322094" cy="1262933"/>
          </a:xfrm>
          <a:prstGeom prst="rect">
            <a:avLst/>
          </a:prstGeom>
        </p:spPr>
      </p:pic>
      <p:pic>
        <p:nvPicPr>
          <p:cNvPr id="6" name="Picture 5"/>
          <p:cNvPicPr>
            <a:picLocks noChangeAspect="1"/>
          </p:cNvPicPr>
          <p:nvPr/>
        </p:nvPicPr>
        <p:blipFill>
          <a:blip r:embed="rId3"/>
          <a:stretch>
            <a:fillRect/>
          </a:stretch>
        </p:blipFill>
        <p:spPr>
          <a:xfrm>
            <a:off x="822960" y="2571815"/>
            <a:ext cx="3880758" cy="2906272"/>
          </a:xfrm>
          <a:prstGeom prst="rect">
            <a:avLst/>
          </a:prstGeom>
        </p:spPr>
      </p:pic>
      <p:pic>
        <p:nvPicPr>
          <p:cNvPr id="7" name="Picture 6"/>
          <p:cNvPicPr>
            <a:picLocks noChangeAspect="1"/>
          </p:cNvPicPr>
          <p:nvPr/>
        </p:nvPicPr>
        <p:blipFill>
          <a:blip r:embed="rId4"/>
          <a:stretch>
            <a:fillRect/>
          </a:stretch>
        </p:blipFill>
        <p:spPr>
          <a:xfrm>
            <a:off x="8133703" y="2468753"/>
            <a:ext cx="3023663" cy="3009334"/>
          </a:xfrm>
          <a:prstGeom prst="rect">
            <a:avLst/>
          </a:prstGeom>
        </p:spPr>
      </p:pic>
      <p:pic>
        <p:nvPicPr>
          <p:cNvPr id="8" name="Picture 7"/>
          <p:cNvPicPr>
            <a:picLocks noChangeAspect="1"/>
          </p:cNvPicPr>
          <p:nvPr/>
        </p:nvPicPr>
        <p:blipFill>
          <a:blip r:embed="rId5"/>
          <a:stretch>
            <a:fillRect/>
          </a:stretch>
        </p:blipFill>
        <p:spPr>
          <a:xfrm>
            <a:off x="4906879" y="2724822"/>
            <a:ext cx="3023663" cy="2269334"/>
          </a:xfrm>
          <a:prstGeom prst="rect">
            <a:avLst/>
          </a:prstGeom>
        </p:spPr>
      </p:pic>
    </p:spTree>
    <p:extLst>
      <p:ext uri="{BB962C8B-B14F-4D97-AF65-F5344CB8AC3E}">
        <p14:creationId xmlns:p14="http://schemas.microsoft.com/office/powerpoint/2010/main" val="957665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016217" y="3244334"/>
            <a:ext cx="248786" cy="369332"/>
          </a:xfrm>
          <a:prstGeom prst="rect">
            <a:avLst/>
          </a:prstGeom>
        </p:spPr>
        <p:txBody>
          <a:bodyPr wrap="none">
            <a:spAutoFit/>
          </a:bodyPr>
          <a:lstStyle/>
          <a:p>
            <a:r>
              <a:rPr lang="en-US" dirty="0">
                <a:solidFill>
                  <a:srgbClr val="000000"/>
                </a:solidFill>
                <a:latin typeface="Arial" panose="020B0604020202020204" pitchFamily="34" charset="0"/>
              </a:rPr>
              <a:t> </a:t>
            </a:r>
            <a:endParaRPr lang="en-GB" sz="3600" dirty="0"/>
          </a:p>
        </p:txBody>
      </p:sp>
      <p:pic>
        <p:nvPicPr>
          <p:cNvPr id="4" name="Picture 3"/>
          <p:cNvPicPr>
            <a:picLocks noChangeAspect="1"/>
          </p:cNvPicPr>
          <p:nvPr/>
        </p:nvPicPr>
        <p:blipFill>
          <a:blip r:embed="rId2"/>
          <a:stretch>
            <a:fillRect/>
          </a:stretch>
        </p:blipFill>
        <p:spPr>
          <a:xfrm>
            <a:off x="4095368" y="62646"/>
            <a:ext cx="2322094" cy="1262933"/>
          </a:xfrm>
          <a:prstGeom prst="rect">
            <a:avLst/>
          </a:prstGeom>
        </p:spPr>
      </p:pic>
      <p:sp>
        <p:nvSpPr>
          <p:cNvPr id="5" name="Rectangle 4"/>
          <p:cNvSpPr/>
          <p:nvPr/>
        </p:nvSpPr>
        <p:spPr>
          <a:xfrm>
            <a:off x="3565437" y="1511073"/>
            <a:ext cx="4006225" cy="646331"/>
          </a:xfrm>
          <a:prstGeom prst="rect">
            <a:avLst/>
          </a:prstGeom>
        </p:spPr>
        <p:txBody>
          <a:bodyPr wrap="none">
            <a:spAutoFit/>
          </a:bodyPr>
          <a:lstStyle/>
          <a:p>
            <a:r>
              <a:rPr lang="en-US" sz="3600" dirty="0">
                <a:solidFill>
                  <a:srgbClr val="000000"/>
                </a:solidFill>
                <a:latin typeface="Arial" panose="020B0604020202020204" pitchFamily="34" charset="0"/>
              </a:rPr>
              <a:t>Fingerprint Bureau</a:t>
            </a:r>
            <a:endParaRPr lang="en-GB" sz="3600" dirty="0"/>
          </a:p>
        </p:txBody>
      </p:sp>
      <p:pic>
        <p:nvPicPr>
          <p:cNvPr id="6" name="Picture 5"/>
          <p:cNvPicPr>
            <a:picLocks noChangeAspect="1"/>
          </p:cNvPicPr>
          <p:nvPr/>
        </p:nvPicPr>
        <p:blipFill>
          <a:blip r:embed="rId3"/>
          <a:stretch>
            <a:fillRect/>
          </a:stretch>
        </p:blipFill>
        <p:spPr>
          <a:xfrm>
            <a:off x="1282912" y="2242586"/>
            <a:ext cx="4189651" cy="3137600"/>
          </a:xfrm>
          <a:prstGeom prst="rect">
            <a:avLst/>
          </a:prstGeom>
        </p:spPr>
      </p:pic>
      <p:pic>
        <p:nvPicPr>
          <p:cNvPr id="7" name="Picture 6"/>
          <p:cNvPicPr>
            <a:picLocks noChangeAspect="1"/>
          </p:cNvPicPr>
          <p:nvPr/>
        </p:nvPicPr>
        <p:blipFill>
          <a:blip r:embed="rId4"/>
          <a:stretch>
            <a:fillRect/>
          </a:stretch>
        </p:blipFill>
        <p:spPr>
          <a:xfrm>
            <a:off x="7017884" y="2542404"/>
            <a:ext cx="3145874" cy="2301134"/>
          </a:xfrm>
          <a:prstGeom prst="rect">
            <a:avLst/>
          </a:prstGeom>
        </p:spPr>
      </p:pic>
    </p:spTree>
    <p:extLst>
      <p:ext uri="{BB962C8B-B14F-4D97-AF65-F5344CB8AC3E}">
        <p14:creationId xmlns:p14="http://schemas.microsoft.com/office/powerpoint/2010/main" val="38994126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230828" y="1565163"/>
            <a:ext cx="2236510" cy="646331"/>
          </a:xfrm>
          <a:prstGeom prst="rect">
            <a:avLst/>
          </a:prstGeom>
        </p:spPr>
        <p:txBody>
          <a:bodyPr wrap="none">
            <a:spAutoFit/>
          </a:bodyPr>
          <a:lstStyle/>
          <a:p>
            <a:pPr algn="ctr"/>
            <a:r>
              <a:rPr lang="en-GB" sz="3600" b="1" dirty="0">
                <a:solidFill>
                  <a:srgbClr val="000000"/>
                </a:solidFill>
                <a:latin typeface="Arial" panose="020B0604020202020204" pitchFamily="34" charset="0"/>
              </a:rPr>
              <a:t>Footwear</a:t>
            </a:r>
          </a:p>
        </p:txBody>
      </p:sp>
      <p:pic>
        <p:nvPicPr>
          <p:cNvPr id="4" name="Picture 3"/>
          <p:cNvPicPr>
            <a:picLocks noChangeAspect="1"/>
          </p:cNvPicPr>
          <p:nvPr/>
        </p:nvPicPr>
        <p:blipFill>
          <a:blip r:embed="rId2"/>
          <a:stretch>
            <a:fillRect/>
          </a:stretch>
        </p:blipFill>
        <p:spPr>
          <a:xfrm>
            <a:off x="4145244" y="0"/>
            <a:ext cx="2322094" cy="1262933"/>
          </a:xfrm>
          <a:prstGeom prst="rect">
            <a:avLst/>
          </a:prstGeom>
        </p:spPr>
      </p:pic>
      <p:sp>
        <p:nvSpPr>
          <p:cNvPr id="5" name="Rectangle 4"/>
          <p:cNvSpPr/>
          <p:nvPr/>
        </p:nvSpPr>
        <p:spPr>
          <a:xfrm>
            <a:off x="1742902" y="2723587"/>
            <a:ext cx="6096000" cy="2246769"/>
          </a:xfrm>
          <a:prstGeom prst="rect">
            <a:avLst/>
          </a:prstGeom>
        </p:spPr>
        <p:txBody>
          <a:bodyPr>
            <a:spAutoFit/>
          </a:bodyPr>
          <a:lstStyle/>
          <a:p>
            <a:r>
              <a:rPr lang="en-US" sz="2800" dirty="0">
                <a:solidFill>
                  <a:srgbClr val="000000"/>
                </a:solidFill>
                <a:latin typeface="Arial" panose="020B0604020202020204" pitchFamily="34" charset="0"/>
              </a:rPr>
              <a:t>Footwear enhancement</a:t>
            </a:r>
          </a:p>
          <a:p>
            <a:endParaRPr lang="en-US" sz="2800" dirty="0">
              <a:solidFill>
                <a:srgbClr val="000000"/>
              </a:solidFill>
              <a:latin typeface="Arial" panose="020B0604020202020204" pitchFamily="34" charset="0"/>
            </a:endParaRPr>
          </a:p>
          <a:p>
            <a:r>
              <a:rPr lang="en-US" sz="2800" dirty="0">
                <a:solidFill>
                  <a:srgbClr val="000000"/>
                </a:solidFill>
                <a:latin typeface="Arial" panose="020B0604020202020204" pitchFamily="34" charset="0"/>
              </a:rPr>
              <a:t>Screening </a:t>
            </a:r>
          </a:p>
          <a:p>
            <a:endParaRPr lang="en-US" sz="2800" dirty="0">
              <a:solidFill>
                <a:srgbClr val="000000"/>
              </a:solidFill>
              <a:latin typeface="Arial" panose="020B0604020202020204" pitchFamily="34" charset="0"/>
            </a:endParaRPr>
          </a:p>
          <a:p>
            <a:r>
              <a:rPr lang="en-US" sz="2800" dirty="0">
                <a:solidFill>
                  <a:srgbClr val="000000"/>
                </a:solidFill>
                <a:latin typeface="Arial" panose="020B0604020202020204" pitchFamily="34" charset="0"/>
              </a:rPr>
              <a:t>Intelligence.</a:t>
            </a:r>
          </a:p>
        </p:txBody>
      </p:sp>
      <p:pic>
        <p:nvPicPr>
          <p:cNvPr id="6" name="Picture 5"/>
          <p:cNvPicPr>
            <a:picLocks noChangeAspect="1"/>
          </p:cNvPicPr>
          <p:nvPr/>
        </p:nvPicPr>
        <p:blipFill>
          <a:blip r:embed="rId3"/>
          <a:stretch>
            <a:fillRect/>
          </a:stretch>
        </p:blipFill>
        <p:spPr>
          <a:xfrm>
            <a:off x="6807907" y="2078035"/>
            <a:ext cx="1818150" cy="3749334"/>
          </a:xfrm>
          <a:prstGeom prst="rect">
            <a:avLst/>
          </a:prstGeom>
        </p:spPr>
      </p:pic>
      <p:pic>
        <p:nvPicPr>
          <p:cNvPr id="7" name="Picture 6"/>
          <p:cNvPicPr>
            <a:picLocks noChangeAspect="1"/>
          </p:cNvPicPr>
          <p:nvPr/>
        </p:nvPicPr>
        <p:blipFill>
          <a:blip r:embed="rId4"/>
          <a:stretch>
            <a:fillRect/>
          </a:stretch>
        </p:blipFill>
        <p:spPr>
          <a:xfrm>
            <a:off x="9062030" y="2078035"/>
            <a:ext cx="2470313" cy="3275734"/>
          </a:xfrm>
          <a:prstGeom prst="rect">
            <a:avLst/>
          </a:prstGeom>
        </p:spPr>
      </p:pic>
    </p:spTree>
    <p:extLst>
      <p:ext uri="{BB962C8B-B14F-4D97-AF65-F5344CB8AC3E}">
        <p14:creationId xmlns:p14="http://schemas.microsoft.com/office/powerpoint/2010/main" val="15199302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4269935" y="120835"/>
            <a:ext cx="2322094" cy="1262933"/>
          </a:xfrm>
          <a:prstGeom prst="rect">
            <a:avLst/>
          </a:prstGeom>
        </p:spPr>
      </p:pic>
      <p:sp>
        <p:nvSpPr>
          <p:cNvPr id="4" name="Rectangle 3"/>
          <p:cNvSpPr/>
          <p:nvPr/>
        </p:nvSpPr>
        <p:spPr>
          <a:xfrm>
            <a:off x="3568934" y="1523599"/>
            <a:ext cx="3724096" cy="646331"/>
          </a:xfrm>
          <a:prstGeom prst="rect">
            <a:avLst/>
          </a:prstGeom>
        </p:spPr>
        <p:txBody>
          <a:bodyPr wrap="none">
            <a:spAutoFit/>
          </a:bodyPr>
          <a:lstStyle/>
          <a:p>
            <a:r>
              <a:rPr lang="en-GB" sz="3600" dirty="0">
                <a:solidFill>
                  <a:srgbClr val="000000"/>
                </a:solidFill>
                <a:latin typeface="Arial" panose="020B0604020202020204" pitchFamily="34" charset="0"/>
              </a:rPr>
              <a:t>Forensic Imaging</a:t>
            </a:r>
          </a:p>
        </p:txBody>
      </p:sp>
      <p:sp>
        <p:nvSpPr>
          <p:cNvPr id="5" name="Rectangle 4"/>
          <p:cNvSpPr/>
          <p:nvPr/>
        </p:nvSpPr>
        <p:spPr>
          <a:xfrm>
            <a:off x="1047402" y="2309761"/>
            <a:ext cx="7905404" cy="3108543"/>
          </a:xfrm>
          <a:prstGeom prst="rect">
            <a:avLst/>
          </a:prstGeom>
        </p:spPr>
        <p:txBody>
          <a:bodyPr wrap="square">
            <a:spAutoFit/>
          </a:bodyPr>
          <a:lstStyle/>
          <a:p>
            <a:r>
              <a:rPr lang="en-GB" sz="2800" b="1" dirty="0">
                <a:solidFill>
                  <a:srgbClr val="000000"/>
                </a:solidFill>
                <a:latin typeface="Arial" panose="020B0604020202020204" pitchFamily="34" charset="0"/>
              </a:rPr>
              <a:t>Photography at Post Mortems</a:t>
            </a:r>
          </a:p>
          <a:p>
            <a:endParaRPr lang="en-GB" sz="2800" b="1" dirty="0">
              <a:solidFill>
                <a:srgbClr val="000000"/>
              </a:solidFill>
              <a:latin typeface="Arial" panose="020B0604020202020204" pitchFamily="34" charset="0"/>
            </a:endParaRPr>
          </a:p>
          <a:p>
            <a:r>
              <a:rPr lang="en-GB" sz="2800" b="1" dirty="0">
                <a:solidFill>
                  <a:srgbClr val="000000"/>
                </a:solidFill>
                <a:latin typeface="Arial" panose="020B0604020202020204" pitchFamily="34" charset="0"/>
              </a:rPr>
              <a:t>Specialist Photography – UV</a:t>
            </a:r>
          </a:p>
          <a:p>
            <a:endParaRPr lang="en-GB" sz="2800" b="1" dirty="0">
              <a:solidFill>
                <a:srgbClr val="000000"/>
              </a:solidFill>
              <a:latin typeface="Arial" panose="020B0604020202020204" pitchFamily="34" charset="0"/>
            </a:endParaRPr>
          </a:p>
          <a:p>
            <a:r>
              <a:rPr lang="en-GB" sz="2800" b="1" dirty="0">
                <a:solidFill>
                  <a:srgbClr val="000000"/>
                </a:solidFill>
                <a:latin typeface="Arial" panose="020B0604020202020204" pitchFamily="34" charset="0"/>
              </a:rPr>
              <a:t>360 Digital Photography</a:t>
            </a:r>
          </a:p>
          <a:p>
            <a:endParaRPr lang="en-GB" sz="2800" b="1" dirty="0">
              <a:solidFill>
                <a:srgbClr val="000000"/>
              </a:solidFill>
              <a:latin typeface="Arial" panose="020B0604020202020204" pitchFamily="34" charset="0"/>
            </a:endParaRPr>
          </a:p>
          <a:p>
            <a:r>
              <a:rPr lang="en-GB" sz="2800" b="1" dirty="0">
                <a:solidFill>
                  <a:srgbClr val="000000"/>
                </a:solidFill>
                <a:latin typeface="Arial" panose="020B0604020202020204" pitchFamily="34" charset="0"/>
              </a:rPr>
              <a:t>Laser Scene Imaging – Vivian Road</a:t>
            </a:r>
          </a:p>
        </p:txBody>
      </p:sp>
      <p:pic>
        <p:nvPicPr>
          <p:cNvPr id="6" name="Picture 5"/>
          <p:cNvPicPr>
            <a:picLocks noChangeAspect="1"/>
          </p:cNvPicPr>
          <p:nvPr/>
        </p:nvPicPr>
        <p:blipFill>
          <a:blip r:embed="rId3"/>
          <a:stretch>
            <a:fillRect/>
          </a:stretch>
        </p:blipFill>
        <p:spPr>
          <a:xfrm>
            <a:off x="8254539" y="2309761"/>
            <a:ext cx="2982189" cy="2835630"/>
          </a:xfrm>
          <a:prstGeom prst="rect">
            <a:avLst/>
          </a:prstGeom>
        </p:spPr>
      </p:pic>
    </p:spTree>
    <p:extLst>
      <p:ext uri="{BB962C8B-B14F-4D97-AF65-F5344CB8AC3E}">
        <p14:creationId xmlns:p14="http://schemas.microsoft.com/office/powerpoint/2010/main" val="22955157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599" y="5478087"/>
            <a:ext cx="1079596" cy="1257466"/>
          </a:xfrm>
          <a:prstGeom prst="rect">
            <a:avLst/>
          </a:prstGeom>
        </p:spPr>
      </p:pic>
      <p:pic>
        <p:nvPicPr>
          <p:cNvPr id="3" name="Picture 2"/>
          <p:cNvPicPr>
            <a:picLocks noChangeAspect="1"/>
          </p:cNvPicPr>
          <p:nvPr/>
        </p:nvPicPr>
        <p:blipFill>
          <a:blip r:embed="rId3"/>
          <a:stretch>
            <a:fillRect/>
          </a:stretch>
        </p:blipFill>
        <p:spPr>
          <a:xfrm>
            <a:off x="4619069" y="0"/>
            <a:ext cx="2322094" cy="1262933"/>
          </a:xfrm>
          <a:prstGeom prst="rect">
            <a:avLst/>
          </a:prstGeom>
        </p:spPr>
      </p:pic>
      <p:pic>
        <p:nvPicPr>
          <p:cNvPr id="4" name="Picture 3"/>
          <p:cNvPicPr>
            <a:picLocks noChangeAspect="1"/>
          </p:cNvPicPr>
          <p:nvPr/>
        </p:nvPicPr>
        <p:blipFill>
          <a:blip r:embed="rId4"/>
          <a:stretch>
            <a:fillRect/>
          </a:stretch>
        </p:blipFill>
        <p:spPr>
          <a:xfrm>
            <a:off x="1813598" y="1482355"/>
            <a:ext cx="3211407" cy="3660534"/>
          </a:xfrm>
          <a:prstGeom prst="rect">
            <a:avLst/>
          </a:prstGeom>
        </p:spPr>
      </p:pic>
      <p:pic>
        <p:nvPicPr>
          <p:cNvPr id="5" name="Picture 4"/>
          <p:cNvPicPr>
            <a:picLocks noChangeAspect="1"/>
          </p:cNvPicPr>
          <p:nvPr/>
        </p:nvPicPr>
        <p:blipFill>
          <a:blip r:embed="rId5"/>
          <a:stretch>
            <a:fillRect/>
          </a:stretch>
        </p:blipFill>
        <p:spPr>
          <a:xfrm>
            <a:off x="6525563" y="1482355"/>
            <a:ext cx="2954494" cy="3660534"/>
          </a:xfrm>
          <a:prstGeom prst="rect">
            <a:avLst/>
          </a:prstGeom>
        </p:spPr>
      </p:pic>
    </p:spTree>
    <p:extLst>
      <p:ext uri="{BB962C8B-B14F-4D97-AF65-F5344CB8AC3E}">
        <p14:creationId xmlns:p14="http://schemas.microsoft.com/office/powerpoint/2010/main" val="35977309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4133558" y="129147"/>
            <a:ext cx="2312213" cy="1262933"/>
          </a:xfrm>
          <a:prstGeom prst="rect">
            <a:avLst/>
          </a:prstGeom>
        </p:spPr>
      </p:pic>
      <p:sp>
        <p:nvSpPr>
          <p:cNvPr id="6" name="Rectangle 5"/>
          <p:cNvSpPr/>
          <p:nvPr/>
        </p:nvSpPr>
        <p:spPr>
          <a:xfrm>
            <a:off x="2451194" y="1313379"/>
            <a:ext cx="7490827" cy="4154984"/>
          </a:xfrm>
          <a:prstGeom prst="rect">
            <a:avLst/>
          </a:prstGeom>
        </p:spPr>
        <p:txBody>
          <a:bodyPr wrap="square">
            <a:spAutoFit/>
          </a:bodyPr>
          <a:lstStyle/>
          <a:p>
            <a:r>
              <a:rPr lang="en-GB" sz="2400" dirty="0">
                <a:solidFill>
                  <a:srgbClr val="000000"/>
                </a:solidFill>
                <a:latin typeface="Arial" panose="020B0604020202020204" pitchFamily="34" charset="0"/>
              </a:rPr>
              <a:t>Local clearing house (LCH) manages ballistic items within the force and records, retains and reviews recovered ballistics items from South-Wales, Dyfed-Powys and Gwent Police. </a:t>
            </a:r>
          </a:p>
          <a:p>
            <a:r>
              <a:rPr lang="en-GB" sz="2400" dirty="0">
                <a:solidFill>
                  <a:srgbClr val="000000"/>
                </a:solidFill>
                <a:latin typeface="Arial" panose="020B0604020202020204" pitchFamily="34" charset="0"/>
              </a:rPr>
              <a:t>LCH is responsible for making decisions on ballistic items: </a:t>
            </a:r>
          </a:p>
          <a:p>
            <a:r>
              <a:rPr lang="en-GB" sz="2400" dirty="0">
                <a:solidFill>
                  <a:srgbClr val="000000"/>
                </a:solidFill>
                <a:latin typeface="Arial" panose="020B0604020202020204" pitchFamily="34" charset="0"/>
              </a:rPr>
              <a:t>• Submission to a NABIS forensic hub. </a:t>
            </a:r>
          </a:p>
          <a:p>
            <a:r>
              <a:rPr lang="en-GB" sz="2400" dirty="0">
                <a:solidFill>
                  <a:srgbClr val="000000"/>
                </a:solidFill>
                <a:latin typeface="Arial" panose="020B0604020202020204" pitchFamily="34" charset="0"/>
              </a:rPr>
              <a:t>• Retention of the ballistic item as evidence or for further enquiries; </a:t>
            </a:r>
          </a:p>
          <a:p>
            <a:r>
              <a:rPr lang="en-GB" sz="2400" dirty="0">
                <a:solidFill>
                  <a:srgbClr val="000000"/>
                </a:solidFill>
                <a:latin typeface="Arial" panose="020B0604020202020204" pitchFamily="34" charset="0"/>
              </a:rPr>
              <a:t>• Destruction of the ballistic item when no longer required. </a:t>
            </a:r>
          </a:p>
        </p:txBody>
      </p:sp>
    </p:spTree>
    <p:extLst>
      <p:ext uri="{BB962C8B-B14F-4D97-AF65-F5344CB8AC3E}">
        <p14:creationId xmlns:p14="http://schemas.microsoft.com/office/powerpoint/2010/main" val="9069076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599" y="5478087"/>
            <a:ext cx="1079596" cy="1257466"/>
          </a:xfrm>
          <a:prstGeom prst="rect">
            <a:avLst/>
          </a:prstGeom>
        </p:spPr>
      </p:pic>
      <p:sp>
        <p:nvSpPr>
          <p:cNvPr id="3" name="TextBox 2"/>
          <p:cNvSpPr txBox="1"/>
          <p:nvPr/>
        </p:nvSpPr>
        <p:spPr>
          <a:xfrm>
            <a:off x="2310938" y="1330036"/>
            <a:ext cx="7018800" cy="3539430"/>
          </a:xfrm>
          <a:prstGeom prst="rect">
            <a:avLst/>
          </a:prstGeom>
          <a:noFill/>
        </p:spPr>
        <p:txBody>
          <a:bodyPr wrap="square" rtlCol="0">
            <a:spAutoFit/>
          </a:bodyPr>
          <a:lstStyle/>
          <a:p>
            <a:pPr algn="ctr"/>
            <a:r>
              <a:rPr lang="en-GB" altLang="en-US" sz="2800" b="1" dirty="0"/>
              <a:t>Crime Scene Investigators work </a:t>
            </a:r>
          </a:p>
          <a:p>
            <a:pPr algn="ctr"/>
            <a:r>
              <a:rPr lang="en-GB" altLang="en-US" sz="2800" b="1" dirty="0"/>
              <a:t>0800-1800 hrs </a:t>
            </a:r>
          </a:p>
          <a:p>
            <a:pPr algn="ctr"/>
            <a:r>
              <a:rPr lang="en-GB" altLang="en-US" sz="2800" b="1" dirty="0"/>
              <a:t>Afternoon shifts 1200 -2200 hrs. </a:t>
            </a:r>
          </a:p>
          <a:p>
            <a:pPr algn="ctr"/>
            <a:r>
              <a:rPr lang="en-GB" altLang="en-US" sz="2800" b="1" dirty="0"/>
              <a:t>On call 2200-0800hrs via Control Room.</a:t>
            </a:r>
          </a:p>
          <a:p>
            <a:pPr algn="ctr"/>
            <a:r>
              <a:rPr lang="en-GB" altLang="en-US" sz="2800" b="1" dirty="0"/>
              <a:t>Points of contact via Airwave radio and Samsung devices</a:t>
            </a:r>
          </a:p>
          <a:p>
            <a:pPr algn="ctr"/>
            <a:r>
              <a:rPr lang="en-GB" altLang="en-US" sz="2800" b="1" dirty="0"/>
              <a:t>Incidents are allocated via the Crime Scene Investigation log on Niche on a daily basis.  </a:t>
            </a:r>
          </a:p>
        </p:txBody>
      </p:sp>
      <p:pic>
        <p:nvPicPr>
          <p:cNvPr id="4" name="Picture 3"/>
          <p:cNvPicPr>
            <a:picLocks noChangeAspect="1"/>
          </p:cNvPicPr>
          <p:nvPr/>
        </p:nvPicPr>
        <p:blipFill>
          <a:blip r:embed="rId3"/>
          <a:stretch>
            <a:fillRect/>
          </a:stretch>
        </p:blipFill>
        <p:spPr>
          <a:xfrm>
            <a:off x="4552531" y="0"/>
            <a:ext cx="2322094" cy="1262933"/>
          </a:xfrm>
          <a:prstGeom prst="rect">
            <a:avLst/>
          </a:prstGeom>
        </p:spPr>
      </p:pic>
    </p:spTree>
    <p:extLst>
      <p:ext uri="{BB962C8B-B14F-4D97-AF65-F5344CB8AC3E}">
        <p14:creationId xmlns:p14="http://schemas.microsoft.com/office/powerpoint/2010/main" val="31319754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072342" y="0"/>
            <a:ext cx="10083337" cy="5403273"/>
          </a:xfrm>
          <a:prstGeom prst="rect">
            <a:avLst/>
          </a:prstGeom>
        </p:spPr>
      </p:pic>
    </p:spTree>
    <p:extLst>
      <p:ext uri="{BB962C8B-B14F-4D97-AF65-F5344CB8AC3E}">
        <p14:creationId xmlns:p14="http://schemas.microsoft.com/office/powerpoint/2010/main" val="21946801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4294873" y="120835"/>
            <a:ext cx="2322094" cy="1262933"/>
          </a:xfrm>
          <a:prstGeom prst="rect">
            <a:avLst/>
          </a:prstGeom>
        </p:spPr>
      </p:pic>
      <p:sp>
        <p:nvSpPr>
          <p:cNvPr id="4" name="Rectangle 3"/>
          <p:cNvSpPr/>
          <p:nvPr/>
        </p:nvSpPr>
        <p:spPr>
          <a:xfrm>
            <a:off x="2625762" y="2000212"/>
            <a:ext cx="7589520" cy="3477875"/>
          </a:xfrm>
          <a:prstGeom prst="rect">
            <a:avLst/>
          </a:prstGeom>
        </p:spPr>
        <p:txBody>
          <a:bodyPr wrap="square">
            <a:spAutoFit/>
          </a:bodyPr>
          <a:lstStyle/>
          <a:p>
            <a:r>
              <a:rPr lang="en-GB" sz="2000" dirty="0">
                <a:solidFill>
                  <a:srgbClr val="000000"/>
                </a:solidFill>
                <a:latin typeface="Arial" panose="020B0604020202020204" pitchFamily="34" charset="0"/>
              </a:rPr>
              <a:t>“Wherever he steps, whatever he touches, whatever he leaves, even unconsciously, will serve as a silent witness against him. Not only his fingerprints or his footprints, but his hair, the fibres from his clothes, the glass he breaks, the tool mark he leaves, the paint he scratches, the blood or semen he deposits or collects. All of these and more, bear mute witness against him. This is evidence that does not forget. It is not confused by the excitement of the moment. It is not absent because human witnesses are. It is factual evidence. Physical evidence cannot be wrong, it cannot perjure itself, it cannot be wholly absent. Only human failure to find it, study and understand it, can diminish its value.”</a:t>
            </a:r>
          </a:p>
        </p:txBody>
      </p:sp>
      <p:sp>
        <p:nvSpPr>
          <p:cNvPr id="5" name="TextBox 4"/>
          <p:cNvSpPr txBox="1"/>
          <p:nvPr/>
        </p:nvSpPr>
        <p:spPr>
          <a:xfrm>
            <a:off x="3574473" y="1383768"/>
            <a:ext cx="4156363" cy="461665"/>
          </a:xfrm>
          <a:prstGeom prst="rect">
            <a:avLst/>
          </a:prstGeom>
          <a:noFill/>
        </p:spPr>
        <p:txBody>
          <a:bodyPr wrap="square" rtlCol="0">
            <a:spAutoFit/>
          </a:bodyPr>
          <a:lstStyle/>
          <a:p>
            <a:r>
              <a:rPr lang="en-GB" sz="2400" dirty="0"/>
              <a:t>           </a:t>
            </a:r>
            <a:r>
              <a:rPr lang="en-GB" sz="2400" b="1" dirty="0" err="1"/>
              <a:t>Locard’s</a:t>
            </a:r>
            <a:r>
              <a:rPr lang="en-GB" sz="2400" b="1" dirty="0"/>
              <a:t> Principle</a:t>
            </a:r>
          </a:p>
        </p:txBody>
      </p:sp>
    </p:spTree>
    <p:extLst>
      <p:ext uri="{BB962C8B-B14F-4D97-AF65-F5344CB8AC3E}">
        <p14:creationId xmlns:p14="http://schemas.microsoft.com/office/powerpoint/2010/main" val="28429610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4319811" y="166864"/>
            <a:ext cx="2322094" cy="1262933"/>
          </a:xfrm>
          <a:prstGeom prst="rect">
            <a:avLst/>
          </a:prstGeom>
        </p:spPr>
      </p:pic>
      <p:sp>
        <p:nvSpPr>
          <p:cNvPr id="4" name="Rectangle 3"/>
          <p:cNvSpPr/>
          <p:nvPr/>
        </p:nvSpPr>
        <p:spPr>
          <a:xfrm>
            <a:off x="2143950" y="1974698"/>
            <a:ext cx="6673815" cy="646331"/>
          </a:xfrm>
          <a:prstGeom prst="rect">
            <a:avLst/>
          </a:prstGeom>
        </p:spPr>
        <p:txBody>
          <a:bodyPr wrap="none">
            <a:spAutoFit/>
          </a:bodyPr>
          <a:lstStyle/>
          <a:p>
            <a:pPr algn="ctr"/>
            <a:r>
              <a:rPr lang="en-GB" sz="3600" dirty="0">
                <a:solidFill>
                  <a:srgbClr val="000000"/>
                </a:solidFill>
                <a:latin typeface="Arial" panose="020B0604020202020204" pitchFamily="34" charset="0"/>
              </a:rPr>
              <a:t>“Every Contact Leaves a Trace”</a:t>
            </a:r>
          </a:p>
        </p:txBody>
      </p:sp>
      <p:sp>
        <p:nvSpPr>
          <p:cNvPr id="5" name="Rectangle 4"/>
          <p:cNvSpPr/>
          <p:nvPr/>
        </p:nvSpPr>
        <p:spPr>
          <a:xfrm>
            <a:off x="1865707" y="3244334"/>
            <a:ext cx="8460586" cy="1200329"/>
          </a:xfrm>
          <a:prstGeom prst="rect">
            <a:avLst/>
          </a:prstGeom>
        </p:spPr>
        <p:txBody>
          <a:bodyPr wrap="none">
            <a:spAutoFit/>
          </a:bodyPr>
          <a:lstStyle/>
          <a:p>
            <a:pPr algn="ctr"/>
            <a:r>
              <a:rPr lang="en-GB" sz="3600" b="1" dirty="0">
                <a:solidFill>
                  <a:srgbClr val="000000"/>
                </a:solidFill>
                <a:latin typeface="Arial" panose="020B0604020202020204" pitchFamily="34" charset="0"/>
              </a:rPr>
              <a:t>CONTROLLED ACCESS TO A SCENE </a:t>
            </a:r>
          </a:p>
          <a:p>
            <a:pPr algn="ctr"/>
            <a:r>
              <a:rPr lang="en-GB" sz="3600" b="1" dirty="0">
                <a:solidFill>
                  <a:srgbClr val="000000"/>
                </a:solidFill>
                <a:latin typeface="Arial" panose="020B0604020202020204" pitchFamily="34" charset="0"/>
              </a:rPr>
              <a:t>IS ESSENTIAL</a:t>
            </a:r>
          </a:p>
        </p:txBody>
      </p:sp>
    </p:spTree>
    <p:extLst>
      <p:ext uri="{BB962C8B-B14F-4D97-AF65-F5344CB8AC3E}">
        <p14:creationId xmlns:p14="http://schemas.microsoft.com/office/powerpoint/2010/main" val="36184103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4311499" y="0"/>
            <a:ext cx="2322094" cy="1262933"/>
          </a:xfrm>
          <a:prstGeom prst="rect">
            <a:avLst/>
          </a:prstGeom>
        </p:spPr>
      </p:pic>
      <p:pic>
        <p:nvPicPr>
          <p:cNvPr id="4" name="Picture 3"/>
          <p:cNvPicPr>
            <a:picLocks noChangeAspect="1"/>
          </p:cNvPicPr>
          <p:nvPr/>
        </p:nvPicPr>
        <p:blipFill>
          <a:blip r:embed="rId3"/>
          <a:stretch>
            <a:fillRect/>
          </a:stretch>
        </p:blipFill>
        <p:spPr>
          <a:xfrm>
            <a:off x="1039656" y="1390192"/>
            <a:ext cx="2331975" cy="1716800"/>
          </a:xfrm>
          <a:prstGeom prst="rect">
            <a:avLst/>
          </a:prstGeom>
        </p:spPr>
      </p:pic>
      <p:pic>
        <p:nvPicPr>
          <p:cNvPr id="5" name="Picture 4"/>
          <p:cNvPicPr>
            <a:picLocks noChangeAspect="1"/>
          </p:cNvPicPr>
          <p:nvPr/>
        </p:nvPicPr>
        <p:blipFill>
          <a:blip r:embed="rId4"/>
          <a:stretch>
            <a:fillRect/>
          </a:stretch>
        </p:blipFill>
        <p:spPr>
          <a:xfrm>
            <a:off x="1079180" y="3460845"/>
            <a:ext cx="2252925" cy="1687200"/>
          </a:xfrm>
          <a:prstGeom prst="rect">
            <a:avLst/>
          </a:prstGeom>
        </p:spPr>
      </p:pic>
      <p:pic>
        <p:nvPicPr>
          <p:cNvPr id="6" name="Picture 5"/>
          <p:cNvPicPr>
            <a:picLocks noChangeAspect="1"/>
          </p:cNvPicPr>
          <p:nvPr/>
        </p:nvPicPr>
        <p:blipFill>
          <a:blip r:embed="rId5"/>
          <a:stretch>
            <a:fillRect/>
          </a:stretch>
        </p:blipFill>
        <p:spPr>
          <a:xfrm>
            <a:off x="4663036" y="2335815"/>
            <a:ext cx="2126096" cy="2812230"/>
          </a:xfrm>
          <a:prstGeom prst="rect">
            <a:avLst/>
          </a:prstGeom>
        </p:spPr>
      </p:pic>
      <p:pic>
        <p:nvPicPr>
          <p:cNvPr id="7" name="Picture 6"/>
          <p:cNvPicPr>
            <a:picLocks noChangeAspect="1"/>
          </p:cNvPicPr>
          <p:nvPr/>
        </p:nvPicPr>
        <p:blipFill>
          <a:blip r:embed="rId6"/>
          <a:stretch>
            <a:fillRect/>
          </a:stretch>
        </p:blipFill>
        <p:spPr>
          <a:xfrm>
            <a:off x="8080537" y="1390192"/>
            <a:ext cx="2420907" cy="1805600"/>
          </a:xfrm>
          <a:prstGeom prst="rect">
            <a:avLst/>
          </a:prstGeom>
        </p:spPr>
      </p:pic>
      <p:pic>
        <p:nvPicPr>
          <p:cNvPr id="8" name="Picture 7"/>
          <p:cNvPicPr>
            <a:picLocks noChangeAspect="1"/>
          </p:cNvPicPr>
          <p:nvPr/>
        </p:nvPicPr>
        <p:blipFill>
          <a:blip r:embed="rId7"/>
          <a:stretch>
            <a:fillRect/>
          </a:stretch>
        </p:blipFill>
        <p:spPr>
          <a:xfrm>
            <a:off x="7813744" y="3599411"/>
            <a:ext cx="2687700" cy="1536728"/>
          </a:xfrm>
          <a:prstGeom prst="rect">
            <a:avLst/>
          </a:prstGeom>
        </p:spPr>
      </p:pic>
      <p:sp>
        <p:nvSpPr>
          <p:cNvPr id="9" name="TextBox 8"/>
          <p:cNvSpPr txBox="1"/>
          <p:nvPr/>
        </p:nvSpPr>
        <p:spPr>
          <a:xfrm>
            <a:off x="3897284" y="1506986"/>
            <a:ext cx="3150524" cy="584775"/>
          </a:xfrm>
          <a:prstGeom prst="rect">
            <a:avLst/>
          </a:prstGeom>
          <a:noFill/>
        </p:spPr>
        <p:txBody>
          <a:bodyPr wrap="square" rtlCol="0">
            <a:spAutoFit/>
          </a:bodyPr>
          <a:lstStyle/>
          <a:p>
            <a:pPr algn="ctr"/>
            <a:r>
              <a:rPr lang="en-GB" sz="3200" dirty="0"/>
              <a:t>GLASS</a:t>
            </a:r>
          </a:p>
        </p:txBody>
      </p:sp>
    </p:spTree>
    <p:extLst>
      <p:ext uri="{BB962C8B-B14F-4D97-AF65-F5344CB8AC3E}">
        <p14:creationId xmlns:p14="http://schemas.microsoft.com/office/powerpoint/2010/main" val="30728093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4294873" y="0"/>
            <a:ext cx="2322094" cy="1262933"/>
          </a:xfrm>
          <a:prstGeom prst="rect">
            <a:avLst/>
          </a:prstGeom>
        </p:spPr>
      </p:pic>
      <p:pic>
        <p:nvPicPr>
          <p:cNvPr id="4" name="Picture 3"/>
          <p:cNvPicPr>
            <a:picLocks noChangeAspect="1"/>
          </p:cNvPicPr>
          <p:nvPr/>
        </p:nvPicPr>
        <p:blipFill>
          <a:blip r:embed="rId4"/>
          <a:stretch>
            <a:fillRect/>
          </a:stretch>
        </p:blipFill>
        <p:spPr>
          <a:xfrm>
            <a:off x="2162715" y="1863971"/>
            <a:ext cx="7401057" cy="2614667"/>
          </a:xfrm>
          <a:prstGeom prst="rect">
            <a:avLst/>
          </a:prstGeom>
        </p:spPr>
      </p:pic>
      <p:sp>
        <p:nvSpPr>
          <p:cNvPr id="5" name="Rectangle 4"/>
          <p:cNvSpPr/>
          <p:nvPr/>
        </p:nvSpPr>
        <p:spPr>
          <a:xfrm>
            <a:off x="2632363" y="4629492"/>
            <a:ext cx="6096000" cy="1477328"/>
          </a:xfrm>
          <a:prstGeom prst="rect">
            <a:avLst/>
          </a:prstGeom>
        </p:spPr>
        <p:txBody>
          <a:bodyPr>
            <a:spAutoFit/>
          </a:bodyPr>
          <a:lstStyle/>
          <a:p>
            <a:r>
              <a:rPr lang="en-GB" b="1" dirty="0">
                <a:solidFill>
                  <a:srgbClr val="000000"/>
                </a:solidFill>
                <a:latin typeface="Arial" panose="020B0604020202020204" pitchFamily="34" charset="0"/>
              </a:rPr>
              <a:t>Paint Flake (Ten layers)                         White Paint flake from corner                                    X 100 Magnification                                   of window frame x 50 </a:t>
            </a:r>
          </a:p>
          <a:p>
            <a:endParaRPr lang="en-GB" b="1" dirty="0">
              <a:solidFill>
                <a:srgbClr val="000000"/>
              </a:solidFill>
              <a:latin typeface="Arial" panose="020B0604020202020204" pitchFamily="34" charset="0"/>
            </a:endParaRPr>
          </a:p>
        </p:txBody>
      </p:sp>
      <p:sp>
        <p:nvSpPr>
          <p:cNvPr id="7" name="TextBox 6"/>
          <p:cNvSpPr txBox="1"/>
          <p:nvPr/>
        </p:nvSpPr>
        <p:spPr>
          <a:xfrm>
            <a:off x="4829694" y="1128342"/>
            <a:ext cx="4023360" cy="584775"/>
          </a:xfrm>
          <a:prstGeom prst="rect">
            <a:avLst/>
          </a:prstGeom>
          <a:noFill/>
        </p:spPr>
        <p:txBody>
          <a:bodyPr wrap="square" rtlCol="0">
            <a:spAutoFit/>
          </a:bodyPr>
          <a:lstStyle/>
          <a:p>
            <a:r>
              <a:rPr lang="en-GB" sz="3200" b="1" dirty="0"/>
              <a:t>PAINT</a:t>
            </a:r>
          </a:p>
        </p:txBody>
      </p:sp>
    </p:spTree>
    <p:extLst>
      <p:ext uri="{BB962C8B-B14F-4D97-AF65-F5344CB8AC3E}">
        <p14:creationId xmlns:p14="http://schemas.microsoft.com/office/powerpoint/2010/main" val="7753808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599" y="5478087"/>
            <a:ext cx="1079596" cy="1257466"/>
          </a:xfrm>
          <a:prstGeom prst="rect">
            <a:avLst/>
          </a:prstGeom>
        </p:spPr>
      </p:pic>
      <p:pic>
        <p:nvPicPr>
          <p:cNvPr id="3" name="Picture 2"/>
          <p:cNvPicPr>
            <a:picLocks noChangeAspect="1"/>
          </p:cNvPicPr>
          <p:nvPr/>
        </p:nvPicPr>
        <p:blipFill>
          <a:blip r:embed="rId3"/>
          <a:stretch>
            <a:fillRect/>
          </a:stretch>
        </p:blipFill>
        <p:spPr>
          <a:xfrm>
            <a:off x="4328124" y="79272"/>
            <a:ext cx="2322094" cy="1262933"/>
          </a:xfrm>
          <a:prstGeom prst="rect">
            <a:avLst/>
          </a:prstGeom>
        </p:spPr>
      </p:pic>
      <p:pic>
        <p:nvPicPr>
          <p:cNvPr id="4" name="Picture 3"/>
          <p:cNvPicPr>
            <a:picLocks noChangeAspect="1"/>
          </p:cNvPicPr>
          <p:nvPr/>
        </p:nvPicPr>
        <p:blipFill>
          <a:blip r:embed="rId4"/>
          <a:stretch>
            <a:fillRect/>
          </a:stretch>
        </p:blipFill>
        <p:spPr>
          <a:xfrm>
            <a:off x="4328124" y="1578335"/>
            <a:ext cx="4150126" cy="4183467"/>
          </a:xfrm>
          <a:prstGeom prst="rect">
            <a:avLst/>
          </a:prstGeom>
        </p:spPr>
      </p:pic>
      <p:sp>
        <p:nvSpPr>
          <p:cNvPr id="5" name="TextBox 4"/>
          <p:cNvSpPr txBox="1"/>
          <p:nvPr/>
        </p:nvSpPr>
        <p:spPr>
          <a:xfrm>
            <a:off x="1479666" y="2892830"/>
            <a:ext cx="2269374" cy="646331"/>
          </a:xfrm>
          <a:prstGeom prst="rect">
            <a:avLst/>
          </a:prstGeom>
          <a:noFill/>
        </p:spPr>
        <p:txBody>
          <a:bodyPr wrap="square" rtlCol="0">
            <a:spAutoFit/>
          </a:bodyPr>
          <a:lstStyle/>
          <a:p>
            <a:r>
              <a:rPr lang="en-GB" sz="3600" dirty="0"/>
              <a:t>FIBRES</a:t>
            </a:r>
          </a:p>
        </p:txBody>
      </p:sp>
    </p:spTree>
    <p:extLst>
      <p:ext uri="{BB962C8B-B14F-4D97-AF65-F5344CB8AC3E}">
        <p14:creationId xmlns:p14="http://schemas.microsoft.com/office/powerpoint/2010/main" val="37076742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599" y="5478087"/>
            <a:ext cx="1079596" cy="1257466"/>
          </a:xfrm>
          <a:prstGeom prst="rect">
            <a:avLst/>
          </a:prstGeom>
        </p:spPr>
      </p:pic>
      <p:pic>
        <p:nvPicPr>
          <p:cNvPr id="3" name="Picture 2"/>
          <p:cNvPicPr>
            <a:picLocks noChangeAspect="1"/>
          </p:cNvPicPr>
          <p:nvPr/>
        </p:nvPicPr>
        <p:blipFill>
          <a:blip r:embed="rId3"/>
          <a:stretch>
            <a:fillRect/>
          </a:stretch>
        </p:blipFill>
        <p:spPr>
          <a:xfrm>
            <a:off x="4153557" y="70958"/>
            <a:ext cx="2322094" cy="1262933"/>
          </a:xfrm>
          <a:prstGeom prst="rect">
            <a:avLst/>
          </a:prstGeom>
        </p:spPr>
      </p:pic>
      <p:sp>
        <p:nvSpPr>
          <p:cNvPr id="4" name="Rectangle 3"/>
          <p:cNvSpPr/>
          <p:nvPr/>
        </p:nvSpPr>
        <p:spPr>
          <a:xfrm>
            <a:off x="1629295" y="1396538"/>
            <a:ext cx="8628610" cy="4062651"/>
          </a:xfrm>
          <a:prstGeom prst="rect">
            <a:avLst/>
          </a:prstGeom>
        </p:spPr>
        <p:txBody>
          <a:bodyPr wrap="square">
            <a:spAutoFit/>
          </a:bodyPr>
          <a:lstStyle/>
          <a:p>
            <a:pPr algn="ctr"/>
            <a:r>
              <a:rPr lang="en-GB" sz="2400" b="1">
                <a:solidFill>
                  <a:srgbClr val="000000"/>
                </a:solidFill>
                <a:latin typeface="Arial" panose="020B0604020202020204" pitchFamily="34" charset="0"/>
              </a:rPr>
              <a:t>Footwear Marks</a:t>
            </a:r>
          </a:p>
          <a:p>
            <a:pPr algn="ctr"/>
            <a:r>
              <a:rPr lang="en-GB" sz="2400" b="1" dirty="0">
                <a:solidFill>
                  <a:srgbClr val="000000"/>
                </a:solidFill>
                <a:latin typeface="Arial" panose="020B0604020202020204" pitchFamily="34" charset="0"/>
              </a:rPr>
              <a:t>The Importance of Footwear Marks at Crime Scenes</a:t>
            </a:r>
          </a:p>
          <a:p>
            <a:pPr algn="ctr"/>
            <a:endParaRPr lang="en-GB" sz="2400" b="1" dirty="0">
              <a:solidFill>
                <a:srgbClr val="000000"/>
              </a:solidFill>
              <a:latin typeface="Arial" panose="020B0604020202020204" pitchFamily="34" charset="0"/>
            </a:endParaRPr>
          </a:p>
          <a:p>
            <a:r>
              <a:rPr lang="en-GB" b="1" dirty="0">
                <a:solidFill>
                  <a:srgbClr val="000000"/>
                </a:solidFill>
                <a:latin typeface="Arial" panose="020B0604020202020204" pitchFamily="34" charset="0"/>
              </a:rPr>
              <a:t>What can they tell us?</a:t>
            </a:r>
          </a:p>
          <a:p>
            <a:r>
              <a:rPr lang="en-GB" b="1" dirty="0">
                <a:solidFill>
                  <a:srgbClr val="000000"/>
                </a:solidFill>
                <a:latin typeface="Arial" panose="020B0604020202020204" pitchFamily="34" charset="0"/>
              </a:rPr>
              <a:t>Lines of entry / exit.</a:t>
            </a:r>
          </a:p>
          <a:p>
            <a:r>
              <a:rPr lang="en-GB" b="1" dirty="0">
                <a:solidFill>
                  <a:srgbClr val="000000"/>
                </a:solidFill>
                <a:latin typeface="Arial" panose="020B0604020202020204" pitchFamily="34" charset="0"/>
              </a:rPr>
              <a:t>Reconstruction of movements at a scene.</a:t>
            </a:r>
          </a:p>
          <a:p>
            <a:r>
              <a:rPr lang="en-GB" b="1" dirty="0">
                <a:solidFill>
                  <a:srgbClr val="000000"/>
                </a:solidFill>
                <a:latin typeface="Arial" panose="020B0604020202020204" pitchFamily="34" charset="0"/>
              </a:rPr>
              <a:t>Minimum number of persons at a scene</a:t>
            </a:r>
          </a:p>
          <a:p>
            <a:r>
              <a:rPr lang="en-GB" b="1" dirty="0">
                <a:solidFill>
                  <a:srgbClr val="000000"/>
                </a:solidFill>
                <a:latin typeface="Arial" panose="020B0604020202020204" pitchFamily="34" charset="0"/>
              </a:rPr>
              <a:t>Identify the type, make, size, male or female</a:t>
            </a:r>
          </a:p>
          <a:p>
            <a:endParaRPr lang="en-GB" b="1" dirty="0">
              <a:solidFill>
                <a:srgbClr val="000000"/>
              </a:solidFill>
              <a:latin typeface="Arial" panose="020B0604020202020204" pitchFamily="34" charset="0"/>
            </a:endParaRPr>
          </a:p>
          <a:p>
            <a:pPr algn="ctr"/>
            <a:r>
              <a:rPr lang="en-GB" b="1" dirty="0">
                <a:solidFill>
                  <a:srgbClr val="000000"/>
                </a:solidFill>
                <a:latin typeface="Arial" panose="020B0604020202020204" pitchFamily="34" charset="0"/>
              </a:rPr>
              <a:t>Can lead to additional enquiries at a later date</a:t>
            </a:r>
          </a:p>
          <a:p>
            <a:endParaRPr lang="en-GB" b="1" dirty="0">
              <a:solidFill>
                <a:srgbClr val="000000"/>
              </a:solidFill>
              <a:latin typeface="Arial" panose="020B0604020202020204" pitchFamily="34" charset="0"/>
            </a:endParaRPr>
          </a:p>
          <a:p>
            <a:pPr algn="ctr"/>
            <a:r>
              <a:rPr lang="en-GB" b="1" dirty="0">
                <a:solidFill>
                  <a:srgbClr val="000000"/>
                </a:solidFill>
                <a:latin typeface="Arial" panose="020B0604020202020204" pitchFamily="34" charset="0"/>
              </a:rPr>
              <a:t>Partial marks can provide more information than complete marks</a:t>
            </a:r>
          </a:p>
          <a:p>
            <a:pPr algn="ctr"/>
            <a:endParaRPr lang="en-GB" sz="2400" b="1" dirty="0">
              <a:solidFill>
                <a:srgbClr val="000000"/>
              </a:solidFill>
              <a:latin typeface="Arial" panose="020B0604020202020204" pitchFamily="34" charset="0"/>
            </a:endParaRPr>
          </a:p>
        </p:txBody>
      </p:sp>
    </p:spTree>
    <p:extLst>
      <p:ext uri="{BB962C8B-B14F-4D97-AF65-F5344CB8AC3E}">
        <p14:creationId xmlns:p14="http://schemas.microsoft.com/office/powerpoint/2010/main" val="34473860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599" y="5478087"/>
            <a:ext cx="1079596" cy="1257466"/>
          </a:xfrm>
          <a:prstGeom prst="rect">
            <a:avLst/>
          </a:prstGeom>
        </p:spPr>
      </p:pic>
      <p:sp>
        <p:nvSpPr>
          <p:cNvPr id="3" name="TextBox 2"/>
          <p:cNvSpPr txBox="1"/>
          <p:nvPr/>
        </p:nvSpPr>
        <p:spPr>
          <a:xfrm>
            <a:off x="588873" y="1258598"/>
            <a:ext cx="8004637" cy="1077218"/>
          </a:xfrm>
          <a:prstGeom prst="rect">
            <a:avLst/>
          </a:prstGeom>
          <a:noFill/>
        </p:spPr>
        <p:txBody>
          <a:bodyPr wrap="square" rtlCol="0">
            <a:spAutoFit/>
          </a:bodyPr>
          <a:lstStyle/>
          <a:p>
            <a:pPr>
              <a:spcBef>
                <a:spcPct val="0"/>
              </a:spcBef>
            </a:pPr>
            <a:r>
              <a:rPr lang="en-GB" altLang="en-US" sz="3200" b="1" dirty="0">
                <a:solidFill>
                  <a:srgbClr val="000000"/>
                </a:solidFill>
                <a:latin typeface="Arial" panose="020B0604020202020204" pitchFamily="34" charset="0"/>
              </a:rPr>
              <a:t>Preservation of scene marks is vitally important</a:t>
            </a:r>
          </a:p>
        </p:txBody>
      </p:sp>
      <p:pic>
        <p:nvPicPr>
          <p:cNvPr id="4" name="Picture 14" descr="AttachmentServlet?ATTACH_COL_VAL=72057594037930099&amp;ATTACH_TYPE=Photograph&amp;OPTION_NAME=nfrc_co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13301" y="2207199"/>
            <a:ext cx="1495425" cy="3306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16" descr="AttachmentServlet?ATTACH_COL_VAL=72057594037929867&amp;ATTACH_TYPE=Photograph&amp;OPTION_NAME=nfrc_cor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370561">
            <a:off x="5270858" y="2092484"/>
            <a:ext cx="1463675" cy="3797300"/>
          </a:xfrm>
          <a:prstGeom prst="rect">
            <a:avLst/>
          </a:prstGeom>
          <a:solidFill>
            <a:srgbClr val="C0C0C0"/>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5"/>
          <a:stretch>
            <a:fillRect/>
          </a:stretch>
        </p:blipFill>
        <p:spPr>
          <a:xfrm>
            <a:off x="4269935" y="0"/>
            <a:ext cx="2322094" cy="1262933"/>
          </a:xfrm>
          <a:prstGeom prst="rect">
            <a:avLst/>
          </a:prstGeom>
        </p:spPr>
      </p:pic>
      <p:sp>
        <p:nvSpPr>
          <p:cNvPr id="7" name="Rectangle 6"/>
          <p:cNvSpPr/>
          <p:nvPr/>
        </p:nvSpPr>
        <p:spPr>
          <a:xfrm>
            <a:off x="7890449" y="3991134"/>
            <a:ext cx="6096000" cy="738664"/>
          </a:xfrm>
          <a:prstGeom prst="rect">
            <a:avLst/>
          </a:prstGeom>
        </p:spPr>
        <p:txBody>
          <a:bodyPr>
            <a:spAutoFit/>
          </a:bodyPr>
          <a:lstStyle/>
          <a:p>
            <a:pPr>
              <a:spcBef>
                <a:spcPct val="0"/>
              </a:spcBef>
            </a:pPr>
            <a:r>
              <a:rPr lang="en-GB" altLang="en-US" sz="2400" dirty="0">
                <a:solidFill>
                  <a:srgbClr val="000000"/>
                </a:solidFill>
                <a:latin typeface="Arial" panose="020B0604020202020204" pitchFamily="34" charset="0"/>
              </a:rPr>
              <a:t>Contaminating mark</a:t>
            </a:r>
          </a:p>
          <a:p>
            <a:pPr>
              <a:spcBef>
                <a:spcPct val="0"/>
              </a:spcBef>
            </a:pPr>
            <a:endParaRPr lang="en-GB" altLang="en-US" dirty="0">
              <a:solidFill>
                <a:srgbClr val="000000"/>
              </a:solidFill>
              <a:latin typeface="Arial" panose="020B0604020202020204" pitchFamily="34" charset="0"/>
            </a:endParaRPr>
          </a:p>
        </p:txBody>
      </p:sp>
      <p:sp>
        <p:nvSpPr>
          <p:cNvPr id="8" name="Rectangle 7"/>
          <p:cNvSpPr/>
          <p:nvPr/>
        </p:nvSpPr>
        <p:spPr>
          <a:xfrm>
            <a:off x="1341967" y="2956170"/>
            <a:ext cx="1827744" cy="461665"/>
          </a:xfrm>
          <a:prstGeom prst="rect">
            <a:avLst/>
          </a:prstGeom>
        </p:spPr>
        <p:txBody>
          <a:bodyPr wrap="none">
            <a:spAutoFit/>
          </a:bodyPr>
          <a:lstStyle/>
          <a:p>
            <a:pPr>
              <a:spcBef>
                <a:spcPct val="0"/>
              </a:spcBef>
            </a:pPr>
            <a:r>
              <a:rPr lang="en-GB" altLang="en-US" sz="2400" dirty="0">
                <a:solidFill>
                  <a:srgbClr val="000000"/>
                </a:solidFill>
                <a:latin typeface="Arial" panose="020B0604020202020204" pitchFamily="34" charset="0"/>
              </a:rPr>
              <a:t>Scene mark</a:t>
            </a:r>
          </a:p>
        </p:txBody>
      </p:sp>
      <p:cxnSp>
        <p:nvCxnSpPr>
          <p:cNvPr id="10" name="Straight Arrow Connector 9"/>
          <p:cNvCxnSpPr/>
          <p:nvPr/>
        </p:nvCxnSpPr>
        <p:spPr>
          <a:xfrm flipV="1">
            <a:off x="3086100" y="3100388"/>
            <a:ext cx="1928813" cy="200025"/>
          </a:xfrm>
          <a:prstGeom prst="straightConnector1">
            <a:avLst/>
          </a:prstGeom>
          <a:ln w="3810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flipV="1">
            <a:off x="6592029" y="3300413"/>
            <a:ext cx="1466121" cy="800100"/>
          </a:xfrm>
          <a:prstGeom prst="straightConnector1">
            <a:avLst/>
          </a:prstGeom>
          <a:ln w="38100">
            <a:solidFill>
              <a:srgbClr val="CD114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842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599" y="5478087"/>
            <a:ext cx="1079596" cy="1257466"/>
          </a:xfrm>
          <a:prstGeom prst="rect">
            <a:avLst/>
          </a:prstGeom>
        </p:spPr>
      </p:pic>
      <p:pic>
        <p:nvPicPr>
          <p:cNvPr id="3" name="Picture 2"/>
          <p:cNvPicPr>
            <a:picLocks noChangeAspect="1"/>
          </p:cNvPicPr>
          <p:nvPr/>
        </p:nvPicPr>
        <p:blipFill>
          <a:blip r:embed="rId3"/>
          <a:stretch>
            <a:fillRect/>
          </a:stretch>
        </p:blipFill>
        <p:spPr>
          <a:xfrm>
            <a:off x="4195121" y="104209"/>
            <a:ext cx="2322094" cy="1262933"/>
          </a:xfrm>
          <a:prstGeom prst="rect">
            <a:avLst/>
          </a:prstGeom>
        </p:spPr>
      </p:pic>
      <p:pic>
        <p:nvPicPr>
          <p:cNvPr id="4" name="Picture 3"/>
          <p:cNvPicPr>
            <a:picLocks noChangeAspect="1"/>
          </p:cNvPicPr>
          <p:nvPr/>
        </p:nvPicPr>
        <p:blipFill>
          <a:blip r:embed="rId4"/>
          <a:stretch>
            <a:fillRect/>
          </a:stretch>
        </p:blipFill>
        <p:spPr>
          <a:xfrm>
            <a:off x="761244" y="1984420"/>
            <a:ext cx="5316113" cy="3354667"/>
          </a:xfrm>
          <a:prstGeom prst="rect">
            <a:avLst/>
          </a:prstGeom>
        </p:spPr>
      </p:pic>
      <p:pic>
        <p:nvPicPr>
          <p:cNvPr id="5" name="Picture 4"/>
          <p:cNvPicPr>
            <a:picLocks noChangeAspect="1"/>
          </p:cNvPicPr>
          <p:nvPr/>
        </p:nvPicPr>
        <p:blipFill>
          <a:blip r:embed="rId5"/>
          <a:stretch>
            <a:fillRect/>
          </a:stretch>
        </p:blipFill>
        <p:spPr>
          <a:xfrm>
            <a:off x="7281568" y="2250819"/>
            <a:ext cx="3181763" cy="2821867"/>
          </a:xfrm>
          <a:prstGeom prst="rect">
            <a:avLst/>
          </a:prstGeom>
        </p:spPr>
      </p:pic>
      <p:sp>
        <p:nvSpPr>
          <p:cNvPr id="6" name="TextBox 5"/>
          <p:cNvSpPr txBox="1"/>
          <p:nvPr/>
        </p:nvSpPr>
        <p:spPr>
          <a:xfrm>
            <a:off x="4148016" y="1322204"/>
            <a:ext cx="4835238" cy="523220"/>
          </a:xfrm>
          <a:prstGeom prst="rect">
            <a:avLst/>
          </a:prstGeom>
          <a:noFill/>
        </p:spPr>
        <p:txBody>
          <a:bodyPr wrap="square" rtlCol="0">
            <a:spAutoFit/>
          </a:bodyPr>
          <a:lstStyle/>
          <a:p>
            <a:r>
              <a:rPr lang="en-GB" sz="2800" dirty="0"/>
              <a:t>Footwear Marks</a:t>
            </a:r>
          </a:p>
        </p:txBody>
      </p:sp>
    </p:spTree>
    <p:extLst>
      <p:ext uri="{BB962C8B-B14F-4D97-AF65-F5344CB8AC3E}">
        <p14:creationId xmlns:p14="http://schemas.microsoft.com/office/powerpoint/2010/main" val="26663143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371599" y="5478087"/>
            <a:ext cx="1079596" cy="1257466"/>
          </a:xfrm>
          <a:prstGeom prst="rect">
            <a:avLst/>
          </a:prstGeom>
        </p:spPr>
      </p:pic>
      <p:pic>
        <p:nvPicPr>
          <p:cNvPr id="3" name="Picture 2"/>
          <p:cNvPicPr>
            <a:picLocks noChangeAspect="1"/>
          </p:cNvPicPr>
          <p:nvPr/>
        </p:nvPicPr>
        <p:blipFill>
          <a:blip r:embed="rId4"/>
          <a:stretch>
            <a:fillRect/>
          </a:stretch>
        </p:blipFill>
        <p:spPr>
          <a:xfrm>
            <a:off x="4527629" y="0"/>
            <a:ext cx="2322094" cy="1262933"/>
          </a:xfrm>
          <a:prstGeom prst="rect">
            <a:avLst/>
          </a:prstGeom>
        </p:spPr>
      </p:pic>
      <p:sp>
        <p:nvSpPr>
          <p:cNvPr id="4" name="Rectangle 3"/>
          <p:cNvSpPr/>
          <p:nvPr/>
        </p:nvSpPr>
        <p:spPr>
          <a:xfrm>
            <a:off x="1371599" y="1262933"/>
            <a:ext cx="6096000" cy="2031325"/>
          </a:xfrm>
          <a:prstGeom prst="rect">
            <a:avLst/>
          </a:prstGeom>
        </p:spPr>
        <p:txBody>
          <a:bodyPr>
            <a:spAutoFit/>
          </a:bodyPr>
          <a:lstStyle/>
          <a:p>
            <a:r>
              <a:rPr lang="en-GB" b="1" dirty="0">
                <a:solidFill>
                  <a:srgbClr val="000000"/>
                </a:solidFill>
                <a:latin typeface="Arial" panose="020B0604020202020204" pitchFamily="34" charset="0"/>
              </a:rPr>
              <a:t>Occurrence Number 1700176801</a:t>
            </a:r>
          </a:p>
          <a:p>
            <a:r>
              <a:rPr lang="en-GB" b="1" dirty="0">
                <a:solidFill>
                  <a:srgbClr val="000000"/>
                </a:solidFill>
                <a:latin typeface="Arial" panose="020B0604020202020204" pitchFamily="34" charset="0"/>
              </a:rPr>
              <a:t>Socrates Reference17/10873</a:t>
            </a:r>
          </a:p>
          <a:p>
            <a:r>
              <a:rPr lang="en-GB" b="1" dirty="0">
                <a:solidFill>
                  <a:srgbClr val="000000"/>
                </a:solidFill>
                <a:latin typeface="Arial" panose="020B0604020202020204" pitchFamily="34" charset="0"/>
              </a:rPr>
              <a:t>Scene Address Club X, Charles Offence Rape </a:t>
            </a:r>
          </a:p>
          <a:p>
            <a:r>
              <a:rPr lang="en-GB" b="1" dirty="0">
                <a:solidFill>
                  <a:srgbClr val="000000"/>
                </a:solidFill>
                <a:latin typeface="Arial" panose="020B0604020202020204" pitchFamily="34" charset="0"/>
              </a:rPr>
              <a:t>Offence Date28/05/11</a:t>
            </a:r>
          </a:p>
          <a:p>
            <a:r>
              <a:rPr lang="en-GB" b="1" dirty="0">
                <a:solidFill>
                  <a:srgbClr val="000000"/>
                </a:solidFill>
                <a:latin typeface="Arial" panose="020B0604020202020204" pitchFamily="34" charset="0"/>
              </a:rPr>
              <a:t>Shoe Make Nike NFRC Code719Shoe </a:t>
            </a:r>
          </a:p>
          <a:p>
            <a:r>
              <a:rPr lang="en-GB" b="1" dirty="0">
                <a:solidFill>
                  <a:srgbClr val="000000"/>
                </a:solidFill>
                <a:latin typeface="Arial" panose="020B0604020202020204" pitchFamily="34" charset="0"/>
              </a:rPr>
              <a:t>Type Trainer Commonality Rare</a:t>
            </a:r>
          </a:p>
          <a:p>
            <a:r>
              <a:rPr lang="en-GB" b="1" dirty="0">
                <a:solidFill>
                  <a:srgbClr val="000000"/>
                </a:solidFill>
                <a:latin typeface="Arial" panose="020B0604020202020204" pitchFamily="34" charset="0"/>
              </a:rPr>
              <a:t>SOC Officer 55209 Lott-Miller</a:t>
            </a:r>
          </a:p>
        </p:txBody>
      </p:sp>
      <p:pic>
        <p:nvPicPr>
          <p:cNvPr id="6" name="Picture 5"/>
          <p:cNvPicPr>
            <a:picLocks noChangeAspect="1"/>
          </p:cNvPicPr>
          <p:nvPr/>
        </p:nvPicPr>
        <p:blipFill>
          <a:blip r:embed="rId5"/>
          <a:stretch>
            <a:fillRect/>
          </a:stretch>
        </p:blipFill>
        <p:spPr>
          <a:xfrm>
            <a:off x="6184668" y="2962927"/>
            <a:ext cx="5073553" cy="2515160"/>
          </a:xfrm>
          <a:prstGeom prst="rect">
            <a:avLst/>
          </a:prstGeom>
        </p:spPr>
      </p:pic>
      <p:graphicFrame>
        <p:nvGraphicFramePr>
          <p:cNvPr id="8" name="Table 7"/>
          <p:cNvGraphicFramePr>
            <a:graphicFrameLocks noGrp="1"/>
          </p:cNvGraphicFramePr>
          <p:nvPr>
            <p:extLst>
              <p:ext uri="{D42A27DB-BD31-4B8C-83A1-F6EECF244321}">
                <p14:modId xmlns:p14="http://schemas.microsoft.com/office/powerpoint/2010/main" val="3261420535"/>
              </p:ext>
            </p:extLst>
          </p:nvPr>
        </p:nvGraphicFramePr>
        <p:xfrm>
          <a:off x="710276" y="3616037"/>
          <a:ext cx="4983944" cy="1470246"/>
        </p:xfrm>
        <a:graphic>
          <a:graphicData uri="http://schemas.openxmlformats.org/drawingml/2006/table">
            <a:tbl>
              <a:tblPr firstRow="1" bandRow="1">
                <a:tableStyleId>{5C22544A-7EE6-4342-B048-85BDC9FD1C3A}</a:tableStyleId>
              </a:tblPr>
              <a:tblGrid>
                <a:gridCol w="1245986">
                  <a:extLst>
                    <a:ext uri="{9D8B030D-6E8A-4147-A177-3AD203B41FA5}">
                      <a16:colId xmlns:a16="http://schemas.microsoft.com/office/drawing/2014/main" val="54126776"/>
                    </a:ext>
                  </a:extLst>
                </a:gridCol>
                <a:gridCol w="1245986">
                  <a:extLst>
                    <a:ext uri="{9D8B030D-6E8A-4147-A177-3AD203B41FA5}">
                      <a16:colId xmlns:a16="http://schemas.microsoft.com/office/drawing/2014/main" val="1308282430"/>
                    </a:ext>
                  </a:extLst>
                </a:gridCol>
                <a:gridCol w="1245986">
                  <a:extLst>
                    <a:ext uri="{9D8B030D-6E8A-4147-A177-3AD203B41FA5}">
                      <a16:colId xmlns:a16="http://schemas.microsoft.com/office/drawing/2014/main" val="1410418667"/>
                    </a:ext>
                  </a:extLst>
                </a:gridCol>
                <a:gridCol w="1245986">
                  <a:extLst>
                    <a:ext uri="{9D8B030D-6E8A-4147-A177-3AD203B41FA5}">
                      <a16:colId xmlns:a16="http://schemas.microsoft.com/office/drawing/2014/main" val="1328149007"/>
                    </a:ext>
                  </a:extLst>
                </a:gridCol>
              </a:tblGrid>
              <a:tr h="490082">
                <a:tc>
                  <a:txBody>
                    <a:bodyPr/>
                    <a:lstStyle/>
                    <a:p>
                      <a:r>
                        <a:rPr lang="en-GB" dirty="0"/>
                        <a:t>Surname</a:t>
                      </a:r>
                    </a:p>
                  </a:txBody>
                  <a:tcPr/>
                </a:tc>
                <a:tc>
                  <a:txBody>
                    <a:bodyPr/>
                    <a:lstStyle/>
                    <a:p>
                      <a:r>
                        <a:rPr lang="en-GB" dirty="0"/>
                        <a:t>Forenames</a:t>
                      </a:r>
                    </a:p>
                  </a:txBody>
                  <a:tcPr/>
                </a:tc>
                <a:tc>
                  <a:txBody>
                    <a:bodyPr/>
                    <a:lstStyle/>
                    <a:p>
                      <a:r>
                        <a:rPr lang="en-GB" dirty="0"/>
                        <a:t>CRO No</a:t>
                      </a:r>
                    </a:p>
                  </a:txBody>
                  <a:tcPr/>
                </a:tc>
                <a:tc>
                  <a:txBody>
                    <a:bodyPr/>
                    <a:lstStyle/>
                    <a:p>
                      <a:r>
                        <a:rPr lang="en-GB" dirty="0"/>
                        <a:t>D.O.B</a:t>
                      </a:r>
                    </a:p>
                  </a:txBody>
                  <a:tcPr/>
                </a:tc>
                <a:extLst>
                  <a:ext uri="{0D108BD9-81ED-4DB2-BD59-A6C34878D82A}">
                    <a16:rowId xmlns:a16="http://schemas.microsoft.com/office/drawing/2014/main" val="2167739650"/>
                  </a:ext>
                </a:extLst>
              </a:tr>
              <a:tr h="490082">
                <a:tc>
                  <a:txBody>
                    <a:bodyPr/>
                    <a:lstStyle/>
                    <a:p>
                      <a:r>
                        <a:rPr lang="en-GB" dirty="0"/>
                        <a:t>Spear</a:t>
                      </a:r>
                    </a:p>
                  </a:txBody>
                  <a:tcPr/>
                </a:tc>
                <a:tc>
                  <a:txBody>
                    <a:bodyPr/>
                    <a:lstStyle/>
                    <a:p>
                      <a:r>
                        <a:rPr lang="en-GB" dirty="0"/>
                        <a:t>James</a:t>
                      </a:r>
                    </a:p>
                  </a:txBody>
                  <a:tcPr/>
                </a:tc>
                <a:tc>
                  <a:txBody>
                    <a:bodyPr/>
                    <a:lstStyle/>
                    <a:p>
                      <a:r>
                        <a:rPr lang="en-GB" dirty="0"/>
                        <a:t>34891/16C</a:t>
                      </a:r>
                    </a:p>
                  </a:txBody>
                  <a:tcPr/>
                </a:tc>
                <a:tc>
                  <a:txBody>
                    <a:bodyPr/>
                    <a:lstStyle/>
                    <a:p>
                      <a:r>
                        <a:rPr lang="en-GB" dirty="0"/>
                        <a:t>20/11/96</a:t>
                      </a:r>
                    </a:p>
                  </a:txBody>
                  <a:tcPr/>
                </a:tc>
                <a:extLst>
                  <a:ext uri="{0D108BD9-81ED-4DB2-BD59-A6C34878D82A}">
                    <a16:rowId xmlns:a16="http://schemas.microsoft.com/office/drawing/2014/main" val="579998452"/>
                  </a:ext>
                </a:extLst>
              </a:tr>
              <a:tr h="490082">
                <a:tc>
                  <a:txBody>
                    <a:bodyPr/>
                    <a:lstStyle/>
                    <a:p>
                      <a:r>
                        <a:rPr lang="en-GB" dirty="0"/>
                        <a:t>Cooper</a:t>
                      </a:r>
                    </a:p>
                  </a:txBody>
                  <a:tcPr/>
                </a:tc>
                <a:tc>
                  <a:txBody>
                    <a:bodyPr/>
                    <a:lstStyle/>
                    <a:p>
                      <a:r>
                        <a:rPr lang="en-GB" dirty="0"/>
                        <a:t>Jordan</a:t>
                      </a:r>
                    </a:p>
                  </a:txBody>
                  <a:tcPr/>
                </a:tc>
                <a:tc>
                  <a:txBody>
                    <a:bodyPr/>
                    <a:lstStyle/>
                    <a:p>
                      <a:r>
                        <a:rPr lang="en-GB" dirty="0"/>
                        <a:t>75479/09A</a:t>
                      </a:r>
                    </a:p>
                  </a:txBody>
                  <a:tcPr/>
                </a:tc>
                <a:tc>
                  <a:txBody>
                    <a:bodyPr/>
                    <a:lstStyle/>
                    <a:p>
                      <a:r>
                        <a:rPr lang="en-GB" dirty="0"/>
                        <a:t>21/12/94</a:t>
                      </a:r>
                    </a:p>
                  </a:txBody>
                  <a:tcPr/>
                </a:tc>
                <a:extLst>
                  <a:ext uri="{0D108BD9-81ED-4DB2-BD59-A6C34878D82A}">
                    <a16:rowId xmlns:a16="http://schemas.microsoft.com/office/drawing/2014/main" val="3575652547"/>
                  </a:ext>
                </a:extLst>
              </a:tr>
            </a:tbl>
          </a:graphicData>
        </a:graphic>
      </p:graphicFrame>
    </p:spTree>
    <p:extLst>
      <p:ext uri="{BB962C8B-B14F-4D97-AF65-F5344CB8AC3E}">
        <p14:creationId xmlns:p14="http://schemas.microsoft.com/office/powerpoint/2010/main" val="15612994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599" y="5478087"/>
            <a:ext cx="1079596" cy="1257466"/>
          </a:xfrm>
          <a:prstGeom prst="rect">
            <a:avLst/>
          </a:prstGeom>
        </p:spPr>
      </p:pic>
      <p:pic>
        <p:nvPicPr>
          <p:cNvPr id="3" name="Picture 2"/>
          <p:cNvPicPr>
            <a:picLocks noChangeAspect="1"/>
          </p:cNvPicPr>
          <p:nvPr/>
        </p:nvPicPr>
        <p:blipFill>
          <a:blip r:embed="rId3"/>
          <a:stretch>
            <a:fillRect/>
          </a:stretch>
        </p:blipFill>
        <p:spPr>
          <a:xfrm>
            <a:off x="7143390" y="1522637"/>
            <a:ext cx="3142238" cy="3729600"/>
          </a:xfrm>
          <a:prstGeom prst="rect">
            <a:avLst/>
          </a:prstGeom>
        </p:spPr>
      </p:pic>
      <p:sp>
        <p:nvSpPr>
          <p:cNvPr id="4" name="Rectangle 3"/>
          <p:cNvSpPr/>
          <p:nvPr/>
        </p:nvSpPr>
        <p:spPr>
          <a:xfrm>
            <a:off x="1136072" y="1466585"/>
            <a:ext cx="6096000" cy="3785652"/>
          </a:xfrm>
          <a:prstGeom prst="rect">
            <a:avLst/>
          </a:prstGeom>
        </p:spPr>
        <p:txBody>
          <a:bodyPr>
            <a:spAutoFit/>
          </a:bodyPr>
          <a:lstStyle/>
          <a:p>
            <a:r>
              <a:rPr lang="en-GB" sz="2400" b="1" dirty="0">
                <a:solidFill>
                  <a:srgbClr val="000000"/>
                </a:solidFill>
                <a:latin typeface="Arial" panose="020B0604020202020204" pitchFamily="34" charset="0"/>
              </a:rPr>
              <a:t>What is a Fingerprint?  </a:t>
            </a:r>
          </a:p>
          <a:p>
            <a:r>
              <a:rPr lang="en-GB" sz="2400" b="1" dirty="0">
                <a:solidFill>
                  <a:srgbClr val="000000"/>
                </a:solidFill>
                <a:latin typeface="Arial" panose="020B0604020202020204" pitchFamily="34" charset="0"/>
              </a:rPr>
              <a:t>Friction ridges :</a:t>
            </a:r>
          </a:p>
          <a:p>
            <a:endParaRPr lang="en-GB" sz="2400" b="1" dirty="0">
              <a:solidFill>
                <a:srgbClr val="000000"/>
              </a:solidFill>
              <a:latin typeface="Arial" panose="020B0604020202020204" pitchFamily="34" charset="0"/>
            </a:endParaRPr>
          </a:p>
          <a:p>
            <a:r>
              <a:rPr lang="en-GB" sz="2400" b="1" dirty="0">
                <a:solidFill>
                  <a:srgbClr val="000000"/>
                </a:solidFill>
                <a:latin typeface="Arial" panose="020B0604020202020204" pitchFamily="34" charset="0"/>
              </a:rPr>
              <a:t>Cover 5% Skin surface</a:t>
            </a:r>
            <a:r>
              <a:rPr lang="en-GB" sz="2400" dirty="0">
                <a:solidFill>
                  <a:srgbClr val="000000"/>
                </a:solidFill>
                <a:latin typeface="Arial" panose="020B0604020202020204" pitchFamily="34" charset="0"/>
              </a:rPr>
              <a:t> </a:t>
            </a:r>
          </a:p>
          <a:p>
            <a:endParaRPr lang="en-GB" sz="2400" dirty="0">
              <a:solidFill>
                <a:srgbClr val="000000"/>
              </a:solidFill>
              <a:latin typeface="Arial" panose="020B0604020202020204" pitchFamily="34" charset="0"/>
            </a:endParaRPr>
          </a:p>
          <a:p>
            <a:r>
              <a:rPr lang="en-GB" sz="2400" b="1" dirty="0">
                <a:solidFill>
                  <a:srgbClr val="000000"/>
                </a:solidFill>
                <a:latin typeface="Arial" panose="020B0604020202020204" pitchFamily="34" charset="0"/>
              </a:rPr>
              <a:t>Fingers</a:t>
            </a:r>
          </a:p>
          <a:p>
            <a:endParaRPr lang="en-GB" sz="2400" b="1" dirty="0">
              <a:solidFill>
                <a:srgbClr val="000000"/>
              </a:solidFill>
              <a:latin typeface="Arial" panose="020B0604020202020204" pitchFamily="34" charset="0"/>
            </a:endParaRPr>
          </a:p>
          <a:p>
            <a:r>
              <a:rPr lang="en-GB" sz="2400" b="1" dirty="0">
                <a:solidFill>
                  <a:srgbClr val="000000"/>
                </a:solidFill>
                <a:latin typeface="Arial" panose="020B0604020202020204" pitchFamily="34" charset="0"/>
              </a:rPr>
              <a:t> Palms</a:t>
            </a:r>
          </a:p>
          <a:p>
            <a:endParaRPr lang="en-GB" sz="2400" b="1" dirty="0">
              <a:solidFill>
                <a:srgbClr val="000000"/>
              </a:solidFill>
              <a:latin typeface="Arial" panose="020B0604020202020204" pitchFamily="34" charset="0"/>
            </a:endParaRPr>
          </a:p>
          <a:p>
            <a:r>
              <a:rPr lang="en-GB" sz="2400" b="1" dirty="0">
                <a:solidFill>
                  <a:srgbClr val="000000"/>
                </a:solidFill>
                <a:latin typeface="Arial" panose="020B0604020202020204" pitchFamily="34" charset="0"/>
              </a:rPr>
              <a:t> Soles of feet</a:t>
            </a:r>
          </a:p>
        </p:txBody>
      </p:sp>
      <p:pic>
        <p:nvPicPr>
          <p:cNvPr id="5" name="Picture 4"/>
          <p:cNvPicPr>
            <a:picLocks noChangeAspect="1"/>
          </p:cNvPicPr>
          <p:nvPr/>
        </p:nvPicPr>
        <p:blipFill>
          <a:blip r:embed="rId4"/>
          <a:stretch>
            <a:fillRect/>
          </a:stretch>
        </p:blipFill>
        <p:spPr>
          <a:xfrm>
            <a:off x="4111993" y="12470"/>
            <a:ext cx="2322094" cy="1262933"/>
          </a:xfrm>
          <a:prstGeom prst="rect">
            <a:avLst/>
          </a:prstGeom>
        </p:spPr>
      </p:pic>
    </p:spTree>
    <p:extLst>
      <p:ext uri="{BB962C8B-B14F-4D97-AF65-F5344CB8AC3E}">
        <p14:creationId xmlns:p14="http://schemas.microsoft.com/office/powerpoint/2010/main" val="24130309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599" y="5478087"/>
            <a:ext cx="1079596" cy="1257466"/>
          </a:xfrm>
          <a:prstGeom prst="rect">
            <a:avLst/>
          </a:prstGeom>
        </p:spPr>
      </p:pic>
      <p:sp>
        <p:nvSpPr>
          <p:cNvPr id="3" name="Rectangle 2"/>
          <p:cNvSpPr/>
          <p:nvPr/>
        </p:nvSpPr>
        <p:spPr>
          <a:xfrm>
            <a:off x="1451956" y="1412239"/>
            <a:ext cx="6096000" cy="3785652"/>
          </a:xfrm>
          <a:prstGeom prst="rect">
            <a:avLst/>
          </a:prstGeom>
        </p:spPr>
        <p:txBody>
          <a:bodyPr>
            <a:spAutoFit/>
          </a:bodyPr>
          <a:lstStyle/>
          <a:p>
            <a:r>
              <a:rPr lang="en-GB" sz="2400" b="1" dirty="0">
                <a:solidFill>
                  <a:srgbClr val="000000"/>
                </a:solidFill>
                <a:latin typeface="Arial" panose="020B0604020202020204" pitchFamily="34" charset="0"/>
              </a:rPr>
              <a:t>Fingerprints are deposited on surfaces by sweat and contains </a:t>
            </a:r>
            <a:r>
              <a:rPr lang="en-GB" sz="2400" b="1" dirty="0" err="1">
                <a:solidFill>
                  <a:srgbClr val="000000"/>
                </a:solidFill>
                <a:latin typeface="Arial" panose="020B0604020202020204" pitchFamily="34" charset="0"/>
              </a:rPr>
              <a:t>approx</a:t>
            </a:r>
            <a:r>
              <a:rPr lang="en-GB" sz="2400" b="1" dirty="0">
                <a:solidFill>
                  <a:srgbClr val="000000"/>
                </a:solidFill>
                <a:latin typeface="Arial" panose="020B0604020202020204" pitchFamily="34" charset="0"/>
              </a:rPr>
              <a:t>:</a:t>
            </a:r>
          </a:p>
          <a:p>
            <a:r>
              <a:rPr lang="en-GB" sz="2400" b="1" dirty="0">
                <a:solidFill>
                  <a:srgbClr val="000000"/>
                </a:solidFill>
                <a:latin typeface="Arial" panose="020B0604020202020204" pitchFamily="34" charset="0"/>
              </a:rPr>
              <a:t>Water - 98.5% </a:t>
            </a:r>
          </a:p>
          <a:p>
            <a:r>
              <a:rPr lang="en-GB" sz="2400" b="1" dirty="0">
                <a:solidFill>
                  <a:srgbClr val="000000"/>
                </a:solidFill>
                <a:latin typeface="Arial" panose="020B0604020202020204" pitchFamily="34" charset="0"/>
              </a:rPr>
              <a:t>Remaining 1-1.5%</a:t>
            </a:r>
          </a:p>
          <a:p>
            <a:r>
              <a:rPr lang="en-GB" sz="2400" b="1" dirty="0">
                <a:solidFill>
                  <a:srgbClr val="000000"/>
                </a:solidFill>
                <a:latin typeface="Arial" panose="020B0604020202020204" pitchFamily="34" charset="0"/>
              </a:rPr>
              <a:t>Amino acids</a:t>
            </a:r>
          </a:p>
          <a:p>
            <a:r>
              <a:rPr lang="en-GB" sz="2400" b="1" dirty="0">
                <a:solidFill>
                  <a:srgbClr val="000000"/>
                </a:solidFill>
                <a:latin typeface="Arial" panose="020B0604020202020204" pitchFamily="34" charset="0"/>
              </a:rPr>
              <a:t>Fats</a:t>
            </a:r>
          </a:p>
          <a:p>
            <a:r>
              <a:rPr lang="en-GB" sz="2400" b="1" dirty="0">
                <a:solidFill>
                  <a:srgbClr val="000000"/>
                </a:solidFill>
                <a:latin typeface="Arial" panose="020B0604020202020204" pitchFamily="34" charset="0"/>
              </a:rPr>
              <a:t>Chlorides</a:t>
            </a:r>
          </a:p>
          <a:p>
            <a:r>
              <a:rPr lang="en-GB" sz="2400" b="1" dirty="0">
                <a:solidFill>
                  <a:srgbClr val="000000"/>
                </a:solidFill>
                <a:latin typeface="Arial" panose="020B0604020202020204" pitchFamily="34" charset="0"/>
              </a:rPr>
              <a:t>Salts</a:t>
            </a:r>
          </a:p>
          <a:p>
            <a:endParaRPr lang="en-GB" sz="2400" b="1" dirty="0">
              <a:solidFill>
                <a:srgbClr val="000000"/>
              </a:solidFill>
              <a:latin typeface="Arial" panose="020B0604020202020204" pitchFamily="34" charset="0"/>
            </a:endParaRPr>
          </a:p>
          <a:p>
            <a:r>
              <a:rPr lang="en-GB" sz="2400" b="1" dirty="0">
                <a:solidFill>
                  <a:srgbClr val="000000"/>
                </a:solidFill>
                <a:latin typeface="Arial" panose="020B0604020202020204" pitchFamily="34" charset="0"/>
              </a:rPr>
              <a:t>Latent (Invisible).</a:t>
            </a:r>
            <a:r>
              <a:rPr lang="en-GB" sz="2400" dirty="0">
                <a:solidFill>
                  <a:srgbClr val="000000"/>
                </a:solidFill>
                <a:latin typeface="Arial" panose="020B0604020202020204" pitchFamily="34" charset="0"/>
              </a:rPr>
              <a:t> </a:t>
            </a:r>
          </a:p>
        </p:txBody>
      </p:sp>
      <p:pic>
        <p:nvPicPr>
          <p:cNvPr id="4" name="Picture 3"/>
          <p:cNvPicPr>
            <a:picLocks noChangeAspect="1"/>
          </p:cNvPicPr>
          <p:nvPr/>
        </p:nvPicPr>
        <p:blipFill>
          <a:blip r:embed="rId3"/>
          <a:stretch>
            <a:fillRect/>
          </a:stretch>
        </p:blipFill>
        <p:spPr>
          <a:xfrm>
            <a:off x="3937426" y="79271"/>
            <a:ext cx="2322094" cy="1262933"/>
          </a:xfrm>
          <a:prstGeom prst="rect">
            <a:avLst/>
          </a:prstGeom>
        </p:spPr>
      </p:pic>
      <p:pic>
        <p:nvPicPr>
          <p:cNvPr id="5" name="Content Placeholder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a:xfrm>
            <a:off x="5169708" y="2749966"/>
            <a:ext cx="6445250" cy="2447925"/>
          </a:xfrm>
          <a:prstGeom prst="rect">
            <a:avLst/>
          </a:prstGeom>
        </p:spPr>
      </p:pic>
    </p:spTree>
    <p:extLst>
      <p:ext uri="{BB962C8B-B14F-4D97-AF65-F5344CB8AC3E}">
        <p14:creationId xmlns:p14="http://schemas.microsoft.com/office/powerpoint/2010/main" val="29102184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599" y="5478087"/>
            <a:ext cx="1079596" cy="1257466"/>
          </a:xfrm>
          <a:prstGeom prst="rect">
            <a:avLst/>
          </a:prstGeom>
        </p:spPr>
      </p:pic>
      <p:pic>
        <p:nvPicPr>
          <p:cNvPr id="3" name="Picture 2"/>
          <p:cNvPicPr>
            <a:picLocks noChangeAspect="1"/>
          </p:cNvPicPr>
          <p:nvPr/>
        </p:nvPicPr>
        <p:blipFill>
          <a:blip r:embed="rId3"/>
          <a:stretch>
            <a:fillRect/>
          </a:stretch>
        </p:blipFill>
        <p:spPr>
          <a:xfrm>
            <a:off x="4436189" y="62645"/>
            <a:ext cx="2322094" cy="1262933"/>
          </a:xfrm>
          <a:prstGeom prst="rect">
            <a:avLst/>
          </a:prstGeom>
        </p:spPr>
      </p:pic>
      <p:sp>
        <p:nvSpPr>
          <p:cNvPr id="4" name="Rectangle 3"/>
          <p:cNvSpPr/>
          <p:nvPr/>
        </p:nvSpPr>
        <p:spPr>
          <a:xfrm>
            <a:off x="1485207" y="1534662"/>
            <a:ext cx="6096000" cy="3416320"/>
          </a:xfrm>
          <a:prstGeom prst="rect">
            <a:avLst/>
          </a:prstGeom>
        </p:spPr>
        <p:txBody>
          <a:bodyPr>
            <a:spAutoFit/>
          </a:bodyPr>
          <a:lstStyle/>
          <a:p>
            <a:r>
              <a:rPr lang="en-GB" sz="2400" b="1" dirty="0">
                <a:solidFill>
                  <a:srgbClr val="000000"/>
                </a:solidFill>
                <a:latin typeface="Arial" panose="020B0604020202020204" pitchFamily="34" charset="0"/>
              </a:rPr>
              <a:t>Sweat leaves image of ridges on surfaces which can then be enhanced using powders i.e. on hard non porous surfaces such as glass</a:t>
            </a:r>
          </a:p>
          <a:p>
            <a:endParaRPr lang="en-GB" sz="2400" b="1" dirty="0">
              <a:solidFill>
                <a:srgbClr val="000000"/>
              </a:solidFill>
              <a:latin typeface="Arial" panose="020B0604020202020204" pitchFamily="34" charset="0"/>
            </a:endParaRPr>
          </a:p>
          <a:p>
            <a:endParaRPr lang="en-GB" sz="2400" b="1" dirty="0">
              <a:solidFill>
                <a:srgbClr val="000000"/>
              </a:solidFill>
              <a:latin typeface="Arial" panose="020B0604020202020204" pitchFamily="34" charset="0"/>
            </a:endParaRPr>
          </a:p>
          <a:p>
            <a:r>
              <a:rPr lang="en-GB" sz="2400" b="1" dirty="0">
                <a:solidFill>
                  <a:srgbClr val="000000"/>
                </a:solidFill>
                <a:latin typeface="Arial" panose="020B0604020202020204" pitchFamily="34" charset="0"/>
              </a:rPr>
              <a:t>Fingerprints can also be enhanced using chemicals such as </a:t>
            </a:r>
            <a:r>
              <a:rPr lang="en-GB" sz="2400" b="1" dirty="0" err="1">
                <a:solidFill>
                  <a:srgbClr val="000000"/>
                </a:solidFill>
                <a:latin typeface="Arial" panose="020B0604020202020204" pitchFamily="34" charset="0"/>
              </a:rPr>
              <a:t>Ninhydrin</a:t>
            </a:r>
            <a:r>
              <a:rPr lang="en-GB" sz="2400" b="1" dirty="0">
                <a:solidFill>
                  <a:srgbClr val="000000"/>
                </a:solidFill>
                <a:latin typeface="Arial" panose="020B0604020202020204" pitchFamily="34" charset="0"/>
              </a:rPr>
              <a:t> on paper or Superglue on plastic.</a:t>
            </a:r>
            <a:endParaRPr lang="en-GB" sz="2400" dirty="0">
              <a:solidFill>
                <a:srgbClr val="000000"/>
              </a:solidFill>
              <a:latin typeface="Arial" panose="020B0604020202020204" pitchFamily="34" charset="0"/>
            </a:endParaRPr>
          </a:p>
        </p:txBody>
      </p:sp>
      <p:pic>
        <p:nvPicPr>
          <p:cNvPr id="5" name="Picture 4"/>
          <p:cNvPicPr>
            <a:picLocks noChangeAspect="1"/>
          </p:cNvPicPr>
          <p:nvPr/>
        </p:nvPicPr>
        <p:blipFill>
          <a:blip r:embed="rId4"/>
          <a:stretch>
            <a:fillRect/>
          </a:stretch>
        </p:blipFill>
        <p:spPr>
          <a:xfrm>
            <a:off x="8499784" y="1741002"/>
            <a:ext cx="1343850" cy="1114933"/>
          </a:xfrm>
          <a:prstGeom prst="rect">
            <a:avLst/>
          </a:prstGeom>
        </p:spPr>
      </p:pic>
      <p:pic>
        <p:nvPicPr>
          <p:cNvPr id="6" name="Picture 5"/>
          <p:cNvPicPr>
            <a:picLocks noChangeAspect="1"/>
          </p:cNvPicPr>
          <p:nvPr/>
        </p:nvPicPr>
        <p:blipFill>
          <a:blip r:embed="rId5"/>
          <a:stretch>
            <a:fillRect/>
          </a:stretch>
        </p:blipFill>
        <p:spPr>
          <a:xfrm>
            <a:off x="8499784" y="3658449"/>
            <a:ext cx="1343850" cy="1292533"/>
          </a:xfrm>
          <a:prstGeom prst="rect">
            <a:avLst/>
          </a:prstGeom>
        </p:spPr>
      </p:pic>
    </p:spTree>
    <p:extLst>
      <p:ext uri="{BB962C8B-B14F-4D97-AF65-F5344CB8AC3E}">
        <p14:creationId xmlns:p14="http://schemas.microsoft.com/office/powerpoint/2010/main" val="5868779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599" y="5478087"/>
            <a:ext cx="1079596" cy="1257466"/>
          </a:xfrm>
          <a:prstGeom prst="rect">
            <a:avLst/>
          </a:prstGeom>
        </p:spPr>
      </p:pic>
      <p:pic>
        <p:nvPicPr>
          <p:cNvPr id="3" name="Picture 2"/>
          <p:cNvPicPr>
            <a:picLocks noChangeAspect="1"/>
          </p:cNvPicPr>
          <p:nvPr/>
        </p:nvPicPr>
        <p:blipFill>
          <a:blip r:embed="rId3"/>
          <a:stretch>
            <a:fillRect/>
          </a:stretch>
        </p:blipFill>
        <p:spPr>
          <a:xfrm>
            <a:off x="5028028" y="1532"/>
            <a:ext cx="2322094" cy="1262933"/>
          </a:xfrm>
          <a:prstGeom prst="rect">
            <a:avLst/>
          </a:prstGeom>
        </p:spPr>
      </p:pic>
      <p:sp>
        <p:nvSpPr>
          <p:cNvPr id="4" name="Rectangle 3"/>
          <p:cNvSpPr/>
          <p:nvPr/>
        </p:nvSpPr>
        <p:spPr>
          <a:xfrm>
            <a:off x="2017222" y="1264465"/>
            <a:ext cx="8930640" cy="4585871"/>
          </a:xfrm>
          <a:prstGeom prst="rect">
            <a:avLst/>
          </a:prstGeom>
        </p:spPr>
        <p:txBody>
          <a:bodyPr wrap="square">
            <a:spAutoFit/>
          </a:bodyPr>
          <a:lstStyle/>
          <a:p>
            <a:pPr algn="ctr"/>
            <a:r>
              <a:rPr lang="en-GB" sz="2800" b="1" dirty="0">
                <a:solidFill>
                  <a:srgbClr val="000000"/>
                </a:solidFill>
                <a:latin typeface="Arial" panose="020B0604020202020204" pitchFamily="34" charset="0"/>
              </a:rPr>
              <a:t>DNA - Deoxyribonucleic Acid</a:t>
            </a:r>
          </a:p>
          <a:p>
            <a:r>
              <a:rPr lang="en-GB" sz="2400" b="1" dirty="0">
                <a:solidFill>
                  <a:srgbClr val="000000"/>
                </a:solidFill>
                <a:latin typeface="Arial" panose="020B0604020202020204" pitchFamily="34" charset="0"/>
              </a:rPr>
              <a:t>Complex Chemical</a:t>
            </a:r>
          </a:p>
          <a:p>
            <a:r>
              <a:rPr lang="en-GB" sz="2400" b="1" dirty="0">
                <a:solidFill>
                  <a:srgbClr val="000000"/>
                </a:solidFill>
                <a:latin typeface="Arial" panose="020B0604020202020204" pitchFamily="34" charset="0"/>
              </a:rPr>
              <a:t>Carries genetic information from one generation to the next – varies highly between individuals</a:t>
            </a:r>
          </a:p>
          <a:p>
            <a:r>
              <a:rPr lang="en-GB" sz="2400" b="1" dirty="0">
                <a:solidFill>
                  <a:srgbClr val="000000"/>
                </a:solidFill>
                <a:latin typeface="Arial" panose="020B0604020202020204" pitchFamily="34" charset="0"/>
              </a:rPr>
              <a:t>Codes for genetic characteristics such as gender, eye colour, hair colour</a:t>
            </a:r>
          </a:p>
          <a:p>
            <a:pPr lvl="1"/>
            <a:r>
              <a:rPr lang="en-GB" b="1" dirty="0">
                <a:solidFill>
                  <a:srgbClr val="000000"/>
                </a:solidFill>
                <a:latin typeface="Arial" panose="020B0604020202020204" pitchFamily="34" charset="0"/>
              </a:rPr>
              <a:t>BLOOD</a:t>
            </a:r>
          </a:p>
          <a:p>
            <a:pPr lvl="1"/>
            <a:r>
              <a:rPr lang="en-GB" b="1" dirty="0">
                <a:solidFill>
                  <a:srgbClr val="000000"/>
                </a:solidFill>
                <a:latin typeface="Arial" panose="020B0604020202020204" pitchFamily="34" charset="0"/>
              </a:rPr>
              <a:t>SEMEN</a:t>
            </a:r>
          </a:p>
          <a:p>
            <a:pPr lvl="1"/>
            <a:r>
              <a:rPr lang="en-GB" b="1" dirty="0">
                <a:solidFill>
                  <a:srgbClr val="000000"/>
                </a:solidFill>
                <a:latin typeface="Arial" panose="020B0604020202020204" pitchFamily="34" charset="0"/>
              </a:rPr>
              <a:t>VAGINAL MATERIAL</a:t>
            </a:r>
          </a:p>
          <a:p>
            <a:pPr lvl="1"/>
            <a:r>
              <a:rPr lang="en-GB" b="1" dirty="0">
                <a:solidFill>
                  <a:srgbClr val="000000"/>
                </a:solidFill>
                <a:latin typeface="Arial" panose="020B0604020202020204" pitchFamily="34" charset="0"/>
              </a:rPr>
              <a:t>SKIN AND TISSUE</a:t>
            </a:r>
          </a:p>
          <a:p>
            <a:pPr lvl="1"/>
            <a:r>
              <a:rPr lang="en-GB" b="1" dirty="0">
                <a:solidFill>
                  <a:srgbClr val="000000"/>
                </a:solidFill>
                <a:latin typeface="Arial" panose="020B0604020202020204" pitchFamily="34" charset="0"/>
              </a:rPr>
              <a:t>HAIR</a:t>
            </a:r>
          </a:p>
          <a:p>
            <a:pPr lvl="1"/>
            <a:r>
              <a:rPr lang="en-GB" b="1" dirty="0">
                <a:solidFill>
                  <a:srgbClr val="000000"/>
                </a:solidFill>
                <a:latin typeface="Arial" panose="020B0604020202020204" pitchFamily="34" charset="0"/>
              </a:rPr>
              <a:t>NASAL SECRETIONS.</a:t>
            </a:r>
          </a:p>
          <a:p>
            <a:pPr lvl="1"/>
            <a:r>
              <a:rPr lang="en-GB" b="1" dirty="0">
                <a:solidFill>
                  <a:srgbClr val="000000"/>
                </a:solidFill>
                <a:latin typeface="Arial" panose="020B0604020202020204" pitchFamily="34" charset="0"/>
              </a:rPr>
              <a:t>SALIVA</a:t>
            </a:r>
          </a:p>
          <a:p>
            <a:pPr lvl="1"/>
            <a:r>
              <a:rPr lang="en-GB" b="1" dirty="0">
                <a:solidFill>
                  <a:srgbClr val="000000"/>
                </a:solidFill>
                <a:latin typeface="Arial" panose="020B0604020202020204" pitchFamily="34" charset="0"/>
              </a:rPr>
              <a:t>WASTE PRODUCTS</a:t>
            </a:r>
          </a:p>
        </p:txBody>
      </p:sp>
      <p:pic>
        <p:nvPicPr>
          <p:cNvPr id="5" name="Picture 4"/>
          <p:cNvPicPr>
            <a:picLocks noChangeAspect="1"/>
          </p:cNvPicPr>
          <p:nvPr/>
        </p:nvPicPr>
        <p:blipFill>
          <a:blip r:embed="rId4"/>
          <a:stretch>
            <a:fillRect/>
          </a:stretch>
        </p:blipFill>
        <p:spPr>
          <a:xfrm>
            <a:off x="8620298" y="3732414"/>
            <a:ext cx="1773779" cy="1926117"/>
          </a:xfrm>
          <a:prstGeom prst="rect">
            <a:avLst/>
          </a:prstGeom>
        </p:spPr>
      </p:pic>
    </p:spTree>
    <p:extLst>
      <p:ext uri="{BB962C8B-B14F-4D97-AF65-F5344CB8AC3E}">
        <p14:creationId xmlns:p14="http://schemas.microsoft.com/office/powerpoint/2010/main" val="8698276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599" y="5478087"/>
            <a:ext cx="1079596" cy="1257466"/>
          </a:xfrm>
          <a:prstGeom prst="rect">
            <a:avLst/>
          </a:prstGeom>
        </p:spPr>
      </p:pic>
      <p:sp>
        <p:nvSpPr>
          <p:cNvPr id="3" name="Rectangle 2"/>
          <p:cNvSpPr/>
          <p:nvPr/>
        </p:nvSpPr>
        <p:spPr>
          <a:xfrm>
            <a:off x="811875" y="1287872"/>
            <a:ext cx="6096000" cy="3600986"/>
          </a:xfrm>
          <a:prstGeom prst="rect">
            <a:avLst/>
          </a:prstGeom>
        </p:spPr>
        <p:txBody>
          <a:bodyPr>
            <a:spAutoFit/>
          </a:bodyPr>
          <a:lstStyle/>
          <a:p>
            <a:pPr algn="ctr"/>
            <a:r>
              <a:rPr lang="en-GB" sz="2400" b="1" dirty="0">
                <a:solidFill>
                  <a:srgbClr val="000000"/>
                </a:solidFill>
                <a:latin typeface="Arial" panose="020B0604020202020204" pitchFamily="34" charset="0"/>
              </a:rPr>
              <a:t>BLOOD PATTERNS</a:t>
            </a:r>
          </a:p>
          <a:p>
            <a:pPr algn="ctr"/>
            <a:endParaRPr lang="en-GB" b="1" dirty="0">
              <a:solidFill>
                <a:srgbClr val="000000"/>
              </a:solidFill>
              <a:latin typeface="Arial" panose="020B0604020202020204" pitchFamily="34" charset="0"/>
            </a:endParaRPr>
          </a:p>
          <a:p>
            <a:r>
              <a:rPr lang="en-GB" sz="2400" b="1" dirty="0">
                <a:solidFill>
                  <a:srgbClr val="000000"/>
                </a:solidFill>
                <a:latin typeface="Arial" panose="020B0604020202020204" pitchFamily="34" charset="0"/>
              </a:rPr>
              <a:t>Droplets/Spots.</a:t>
            </a:r>
          </a:p>
          <a:p>
            <a:r>
              <a:rPr lang="en-GB" sz="2400" b="1" dirty="0">
                <a:solidFill>
                  <a:srgbClr val="000000"/>
                </a:solidFill>
                <a:latin typeface="Arial" panose="020B0604020202020204" pitchFamily="34" charset="0"/>
              </a:rPr>
              <a:t>Impact spatter.</a:t>
            </a:r>
          </a:p>
          <a:p>
            <a:r>
              <a:rPr lang="en-GB" sz="2400" b="1" dirty="0">
                <a:solidFill>
                  <a:srgbClr val="000000"/>
                </a:solidFill>
                <a:latin typeface="Arial" panose="020B0604020202020204" pitchFamily="34" charset="0"/>
              </a:rPr>
              <a:t>Contact stains.</a:t>
            </a:r>
          </a:p>
          <a:p>
            <a:r>
              <a:rPr lang="en-GB" sz="2400" b="1" dirty="0">
                <a:solidFill>
                  <a:srgbClr val="000000"/>
                </a:solidFill>
                <a:latin typeface="Arial" panose="020B0604020202020204" pitchFamily="34" charset="0"/>
              </a:rPr>
              <a:t>Smears, drags, wipes, swipes</a:t>
            </a:r>
          </a:p>
          <a:p>
            <a:r>
              <a:rPr lang="en-GB" sz="2400" b="1" dirty="0">
                <a:solidFill>
                  <a:srgbClr val="000000"/>
                </a:solidFill>
                <a:latin typeface="Arial" panose="020B0604020202020204" pitchFamily="34" charset="0"/>
              </a:rPr>
              <a:t>Fingerprint marks</a:t>
            </a:r>
          </a:p>
          <a:p>
            <a:r>
              <a:rPr lang="en-GB" sz="2400" b="1" dirty="0">
                <a:solidFill>
                  <a:srgbClr val="000000"/>
                </a:solidFill>
                <a:latin typeface="Arial" panose="020B0604020202020204" pitchFamily="34" charset="0"/>
              </a:rPr>
              <a:t>Footwear impressions</a:t>
            </a:r>
          </a:p>
          <a:p>
            <a:r>
              <a:rPr lang="en-GB" sz="2400" b="1" dirty="0">
                <a:solidFill>
                  <a:srgbClr val="000000"/>
                </a:solidFill>
                <a:latin typeface="Arial" panose="020B0604020202020204" pitchFamily="34" charset="0"/>
              </a:rPr>
              <a:t>Pooling</a:t>
            </a:r>
          </a:p>
          <a:p>
            <a:pPr algn="ctr"/>
            <a:endParaRPr lang="en-GB" b="1" dirty="0">
              <a:solidFill>
                <a:srgbClr val="000000"/>
              </a:solidFill>
              <a:latin typeface="Arial" panose="020B0604020202020204" pitchFamily="34" charset="0"/>
            </a:endParaRPr>
          </a:p>
        </p:txBody>
      </p:sp>
      <p:pic>
        <p:nvPicPr>
          <p:cNvPr id="4" name="Picture 3"/>
          <p:cNvPicPr>
            <a:picLocks noChangeAspect="1"/>
          </p:cNvPicPr>
          <p:nvPr/>
        </p:nvPicPr>
        <p:blipFill>
          <a:blip r:embed="rId3"/>
          <a:stretch>
            <a:fillRect/>
          </a:stretch>
        </p:blipFill>
        <p:spPr>
          <a:xfrm>
            <a:off x="4186807" y="0"/>
            <a:ext cx="2322094" cy="1262933"/>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347854" y="1662545"/>
            <a:ext cx="5915891" cy="4106487"/>
          </a:xfrm>
          <a:prstGeom prst="rect">
            <a:avLst/>
          </a:prstGeom>
        </p:spPr>
      </p:pic>
    </p:spTree>
    <p:extLst>
      <p:ext uri="{BB962C8B-B14F-4D97-AF65-F5344CB8AC3E}">
        <p14:creationId xmlns:p14="http://schemas.microsoft.com/office/powerpoint/2010/main" val="16984064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599" y="5478087"/>
            <a:ext cx="1079596" cy="1257466"/>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1599" y="2509233"/>
            <a:ext cx="3786189" cy="2048480"/>
          </a:xfrm>
          <a:prstGeom prst="rect">
            <a:avLst/>
          </a:prstGeom>
        </p:spPr>
      </p:pic>
      <p:pic>
        <p:nvPicPr>
          <p:cNvPr id="4" name="Picture 3"/>
          <p:cNvPicPr>
            <a:picLocks noChangeAspect="1"/>
          </p:cNvPicPr>
          <p:nvPr/>
        </p:nvPicPr>
        <p:blipFill>
          <a:blip r:embed="rId4"/>
          <a:stretch>
            <a:fillRect/>
          </a:stretch>
        </p:blipFill>
        <p:spPr>
          <a:xfrm>
            <a:off x="4757615" y="0"/>
            <a:ext cx="2322094" cy="1262933"/>
          </a:xfrm>
          <a:prstGeom prst="rect">
            <a:avLst/>
          </a:prstGeom>
        </p:spPr>
      </p:pic>
      <p:sp>
        <p:nvSpPr>
          <p:cNvPr id="5" name="TextBox 4"/>
          <p:cNvSpPr txBox="1"/>
          <p:nvPr/>
        </p:nvSpPr>
        <p:spPr>
          <a:xfrm>
            <a:off x="2651760" y="1263535"/>
            <a:ext cx="6533804" cy="584775"/>
          </a:xfrm>
          <a:prstGeom prst="rect">
            <a:avLst/>
          </a:prstGeom>
          <a:noFill/>
        </p:spPr>
        <p:txBody>
          <a:bodyPr wrap="square" rtlCol="0">
            <a:spAutoFit/>
          </a:bodyPr>
          <a:lstStyle/>
          <a:p>
            <a:pPr algn="ctr"/>
            <a:r>
              <a:rPr lang="en-GB" sz="3200" dirty="0"/>
              <a:t>Directional blood staining</a:t>
            </a:r>
          </a:p>
        </p:txBody>
      </p:sp>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83710" y="2380948"/>
            <a:ext cx="2688114" cy="2305050"/>
          </a:xfrm>
          <a:prstGeom prst="rect">
            <a:avLst/>
          </a:prstGeom>
        </p:spPr>
      </p:pic>
      <p:pic>
        <p:nvPicPr>
          <p:cNvPr id="7" name="Picture 1"/>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8645525" y="1773729"/>
            <a:ext cx="2743200" cy="3519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285517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599" y="5478087"/>
            <a:ext cx="1079596" cy="1257466"/>
          </a:xfrm>
          <a:prstGeom prst="rect">
            <a:avLst/>
          </a:prstGeom>
        </p:spPr>
      </p:pic>
      <p:pic>
        <p:nvPicPr>
          <p:cNvPr id="3" name="Picture 2"/>
          <p:cNvPicPr>
            <a:picLocks noChangeAspect="1"/>
          </p:cNvPicPr>
          <p:nvPr/>
        </p:nvPicPr>
        <p:blipFill>
          <a:blip r:embed="rId3"/>
          <a:stretch>
            <a:fillRect/>
          </a:stretch>
        </p:blipFill>
        <p:spPr>
          <a:xfrm>
            <a:off x="3450338" y="2102430"/>
            <a:ext cx="4426801" cy="3650667"/>
          </a:xfrm>
          <a:prstGeom prst="rect">
            <a:avLst/>
          </a:prstGeom>
        </p:spPr>
      </p:pic>
      <p:pic>
        <p:nvPicPr>
          <p:cNvPr id="4" name="Picture 3"/>
          <p:cNvPicPr>
            <a:picLocks noChangeAspect="1"/>
          </p:cNvPicPr>
          <p:nvPr/>
        </p:nvPicPr>
        <p:blipFill>
          <a:blip r:embed="rId4"/>
          <a:stretch>
            <a:fillRect/>
          </a:stretch>
        </p:blipFill>
        <p:spPr>
          <a:xfrm>
            <a:off x="4502692" y="0"/>
            <a:ext cx="2322094" cy="1262933"/>
          </a:xfrm>
          <a:prstGeom prst="rect">
            <a:avLst/>
          </a:prstGeom>
        </p:spPr>
      </p:pic>
      <p:sp>
        <p:nvSpPr>
          <p:cNvPr id="5" name="TextBox 4"/>
          <p:cNvSpPr txBox="1"/>
          <p:nvPr/>
        </p:nvSpPr>
        <p:spPr>
          <a:xfrm>
            <a:off x="4090176" y="1333194"/>
            <a:ext cx="5469220" cy="461665"/>
          </a:xfrm>
          <a:prstGeom prst="rect">
            <a:avLst/>
          </a:prstGeom>
          <a:noFill/>
        </p:spPr>
        <p:txBody>
          <a:bodyPr wrap="square" rtlCol="0">
            <a:spAutoFit/>
          </a:bodyPr>
          <a:lstStyle/>
          <a:p>
            <a:r>
              <a:rPr lang="en-GB" sz="2400" b="1" dirty="0"/>
              <a:t>Contact blood staining</a:t>
            </a:r>
          </a:p>
        </p:txBody>
      </p:sp>
    </p:spTree>
    <p:extLst>
      <p:ext uri="{BB962C8B-B14F-4D97-AF65-F5344CB8AC3E}">
        <p14:creationId xmlns:p14="http://schemas.microsoft.com/office/powerpoint/2010/main" val="3542816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599" y="5478087"/>
            <a:ext cx="1079596" cy="1257466"/>
          </a:xfrm>
          <a:prstGeom prst="rect">
            <a:avLst/>
          </a:prstGeom>
        </p:spPr>
      </p:pic>
      <p:pic>
        <p:nvPicPr>
          <p:cNvPr id="3" name="Picture 2"/>
          <p:cNvPicPr>
            <a:picLocks noChangeAspect="1"/>
          </p:cNvPicPr>
          <p:nvPr/>
        </p:nvPicPr>
        <p:blipFill>
          <a:blip r:embed="rId3"/>
          <a:stretch>
            <a:fillRect/>
          </a:stretch>
        </p:blipFill>
        <p:spPr>
          <a:xfrm>
            <a:off x="4480637" y="137460"/>
            <a:ext cx="2322094" cy="1262933"/>
          </a:xfrm>
          <a:prstGeom prst="rect">
            <a:avLst/>
          </a:prstGeom>
        </p:spPr>
      </p:pic>
      <p:pic>
        <p:nvPicPr>
          <p:cNvPr id="4" name="Picture 3"/>
          <p:cNvPicPr>
            <a:picLocks noChangeAspect="1"/>
          </p:cNvPicPr>
          <p:nvPr/>
        </p:nvPicPr>
        <p:blipFill>
          <a:blip r:embed="rId4"/>
          <a:stretch>
            <a:fillRect/>
          </a:stretch>
        </p:blipFill>
        <p:spPr>
          <a:xfrm>
            <a:off x="2229863" y="1991267"/>
            <a:ext cx="2994019" cy="3512534"/>
          </a:xfrm>
          <a:prstGeom prst="rect">
            <a:avLst/>
          </a:prstGeom>
        </p:spPr>
      </p:pic>
      <p:pic>
        <p:nvPicPr>
          <p:cNvPr id="5" name="Picture 4"/>
          <p:cNvPicPr>
            <a:picLocks noChangeAspect="1"/>
          </p:cNvPicPr>
          <p:nvPr/>
        </p:nvPicPr>
        <p:blipFill>
          <a:blip r:embed="rId5"/>
          <a:stretch>
            <a:fillRect/>
          </a:stretch>
        </p:blipFill>
        <p:spPr>
          <a:xfrm>
            <a:off x="6614155" y="1996200"/>
            <a:ext cx="2460432" cy="3502667"/>
          </a:xfrm>
          <a:prstGeom prst="rect">
            <a:avLst/>
          </a:prstGeom>
        </p:spPr>
      </p:pic>
      <p:sp>
        <p:nvSpPr>
          <p:cNvPr id="6" name="Rectangle 5"/>
          <p:cNvSpPr/>
          <p:nvPr/>
        </p:nvSpPr>
        <p:spPr>
          <a:xfrm>
            <a:off x="3438998" y="1400393"/>
            <a:ext cx="4405373" cy="461665"/>
          </a:xfrm>
          <a:prstGeom prst="rect">
            <a:avLst/>
          </a:prstGeom>
        </p:spPr>
        <p:txBody>
          <a:bodyPr wrap="none">
            <a:spAutoFit/>
          </a:bodyPr>
          <a:lstStyle/>
          <a:p>
            <a:r>
              <a:rPr lang="en-GB" sz="2400" b="1" dirty="0">
                <a:solidFill>
                  <a:srgbClr val="000000"/>
                </a:solidFill>
                <a:latin typeface="Arial" panose="020B0604020202020204" pitchFamily="34" charset="0"/>
              </a:rPr>
              <a:t>Fingerprint / Footwear Marks</a:t>
            </a:r>
          </a:p>
        </p:txBody>
      </p:sp>
    </p:spTree>
    <p:extLst>
      <p:ext uri="{BB962C8B-B14F-4D97-AF65-F5344CB8AC3E}">
        <p14:creationId xmlns:p14="http://schemas.microsoft.com/office/powerpoint/2010/main" val="31005745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371599" y="5478087"/>
            <a:ext cx="1079596" cy="1257466"/>
          </a:xfrm>
          <a:prstGeom prst="rect">
            <a:avLst/>
          </a:prstGeom>
        </p:spPr>
      </p:pic>
      <p:pic>
        <p:nvPicPr>
          <p:cNvPr id="3" name="Picture 2"/>
          <p:cNvPicPr>
            <a:picLocks noChangeAspect="1"/>
          </p:cNvPicPr>
          <p:nvPr/>
        </p:nvPicPr>
        <p:blipFill>
          <a:blip r:embed="rId4"/>
          <a:stretch>
            <a:fillRect/>
          </a:stretch>
        </p:blipFill>
        <p:spPr>
          <a:xfrm>
            <a:off x="4585001" y="112522"/>
            <a:ext cx="2322094" cy="1262933"/>
          </a:xfrm>
          <a:prstGeom prst="rect">
            <a:avLst/>
          </a:prstGeom>
        </p:spPr>
      </p:pic>
      <p:pic>
        <p:nvPicPr>
          <p:cNvPr id="4" name="Picture 3"/>
          <p:cNvPicPr>
            <a:picLocks noChangeAspect="1"/>
          </p:cNvPicPr>
          <p:nvPr/>
        </p:nvPicPr>
        <p:blipFill>
          <a:blip r:embed="rId5"/>
          <a:stretch>
            <a:fillRect/>
          </a:stretch>
        </p:blipFill>
        <p:spPr>
          <a:xfrm>
            <a:off x="3410815" y="1535068"/>
            <a:ext cx="4970269" cy="3571734"/>
          </a:xfrm>
          <a:prstGeom prst="rect">
            <a:avLst/>
          </a:prstGeom>
        </p:spPr>
      </p:pic>
      <p:sp>
        <p:nvSpPr>
          <p:cNvPr id="5" name="Rectangle 4"/>
          <p:cNvSpPr/>
          <p:nvPr/>
        </p:nvSpPr>
        <p:spPr>
          <a:xfrm>
            <a:off x="5145583" y="5266415"/>
            <a:ext cx="1500732" cy="523220"/>
          </a:xfrm>
          <a:prstGeom prst="rect">
            <a:avLst/>
          </a:prstGeom>
        </p:spPr>
        <p:txBody>
          <a:bodyPr wrap="none">
            <a:spAutoFit/>
          </a:bodyPr>
          <a:lstStyle/>
          <a:p>
            <a:r>
              <a:rPr lang="en-GB" sz="2800" b="1" dirty="0">
                <a:solidFill>
                  <a:srgbClr val="000000"/>
                </a:solidFill>
                <a:latin typeface="Arial" panose="020B0604020202020204" pitchFamily="34" charset="0"/>
              </a:rPr>
              <a:t>Pooling</a:t>
            </a:r>
            <a:endParaRPr lang="en-GB" sz="2800" dirty="0"/>
          </a:p>
        </p:txBody>
      </p:sp>
    </p:spTree>
    <p:extLst>
      <p:ext uri="{BB962C8B-B14F-4D97-AF65-F5344CB8AC3E}">
        <p14:creationId xmlns:p14="http://schemas.microsoft.com/office/powerpoint/2010/main" val="12134873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599" y="5478087"/>
            <a:ext cx="1079596" cy="1257466"/>
          </a:xfrm>
          <a:prstGeom prst="rect">
            <a:avLst/>
          </a:prstGeom>
        </p:spPr>
      </p:pic>
      <p:sp>
        <p:nvSpPr>
          <p:cNvPr id="3" name="Rectangle 2"/>
          <p:cNvSpPr/>
          <p:nvPr/>
        </p:nvSpPr>
        <p:spPr>
          <a:xfrm>
            <a:off x="2563003" y="1415534"/>
            <a:ext cx="5420074" cy="523220"/>
          </a:xfrm>
          <a:prstGeom prst="rect">
            <a:avLst/>
          </a:prstGeom>
        </p:spPr>
        <p:txBody>
          <a:bodyPr wrap="none">
            <a:spAutoFit/>
          </a:bodyPr>
          <a:lstStyle/>
          <a:p>
            <a:r>
              <a:rPr lang="en-GB" sz="2800" b="1" dirty="0">
                <a:solidFill>
                  <a:srgbClr val="000000"/>
                </a:solidFill>
                <a:latin typeface="Arial" panose="020B0604020202020204" pitchFamily="34" charset="0"/>
              </a:rPr>
              <a:t>Different types of Crime Scene</a:t>
            </a:r>
          </a:p>
        </p:txBody>
      </p:sp>
      <p:sp>
        <p:nvSpPr>
          <p:cNvPr id="4" name="Rectangle 3"/>
          <p:cNvSpPr/>
          <p:nvPr/>
        </p:nvSpPr>
        <p:spPr>
          <a:xfrm>
            <a:off x="3048000" y="2413338"/>
            <a:ext cx="6096000" cy="3108543"/>
          </a:xfrm>
          <a:prstGeom prst="rect">
            <a:avLst/>
          </a:prstGeom>
        </p:spPr>
        <p:txBody>
          <a:bodyPr>
            <a:spAutoFit/>
          </a:bodyPr>
          <a:lstStyle/>
          <a:p>
            <a:pPr>
              <a:buSzPts val="2400"/>
              <a:buFont typeface="Arial" panose="020B0604020202020204" pitchFamily="34" charset="0"/>
              <a:buChar char="•"/>
            </a:pPr>
            <a:r>
              <a:rPr lang="en-GB" sz="2800" dirty="0">
                <a:solidFill>
                  <a:srgbClr val="000000"/>
                </a:solidFill>
                <a:latin typeface="Arial" panose="020B0604020202020204" pitchFamily="34" charset="0"/>
              </a:rPr>
              <a:t>Internal Crime Scenes </a:t>
            </a:r>
          </a:p>
          <a:p>
            <a:r>
              <a:rPr lang="en-GB" sz="2800" dirty="0">
                <a:solidFill>
                  <a:srgbClr val="000000"/>
                </a:solidFill>
                <a:latin typeface="Arial" panose="020B0604020202020204" pitchFamily="34" charset="0"/>
              </a:rPr>
              <a:t>     i.e. Inside of a house or car.</a:t>
            </a:r>
          </a:p>
          <a:p>
            <a:endParaRPr lang="en-GB" sz="2800" dirty="0">
              <a:solidFill>
                <a:srgbClr val="000000"/>
              </a:solidFill>
              <a:latin typeface="Arial" panose="020B0604020202020204" pitchFamily="34" charset="0"/>
            </a:endParaRPr>
          </a:p>
          <a:p>
            <a:endParaRPr lang="en-GB" sz="2800" dirty="0">
              <a:solidFill>
                <a:srgbClr val="000000"/>
              </a:solidFill>
              <a:latin typeface="Arial" panose="020B0604020202020204" pitchFamily="34" charset="0"/>
            </a:endParaRPr>
          </a:p>
          <a:p>
            <a:endParaRPr lang="en-GB" sz="2800" dirty="0">
              <a:solidFill>
                <a:srgbClr val="000000"/>
              </a:solidFill>
              <a:latin typeface="Arial" panose="020B0604020202020204" pitchFamily="34" charset="0"/>
            </a:endParaRPr>
          </a:p>
          <a:p>
            <a:pPr>
              <a:buSzPts val="2400"/>
              <a:buFont typeface="Arial" panose="020B0604020202020204" pitchFamily="34" charset="0"/>
              <a:buChar char="•"/>
            </a:pPr>
            <a:r>
              <a:rPr lang="en-GB" sz="2800" dirty="0">
                <a:solidFill>
                  <a:srgbClr val="000000"/>
                </a:solidFill>
                <a:latin typeface="Arial" panose="020B0604020202020204" pitchFamily="34" charset="0"/>
              </a:rPr>
              <a:t>External Crime Scenes </a:t>
            </a:r>
          </a:p>
          <a:p>
            <a:r>
              <a:rPr lang="en-GB" sz="2800" dirty="0">
                <a:solidFill>
                  <a:srgbClr val="000000"/>
                </a:solidFill>
                <a:latin typeface="Arial" panose="020B0604020202020204" pitchFamily="34" charset="0"/>
              </a:rPr>
              <a:t>     Scene open to the elements.</a:t>
            </a:r>
          </a:p>
        </p:txBody>
      </p:sp>
      <p:pic>
        <p:nvPicPr>
          <p:cNvPr id="5" name="Picture 4"/>
          <p:cNvPicPr>
            <a:picLocks noChangeAspect="1"/>
          </p:cNvPicPr>
          <p:nvPr/>
        </p:nvPicPr>
        <p:blipFill>
          <a:blip r:embed="rId3"/>
          <a:stretch>
            <a:fillRect/>
          </a:stretch>
        </p:blipFill>
        <p:spPr>
          <a:xfrm>
            <a:off x="4111993" y="29095"/>
            <a:ext cx="2322094" cy="1262933"/>
          </a:xfrm>
          <a:prstGeom prst="rect">
            <a:avLst/>
          </a:prstGeom>
        </p:spPr>
      </p:pic>
    </p:spTree>
    <p:extLst>
      <p:ext uri="{BB962C8B-B14F-4D97-AF65-F5344CB8AC3E}">
        <p14:creationId xmlns:p14="http://schemas.microsoft.com/office/powerpoint/2010/main" val="20567031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599" y="5478087"/>
            <a:ext cx="1079596" cy="1257466"/>
          </a:xfrm>
          <a:prstGeom prst="rect">
            <a:avLst/>
          </a:prstGeom>
        </p:spPr>
      </p:pic>
      <p:pic>
        <p:nvPicPr>
          <p:cNvPr id="3" name="Picture 2"/>
          <p:cNvPicPr>
            <a:picLocks noChangeAspect="1"/>
          </p:cNvPicPr>
          <p:nvPr/>
        </p:nvPicPr>
        <p:blipFill>
          <a:blip r:embed="rId3"/>
          <a:stretch>
            <a:fillRect/>
          </a:stretch>
        </p:blipFill>
        <p:spPr>
          <a:xfrm>
            <a:off x="4976516" y="734518"/>
            <a:ext cx="2322094" cy="1262933"/>
          </a:xfrm>
          <a:prstGeom prst="rect">
            <a:avLst/>
          </a:prstGeom>
        </p:spPr>
      </p:pic>
      <p:sp>
        <p:nvSpPr>
          <p:cNvPr id="4" name="Rectangle 3"/>
          <p:cNvSpPr/>
          <p:nvPr/>
        </p:nvSpPr>
        <p:spPr>
          <a:xfrm>
            <a:off x="3089563" y="2368183"/>
            <a:ext cx="6096000" cy="1938992"/>
          </a:xfrm>
          <a:prstGeom prst="rect">
            <a:avLst/>
          </a:prstGeom>
        </p:spPr>
        <p:txBody>
          <a:bodyPr>
            <a:spAutoFit/>
          </a:bodyPr>
          <a:lstStyle/>
          <a:p>
            <a:pPr algn="ctr"/>
            <a:r>
              <a:rPr lang="en-GB" sz="4000" dirty="0">
                <a:solidFill>
                  <a:srgbClr val="000000"/>
                </a:solidFill>
                <a:latin typeface="Arial" panose="020B0604020202020204" pitchFamily="34" charset="0"/>
              </a:rPr>
              <a:t>The Next slide </a:t>
            </a:r>
          </a:p>
          <a:p>
            <a:pPr algn="ctr"/>
            <a:r>
              <a:rPr lang="en-GB" sz="4000" dirty="0">
                <a:solidFill>
                  <a:srgbClr val="000000"/>
                </a:solidFill>
                <a:latin typeface="Arial" panose="020B0604020202020204" pitchFamily="34" charset="0"/>
              </a:rPr>
              <a:t>Contains a </a:t>
            </a:r>
          </a:p>
          <a:p>
            <a:pPr algn="ctr"/>
            <a:r>
              <a:rPr lang="en-GB" sz="4000" dirty="0">
                <a:solidFill>
                  <a:srgbClr val="000000"/>
                </a:solidFill>
                <a:latin typeface="Arial" panose="020B0604020202020204" pitchFamily="34" charset="0"/>
              </a:rPr>
              <a:t>Graphic Image</a:t>
            </a:r>
          </a:p>
        </p:txBody>
      </p:sp>
    </p:spTree>
    <p:extLst>
      <p:ext uri="{BB962C8B-B14F-4D97-AF65-F5344CB8AC3E}">
        <p14:creationId xmlns:p14="http://schemas.microsoft.com/office/powerpoint/2010/main" val="31701098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599" y="5478087"/>
            <a:ext cx="1079596" cy="1257466"/>
          </a:xfrm>
          <a:prstGeom prst="rect">
            <a:avLst/>
          </a:prstGeom>
        </p:spPr>
      </p:pic>
      <p:pic>
        <p:nvPicPr>
          <p:cNvPr id="3" name="Picture 2"/>
          <p:cNvPicPr>
            <a:picLocks noChangeAspect="1"/>
          </p:cNvPicPr>
          <p:nvPr/>
        </p:nvPicPr>
        <p:blipFill>
          <a:blip r:embed="rId3"/>
          <a:stretch>
            <a:fillRect/>
          </a:stretch>
        </p:blipFill>
        <p:spPr>
          <a:xfrm>
            <a:off x="4178495" y="79271"/>
            <a:ext cx="2322094" cy="1262933"/>
          </a:xfrm>
          <a:prstGeom prst="rect">
            <a:avLst/>
          </a:prstGeom>
        </p:spPr>
      </p:pic>
      <p:pic>
        <p:nvPicPr>
          <p:cNvPr id="4" name="Picture 3"/>
          <p:cNvPicPr>
            <a:picLocks noChangeAspect="1"/>
          </p:cNvPicPr>
          <p:nvPr/>
        </p:nvPicPr>
        <p:blipFill>
          <a:blip r:embed="rId4"/>
          <a:stretch>
            <a:fillRect/>
          </a:stretch>
        </p:blipFill>
        <p:spPr>
          <a:xfrm>
            <a:off x="804296" y="1506011"/>
            <a:ext cx="5978157" cy="3729600"/>
          </a:xfrm>
          <a:prstGeom prst="rect">
            <a:avLst/>
          </a:prstGeom>
        </p:spPr>
      </p:pic>
      <p:pic>
        <p:nvPicPr>
          <p:cNvPr id="5" name="Picture 4"/>
          <p:cNvPicPr>
            <a:picLocks noChangeAspect="1"/>
          </p:cNvPicPr>
          <p:nvPr/>
        </p:nvPicPr>
        <p:blipFill>
          <a:blip r:embed="rId5"/>
          <a:stretch>
            <a:fillRect/>
          </a:stretch>
        </p:blipFill>
        <p:spPr>
          <a:xfrm>
            <a:off x="7504363" y="1535576"/>
            <a:ext cx="3883332" cy="3946667"/>
          </a:xfrm>
          <a:prstGeom prst="rect">
            <a:avLst/>
          </a:prstGeom>
        </p:spPr>
      </p:pic>
      <p:sp>
        <p:nvSpPr>
          <p:cNvPr id="6" name="TextBox 5"/>
          <p:cNvSpPr txBox="1"/>
          <p:nvPr/>
        </p:nvSpPr>
        <p:spPr>
          <a:xfrm>
            <a:off x="3402517" y="5478087"/>
            <a:ext cx="3150523" cy="461665"/>
          </a:xfrm>
          <a:prstGeom prst="rect">
            <a:avLst/>
          </a:prstGeom>
          <a:noFill/>
        </p:spPr>
        <p:txBody>
          <a:bodyPr wrap="square" rtlCol="0">
            <a:spAutoFit/>
          </a:bodyPr>
          <a:lstStyle/>
          <a:p>
            <a:r>
              <a:rPr lang="en-GB" dirty="0"/>
              <a:t>I</a:t>
            </a:r>
            <a:r>
              <a:rPr lang="en-GB" sz="2400" dirty="0"/>
              <a:t>nternal Scene</a:t>
            </a:r>
          </a:p>
        </p:txBody>
      </p:sp>
    </p:spTree>
    <p:extLst>
      <p:ext uri="{BB962C8B-B14F-4D97-AF65-F5344CB8AC3E}">
        <p14:creationId xmlns:p14="http://schemas.microsoft.com/office/powerpoint/2010/main" val="42178753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599" y="5478087"/>
            <a:ext cx="1079596" cy="1257466"/>
          </a:xfrm>
          <a:prstGeom prst="rect">
            <a:avLst/>
          </a:prstGeom>
        </p:spPr>
      </p:pic>
      <p:pic>
        <p:nvPicPr>
          <p:cNvPr id="3" name="Picture 2"/>
          <p:cNvPicPr>
            <a:picLocks noChangeAspect="1"/>
          </p:cNvPicPr>
          <p:nvPr/>
        </p:nvPicPr>
        <p:blipFill>
          <a:blip r:embed="rId3"/>
          <a:stretch>
            <a:fillRect/>
          </a:stretch>
        </p:blipFill>
        <p:spPr>
          <a:xfrm>
            <a:off x="2953762" y="1265021"/>
            <a:ext cx="6284476" cy="3714304"/>
          </a:xfrm>
          <a:prstGeom prst="rect">
            <a:avLst/>
          </a:prstGeom>
        </p:spPr>
      </p:pic>
      <p:pic>
        <p:nvPicPr>
          <p:cNvPr id="4" name="Picture 3"/>
          <p:cNvPicPr>
            <a:picLocks noChangeAspect="1"/>
          </p:cNvPicPr>
          <p:nvPr/>
        </p:nvPicPr>
        <p:blipFill>
          <a:blip r:embed="rId4"/>
          <a:stretch>
            <a:fillRect/>
          </a:stretch>
        </p:blipFill>
        <p:spPr>
          <a:xfrm>
            <a:off x="4386313" y="0"/>
            <a:ext cx="2322094" cy="1262933"/>
          </a:xfrm>
          <a:prstGeom prst="rect">
            <a:avLst/>
          </a:prstGeom>
        </p:spPr>
      </p:pic>
      <p:sp>
        <p:nvSpPr>
          <p:cNvPr id="5" name="TextBox 4"/>
          <p:cNvSpPr txBox="1"/>
          <p:nvPr/>
        </p:nvSpPr>
        <p:spPr>
          <a:xfrm>
            <a:off x="4646814" y="5216477"/>
            <a:ext cx="4887884" cy="523220"/>
          </a:xfrm>
          <a:prstGeom prst="rect">
            <a:avLst/>
          </a:prstGeom>
          <a:noFill/>
        </p:spPr>
        <p:txBody>
          <a:bodyPr wrap="square" rtlCol="0">
            <a:spAutoFit/>
          </a:bodyPr>
          <a:lstStyle/>
          <a:p>
            <a:r>
              <a:rPr lang="en-GB" sz="2800" dirty="0"/>
              <a:t>External Scene</a:t>
            </a:r>
          </a:p>
        </p:txBody>
      </p:sp>
    </p:spTree>
    <p:extLst>
      <p:ext uri="{BB962C8B-B14F-4D97-AF65-F5344CB8AC3E}">
        <p14:creationId xmlns:p14="http://schemas.microsoft.com/office/powerpoint/2010/main" val="1867858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599" y="5478087"/>
            <a:ext cx="1079596" cy="1257466"/>
          </a:xfrm>
          <a:prstGeom prst="rect">
            <a:avLst/>
          </a:prstGeom>
        </p:spPr>
      </p:pic>
      <p:pic>
        <p:nvPicPr>
          <p:cNvPr id="3" name="Picture 2"/>
          <p:cNvPicPr>
            <a:picLocks noChangeAspect="1"/>
          </p:cNvPicPr>
          <p:nvPr/>
        </p:nvPicPr>
        <p:blipFill>
          <a:blip r:embed="rId3"/>
          <a:stretch>
            <a:fillRect/>
          </a:stretch>
        </p:blipFill>
        <p:spPr>
          <a:xfrm>
            <a:off x="4020553" y="120835"/>
            <a:ext cx="2322094" cy="1262933"/>
          </a:xfrm>
          <a:prstGeom prst="rect">
            <a:avLst/>
          </a:prstGeom>
        </p:spPr>
      </p:pic>
      <p:pic>
        <p:nvPicPr>
          <p:cNvPr id="4" name="Picture 3"/>
          <p:cNvPicPr>
            <a:picLocks noChangeAspect="1"/>
          </p:cNvPicPr>
          <p:nvPr/>
        </p:nvPicPr>
        <p:blipFill>
          <a:blip r:embed="rId4"/>
          <a:stretch>
            <a:fillRect/>
          </a:stretch>
        </p:blipFill>
        <p:spPr>
          <a:xfrm>
            <a:off x="2280508" y="1504728"/>
            <a:ext cx="6650082" cy="3798667"/>
          </a:xfrm>
          <a:prstGeom prst="rect">
            <a:avLst/>
          </a:prstGeom>
        </p:spPr>
      </p:pic>
    </p:spTree>
    <p:extLst>
      <p:ext uri="{BB962C8B-B14F-4D97-AF65-F5344CB8AC3E}">
        <p14:creationId xmlns:p14="http://schemas.microsoft.com/office/powerpoint/2010/main" val="19936171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599" y="5478087"/>
            <a:ext cx="1079596" cy="1257466"/>
          </a:xfrm>
          <a:prstGeom prst="rect">
            <a:avLst/>
          </a:prstGeom>
        </p:spPr>
      </p:pic>
      <p:pic>
        <p:nvPicPr>
          <p:cNvPr id="3" name="Picture 2"/>
          <p:cNvPicPr>
            <a:picLocks noChangeAspect="1"/>
          </p:cNvPicPr>
          <p:nvPr/>
        </p:nvPicPr>
        <p:blipFill>
          <a:blip r:embed="rId3"/>
          <a:stretch>
            <a:fillRect/>
          </a:stretch>
        </p:blipFill>
        <p:spPr>
          <a:xfrm>
            <a:off x="4560880" y="224853"/>
            <a:ext cx="2322094" cy="1262933"/>
          </a:xfrm>
          <a:prstGeom prst="rect">
            <a:avLst/>
          </a:prstGeom>
        </p:spPr>
      </p:pic>
      <p:sp>
        <p:nvSpPr>
          <p:cNvPr id="4" name="Rectangle 3"/>
          <p:cNvSpPr/>
          <p:nvPr/>
        </p:nvSpPr>
        <p:spPr>
          <a:xfrm>
            <a:off x="2673927" y="1675978"/>
            <a:ext cx="6096000" cy="3539430"/>
          </a:xfrm>
          <a:prstGeom prst="rect">
            <a:avLst/>
          </a:prstGeom>
        </p:spPr>
        <p:txBody>
          <a:bodyPr>
            <a:spAutoFit/>
          </a:bodyPr>
          <a:lstStyle/>
          <a:p>
            <a:pPr algn="ctr"/>
            <a:r>
              <a:rPr lang="en-GB" sz="2000" dirty="0">
                <a:solidFill>
                  <a:srgbClr val="000000"/>
                </a:solidFill>
                <a:latin typeface="Arial" panose="020B0604020202020204" pitchFamily="34" charset="0"/>
              </a:rPr>
              <a:t> </a:t>
            </a:r>
            <a:r>
              <a:rPr lang="en-GB" sz="2800" dirty="0">
                <a:solidFill>
                  <a:srgbClr val="000000"/>
                </a:solidFill>
                <a:latin typeface="Arial" panose="020B0604020202020204" pitchFamily="34" charset="0"/>
              </a:rPr>
              <a:t>Scene Preservation</a:t>
            </a:r>
          </a:p>
          <a:p>
            <a:pPr algn="ctr"/>
            <a:endParaRPr lang="en-GB" sz="2800" dirty="0">
              <a:solidFill>
                <a:srgbClr val="000000"/>
              </a:solidFill>
              <a:latin typeface="Arial" panose="020B0604020202020204" pitchFamily="34" charset="0"/>
            </a:endParaRPr>
          </a:p>
          <a:p>
            <a:pPr algn="ctr">
              <a:buSzPts val="2800"/>
              <a:buFont typeface="Arial" panose="020B0604020202020204" pitchFamily="34" charset="0"/>
              <a:buChar char="•"/>
            </a:pPr>
            <a:r>
              <a:rPr lang="en-GB" sz="2800" b="1" dirty="0">
                <a:solidFill>
                  <a:srgbClr val="000000"/>
                </a:solidFill>
                <a:latin typeface="Arial" panose="020B0604020202020204" pitchFamily="34" charset="0"/>
              </a:rPr>
              <a:t>Cordons</a:t>
            </a:r>
          </a:p>
          <a:p>
            <a:pPr algn="ctr">
              <a:buSzPts val="2800"/>
              <a:buFont typeface="Arial" panose="020B0604020202020204" pitchFamily="34" charset="0"/>
              <a:buChar char="•"/>
            </a:pPr>
            <a:r>
              <a:rPr lang="en-GB" sz="2800" b="1" dirty="0">
                <a:solidFill>
                  <a:srgbClr val="000000"/>
                </a:solidFill>
                <a:latin typeface="Arial" panose="020B0604020202020204" pitchFamily="34" charset="0"/>
              </a:rPr>
              <a:t>Scene log</a:t>
            </a:r>
          </a:p>
          <a:p>
            <a:pPr algn="ctr">
              <a:buSzPts val="2800"/>
              <a:buFont typeface="Arial" panose="020B0604020202020204" pitchFamily="34" charset="0"/>
              <a:buChar char="•"/>
            </a:pPr>
            <a:r>
              <a:rPr lang="en-GB" sz="2800" b="1" dirty="0">
                <a:solidFill>
                  <a:srgbClr val="000000"/>
                </a:solidFill>
                <a:latin typeface="Arial" panose="020B0604020202020204" pitchFamily="34" charset="0"/>
              </a:rPr>
              <a:t>Common Approach Path</a:t>
            </a:r>
          </a:p>
          <a:p>
            <a:pPr algn="ctr">
              <a:buSzPts val="2800"/>
              <a:buFont typeface="Arial" panose="020B0604020202020204" pitchFamily="34" charset="0"/>
              <a:buChar char="•"/>
            </a:pPr>
            <a:r>
              <a:rPr lang="en-GB" sz="2800" b="1" dirty="0">
                <a:solidFill>
                  <a:srgbClr val="000000"/>
                </a:solidFill>
                <a:latin typeface="Arial" panose="020B0604020202020204" pitchFamily="34" charset="0"/>
              </a:rPr>
              <a:t>PPE</a:t>
            </a:r>
          </a:p>
          <a:p>
            <a:pPr algn="ctr">
              <a:buSzPts val="2800"/>
              <a:buFont typeface="Arial" panose="020B0604020202020204" pitchFamily="34" charset="0"/>
              <a:buChar char="•"/>
            </a:pPr>
            <a:r>
              <a:rPr lang="en-GB" sz="2800" b="1" dirty="0">
                <a:solidFill>
                  <a:srgbClr val="000000"/>
                </a:solidFill>
                <a:latin typeface="Arial" panose="020B0604020202020204" pitchFamily="34" charset="0"/>
              </a:rPr>
              <a:t>Health + Safety – CBRN/Biohazard</a:t>
            </a:r>
            <a:endParaRPr lang="en-GB" sz="2800" dirty="0"/>
          </a:p>
        </p:txBody>
      </p:sp>
    </p:spTree>
    <p:extLst>
      <p:ext uri="{BB962C8B-B14F-4D97-AF65-F5344CB8AC3E}">
        <p14:creationId xmlns:p14="http://schemas.microsoft.com/office/powerpoint/2010/main" val="2419980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599" y="5478087"/>
            <a:ext cx="1079596" cy="1257466"/>
          </a:xfrm>
          <a:prstGeom prst="rect">
            <a:avLst/>
          </a:prstGeom>
        </p:spPr>
      </p:pic>
      <p:pic>
        <p:nvPicPr>
          <p:cNvPr id="3" name="Picture 2"/>
          <p:cNvPicPr>
            <a:picLocks noChangeAspect="1"/>
          </p:cNvPicPr>
          <p:nvPr/>
        </p:nvPicPr>
        <p:blipFill>
          <a:blip r:embed="rId3"/>
          <a:stretch>
            <a:fillRect/>
          </a:stretch>
        </p:blipFill>
        <p:spPr>
          <a:xfrm>
            <a:off x="4211746" y="129148"/>
            <a:ext cx="2322094" cy="1262933"/>
          </a:xfrm>
          <a:prstGeom prst="rect">
            <a:avLst/>
          </a:prstGeom>
        </p:spPr>
      </p:pic>
      <p:sp>
        <p:nvSpPr>
          <p:cNvPr id="4" name="Rectangle 3"/>
          <p:cNvSpPr/>
          <p:nvPr/>
        </p:nvSpPr>
        <p:spPr>
          <a:xfrm>
            <a:off x="2503843" y="1543042"/>
            <a:ext cx="6096000" cy="830997"/>
          </a:xfrm>
          <a:prstGeom prst="rect">
            <a:avLst/>
          </a:prstGeom>
        </p:spPr>
        <p:txBody>
          <a:bodyPr>
            <a:spAutoFit/>
          </a:bodyPr>
          <a:lstStyle/>
          <a:p>
            <a:pPr algn="ctr"/>
            <a:r>
              <a:rPr lang="en-GB" sz="2400" b="1" dirty="0">
                <a:solidFill>
                  <a:srgbClr val="000000"/>
                </a:solidFill>
                <a:latin typeface="Arial" panose="020B0604020202020204" pitchFamily="34" charset="0"/>
              </a:rPr>
              <a:t>People who will need to enter a </a:t>
            </a:r>
          </a:p>
          <a:p>
            <a:pPr algn="ctr"/>
            <a:r>
              <a:rPr lang="en-GB" sz="2400" b="1" dirty="0">
                <a:solidFill>
                  <a:srgbClr val="000000"/>
                </a:solidFill>
                <a:latin typeface="Arial" panose="020B0604020202020204" pitchFamily="34" charset="0"/>
              </a:rPr>
              <a:t>Crime Scene:</a:t>
            </a:r>
          </a:p>
        </p:txBody>
      </p:sp>
      <p:sp>
        <p:nvSpPr>
          <p:cNvPr id="5" name="Rectangle 4"/>
          <p:cNvSpPr/>
          <p:nvPr/>
        </p:nvSpPr>
        <p:spPr>
          <a:xfrm>
            <a:off x="3081251" y="2772092"/>
            <a:ext cx="6096000" cy="2677656"/>
          </a:xfrm>
          <a:prstGeom prst="rect">
            <a:avLst/>
          </a:prstGeom>
        </p:spPr>
        <p:txBody>
          <a:bodyPr>
            <a:spAutoFit/>
          </a:bodyPr>
          <a:lstStyle/>
          <a:p>
            <a:pPr>
              <a:buSzPts val="2400"/>
              <a:buFont typeface="Arial" panose="020B0604020202020204" pitchFamily="34" charset="0"/>
              <a:buChar char="•"/>
            </a:pPr>
            <a:r>
              <a:rPr lang="en-GB" sz="2400" dirty="0">
                <a:solidFill>
                  <a:srgbClr val="000000"/>
                </a:solidFill>
                <a:latin typeface="Arial" panose="020B0604020202020204" pitchFamily="34" charset="0"/>
              </a:rPr>
              <a:t>First Response</a:t>
            </a:r>
          </a:p>
          <a:p>
            <a:pPr>
              <a:buSzPts val="2400"/>
              <a:buFont typeface="Arial" panose="020B0604020202020204" pitchFamily="34" charset="0"/>
              <a:buChar char="•"/>
            </a:pPr>
            <a:r>
              <a:rPr lang="en-GB" sz="2400" dirty="0">
                <a:solidFill>
                  <a:srgbClr val="000000"/>
                </a:solidFill>
                <a:latin typeface="Arial" panose="020B0604020202020204" pitchFamily="34" charset="0"/>
              </a:rPr>
              <a:t>Crime Scene Investigator</a:t>
            </a:r>
          </a:p>
          <a:p>
            <a:pPr>
              <a:buSzPts val="2400"/>
              <a:buFont typeface="Arial" panose="020B0604020202020204" pitchFamily="34" charset="0"/>
              <a:buChar char="•"/>
            </a:pPr>
            <a:r>
              <a:rPr lang="en-GB" sz="2400" dirty="0">
                <a:solidFill>
                  <a:srgbClr val="000000"/>
                </a:solidFill>
                <a:latin typeface="Arial" panose="020B0604020202020204" pitchFamily="34" charset="0"/>
              </a:rPr>
              <a:t>Criminal Investigation Dept.</a:t>
            </a:r>
          </a:p>
          <a:p>
            <a:pPr>
              <a:buSzPts val="2400"/>
              <a:buFont typeface="Arial" panose="020B0604020202020204" pitchFamily="34" charset="0"/>
              <a:buChar char="•"/>
            </a:pPr>
            <a:r>
              <a:rPr lang="en-GB" sz="2400" dirty="0">
                <a:solidFill>
                  <a:srgbClr val="000000"/>
                </a:solidFill>
                <a:latin typeface="Arial" panose="020B0604020202020204" pitchFamily="34" charset="0"/>
              </a:rPr>
              <a:t>Major Crime: Forensic Medical Examiner</a:t>
            </a:r>
          </a:p>
          <a:p>
            <a:pPr>
              <a:buSzPts val="2400"/>
              <a:buFont typeface="Arial" panose="020B0604020202020204" pitchFamily="34" charset="0"/>
              <a:buChar char="•"/>
            </a:pPr>
            <a:r>
              <a:rPr lang="en-GB" sz="2400" dirty="0">
                <a:solidFill>
                  <a:srgbClr val="000000"/>
                </a:solidFill>
                <a:latin typeface="Arial" panose="020B0604020202020204" pitchFamily="34" charset="0"/>
              </a:rPr>
              <a:t>Photographer/Video </a:t>
            </a:r>
          </a:p>
          <a:p>
            <a:pPr>
              <a:buSzPts val="2400"/>
              <a:buFont typeface="Arial" panose="020B0604020202020204" pitchFamily="34" charset="0"/>
              <a:buChar char="•"/>
            </a:pPr>
            <a:r>
              <a:rPr lang="en-GB" sz="2400" dirty="0">
                <a:solidFill>
                  <a:srgbClr val="000000"/>
                </a:solidFill>
                <a:latin typeface="Arial" panose="020B0604020202020204" pitchFamily="34" charset="0"/>
              </a:rPr>
              <a:t>Forensic Scientists / Specialist</a:t>
            </a:r>
          </a:p>
          <a:p>
            <a:pPr>
              <a:buSzPts val="2400"/>
              <a:buFont typeface="Arial" panose="020B0604020202020204" pitchFamily="34" charset="0"/>
              <a:buChar char="•"/>
            </a:pPr>
            <a:r>
              <a:rPr lang="en-GB" sz="2400" dirty="0">
                <a:solidFill>
                  <a:srgbClr val="000000"/>
                </a:solidFill>
                <a:latin typeface="Arial" panose="020B0604020202020204" pitchFamily="34" charset="0"/>
              </a:rPr>
              <a:t>Home Office Pathologist</a:t>
            </a:r>
          </a:p>
        </p:txBody>
      </p:sp>
    </p:spTree>
    <p:extLst>
      <p:ext uri="{BB962C8B-B14F-4D97-AF65-F5344CB8AC3E}">
        <p14:creationId xmlns:p14="http://schemas.microsoft.com/office/powerpoint/2010/main" val="15852025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371599" y="5478087"/>
            <a:ext cx="1079596" cy="1257466"/>
          </a:xfrm>
          <a:prstGeom prst="rect">
            <a:avLst/>
          </a:prstGeom>
        </p:spPr>
      </p:pic>
      <p:pic>
        <p:nvPicPr>
          <p:cNvPr id="3" name="Picture 2"/>
          <p:cNvPicPr>
            <a:picLocks noChangeAspect="1"/>
          </p:cNvPicPr>
          <p:nvPr/>
        </p:nvPicPr>
        <p:blipFill>
          <a:blip r:embed="rId4"/>
          <a:stretch>
            <a:fillRect/>
          </a:stretch>
        </p:blipFill>
        <p:spPr>
          <a:xfrm>
            <a:off x="4929093" y="851947"/>
            <a:ext cx="2322094" cy="1262933"/>
          </a:xfrm>
          <a:prstGeom prst="rect">
            <a:avLst/>
          </a:prstGeom>
        </p:spPr>
      </p:pic>
      <p:sp>
        <p:nvSpPr>
          <p:cNvPr id="4" name="Rectangle 3"/>
          <p:cNvSpPr/>
          <p:nvPr/>
        </p:nvSpPr>
        <p:spPr>
          <a:xfrm>
            <a:off x="3042140" y="2512315"/>
            <a:ext cx="6096000" cy="1938992"/>
          </a:xfrm>
          <a:prstGeom prst="rect">
            <a:avLst/>
          </a:prstGeom>
        </p:spPr>
        <p:txBody>
          <a:bodyPr>
            <a:spAutoFit/>
          </a:bodyPr>
          <a:lstStyle/>
          <a:p>
            <a:pPr algn="ctr"/>
            <a:r>
              <a:rPr lang="en-GB" sz="4000" b="1" dirty="0">
                <a:solidFill>
                  <a:srgbClr val="000000"/>
                </a:solidFill>
                <a:latin typeface="Arial" panose="020B0604020202020204" pitchFamily="34" charset="0"/>
              </a:rPr>
              <a:t>The next slide contains</a:t>
            </a:r>
          </a:p>
          <a:p>
            <a:pPr algn="ctr"/>
            <a:r>
              <a:rPr lang="en-GB" sz="4000" b="1" dirty="0">
                <a:solidFill>
                  <a:srgbClr val="000000"/>
                </a:solidFill>
                <a:latin typeface="Arial" panose="020B0604020202020204" pitchFamily="34" charset="0"/>
              </a:rPr>
              <a:t> a </a:t>
            </a:r>
          </a:p>
          <a:p>
            <a:pPr algn="ctr"/>
            <a:r>
              <a:rPr lang="en-GB" sz="4000" b="1" dirty="0">
                <a:solidFill>
                  <a:srgbClr val="000000"/>
                </a:solidFill>
                <a:latin typeface="Arial" panose="020B0604020202020204" pitchFamily="34" charset="0"/>
              </a:rPr>
              <a:t>Graphic Image</a:t>
            </a:r>
          </a:p>
        </p:txBody>
      </p:sp>
    </p:spTree>
    <p:extLst>
      <p:ext uri="{BB962C8B-B14F-4D97-AF65-F5344CB8AC3E}">
        <p14:creationId xmlns:p14="http://schemas.microsoft.com/office/powerpoint/2010/main" val="3297478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599" y="5478087"/>
            <a:ext cx="1079596" cy="1257466"/>
          </a:xfrm>
          <a:prstGeom prst="rect">
            <a:avLst/>
          </a:prstGeom>
        </p:spPr>
      </p:pic>
      <p:pic>
        <p:nvPicPr>
          <p:cNvPr id="3" name="Picture 2"/>
          <p:cNvPicPr>
            <a:picLocks noChangeAspect="1"/>
          </p:cNvPicPr>
          <p:nvPr/>
        </p:nvPicPr>
        <p:blipFill>
          <a:blip r:embed="rId3"/>
          <a:stretch>
            <a:fillRect/>
          </a:stretch>
        </p:blipFill>
        <p:spPr>
          <a:xfrm>
            <a:off x="4161870" y="0"/>
            <a:ext cx="2322094" cy="1262933"/>
          </a:xfrm>
          <a:prstGeom prst="rect">
            <a:avLst/>
          </a:prstGeom>
        </p:spPr>
      </p:pic>
      <p:pic>
        <p:nvPicPr>
          <p:cNvPr id="4" name="Picture 3"/>
          <p:cNvPicPr>
            <a:picLocks noChangeAspect="1"/>
          </p:cNvPicPr>
          <p:nvPr/>
        </p:nvPicPr>
        <p:blipFill>
          <a:blip r:embed="rId4"/>
          <a:stretch>
            <a:fillRect/>
          </a:stretch>
        </p:blipFill>
        <p:spPr>
          <a:xfrm>
            <a:off x="7031952" y="1447971"/>
            <a:ext cx="3132357" cy="4361067"/>
          </a:xfrm>
          <a:prstGeom prst="rect">
            <a:avLst/>
          </a:prstGeom>
        </p:spPr>
      </p:pic>
      <p:pic>
        <p:nvPicPr>
          <p:cNvPr id="5" name="Picture 4"/>
          <p:cNvPicPr>
            <a:picLocks noChangeAspect="1"/>
          </p:cNvPicPr>
          <p:nvPr/>
        </p:nvPicPr>
        <p:blipFill>
          <a:blip r:embed="rId5"/>
          <a:stretch>
            <a:fillRect/>
          </a:stretch>
        </p:blipFill>
        <p:spPr>
          <a:xfrm>
            <a:off x="997527" y="1837704"/>
            <a:ext cx="4850448" cy="3273955"/>
          </a:xfrm>
          <a:prstGeom prst="rect">
            <a:avLst/>
          </a:prstGeom>
        </p:spPr>
      </p:pic>
      <p:sp>
        <p:nvSpPr>
          <p:cNvPr id="6" name="TextBox 5"/>
          <p:cNvSpPr txBox="1"/>
          <p:nvPr/>
        </p:nvSpPr>
        <p:spPr>
          <a:xfrm>
            <a:off x="681644" y="1262933"/>
            <a:ext cx="5303520" cy="461665"/>
          </a:xfrm>
          <a:prstGeom prst="rect">
            <a:avLst/>
          </a:prstGeom>
          <a:noFill/>
        </p:spPr>
        <p:txBody>
          <a:bodyPr wrap="square" rtlCol="0">
            <a:spAutoFit/>
          </a:bodyPr>
          <a:lstStyle/>
          <a:p>
            <a:r>
              <a:rPr lang="en-GB" sz="2400" b="1" dirty="0"/>
              <a:t>Moving a body at a Crime Scene</a:t>
            </a:r>
          </a:p>
        </p:txBody>
      </p:sp>
      <p:sp>
        <p:nvSpPr>
          <p:cNvPr id="7" name="TextBox 6"/>
          <p:cNvSpPr txBox="1"/>
          <p:nvPr/>
        </p:nvSpPr>
        <p:spPr>
          <a:xfrm>
            <a:off x="3050772" y="5532410"/>
            <a:ext cx="2934392" cy="523220"/>
          </a:xfrm>
          <a:prstGeom prst="rect">
            <a:avLst/>
          </a:prstGeom>
          <a:noFill/>
        </p:spPr>
        <p:txBody>
          <a:bodyPr wrap="square" rtlCol="0">
            <a:spAutoFit/>
          </a:bodyPr>
          <a:lstStyle/>
          <a:p>
            <a:r>
              <a:rPr lang="en-GB" sz="2800" dirty="0" err="1"/>
              <a:t>Lividity</a:t>
            </a:r>
            <a:endParaRPr lang="en-GB" sz="2800" dirty="0"/>
          </a:p>
        </p:txBody>
      </p:sp>
    </p:spTree>
    <p:extLst>
      <p:ext uri="{BB962C8B-B14F-4D97-AF65-F5344CB8AC3E}">
        <p14:creationId xmlns:p14="http://schemas.microsoft.com/office/powerpoint/2010/main" val="160399900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599" y="5478087"/>
            <a:ext cx="1079596" cy="1257466"/>
          </a:xfrm>
          <a:prstGeom prst="rect">
            <a:avLst/>
          </a:prstGeom>
        </p:spPr>
      </p:pic>
      <p:sp>
        <p:nvSpPr>
          <p:cNvPr id="3" name="TextBox 2"/>
          <p:cNvSpPr txBox="1"/>
          <p:nvPr/>
        </p:nvSpPr>
        <p:spPr>
          <a:xfrm>
            <a:off x="836512" y="1392081"/>
            <a:ext cx="9072561" cy="4093428"/>
          </a:xfrm>
          <a:prstGeom prst="rect">
            <a:avLst/>
          </a:prstGeom>
          <a:noFill/>
        </p:spPr>
        <p:txBody>
          <a:bodyPr wrap="square" rtlCol="0">
            <a:spAutoFit/>
          </a:bodyPr>
          <a:lstStyle/>
          <a:p>
            <a:r>
              <a:rPr lang="en-GB" altLang="en-US" sz="2000" b="1" dirty="0"/>
              <a:t>Actions that need to taken:</a:t>
            </a:r>
          </a:p>
          <a:p>
            <a:endParaRPr lang="en-GB" altLang="en-US" sz="2000" b="1" dirty="0"/>
          </a:p>
          <a:p>
            <a:pPr>
              <a:buFontTx/>
              <a:buChar char="•"/>
            </a:pPr>
            <a:r>
              <a:rPr lang="en-GB" altLang="en-US" sz="2000" b="1" dirty="0"/>
              <a:t> Locate and confirm</a:t>
            </a:r>
          </a:p>
          <a:p>
            <a:pPr>
              <a:buFontTx/>
              <a:buChar char="•"/>
            </a:pPr>
            <a:r>
              <a:rPr lang="en-GB" altLang="en-US" sz="2000" b="1" dirty="0"/>
              <a:t> Use a Common approach path to avoid destroying evidence such as footwear.</a:t>
            </a:r>
          </a:p>
          <a:p>
            <a:pPr>
              <a:buFontTx/>
              <a:buChar char="•"/>
            </a:pPr>
            <a:r>
              <a:rPr lang="en-GB" altLang="en-US" sz="2000" b="1" dirty="0"/>
              <a:t> Mark the route you have taken</a:t>
            </a:r>
          </a:p>
          <a:p>
            <a:pPr>
              <a:buFontTx/>
              <a:buChar char="•"/>
            </a:pPr>
            <a:r>
              <a:rPr lang="en-GB" altLang="en-US" sz="2000" b="1" dirty="0"/>
              <a:t> Preservation of life</a:t>
            </a:r>
          </a:p>
          <a:p>
            <a:pPr>
              <a:buFontTx/>
              <a:buChar char="•"/>
            </a:pPr>
            <a:r>
              <a:rPr lang="en-GB" altLang="en-US" sz="2000" b="1" dirty="0"/>
              <a:t> Record details</a:t>
            </a:r>
          </a:p>
          <a:p>
            <a:pPr>
              <a:buFontTx/>
              <a:buChar char="•"/>
            </a:pPr>
            <a:r>
              <a:rPr lang="en-GB" altLang="en-US" sz="2000" b="1" dirty="0"/>
              <a:t> Withdraw from the scene taking the same route</a:t>
            </a:r>
          </a:p>
          <a:p>
            <a:pPr>
              <a:buFontTx/>
              <a:buChar char="•"/>
            </a:pPr>
            <a:r>
              <a:rPr lang="en-GB" altLang="en-US" sz="2000" b="1" dirty="0"/>
              <a:t> Call for assistance if suspicious</a:t>
            </a:r>
          </a:p>
          <a:p>
            <a:pPr>
              <a:buFontTx/>
              <a:buChar char="•"/>
            </a:pPr>
            <a:r>
              <a:rPr lang="en-GB" altLang="en-US" sz="2000" b="1" dirty="0"/>
              <a:t> Cordon off the area</a:t>
            </a:r>
          </a:p>
          <a:p>
            <a:pPr>
              <a:buFontTx/>
              <a:buChar char="•"/>
            </a:pPr>
            <a:r>
              <a:rPr lang="en-GB" altLang="en-US" sz="2000" b="1" dirty="0"/>
              <a:t> Remember Crime scenes are fluid and it important that the first attending officers are aware of the fragility of evidence types and aim to preserve the scene for later recovery.</a:t>
            </a:r>
          </a:p>
        </p:txBody>
      </p:sp>
      <p:pic>
        <p:nvPicPr>
          <p:cNvPr id="4" name="Picture 3"/>
          <p:cNvPicPr>
            <a:picLocks noChangeAspect="1"/>
          </p:cNvPicPr>
          <p:nvPr/>
        </p:nvPicPr>
        <p:blipFill>
          <a:blip r:embed="rId3"/>
          <a:stretch>
            <a:fillRect/>
          </a:stretch>
        </p:blipFill>
        <p:spPr>
          <a:xfrm>
            <a:off x="4211746" y="129148"/>
            <a:ext cx="2322094" cy="1262933"/>
          </a:xfrm>
          <a:prstGeom prst="rect">
            <a:avLst/>
          </a:prstGeom>
        </p:spPr>
      </p:pic>
    </p:spTree>
    <p:extLst>
      <p:ext uri="{BB962C8B-B14F-4D97-AF65-F5344CB8AC3E}">
        <p14:creationId xmlns:p14="http://schemas.microsoft.com/office/powerpoint/2010/main" val="12196104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599" y="5478087"/>
            <a:ext cx="1079596" cy="1257466"/>
          </a:xfrm>
          <a:prstGeom prst="rect">
            <a:avLst/>
          </a:prstGeom>
        </p:spPr>
      </p:pic>
      <p:sp>
        <p:nvSpPr>
          <p:cNvPr id="3" name="TextBox 2"/>
          <p:cNvSpPr txBox="1"/>
          <p:nvPr/>
        </p:nvSpPr>
        <p:spPr>
          <a:xfrm>
            <a:off x="2310938" y="1330036"/>
            <a:ext cx="4563687" cy="1754326"/>
          </a:xfrm>
          <a:prstGeom prst="rect">
            <a:avLst/>
          </a:prstGeom>
          <a:noFill/>
        </p:spPr>
        <p:txBody>
          <a:bodyPr wrap="square" rtlCol="0">
            <a:spAutoFit/>
          </a:bodyPr>
          <a:lstStyle/>
          <a:p>
            <a:endParaRPr lang="en-GB" sz="5400" dirty="0"/>
          </a:p>
          <a:p>
            <a:r>
              <a:rPr lang="en-GB" sz="5400" dirty="0"/>
              <a:t>    </a:t>
            </a:r>
          </a:p>
        </p:txBody>
      </p:sp>
      <p:sp>
        <p:nvSpPr>
          <p:cNvPr id="4" name="Rectangle 3"/>
          <p:cNvSpPr/>
          <p:nvPr/>
        </p:nvSpPr>
        <p:spPr>
          <a:xfrm>
            <a:off x="3019425" y="2050524"/>
            <a:ext cx="6096000" cy="3785652"/>
          </a:xfrm>
          <a:prstGeom prst="rect">
            <a:avLst/>
          </a:prstGeom>
        </p:spPr>
        <p:txBody>
          <a:bodyPr>
            <a:spAutoFit/>
          </a:bodyPr>
          <a:lstStyle/>
          <a:p>
            <a:r>
              <a:rPr lang="en-GB" altLang="en-US" sz="2400" b="1" dirty="0"/>
              <a:t>It is important that attending units </a:t>
            </a:r>
          </a:p>
          <a:p>
            <a:r>
              <a:rPr lang="en-GB" altLang="en-US" b="1" dirty="0"/>
              <a:t>DO NOT:</a:t>
            </a:r>
          </a:p>
          <a:p>
            <a:endParaRPr lang="en-GB" altLang="en-US" b="1" dirty="0"/>
          </a:p>
          <a:p>
            <a:r>
              <a:rPr lang="en-GB" altLang="en-US" dirty="0"/>
              <a:t>Walk around the scene.</a:t>
            </a:r>
          </a:p>
          <a:p>
            <a:r>
              <a:rPr lang="en-GB" altLang="en-US" dirty="0"/>
              <a:t>Disturb the scene i.e. ‘touch, or remove items from the scene unnecessarily’.</a:t>
            </a:r>
          </a:p>
          <a:p>
            <a:endParaRPr lang="en-GB" altLang="en-US" dirty="0"/>
          </a:p>
          <a:p>
            <a:r>
              <a:rPr lang="en-GB" altLang="en-US" dirty="0"/>
              <a:t>Major Crime. </a:t>
            </a:r>
          </a:p>
          <a:p>
            <a:r>
              <a:rPr lang="en-GB" altLang="en-US" dirty="0"/>
              <a:t>Allow access to unauthorised persons.</a:t>
            </a:r>
          </a:p>
          <a:p>
            <a:r>
              <a:rPr lang="en-GB" altLang="en-US" dirty="0"/>
              <a:t>Photograph or video the Scene. </a:t>
            </a:r>
          </a:p>
          <a:p>
            <a:r>
              <a:rPr lang="en-GB" altLang="en-US" dirty="0"/>
              <a:t>Discuss the scene with witnesses or bystanders.</a:t>
            </a:r>
          </a:p>
          <a:p>
            <a:endParaRPr lang="en-GB" altLang="en-US" dirty="0"/>
          </a:p>
          <a:p>
            <a:pPr algn="ctr"/>
            <a:r>
              <a:rPr lang="en-GB" altLang="en-US" b="1" dirty="0"/>
              <a:t>REMEMBER LOCARD’S PRINCIPLE!</a:t>
            </a:r>
          </a:p>
        </p:txBody>
      </p:sp>
      <p:pic>
        <p:nvPicPr>
          <p:cNvPr id="5" name="Picture 4"/>
          <p:cNvPicPr>
            <a:picLocks noChangeAspect="1"/>
          </p:cNvPicPr>
          <p:nvPr/>
        </p:nvPicPr>
        <p:blipFill>
          <a:blip r:embed="rId3"/>
          <a:stretch>
            <a:fillRect/>
          </a:stretch>
        </p:blipFill>
        <p:spPr>
          <a:xfrm>
            <a:off x="4552531" y="0"/>
            <a:ext cx="2322094" cy="1262933"/>
          </a:xfrm>
          <a:prstGeom prst="rect">
            <a:avLst/>
          </a:prstGeom>
        </p:spPr>
      </p:pic>
      <p:sp>
        <p:nvSpPr>
          <p:cNvPr id="6" name="Rectangle 5"/>
          <p:cNvSpPr/>
          <p:nvPr/>
        </p:nvSpPr>
        <p:spPr>
          <a:xfrm>
            <a:off x="4370801" y="1320948"/>
            <a:ext cx="3030125" cy="523220"/>
          </a:xfrm>
          <a:prstGeom prst="rect">
            <a:avLst/>
          </a:prstGeom>
        </p:spPr>
        <p:txBody>
          <a:bodyPr wrap="none">
            <a:spAutoFit/>
          </a:bodyPr>
          <a:lstStyle/>
          <a:p>
            <a:r>
              <a:rPr lang="en-GB" altLang="en-US" sz="2800" b="1" dirty="0"/>
              <a:t>Scene Preservation</a:t>
            </a:r>
            <a:endParaRPr lang="en-GB" sz="2800" dirty="0"/>
          </a:p>
        </p:txBody>
      </p:sp>
    </p:spTree>
    <p:extLst>
      <p:ext uri="{BB962C8B-B14F-4D97-AF65-F5344CB8AC3E}">
        <p14:creationId xmlns:p14="http://schemas.microsoft.com/office/powerpoint/2010/main" val="17868423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371599" y="5478087"/>
            <a:ext cx="1079596" cy="1257466"/>
          </a:xfrm>
          <a:prstGeom prst="rect">
            <a:avLst/>
          </a:prstGeom>
        </p:spPr>
      </p:pic>
      <p:sp>
        <p:nvSpPr>
          <p:cNvPr id="3" name="TextBox 2"/>
          <p:cNvSpPr txBox="1"/>
          <p:nvPr/>
        </p:nvSpPr>
        <p:spPr>
          <a:xfrm>
            <a:off x="1185864" y="1835646"/>
            <a:ext cx="9386886" cy="3108543"/>
          </a:xfrm>
          <a:prstGeom prst="rect">
            <a:avLst/>
          </a:prstGeom>
          <a:noFill/>
        </p:spPr>
        <p:txBody>
          <a:bodyPr wrap="square" rtlCol="0">
            <a:spAutoFit/>
          </a:bodyPr>
          <a:lstStyle/>
          <a:p>
            <a:pPr algn="ctr">
              <a:spcBef>
                <a:spcPct val="0"/>
              </a:spcBef>
            </a:pPr>
            <a:r>
              <a:rPr lang="en-GB" altLang="en-US" sz="2800" dirty="0"/>
              <a:t>In order to improve attendance at crime scenes during the all important           </a:t>
            </a:r>
          </a:p>
          <a:p>
            <a:pPr algn="ctr">
              <a:spcBef>
                <a:spcPct val="0"/>
              </a:spcBef>
            </a:pPr>
            <a:r>
              <a:rPr lang="en-GB" altLang="en-US" sz="2800" dirty="0">
                <a:latin typeface="Arial Rounded MT Bold" panose="020F0704030504030204" pitchFamily="34" charset="0"/>
              </a:rPr>
              <a:t>‘GOLDEN HOUR’</a:t>
            </a:r>
            <a:r>
              <a:rPr lang="en-GB" altLang="en-US" sz="2800" dirty="0"/>
              <a:t>                                 </a:t>
            </a:r>
          </a:p>
          <a:p>
            <a:pPr algn="ctr">
              <a:spcBef>
                <a:spcPct val="0"/>
              </a:spcBef>
            </a:pPr>
            <a:r>
              <a:rPr lang="en-GB" altLang="en-US" sz="2800" dirty="0"/>
              <a:t>and to maximise the potential for higher forensic recovery it is important that all relevant information is passed as a matter of URGENCY to the attending CSI and not left to the end of the shift where evidence could be either lost or compromised. </a:t>
            </a:r>
          </a:p>
        </p:txBody>
      </p:sp>
      <p:pic>
        <p:nvPicPr>
          <p:cNvPr id="4" name="Picture 3"/>
          <p:cNvPicPr>
            <a:picLocks noChangeAspect="1"/>
          </p:cNvPicPr>
          <p:nvPr/>
        </p:nvPicPr>
        <p:blipFill>
          <a:blip r:embed="rId4"/>
          <a:stretch>
            <a:fillRect/>
          </a:stretch>
        </p:blipFill>
        <p:spPr>
          <a:xfrm>
            <a:off x="4718260" y="262094"/>
            <a:ext cx="2322094" cy="1262933"/>
          </a:xfrm>
          <a:prstGeom prst="rect">
            <a:avLst/>
          </a:prstGeom>
        </p:spPr>
      </p:pic>
    </p:spTree>
    <p:extLst>
      <p:ext uri="{BB962C8B-B14F-4D97-AF65-F5344CB8AC3E}">
        <p14:creationId xmlns:p14="http://schemas.microsoft.com/office/powerpoint/2010/main" val="9619705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371599" y="5478087"/>
            <a:ext cx="1079596" cy="1257466"/>
          </a:xfrm>
          <a:prstGeom prst="rect">
            <a:avLst/>
          </a:prstGeom>
        </p:spPr>
      </p:pic>
      <p:pic>
        <p:nvPicPr>
          <p:cNvPr id="3" name="Picture 2"/>
          <p:cNvPicPr>
            <a:picLocks noChangeAspect="1"/>
          </p:cNvPicPr>
          <p:nvPr/>
        </p:nvPicPr>
        <p:blipFill>
          <a:blip r:embed="rId4"/>
          <a:stretch>
            <a:fillRect/>
          </a:stretch>
        </p:blipFill>
        <p:spPr>
          <a:xfrm>
            <a:off x="4934953" y="234769"/>
            <a:ext cx="2322094" cy="1262933"/>
          </a:xfrm>
          <a:prstGeom prst="rect">
            <a:avLst/>
          </a:prstGeom>
        </p:spPr>
      </p:pic>
      <p:sp>
        <p:nvSpPr>
          <p:cNvPr id="4" name="Rectangle 3"/>
          <p:cNvSpPr/>
          <p:nvPr/>
        </p:nvSpPr>
        <p:spPr>
          <a:xfrm>
            <a:off x="3048000" y="1497702"/>
            <a:ext cx="6096000" cy="1323439"/>
          </a:xfrm>
          <a:prstGeom prst="rect">
            <a:avLst/>
          </a:prstGeom>
        </p:spPr>
        <p:txBody>
          <a:bodyPr>
            <a:spAutoFit/>
          </a:bodyPr>
          <a:lstStyle/>
          <a:p>
            <a:pPr algn="ctr"/>
            <a:r>
              <a:rPr lang="en-GB" sz="4000" b="1" dirty="0">
                <a:solidFill>
                  <a:srgbClr val="000000"/>
                </a:solidFill>
                <a:latin typeface="Arial" panose="020B0604020202020204" pitchFamily="34" charset="0"/>
              </a:rPr>
              <a:t>Cross Contamination</a:t>
            </a:r>
            <a:br>
              <a:rPr lang="en-GB" sz="4000" b="1" dirty="0">
                <a:solidFill>
                  <a:srgbClr val="000000"/>
                </a:solidFill>
                <a:latin typeface="Arial" panose="020B0604020202020204" pitchFamily="34" charset="0"/>
              </a:rPr>
            </a:br>
            <a:endParaRPr lang="en-GB" sz="4000" dirty="0"/>
          </a:p>
        </p:txBody>
      </p:sp>
      <p:sp>
        <p:nvSpPr>
          <p:cNvPr id="5" name="Rectangle 4"/>
          <p:cNvSpPr/>
          <p:nvPr/>
        </p:nvSpPr>
        <p:spPr>
          <a:xfrm>
            <a:off x="3048000" y="3105835"/>
            <a:ext cx="6096000" cy="615553"/>
          </a:xfrm>
          <a:prstGeom prst="rect">
            <a:avLst/>
          </a:prstGeom>
        </p:spPr>
        <p:txBody>
          <a:bodyPr>
            <a:spAutoFit/>
          </a:bodyPr>
          <a:lstStyle/>
          <a:p>
            <a:br>
              <a:rPr lang="en-GB" sz="1600" b="1" dirty="0">
                <a:solidFill>
                  <a:srgbClr val="000000"/>
                </a:solidFill>
                <a:latin typeface="Arial" panose="020B0604020202020204" pitchFamily="34" charset="0"/>
              </a:rPr>
            </a:br>
            <a:endParaRPr lang="en-GB" dirty="0"/>
          </a:p>
        </p:txBody>
      </p:sp>
      <p:sp>
        <p:nvSpPr>
          <p:cNvPr id="7" name="Rectangle 6"/>
          <p:cNvSpPr/>
          <p:nvPr/>
        </p:nvSpPr>
        <p:spPr>
          <a:xfrm>
            <a:off x="3048000" y="2567226"/>
            <a:ext cx="6096000" cy="3046988"/>
          </a:xfrm>
          <a:prstGeom prst="rect">
            <a:avLst/>
          </a:prstGeom>
        </p:spPr>
        <p:txBody>
          <a:bodyPr>
            <a:spAutoFit/>
          </a:bodyPr>
          <a:lstStyle/>
          <a:p>
            <a:pPr algn="ctr"/>
            <a:r>
              <a:rPr lang="en-GB" sz="3200" b="1" dirty="0">
                <a:solidFill>
                  <a:srgbClr val="000000"/>
                </a:solidFill>
                <a:latin typeface="Arial" panose="020B0604020202020204" pitchFamily="34" charset="0"/>
              </a:rPr>
              <a:t>Two Main Causes of Cross Contamination:</a:t>
            </a:r>
          </a:p>
          <a:p>
            <a:pPr algn="ctr"/>
            <a:endParaRPr lang="en-GB" sz="3200" b="1" dirty="0">
              <a:solidFill>
                <a:srgbClr val="000000"/>
              </a:solidFill>
              <a:latin typeface="Arial" panose="020B0604020202020204" pitchFamily="34" charset="0"/>
            </a:endParaRPr>
          </a:p>
          <a:p>
            <a:pPr algn="ctr">
              <a:buSzPts val="2800"/>
              <a:buFont typeface="Arial" panose="020B0604020202020204" pitchFamily="34" charset="0"/>
              <a:buChar char="•"/>
            </a:pPr>
            <a:r>
              <a:rPr lang="en-GB" sz="3200" b="1" dirty="0">
                <a:solidFill>
                  <a:srgbClr val="000000"/>
                </a:solidFill>
                <a:latin typeface="Arial" panose="020B0604020202020204" pitchFamily="34" charset="0"/>
              </a:rPr>
              <a:t>Secondary Transfer</a:t>
            </a:r>
          </a:p>
          <a:p>
            <a:pPr algn="ctr"/>
            <a:endParaRPr lang="en-GB" sz="3200" b="1" dirty="0">
              <a:solidFill>
                <a:srgbClr val="000000"/>
              </a:solidFill>
              <a:latin typeface="Arial" panose="020B0604020202020204" pitchFamily="34" charset="0"/>
            </a:endParaRPr>
          </a:p>
          <a:p>
            <a:pPr algn="ctr">
              <a:buSzPts val="2800"/>
              <a:buFont typeface="Arial" panose="020B0604020202020204" pitchFamily="34" charset="0"/>
              <a:buChar char="•"/>
            </a:pPr>
            <a:r>
              <a:rPr lang="en-GB" sz="3200" b="1" dirty="0">
                <a:solidFill>
                  <a:srgbClr val="000000"/>
                </a:solidFill>
                <a:latin typeface="Arial" panose="020B0604020202020204" pitchFamily="34" charset="0"/>
              </a:rPr>
              <a:t>Poor Packaging – Storage. </a:t>
            </a:r>
          </a:p>
        </p:txBody>
      </p:sp>
    </p:spTree>
    <p:extLst>
      <p:ext uri="{BB962C8B-B14F-4D97-AF65-F5344CB8AC3E}">
        <p14:creationId xmlns:p14="http://schemas.microsoft.com/office/powerpoint/2010/main" val="66575798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371599" y="5478087"/>
            <a:ext cx="1079596" cy="1257466"/>
          </a:xfrm>
          <a:prstGeom prst="rect">
            <a:avLst/>
          </a:prstGeom>
        </p:spPr>
      </p:pic>
      <p:sp>
        <p:nvSpPr>
          <p:cNvPr id="3" name="TextBox 2"/>
          <p:cNvSpPr txBox="1"/>
          <p:nvPr/>
        </p:nvSpPr>
        <p:spPr>
          <a:xfrm>
            <a:off x="3974847" y="1674809"/>
            <a:ext cx="4563687" cy="3970318"/>
          </a:xfrm>
          <a:prstGeom prst="rect">
            <a:avLst/>
          </a:prstGeom>
          <a:noFill/>
        </p:spPr>
        <p:txBody>
          <a:bodyPr wrap="square" rtlCol="0">
            <a:spAutoFit/>
          </a:bodyPr>
          <a:lstStyle/>
          <a:p>
            <a:pPr algn="ctr"/>
            <a:r>
              <a:rPr lang="en-GB" sz="7200" dirty="0"/>
              <a:t>Any Questions?</a:t>
            </a:r>
          </a:p>
          <a:p>
            <a:endParaRPr lang="en-GB" sz="5400" dirty="0"/>
          </a:p>
          <a:p>
            <a:r>
              <a:rPr lang="en-GB" sz="5400" dirty="0"/>
              <a:t>    </a:t>
            </a:r>
          </a:p>
        </p:txBody>
      </p:sp>
    </p:spTree>
    <p:extLst>
      <p:ext uri="{BB962C8B-B14F-4D97-AF65-F5344CB8AC3E}">
        <p14:creationId xmlns:p14="http://schemas.microsoft.com/office/powerpoint/2010/main" val="5953313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293</TotalTime>
  <Words>1042</Words>
  <Application>Microsoft Office PowerPoint</Application>
  <PresentationFormat>Widescreen</PresentationFormat>
  <Paragraphs>230</Paragraphs>
  <Slides>46</Slides>
  <Notes>12</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46</vt:i4>
      </vt:variant>
    </vt:vector>
  </HeadingPairs>
  <TitlesOfParts>
    <vt:vector size="57" baseType="lpstr">
      <vt:lpstr>Arial</vt:lpstr>
      <vt:lpstr>Arial Nova</vt:lpstr>
      <vt:lpstr>Arial Nova Cond</vt:lpstr>
      <vt:lpstr>Arial Rounded MT Bold</vt:lpstr>
      <vt:lpstr>Calibri</vt:lpstr>
      <vt:lpstr>Calibri Light</vt:lpstr>
      <vt:lpstr>Microsoft Sans Serif</vt:lpstr>
      <vt:lpstr>Tahoma</vt:lpstr>
      <vt:lpstr>Verdana</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Davies,Emma swp52829</dc:creator>
  <cp:lastModifiedBy>Neil,Sharon swp3514</cp:lastModifiedBy>
  <cp:revision>44</cp:revision>
  <dcterms:created xsi:type="dcterms:W3CDTF">2018-01-30T11:09:50Z</dcterms:created>
  <dcterms:modified xsi:type="dcterms:W3CDTF">2022-06-29T12:17:11Z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134ad217-3307-45db-9d5d-6153c296b49a</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2022-06-23T12:50:50Z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e955831c-27df-4823-805e-46227d1d1ee3</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