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61" r:id="rId2"/>
    <p:sldId id="256" r:id="rId3"/>
    <p:sldId id="257" r:id="rId4"/>
    <p:sldId id="258" r:id="rId5"/>
    <p:sldId id="259" r:id="rId6"/>
    <p:sldId id="260" r:id="rId7"/>
    <p:sldId id="262" r:id="rId8"/>
    <p:sldId id="263" r:id="rId9"/>
    <p:sldId id="264" r:id="rId10"/>
    <p:sldId id="265" r:id="rId11"/>
    <p:sldId id="266" r:id="rId12"/>
    <p:sldId id="267" r:id="rId13"/>
    <p:sldId id="275" r:id="rId14"/>
    <p:sldId id="268" r:id="rId15"/>
    <p:sldId id="269" r:id="rId16"/>
    <p:sldId id="270" r:id="rId17"/>
    <p:sldId id="276" r:id="rId18"/>
    <p:sldId id="271" r:id="rId19"/>
    <p:sldId id="272" r:id="rId20"/>
    <p:sldId id="273" r:id="rId21"/>
    <p:sldId id="280" r:id="rId22"/>
    <p:sldId id="274" r:id="rId23"/>
    <p:sldId id="277" r:id="rId24"/>
    <p:sldId id="278" r:id="rId25"/>
    <p:sldId id="279"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361" autoAdjust="0"/>
  </p:normalViewPr>
  <p:slideViewPr>
    <p:cSldViewPr>
      <p:cViewPr varScale="1">
        <p:scale>
          <a:sx n="78" d="100"/>
          <a:sy n="78" d="100"/>
        </p:scale>
        <p:origin x="257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A0D9CC-5678-4F86-80AA-8D0108ECE7B2}" type="datetimeFigureOut">
              <a:rPr lang="en-GB" smtClean="0"/>
              <a:t>05/03/2018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1859D9D-55D7-4580-89DF-ACC9D7E13B81}" type="slidenum">
              <a:rPr lang="en-GB" smtClean="0"/>
              <a:t>‹#›</a:t>
            </a:fld>
            <a:endParaRPr lang="en-GB"/>
          </a:p>
        </p:txBody>
      </p:sp>
    </p:spTree>
    <p:extLst>
      <p:ext uri="{BB962C8B-B14F-4D97-AF65-F5344CB8AC3E}">
        <p14:creationId xmlns:p14="http://schemas.microsoft.com/office/powerpoint/2010/main" val="1005434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small recap – this is put VERY simply. A</a:t>
            </a:r>
            <a:r>
              <a:rPr lang="en-GB" baseline="0" dirty="0" smtClean="0"/>
              <a:t> one-tailed test refers to a test carried out to detect a difference between two or more populations that has a directional difference. For example, if carrying out a t-test on males and females scores on a maths test, you could predict that females will score significantly higher than males – this would be a one-tailed hypothesis. By stating this as a hypothesis, you are only interested in whether this mean is higher than the other. We are not interested in if it was lower, only if it is higher. So, effectively, we are only interested in one side of the probability distribution.</a:t>
            </a:r>
          </a:p>
          <a:p>
            <a:endParaRPr lang="en-GB" baseline="0" dirty="0" smtClean="0"/>
          </a:p>
          <a:p>
            <a:r>
              <a:rPr lang="en-GB" baseline="0" dirty="0" smtClean="0"/>
              <a:t>In this distribution, the shaded area shows the area that is represented by the null hypothesis – i.e., that both means are equal. A one-tailed test or hypothesis will suggest that your experimental hypothesis is EITHER lower of higher than your null, but not both!</a:t>
            </a:r>
            <a:endParaRPr lang="en-GB" dirty="0" smtClean="0"/>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2</a:t>
            </a:fld>
            <a:endParaRPr lang="en-GB"/>
          </a:p>
        </p:txBody>
      </p:sp>
    </p:spTree>
    <p:extLst>
      <p:ext uri="{BB962C8B-B14F-4D97-AF65-F5344CB8AC3E}">
        <p14:creationId xmlns:p14="http://schemas.microsoft.com/office/powerpoint/2010/main" val="113086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We</a:t>
            </a:r>
            <a:r>
              <a:rPr lang="en-GB" baseline="0" dirty="0" smtClean="0"/>
              <a:t> would use a two-tailed test to see if two means are different from each other (i.e., from different populations), or whether they are from the same population (indicated by a non-significant results of the stat test you have conducted). Two-tailed tests do not indicated a direction of the difference. A two-tailed test will cover whether the mean is significantly greater than and significantly less than the other condition/group mean.</a:t>
            </a:r>
            <a:endParaRPr lang="en-GB" dirty="0" smtClean="0"/>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3</a:t>
            </a:fld>
            <a:endParaRPr lang="en-GB"/>
          </a:p>
        </p:txBody>
      </p:sp>
    </p:spTree>
    <p:extLst>
      <p:ext uri="{BB962C8B-B14F-4D97-AF65-F5344CB8AC3E}">
        <p14:creationId xmlns:p14="http://schemas.microsoft.com/office/powerpoint/2010/main" val="3056257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Type</a:t>
            </a:r>
            <a:r>
              <a:rPr lang="en-GB" baseline="0" dirty="0" smtClean="0"/>
              <a:t> I error – concluding that the null hypothesis is false when it is actually true – deciding that we have found some significant difference when one does not actually exist. And type II error = accepting the null hypothesis as being true when it is actually false – concluding there is no difference there when there is. </a:t>
            </a:r>
          </a:p>
          <a:p>
            <a:endParaRPr lang="en-GB" baseline="0" dirty="0" smtClean="0"/>
          </a:p>
          <a:p>
            <a:r>
              <a:rPr lang="en-GB" baseline="0" dirty="0" smtClean="0"/>
              <a:t>Either of these errors can occur due to biased or inadequate sampling, poor experimental design or the use of inappropriate or non-parametric tests.</a:t>
            </a:r>
          </a:p>
          <a:p>
            <a:endParaRPr lang="en-GB" baseline="0" dirty="0" smtClean="0"/>
          </a:p>
          <a:p>
            <a:r>
              <a:rPr lang="en-GB" dirty="0" smtClean="0"/>
              <a:t>The</a:t>
            </a:r>
            <a:r>
              <a:rPr lang="en-GB" baseline="0" dirty="0" smtClean="0"/>
              <a:t> more power we have in our data, the less likely we are to have a Type II error – not actually realising that we have a significant difference between our groups when there is one there. Because of this, we desire to use the most powerful statistical tests possible – i.e., parametric tests.</a:t>
            </a:r>
            <a:endParaRPr lang="en-GB" dirty="0" smtClean="0"/>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4</a:t>
            </a:fld>
            <a:endParaRPr lang="en-GB"/>
          </a:p>
        </p:txBody>
      </p:sp>
    </p:spTree>
    <p:extLst>
      <p:ext uri="{BB962C8B-B14F-4D97-AF65-F5344CB8AC3E}">
        <p14:creationId xmlns:p14="http://schemas.microsoft.com/office/powerpoint/2010/main" val="6143924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a:t>
            </a:r>
            <a:r>
              <a:rPr lang="en-GB" baseline="0" dirty="0" smtClean="0"/>
              <a:t> of the most common questions students ask is </a:t>
            </a:r>
            <a:r>
              <a:rPr lang="en-GB" baseline="0" dirty="0" err="1" smtClean="0"/>
              <a:t>whats</a:t>
            </a:r>
            <a:r>
              <a:rPr lang="en-GB" baseline="0" dirty="0" smtClean="0"/>
              <a:t> the difference between parametric and non-parametric tests and why is this distinction important? Why does it matter?!</a:t>
            </a:r>
          </a:p>
          <a:p>
            <a:endParaRPr lang="en-GB" baseline="0" dirty="0" smtClean="0"/>
          </a:p>
          <a:p>
            <a:r>
              <a:rPr lang="en-GB" baseline="0" dirty="0" smtClean="0"/>
              <a:t>Using the wrong test can produce statistics that are misleading. The choice of test you use is sometimes tricky and the right choice can sometimes be a subjective matter of opinion.</a:t>
            </a:r>
            <a:endParaRPr lang="en-GB" dirty="0" smtClean="0"/>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5</a:t>
            </a:fld>
            <a:endParaRPr lang="en-GB"/>
          </a:p>
        </p:txBody>
      </p:sp>
    </p:spTree>
    <p:extLst>
      <p:ext uri="{BB962C8B-B14F-4D97-AF65-F5344CB8AC3E}">
        <p14:creationId xmlns:p14="http://schemas.microsoft.com/office/powerpoint/2010/main" val="2364788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Parametric tests make assumptions about the parameters</a:t>
            </a:r>
            <a:r>
              <a:rPr lang="en-GB" baseline="0" dirty="0" smtClean="0"/>
              <a:t> (the defining properties) of the population distribution – aka the data we are examining!</a:t>
            </a:r>
          </a:p>
          <a:p>
            <a:r>
              <a:rPr lang="en-GB" baseline="0" dirty="0" smtClean="0"/>
              <a:t>Parametric tests are generally appropriate to use when data is normally distributed. For this reason, parametric tests are sometimes referred to as ‘distribution tests’.</a:t>
            </a:r>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6</a:t>
            </a:fld>
            <a:endParaRPr lang="en-GB"/>
          </a:p>
        </p:txBody>
      </p:sp>
    </p:spTree>
    <p:extLst>
      <p:ext uri="{BB962C8B-B14F-4D97-AF65-F5344CB8AC3E}">
        <p14:creationId xmlns:p14="http://schemas.microsoft.com/office/powerpoint/2010/main" val="1197971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Looking at the basics of parametric tests and statistics – or putting</a:t>
            </a:r>
            <a:r>
              <a:rPr lang="en-GB" baseline="0" dirty="0" smtClean="0"/>
              <a:t> it in its most simplest form.</a:t>
            </a:r>
          </a:p>
          <a:p>
            <a:endParaRPr lang="en-GB" baseline="0" dirty="0" smtClean="0"/>
          </a:p>
          <a:p>
            <a:r>
              <a:rPr lang="en-GB" baseline="0" dirty="0" smtClean="0"/>
              <a:t>Number one – to perform a parametric test you need to assume that the data you have gathered is normally distributed. You all know about distribution by now – you are looking for that </a:t>
            </a:r>
            <a:r>
              <a:rPr lang="en-GB" baseline="0" dirty="0" err="1" smtClean="0"/>
              <a:t>Guassian</a:t>
            </a:r>
            <a:r>
              <a:rPr lang="en-GB" baseline="0" dirty="0" smtClean="0"/>
              <a:t> bell curve. If you’re not sure or you are unwilling to accept that your data is normally distributed, there are ways that you can use SPSS to produce the histogram for you to check the skewness and kurtosis of your data. SPSS will also check for assumptions when you run your parametric test, for example an ANOVA conducts the </a:t>
            </a:r>
            <a:r>
              <a:rPr lang="en-GB" baseline="0" dirty="0" err="1" smtClean="0"/>
              <a:t>Levene’s</a:t>
            </a:r>
            <a:r>
              <a:rPr lang="en-GB" baseline="0" dirty="0" smtClean="0"/>
              <a:t> test (which you will be learning about in due course)… as a check for another assumption of variance.</a:t>
            </a:r>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10</a:t>
            </a:fld>
            <a:endParaRPr lang="en-GB"/>
          </a:p>
        </p:txBody>
      </p:sp>
    </p:spTree>
    <p:extLst>
      <p:ext uri="{BB962C8B-B14F-4D97-AF65-F5344CB8AC3E}">
        <p14:creationId xmlns:p14="http://schemas.microsoft.com/office/powerpoint/2010/main" val="1098471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Second – parametric tests use numerical data. May sound obvious as all quantitative tests involve numerical data. But what we mean by numerical is in the sense of there being a continuous scale in which scores are placed on. For example, if you are asking the question ‘what is your favourite colour?’ you may have 5 people say red, 19 saying blue, 6 saying white, </a:t>
            </a:r>
            <a:r>
              <a:rPr lang="en-GB" baseline="0" dirty="0" err="1" smtClean="0"/>
              <a:t>etc</a:t>
            </a:r>
            <a:r>
              <a:rPr lang="en-GB" baseline="0" dirty="0" smtClean="0"/>
              <a:t> – so technically you have numerical data. But the colours themselves cannot be placed on a continuous scale! </a:t>
            </a:r>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11</a:t>
            </a:fld>
            <a:endParaRPr lang="en-GB"/>
          </a:p>
        </p:txBody>
      </p:sp>
    </p:spTree>
    <p:extLst>
      <p:ext uri="{BB962C8B-B14F-4D97-AF65-F5344CB8AC3E}">
        <p14:creationId xmlns:p14="http://schemas.microsoft.com/office/powerpoint/2010/main" val="12876854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To highlight this further, parametric tests are performed when you have interval or ratio data. Interval data records differences and magnitudes, and has equal intervals – ratio (the highest level of scale of data) records differences and magnitudes, has equal intervals and a true zero. All data measured at these levels is CONTINUOUS. For example, if you are asking people to fill in a questionnaire about their personality, you will gain a score out of 20 with a possible range of scores from perhaps 10-20. each person you ask can score anywhere between 10 and 20 – this in interval data. You can tell that person a has scored 5 points higher than person b (for example). If you were recording temperature on days across the months of </a:t>
            </a:r>
            <a:r>
              <a:rPr lang="en-GB" baseline="0" dirty="0" err="1" smtClean="0"/>
              <a:t>april</a:t>
            </a:r>
            <a:r>
              <a:rPr lang="en-GB" baseline="0" dirty="0" smtClean="0"/>
              <a:t> and </a:t>
            </a:r>
            <a:r>
              <a:rPr lang="en-GB" baseline="0" dirty="0" err="1" smtClean="0"/>
              <a:t>september</a:t>
            </a:r>
            <a:r>
              <a:rPr lang="en-GB" baseline="0" dirty="0" smtClean="0"/>
              <a:t>, you would be able to conclude that on </a:t>
            </a:r>
            <a:r>
              <a:rPr lang="en-GB" baseline="0" dirty="0" err="1" smtClean="0"/>
              <a:t>april</a:t>
            </a:r>
            <a:r>
              <a:rPr lang="en-GB" baseline="0" dirty="0" smtClean="0"/>
              <a:t> 21</a:t>
            </a:r>
            <a:r>
              <a:rPr lang="en-GB" baseline="30000" dirty="0" smtClean="0"/>
              <a:t>st</a:t>
            </a:r>
            <a:r>
              <a:rPr lang="en-GB" baseline="0" dirty="0" smtClean="0"/>
              <a:t> the temperature was twice as high as it was on </a:t>
            </a:r>
            <a:r>
              <a:rPr lang="en-GB" baseline="0" dirty="0" err="1" smtClean="0"/>
              <a:t>september</a:t>
            </a:r>
            <a:r>
              <a:rPr lang="en-GB" baseline="0" dirty="0" smtClean="0"/>
              <a:t> 21</a:t>
            </a:r>
            <a:r>
              <a:rPr lang="en-GB" baseline="30000" dirty="0" smtClean="0"/>
              <a:t>st</a:t>
            </a:r>
            <a:r>
              <a:rPr lang="en-GB" baseline="0" dirty="0" smtClean="0"/>
              <a:t>. This is RATIO data as temperature comes from a true zero! True numerical data.</a:t>
            </a:r>
            <a:endParaRPr lang="en-GB" dirty="0" smtClean="0"/>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12</a:t>
            </a:fld>
            <a:endParaRPr lang="en-GB"/>
          </a:p>
        </p:txBody>
      </p:sp>
    </p:spTree>
    <p:extLst>
      <p:ext uri="{BB962C8B-B14F-4D97-AF65-F5344CB8AC3E}">
        <p14:creationId xmlns:p14="http://schemas.microsoft.com/office/powerpoint/2010/main" val="12876854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When using parametric tests on SPSS, the</a:t>
            </a:r>
            <a:r>
              <a:rPr lang="en-GB" baseline="0" dirty="0" smtClean="0"/>
              <a:t> package will check for a number of the assumptions for you. There are certain criteria that you may want to make yourself aware of with certain tests in relation to the size of the sample you are collecting, i.e., how much data you have. For example, when conducting a </a:t>
            </a:r>
            <a:endParaRPr lang="en-GB" dirty="0" smtClean="0"/>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14</a:t>
            </a:fld>
            <a:endParaRPr lang="en-GB"/>
          </a:p>
        </p:txBody>
      </p:sp>
    </p:spTree>
    <p:extLst>
      <p:ext uri="{BB962C8B-B14F-4D97-AF65-F5344CB8AC3E}">
        <p14:creationId xmlns:p14="http://schemas.microsoft.com/office/powerpoint/2010/main" val="1287685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Non parametric tests</a:t>
            </a:r>
            <a:r>
              <a:rPr lang="en-GB" baseline="0" dirty="0" smtClean="0"/>
              <a:t> use the median instead of the mean score of a sample and do not assume anything about the distribution of the data – this is why they are sometimes referred to as ‘distribution free’ tests.</a:t>
            </a:r>
            <a:endParaRPr lang="en-GB" dirty="0" smtClean="0"/>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15</a:t>
            </a:fld>
            <a:endParaRPr lang="en-GB"/>
          </a:p>
        </p:txBody>
      </p:sp>
    </p:spTree>
    <p:extLst>
      <p:ext uri="{BB962C8B-B14F-4D97-AF65-F5344CB8AC3E}">
        <p14:creationId xmlns:p14="http://schemas.microsoft.com/office/powerpoint/2010/main" val="1287685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Unlike</a:t>
            </a:r>
            <a:r>
              <a:rPr lang="en-GB" baseline="0" dirty="0" smtClean="0"/>
              <a:t> parametric tests, the value of the numbers we get are more or less ignored. Due to the fact that non-parametric tests compare groups using the median, the magnitude of the differences are not compared.</a:t>
            </a:r>
            <a:endParaRPr lang="en-GB" dirty="0" smtClean="0"/>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16</a:t>
            </a:fld>
            <a:endParaRPr lang="en-GB"/>
          </a:p>
        </p:txBody>
      </p:sp>
    </p:spTree>
    <p:extLst>
      <p:ext uri="{BB962C8B-B14F-4D97-AF65-F5344CB8AC3E}">
        <p14:creationId xmlns:p14="http://schemas.microsoft.com/office/powerpoint/2010/main" val="12876854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If we look back at the types</a:t>
            </a:r>
            <a:r>
              <a:rPr lang="en-GB" baseline="0" dirty="0" smtClean="0"/>
              <a:t> of data we can collect, non-parametric tests are ideal when you have nominal or ordinal data. i.e., either categories ONLY – no continuous data at all (again, if we use the example of the colours we can safely state that to analyse people’s preference of colour we would use a non-parametric test as we have categorical data (red, blue, pink, green, </a:t>
            </a:r>
            <a:r>
              <a:rPr lang="en-GB" baseline="0" dirty="0" err="1" smtClean="0"/>
              <a:t>etc</a:t>
            </a:r>
            <a:r>
              <a:rPr lang="en-GB" baseline="0" dirty="0" smtClean="0"/>
              <a:t>).</a:t>
            </a:r>
            <a:endParaRPr lang="en-GB" dirty="0" smtClean="0"/>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17</a:t>
            </a:fld>
            <a:endParaRPr lang="en-GB"/>
          </a:p>
        </p:txBody>
      </p:sp>
    </p:spTree>
    <p:extLst>
      <p:ext uri="{BB962C8B-B14F-4D97-AF65-F5344CB8AC3E}">
        <p14:creationId xmlns:p14="http://schemas.microsoft.com/office/powerpoint/2010/main" val="37188308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Non-parametric methods are widely used for studying populations that take on a ranked order. The use of non-parametric methods may be necessary</a:t>
            </a:r>
            <a:r>
              <a:rPr lang="en-GB" baseline="0" dirty="0" smtClean="0"/>
              <a:t> when data have a ranking but no clear numerical interpretation, such as when assessing preferences (e.g., colour). </a:t>
            </a:r>
            <a:endParaRPr lang="en-GB" dirty="0" smtClean="0"/>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18</a:t>
            </a:fld>
            <a:endParaRPr lang="en-GB"/>
          </a:p>
        </p:txBody>
      </p:sp>
    </p:spTree>
    <p:extLst>
      <p:ext uri="{BB962C8B-B14F-4D97-AF65-F5344CB8AC3E}">
        <p14:creationId xmlns:p14="http://schemas.microsoft.com/office/powerpoint/2010/main" val="1287685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Non-parametric tests can be used more widely and are,</a:t>
            </a:r>
            <a:r>
              <a:rPr lang="en-GB" baseline="0" dirty="0" smtClean="0"/>
              <a:t> in some cases, more applicable to the populations being studied. They are less fussy than parametric tests but, because of this, they are also less sensitive or powerful and may fail to detect differences between groups that actually exist. If you have the right data, it is always best to use a parametric technique where you can…</a:t>
            </a:r>
            <a:endParaRPr lang="en-GB" dirty="0" smtClean="0"/>
          </a:p>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19</a:t>
            </a:fld>
            <a:endParaRPr lang="en-GB"/>
          </a:p>
        </p:txBody>
      </p:sp>
    </p:spTree>
    <p:extLst>
      <p:ext uri="{BB962C8B-B14F-4D97-AF65-F5344CB8AC3E}">
        <p14:creationId xmlns:p14="http://schemas.microsoft.com/office/powerpoint/2010/main" val="1287685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a:t>
            </a:r>
            <a:r>
              <a:rPr lang="en-GB" baseline="0" dirty="0" smtClean="0"/>
              <a:t> you have the right data (i.e., your data meets all of the assumptions) it is always best to use a parametric test where you can. If you have collected data that can only be analysed using a non-parametric test (you will know this – if it is not normally distributed, if you only have categorical data, </a:t>
            </a:r>
            <a:r>
              <a:rPr lang="en-GB" baseline="0" dirty="0" err="1" smtClean="0"/>
              <a:t>etc</a:t>
            </a:r>
            <a:r>
              <a:rPr lang="en-GB" baseline="0" dirty="0" smtClean="0"/>
              <a:t>), just make sure you are using the CORRECT non-parametric test – just in the same way you would determine which para metric test to use.</a:t>
            </a:r>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20</a:t>
            </a:fld>
            <a:endParaRPr lang="en-GB"/>
          </a:p>
        </p:txBody>
      </p:sp>
    </p:spTree>
    <p:extLst>
      <p:ext uri="{BB962C8B-B14F-4D97-AF65-F5344CB8AC3E}">
        <p14:creationId xmlns:p14="http://schemas.microsoft.com/office/powerpoint/2010/main" val="12876854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859D9D-55D7-4580-89DF-ACC9D7E13B81}" type="slidenum">
              <a:rPr lang="en-GB" smtClean="0"/>
              <a:t>21</a:t>
            </a:fld>
            <a:endParaRPr lang="en-GB"/>
          </a:p>
        </p:txBody>
      </p:sp>
    </p:spTree>
    <p:extLst>
      <p:ext uri="{BB962C8B-B14F-4D97-AF65-F5344CB8AC3E}">
        <p14:creationId xmlns:p14="http://schemas.microsoft.com/office/powerpoint/2010/main" val="253600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level of data? Nominal.</a:t>
            </a:r>
          </a:p>
          <a:p>
            <a:endParaRPr lang="en-GB" dirty="0" smtClean="0"/>
          </a:p>
          <a:p>
            <a:r>
              <a:rPr lang="en-GB" dirty="0" smtClean="0"/>
              <a:t>What</a:t>
            </a:r>
            <a:r>
              <a:rPr lang="en-GB" baseline="0" dirty="0" smtClean="0"/>
              <a:t> can it tell us?</a:t>
            </a:r>
            <a:r>
              <a:rPr lang="en-GB" dirty="0" smtClean="0"/>
              <a:t> All we can tell is</a:t>
            </a:r>
            <a:r>
              <a:rPr lang="en-GB" baseline="0" dirty="0" smtClean="0"/>
              <a:t> how many people prefer the different colours – we can’t tell how much they expressed a liking for that colour, for example.</a:t>
            </a:r>
          </a:p>
          <a:p>
            <a:endParaRPr lang="en-GB" baseline="0" dirty="0" smtClean="0"/>
          </a:p>
          <a:p>
            <a:r>
              <a:rPr lang="en-GB" baseline="0" dirty="0" smtClean="0"/>
              <a:t>What can’t is tell us? We can’t tell how many would prefer pink, or yellow.</a:t>
            </a:r>
          </a:p>
          <a:p>
            <a:endParaRPr lang="en-GB" baseline="0" dirty="0" smtClean="0"/>
          </a:p>
          <a:p>
            <a:r>
              <a:rPr lang="en-GB" baseline="0" dirty="0" smtClean="0"/>
              <a:t>We will be going over the chi square in your seminars this week – and how to interpret the results.</a:t>
            </a:r>
          </a:p>
          <a:p>
            <a:endParaRPr lang="en-GB" baseline="0" dirty="0" smtClean="0"/>
          </a:p>
          <a:p>
            <a:r>
              <a:rPr lang="en-GB" baseline="0" dirty="0" smtClean="0"/>
              <a:t>Why are we able to use a chi square? Because we have CATEGORICAL data only – none of the variables have been measured on a continuous scale.</a:t>
            </a:r>
          </a:p>
          <a:p>
            <a:endParaRPr lang="en-GB" baseline="0" dirty="0" smtClean="0"/>
          </a:p>
        </p:txBody>
      </p:sp>
      <p:sp>
        <p:nvSpPr>
          <p:cNvPr id="4" name="Slide Number Placeholder 3"/>
          <p:cNvSpPr>
            <a:spLocks noGrp="1"/>
          </p:cNvSpPr>
          <p:nvPr>
            <p:ph type="sldNum" sz="quarter" idx="10"/>
          </p:nvPr>
        </p:nvSpPr>
        <p:spPr/>
        <p:txBody>
          <a:bodyPr/>
          <a:lstStyle/>
          <a:p>
            <a:fld id="{11859D9D-55D7-4580-89DF-ACC9D7E13B81}" type="slidenum">
              <a:rPr lang="en-GB" smtClean="0"/>
              <a:t>22</a:t>
            </a:fld>
            <a:endParaRPr lang="en-GB"/>
          </a:p>
        </p:txBody>
      </p:sp>
    </p:spTree>
    <p:extLst>
      <p:ext uri="{BB962C8B-B14F-4D97-AF65-F5344CB8AC3E}">
        <p14:creationId xmlns:p14="http://schemas.microsoft.com/office/powerpoint/2010/main" val="1287685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There are just as many non-parametric tests as there are parametric tests. As you can see from this grid (if you can see it!) there are some non-parametric tests that do NOT have a parametric alternative (for example, the chi square uses categorical data only so there is no need for a parametric alternative, the same with a chi square for goodness of fit – and these are the independent samples version of the non-parametric tests. </a:t>
            </a:r>
            <a:r>
              <a:rPr lang="en-GB" baseline="0" dirty="0" err="1" smtClean="0"/>
              <a:t>Mcnemars</a:t>
            </a:r>
            <a:r>
              <a:rPr lang="en-GB" baseline="0" dirty="0" smtClean="0"/>
              <a:t> test is basically the paired version of a chi square in that you test the same participants across two time points) </a:t>
            </a:r>
            <a:r>
              <a:rPr lang="en-GB" baseline="0" dirty="0" err="1" smtClean="0"/>
              <a:t>etc</a:t>
            </a:r>
            <a:r>
              <a:rPr lang="en-GB" baseline="0" dirty="0" smtClean="0"/>
              <a:t> </a:t>
            </a:r>
            <a:r>
              <a:rPr lang="en-GB" baseline="0" dirty="0" err="1" smtClean="0"/>
              <a:t>etc</a:t>
            </a:r>
            <a:r>
              <a:rPr lang="en-GB" baseline="0" dirty="0" smtClean="0"/>
              <a:t> etc. and on the flip side of that, you can see that some of the more complex parametric tests do not have non-parametric alternatives either. </a:t>
            </a:r>
          </a:p>
        </p:txBody>
      </p:sp>
      <p:sp>
        <p:nvSpPr>
          <p:cNvPr id="4" name="Slide Number Placeholder 3"/>
          <p:cNvSpPr>
            <a:spLocks noGrp="1"/>
          </p:cNvSpPr>
          <p:nvPr>
            <p:ph type="sldNum" sz="quarter" idx="10"/>
          </p:nvPr>
        </p:nvSpPr>
        <p:spPr/>
        <p:txBody>
          <a:bodyPr/>
          <a:lstStyle/>
          <a:p>
            <a:fld id="{11859D9D-55D7-4580-89DF-ACC9D7E13B81}" type="slidenum">
              <a:rPr lang="en-GB" smtClean="0"/>
              <a:t>23</a:t>
            </a:fld>
            <a:endParaRPr lang="en-GB"/>
          </a:p>
        </p:txBody>
      </p:sp>
    </p:spTree>
    <p:extLst>
      <p:ext uri="{BB962C8B-B14F-4D97-AF65-F5344CB8AC3E}">
        <p14:creationId xmlns:p14="http://schemas.microsoft.com/office/powerpoint/2010/main" val="12876854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11859D9D-55D7-4580-89DF-ACC9D7E13B81}" type="slidenum">
              <a:rPr lang="en-GB" smtClean="0"/>
              <a:t>24</a:t>
            </a:fld>
            <a:endParaRPr lang="en-GB"/>
          </a:p>
        </p:txBody>
      </p:sp>
    </p:spTree>
    <p:extLst>
      <p:ext uri="{BB962C8B-B14F-4D97-AF65-F5344CB8AC3E}">
        <p14:creationId xmlns:p14="http://schemas.microsoft.com/office/powerpoint/2010/main" val="12876854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11859D9D-55D7-4580-89DF-ACC9D7E13B81}" type="slidenum">
              <a:rPr lang="en-GB" smtClean="0"/>
              <a:t>25</a:t>
            </a:fld>
            <a:endParaRPr lang="en-GB"/>
          </a:p>
        </p:txBody>
      </p:sp>
    </p:spTree>
    <p:extLst>
      <p:ext uri="{BB962C8B-B14F-4D97-AF65-F5344CB8AC3E}">
        <p14:creationId xmlns:p14="http://schemas.microsoft.com/office/powerpoint/2010/main" val="1287685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6E44B3-AD99-48DE-9BD0-6A9606980416}" type="datetime1">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3C9B43-012E-460F-86C8-073643851788}" type="slidenum">
              <a:rPr lang="en-GB" smtClean="0"/>
              <a:t>‹#›</a:t>
            </a:fld>
            <a:endParaRPr lang="en-GB"/>
          </a:p>
        </p:txBody>
      </p:sp>
    </p:spTree>
    <p:extLst>
      <p:ext uri="{BB962C8B-B14F-4D97-AF65-F5344CB8AC3E}">
        <p14:creationId xmlns:p14="http://schemas.microsoft.com/office/powerpoint/2010/main" val="2341719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E58294-0591-4595-9821-2DF5D8FC895E}" type="datetime1">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3C9B43-012E-460F-86C8-073643851788}" type="slidenum">
              <a:rPr lang="en-GB" smtClean="0"/>
              <a:t>‹#›</a:t>
            </a:fld>
            <a:endParaRPr lang="en-GB"/>
          </a:p>
        </p:txBody>
      </p:sp>
    </p:spTree>
    <p:extLst>
      <p:ext uri="{BB962C8B-B14F-4D97-AF65-F5344CB8AC3E}">
        <p14:creationId xmlns:p14="http://schemas.microsoft.com/office/powerpoint/2010/main" val="3546489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C14E388-C4F4-45BC-B39E-BE81B5210D66}" type="datetime1">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3C9B43-012E-460F-86C8-073643851788}" type="slidenum">
              <a:rPr lang="en-GB" smtClean="0"/>
              <a:t>‹#›</a:t>
            </a:fld>
            <a:endParaRPr lang="en-GB"/>
          </a:p>
        </p:txBody>
      </p:sp>
    </p:spTree>
    <p:extLst>
      <p:ext uri="{BB962C8B-B14F-4D97-AF65-F5344CB8AC3E}">
        <p14:creationId xmlns:p14="http://schemas.microsoft.com/office/powerpoint/2010/main" val="2575172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737CB95-22C1-4139-ACA7-366C123F320C}" type="datetime1">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3C9B43-012E-460F-86C8-073643851788}" type="slidenum">
              <a:rPr lang="en-GB" smtClean="0"/>
              <a:t>‹#›</a:t>
            </a:fld>
            <a:endParaRPr lang="en-GB"/>
          </a:p>
        </p:txBody>
      </p:sp>
    </p:spTree>
    <p:extLst>
      <p:ext uri="{BB962C8B-B14F-4D97-AF65-F5344CB8AC3E}">
        <p14:creationId xmlns:p14="http://schemas.microsoft.com/office/powerpoint/2010/main" val="2249694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CB33314-3A23-4561-8D80-5620D873F728}" type="datetime1">
              <a:rPr lang="en-GB" smtClean="0"/>
              <a:t>05/03/2018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3C9B43-012E-460F-86C8-073643851788}" type="slidenum">
              <a:rPr lang="en-GB" smtClean="0"/>
              <a:t>‹#›</a:t>
            </a:fld>
            <a:endParaRPr lang="en-GB"/>
          </a:p>
        </p:txBody>
      </p:sp>
    </p:spTree>
    <p:extLst>
      <p:ext uri="{BB962C8B-B14F-4D97-AF65-F5344CB8AC3E}">
        <p14:creationId xmlns:p14="http://schemas.microsoft.com/office/powerpoint/2010/main" val="443706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BB98411-C912-42DA-9630-01616ACE39D9}" type="datetime1">
              <a:rPr lang="en-GB" smtClean="0"/>
              <a:t>05/03/2018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3C9B43-012E-460F-86C8-073643851788}" type="slidenum">
              <a:rPr lang="en-GB" smtClean="0"/>
              <a:t>‹#›</a:t>
            </a:fld>
            <a:endParaRPr lang="en-GB"/>
          </a:p>
        </p:txBody>
      </p:sp>
    </p:spTree>
    <p:extLst>
      <p:ext uri="{BB962C8B-B14F-4D97-AF65-F5344CB8AC3E}">
        <p14:creationId xmlns:p14="http://schemas.microsoft.com/office/powerpoint/2010/main" val="2438889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7C57B-E197-4F29-8E87-ED736B4F18C4}" type="datetime1">
              <a:rPr lang="en-GB" smtClean="0"/>
              <a:t>05/03/2018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3C9B43-012E-460F-86C8-073643851788}" type="slidenum">
              <a:rPr lang="en-GB" smtClean="0"/>
              <a:t>‹#›</a:t>
            </a:fld>
            <a:endParaRPr lang="en-GB"/>
          </a:p>
        </p:txBody>
      </p:sp>
    </p:spTree>
    <p:extLst>
      <p:ext uri="{BB962C8B-B14F-4D97-AF65-F5344CB8AC3E}">
        <p14:creationId xmlns:p14="http://schemas.microsoft.com/office/powerpoint/2010/main" val="1996303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6402C6-AF42-475F-A5E5-23AC9F2A2D7C}" type="datetime1">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3C9B43-012E-460F-86C8-073643851788}" type="slidenum">
              <a:rPr lang="en-GB" smtClean="0"/>
              <a:t>‹#›</a:t>
            </a:fld>
            <a:endParaRPr lang="en-GB"/>
          </a:p>
        </p:txBody>
      </p:sp>
    </p:spTree>
    <p:extLst>
      <p:ext uri="{BB962C8B-B14F-4D97-AF65-F5344CB8AC3E}">
        <p14:creationId xmlns:p14="http://schemas.microsoft.com/office/powerpoint/2010/main" val="2342461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1946144-F850-4F83-A60C-E6F005990911}" type="datetime1">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3C9B43-012E-460F-86C8-073643851788}" type="slidenum">
              <a:rPr lang="en-GB" smtClean="0"/>
              <a:t>‹#›</a:t>
            </a:fld>
            <a:endParaRPr lang="en-GB"/>
          </a:p>
        </p:txBody>
      </p:sp>
    </p:spTree>
    <p:extLst>
      <p:ext uri="{BB962C8B-B14F-4D97-AF65-F5344CB8AC3E}">
        <p14:creationId xmlns:p14="http://schemas.microsoft.com/office/powerpoint/2010/main" val="400015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C11BBB-AD9A-4622-9E96-FF2DC256D626}" type="datetime1">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3C9B43-012E-460F-86C8-073643851788}" type="slidenum">
              <a:rPr lang="en-GB" smtClean="0"/>
              <a:t>‹#›</a:t>
            </a:fld>
            <a:endParaRPr lang="en-GB"/>
          </a:p>
        </p:txBody>
      </p:sp>
    </p:spTree>
    <p:extLst>
      <p:ext uri="{BB962C8B-B14F-4D97-AF65-F5344CB8AC3E}">
        <p14:creationId xmlns:p14="http://schemas.microsoft.com/office/powerpoint/2010/main" val="170084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9153AF-22E2-4A3D-AACA-34C963F91225}" type="datetime1">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3C9B43-012E-460F-86C8-073643851788}" type="slidenum">
              <a:rPr lang="en-GB" smtClean="0"/>
              <a:t>‹#›</a:t>
            </a:fld>
            <a:endParaRPr lang="en-GB"/>
          </a:p>
        </p:txBody>
      </p:sp>
    </p:spTree>
    <p:extLst>
      <p:ext uri="{BB962C8B-B14F-4D97-AF65-F5344CB8AC3E}">
        <p14:creationId xmlns:p14="http://schemas.microsoft.com/office/powerpoint/2010/main" val="314544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6C00CB-1EE3-412F-A7D4-D1194D56E900}" type="datetime1">
              <a:rPr lang="en-GB" smtClean="0"/>
              <a:t>05/03/2018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3C9B43-012E-460F-86C8-073643851788}" type="slidenum">
              <a:rPr lang="en-GB" smtClean="0"/>
              <a:t>‹#›</a:t>
            </a:fld>
            <a:endParaRPr lang="en-GB"/>
          </a:p>
        </p:txBody>
      </p:sp>
    </p:spTree>
    <p:extLst>
      <p:ext uri="{BB962C8B-B14F-4D97-AF65-F5344CB8AC3E}">
        <p14:creationId xmlns:p14="http://schemas.microsoft.com/office/powerpoint/2010/main" val="3844484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1</a:t>
            </a:fld>
            <a:endParaRPr lang="en-GB"/>
          </a:p>
        </p:txBody>
      </p:sp>
      <p:sp>
        <p:nvSpPr>
          <p:cNvPr id="7" name="Title 1"/>
          <p:cNvSpPr>
            <a:spLocks noGrp="1"/>
          </p:cNvSpPr>
          <p:nvPr>
            <p:ph type="ctrTitle"/>
          </p:nvPr>
        </p:nvSpPr>
        <p:spPr>
          <a:xfrm>
            <a:off x="1835696" y="2130425"/>
            <a:ext cx="7200800" cy="1470025"/>
          </a:xfrm>
        </p:spPr>
        <p:txBody>
          <a:bodyPr/>
          <a:lstStyle/>
          <a:p>
            <a:r>
              <a:rPr lang="en-GB" b="1" dirty="0" smtClean="0">
                <a:solidFill>
                  <a:schemeClr val="accent5">
                    <a:lumMod val="75000"/>
                  </a:schemeClr>
                </a:solidFill>
                <a:effectLst>
                  <a:outerShdw blurRad="38100" dist="38100" dir="2700000" algn="tl">
                    <a:srgbClr val="000000">
                      <a:alpha val="43137"/>
                    </a:srgbClr>
                  </a:outerShdw>
                </a:effectLst>
              </a:rPr>
              <a:t>Research </a:t>
            </a:r>
            <a:r>
              <a:rPr lang="en-GB" b="1" dirty="0" smtClean="0">
                <a:solidFill>
                  <a:schemeClr val="accent5">
                    <a:lumMod val="75000"/>
                  </a:schemeClr>
                </a:solidFill>
                <a:effectLst>
                  <a:outerShdw blurRad="38100" dist="38100" dir="2700000" algn="tl">
                    <a:srgbClr val="000000">
                      <a:alpha val="43137"/>
                    </a:srgbClr>
                  </a:outerShdw>
                </a:effectLst>
              </a:rPr>
              <a:t>Methods</a:t>
            </a:r>
            <a:endParaRPr lang="en-GB" b="1" dirty="0">
              <a:solidFill>
                <a:schemeClr val="accent5">
                  <a:lumMod val="75000"/>
                </a:schemeClr>
              </a:solidFill>
              <a:effectLst>
                <a:outerShdw blurRad="38100" dist="38100" dir="2700000" algn="tl">
                  <a:srgbClr val="000000">
                    <a:alpha val="43137"/>
                  </a:srgbClr>
                </a:outerShdw>
              </a:effectLst>
            </a:endParaRPr>
          </a:p>
        </p:txBody>
      </p:sp>
      <p:sp>
        <p:nvSpPr>
          <p:cNvPr id="10" name="Subtitle 2"/>
          <p:cNvSpPr>
            <a:spLocks noGrp="1"/>
          </p:cNvSpPr>
          <p:nvPr>
            <p:ph type="subTitle" idx="1"/>
          </p:nvPr>
        </p:nvSpPr>
        <p:spPr>
          <a:xfrm>
            <a:off x="1907704" y="4581128"/>
            <a:ext cx="7056784" cy="2160240"/>
          </a:xfrm>
        </p:spPr>
        <p:txBody>
          <a:bodyPr>
            <a:normAutofit/>
          </a:bodyPr>
          <a:lstStyle/>
          <a:p>
            <a:r>
              <a:rPr lang="en-GB" b="1" smtClean="0">
                <a:solidFill>
                  <a:schemeClr val="bg1">
                    <a:lumMod val="50000"/>
                  </a:schemeClr>
                </a:solidFill>
                <a:effectLst>
                  <a:outerShdw blurRad="38100" dist="38100" dir="2700000" algn="tl">
                    <a:srgbClr val="000000">
                      <a:alpha val="43137"/>
                    </a:srgbClr>
                  </a:outerShdw>
                </a:effectLst>
              </a:rPr>
              <a:t>Parametric </a:t>
            </a:r>
            <a:r>
              <a:rPr lang="en-GB" b="1" dirty="0" smtClean="0">
                <a:solidFill>
                  <a:schemeClr val="bg1">
                    <a:lumMod val="50000"/>
                  </a:schemeClr>
                </a:solidFill>
                <a:effectLst>
                  <a:outerShdw blurRad="38100" dist="38100" dir="2700000" algn="tl">
                    <a:srgbClr val="000000">
                      <a:alpha val="43137"/>
                    </a:srgbClr>
                  </a:outerShdw>
                </a:effectLst>
              </a:rPr>
              <a:t>and Non-parametric Tests</a:t>
            </a:r>
          </a:p>
          <a:p>
            <a:endParaRPr lang="en-GB" b="1" dirty="0">
              <a:solidFill>
                <a:schemeClr val="bg1">
                  <a:lumMod val="50000"/>
                </a:schemeClr>
              </a:solidFill>
              <a:effectLst>
                <a:outerShdw blurRad="38100" dist="38100" dir="2700000" algn="tl">
                  <a:srgbClr val="000000">
                    <a:alpha val="43137"/>
                  </a:srgbClr>
                </a:outerShdw>
              </a:effectLst>
            </a:endParaRPr>
          </a:p>
          <a:p>
            <a:r>
              <a:rPr lang="en-GB" sz="2400" b="1" dirty="0" smtClean="0">
                <a:solidFill>
                  <a:schemeClr val="bg1">
                    <a:lumMod val="50000"/>
                  </a:schemeClr>
                </a:solidFill>
                <a:effectLst>
                  <a:outerShdw blurRad="38100" dist="38100" dir="2700000" algn="tl">
                    <a:srgbClr val="000000">
                      <a:alpha val="43137"/>
                    </a:srgbClr>
                  </a:outerShdw>
                </a:effectLst>
              </a:rPr>
              <a:t>Stacey Coleman</a:t>
            </a:r>
            <a:endParaRPr lang="en-GB" sz="2400" b="1" dirty="0">
              <a:solidFill>
                <a:schemeClr val="bg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479702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2" name="Slide Number Placeholder 11"/>
          <p:cNvSpPr>
            <a:spLocks noGrp="1"/>
          </p:cNvSpPr>
          <p:nvPr>
            <p:ph type="sldNum" sz="quarter" idx="12"/>
          </p:nvPr>
        </p:nvSpPr>
        <p:spPr/>
        <p:txBody>
          <a:bodyPr/>
          <a:lstStyle/>
          <a:p>
            <a:fld id="{F43C9B43-012E-460F-86C8-073643851788}" type="slidenum">
              <a:rPr lang="en-GB" smtClean="0"/>
              <a:t>2</a:t>
            </a:fld>
            <a:endParaRPr lang="en-GB"/>
          </a:p>
        </p:txBody>
      </p:sp>
      <p:sp>
        <p:nvSpPr>
          <p:cNvPr id="14" name="Content Placeholder 2"/>
          <p:cNvSpPr txBox="1">
            <a:spLocks/>
          </p:cNvSpPr>
          <p:nvPr/>
        </p:nvSpPr>
        <p:spPr>
          <a:xfrm>
            <a:off x="1897360" y="645132"/>
            <a:ext cx="6779096" cy="4929411"/>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en-GB" b="1" dirty="0" smtClean="0">
                <a:solidFill>
                  <a:schemeClr val="accent5">
                    <a:lumMod val="50000"/>
                  </a:schemeClr>
                </a:solidFill>
              </a:rPr>
              <a:t>Tails</a:t>
            </a:r>
          </a:p>
          <a:p>
            <a:pPr marL="457200" indent="-457200" algn="l">
              <a:buFont typeface="Arial" panose="020B0604020202020204" pitchFamily="34" charset="0"/>
              <a:buChar char="•"/>
            </a:pPr>
            <a:r>
              <a:rPr lang="en-GB" dirty="0" smtClean="0">
                <a:solidFill>
                  <a:schemeClr val="accent5">
                    <a:lumMod val="75000"/>
                  </a:schemeClr>
                </a:solidFill>
              </a:rPr>
              <a:t>One-tailed tests</a:t>
            </a:r>
          </a:p>
          <a:p>
            <a:pPr marL="914400" lvl="1" indent="-457200" algn="l">
              <a:buFont typeface="Wingdings" panose="05000000000000000000" pitchFamily="2" charset="2"/>
              <a:buChar char="ü"/>
            </a:pPr>
            <a:r>
              <a:rPr lang="en-GB" dirty="0" smtClean="0">
                <a:solidFill>
                  <a:schemeClr val="accent5">
                    <a:lumMod val="75000"/>
                  </a:schemeClr>
                </a:solidFill>
              </a:rPr>
              <a:t>Interested in the </a:t>
            </a:r>
            <a:r>
              <a:rPr lang="en-GB" b="1" dirty="0" smtClean="0">
                <a:solidFill>
                  <a:schemeClr val="accent5">
                    <a:lumMod val="75000"/>
                  </a:schemeClr>
                </a:solidFill>
              </a:rPr>
              <a:t>direction</a:t>
            </a:r>
            <a:r>
              <a:rPr lang="en-GB" dirty="0" smtClean="0">
                <a:solidFill>
                  <a:schemeClr val="accent5">
                    <a:lumMod val="75000"/>
                  </a:schemeClr>
                </a:solidFill>
              </a:rPr>
              <a:t> of the difference</a:t>
            </a:r>
          </a:p>
          <a:p>
            <a:pPr marL="914400" lvl="1" indent="-457200" algn="l">
              <a:buFont typeface="Wingdings" panose="05000000000000000000" pitchFamily="2" charset="2"/>
              <a:buChar char="ü"/>
            </a:pPr>
            <a:r>
              <a:rPr lang="en-GB" dirty="0" smtClean="0">
                <a:solidFill>
                  <a:schemeClr val="accent5">
                    <a:lumMod val="75000"/>
                  </a:schemeClr>
                </a:solidFill>
              </a:rPr>
              <a:t>One mean is lower OR higher than the other</a:t>
            </a:r>
          </a:p>
          <a:p>
            <a:endParaRPr lang="en-GB" dirty="0"/>
          </a:p>
        </p:txBody>
      </p:sp>
      <p:pic>
        <p:nvPicPr>
          <p:cNvPr id="1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7530" y="3861048"/>
            <a:ext cx="6480720" cy="28031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TextBox 15"/>
          <p:cNvSpPr txBox="1"/>
          <p:nvPr/>
        </p:nvSpPr>
        <p:spPr>
          <a:xfrm>
            <a:off x="-1416" y="764704"/>
            <a:ext cx="1765103" cy="5262979"/>
          </a:xfrm>
          <a:prstGeom prst="rect">
            <a:avLst/>
          </a:prstGeom>
          <a:noFill/>
        </p:spPr>
        <p:txBody>
          <a:bodyPr wrap="square" rtlCol="0">
            <a:spAutoFit/>
          </a:bodyPr>
          <a:lstStyle/>
          <a:p>
            <a:r>
              <a:rPr lang="en-GB" sz="2400" b="1" dirty="0" smtClean="0">
                <a:solidFill>
                  <a:schemeClr val="accent5">
                    <a:lumMod val="75000"/>
                  </a:schemeClr>
                </a:solidFill>
                <a:effectLst>
                  <a:outerShdw blurRad="38100" dist="38100" dir="2700000" algn="tl">
                    <a:srgbClr val="000000">
                      <a:alpha val="43137"/>
                    </a:srgbClr>
                  </a:outerShdw>
                </a:effectLst>
              </a:rPr>
              <a:t>Recap</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and non-parametric?</a:t>
            </a:r>
          </a:p>
          <a:p>
            <a:endParaRPr lang="en-GB" sz="2400" dirty="0">
              <a:solidFill>
                <a:schemeClr val="bg1">
                  <a:lumMod val="75000"/>
                </a:schemeClr>
              </a:solidFill>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Tree>
    <p:extLst>
      <p:ext uri="{BB962C8B-B14F-4D97-AF65-F5344CB8AC3E}">
        <p14:creationId xmlns:p14="http://schemas.microsoft.com/office/powerpoint/2010/main" val="1084872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3</a:t>
            </a:fld>
            <a:endParaRPr lang="en-GB"/>
          </a:p>
        </p:txBody>
      </p:sp>
      <p:sp>
        <p:nvSpPr>
          <p:cNvPr id="7" name="Content Placeholder 2"/>
          <p:cNvSpPr txBox="1">
            <a:spLocks/>
          </p:cNvSpPr>
          <p:nvPr/>
        </p:nvSpPr>
        <p:spPr>
          <a:xfrm>
            <a:off x="1835696" y="620688"/>
            <a:ext cx="7308304" cy="4669979"/>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en-GB" b="1" dirty="0" smtClean="0">
                <a:solidFill>
                  <a:schemeClr val="accent5">
                    <a:lumMod val="50000"/>
                  </a:schemeClr>
                </a:solidFill>
              </a:rPr>
              <a:t>Tails</a:t>
            </a:r>
            <a:endParaRPr lang="en-GB" dirty="0" smtClean="0">
              <a:solidFill>
                <a:schemeClr val="accent5">
                  <a:lumMod val="50000"/>
                </a:schemeClr>
              </a:solidFill>
            </a:endParaRPr>
          </a:p>
          <a:p>
            <a:pPr marL="457200" indent="-457200" algn="l">
              <a:buFont typeface="Arial" panose="020B0604020202020204" pitchFamily="34" charset="0"/>
              <a:buChar char="•"/>
            </a:pPr>
            <a:r>
              <a:rPr lang="en-GB" dirty="0" smtClean="0">
                <a:solidFill>
                  <a:schemeClr val="accent5">
                    <a:lumMod val="75000"/>
                  </a:schemeClr>
                </a:solidFill>
              </a:rPr>
              <a:t>Two-tailed tests</a:t>
            </a:r>
          </a:p>
          <a:p>
            <a:pPr marL="800100" lvl="1" indent="-342900" algn="l">
              <a:buFont typeface="Wingdings" panose="05000000000000000000" pitchFamily="2" charset="2"/>
              <a:buChar char="ü"/>
            </a:pPr>
            <a:r>
              <a:rPr lang="en-GB" sz="2400" dirty="0" smtClean="0">
                <a:solidFill>
                  <a:schemeClr val="accent5">
                    <a:lumMod val="75000"/>
                  </a:schemeClr>
                </a:solidFill>
              </a:rPr>
              <a:t>Not particularly interested in the direction of the difference</a:t>
            </a:r>
          </a:p>
          <a:p>
            <a:pPr marL="800100" lvl="1" indent="-342900" algn="l">
              <a:buFont typeface="Wingdings" panose="05000000000000000000" pitchFamily="2" charset="2"/>
              <a:buChar char="ü"/>
            </a:pPr>
            <a:r>
              <a:rPr lang="en-GB" sz="2400" dirty="0" smtClean="0">
                <a:solidFill>
                  <a:schemeClr val="accent5">
                    <a:lumMod val="75000"/>
                  </a:schemeClr>
                </a:solidFill>
              </a:rPr>
              <a:t>The two means are different from each other or from the same population</a:t>
            </a:r>
          </a:p>
          <a:p>
            <a:endParaRPr lang="en-GB" dirty="0"/>
          </a:p>
        </p:txBody>
      </p:sp>
      <p:pic>
        <p:nvPicPr>
          <p:cNvPr id="10"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6" y="3845060"/>
            <a:ext cx="5400600" cy="2358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1416" y="764704"/>
            <a:ext cx="1765103" cy="5262979"/>
          </a:xfrm>
          <a:prstGeom prst="rect">
            <a:avLst/>
          </a:prstGeom>
          <a:noFill/>
        </p:spPr>
        <p:txBody>
          <a:bodyPr wrap="square" rtlCol="0">
            <a:spAutoFit/>
          </a:bodyPr>
          <a:lstStyle/>
          <a:p>
            <a:r>
              <a:rPr lang="en-GB" sz="2400" b="1" dirty="0" smtClean="0">
                <a:solidFill>
                  <a:schemeClr val="accent5">
                    <a:lumMod val="75000"/>
                  </a:schemeClr>
                </a:solidFill>
                <a:effectLst>
                  <a:outerShdw blurRad="38100" dist="38100" dir="2700000" algn="tl">
                    <a:srgbClr val="000000">
                      <a:alpha val="43137"/>
                    </a:srgbClr>
                  </a:outerShdw>
                </a:effectLst>
              </a:rPr>
              <a:t>Recap</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and non-parametric?</a:t>
            </a:r>
          </a:p>
          <a:p>
            <a:endParaRPr lang="en-GB" sz="2400" dirty="0">
              <a:solidFill>
                <a:schemeClr val="bg1">
                  <a:lumMod val="75000"/>
                </a:schemeClr>
              </a:solidFill>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Tree>
    <p:extLst>
      <p:ext uri="{BB962C8B-B14F-4D97-AF65-F5344CB8AC3E}">
        <p14:creationId xmlns:p14="http://schemas.microsoft.com/office/powerpoint/2010/main" val="3147970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4</a:t>
            </a:fld>
            <a:endParaRPr lang="en-GB"/>
          </a:p>
        </p:txBody>
      </p:sp>
      <p:sp>
        <p:nvSpPr>
          <p:cNvPr id="7" name="TextBox 6"/>
          <p:cNvSpPr txBox="1"/>
          <p:nvPr/>
        </p:nvSpPr>
        <p:spPr>
          <a:xfrm>
            <a:off x="1763688" y="620688"/>
            <a:ext cx="7380312" cy="769441"/>
          </a:xfrm>
          <a:prstGeom prst="rect">
            <a:avLst/>
          </a:prstGeom>
          <a:noFill/>
        </p:spPr>
        <p:txBody>
          <a:bodyPr wrap="square" rtlCol="0">
            <a:spAutoFit/>
          </a:bodyPr>
          <a:lstStyle/>
          <a:p>
            <a:pPr algn="ctr"/>
            <a:r>
              <a:rPr lang="en-GB" sz="4400" b="1" dirty="0" smtClean="0">
                <a:solidFill>
                  <a:srgbClr val="FF0000"/>
                </a:solidFill>
              </a:rPr>
              <a:t>Errors</a:t>
            </a:r>
            <a:endParaRPr lang="en-GB" sz="4400" b="1" dirty="0">
              <a:solidFill>
                <a:srgbClr val="FF0000"/>
              </a:solidFill>
            </a:endParaRPr>
          </a:p>
        </p:txBody>
      </p:sp>
      <p:sp>
        <p:nvSpPr>
          <p:cNvPr id="10" name="Content Placeholder 2"/>
          <p:cNvSpPr txBox="1">
            <a:spLocks/>
          </p:cNvSpPr>
          <p:nvPr/>
        </p:nvSpPr>
        <p:spPr>
          <a:xfrm>
            <a:off x="1763688" y="1484784"/>
            <a:ext cx="3168352" cy="4392488"/>
          </a:xfrm>
          <a:prstGeom prst="rect">
            <a:avLst/>
          </a:prstGeom>
        </p:spPr>
        <p:txBody>
          <a:bodyPr vert="horz" lIns="91440" tIns="45720" rIns="91440" bIns="45720" rtlCol="0">
            <a:normAutofit fontScale="92500"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en-GB" b="1" dirty="0" smtClean="0">
                <a:solidFill>
                  <a:schemeClr val="accent5">
                    <a:lumMod val="50000"/>
                  </a:schemeClr>
                </a:solidFill>
              </a:rPr>
              <a:t>Type I error</a:t>
            </a:r>
          </a:p>
          <a:p>
            <a:pPr algn="l"/>
            <a:endParaRPr lang="en-GB" b="1" dirty="0" smtClean="0">
              <a:solidFill>
                <a:schemeClr val="accent5">
                  <a:lumMod val="50000"/>
                </a:schemeClr>
              </a:solidFill>
            </a:endParaRPr>
          </a:p>
          <a:p>
            <a:pPr marL="457200" indent="-457200" algn="l">
              <a:buFont typeface="Arial" panose="020B0604020202020204" pitchFamily="34" charset="0"/>
              <a:buChar char="•"/>
            </a:pPr>
            <a:r>
              <a:rPr lang="en-GB" sz="3000" dirty="0" smtClean="0">
                <a:solidFill>
                  <a:schemeClr val="accent5">
                    <a:lumMod val="50000"/>
                  </a:schemeClr>
                </a:solidFill>
              </a:rPr>
              <a:t>Deciding that the null hypothesis is false when it is actually true</a:t>
            </a:r>
          </a:p>
          <a:p>
            <a:pPr marL="457200" indent="-457200" algn="l">
              <a:buFont typeface="Arial" panose="020B0604020202020204" pitchFamily="34" charset="0"/>
              <a:buChar char="•"/>
            </a:pPr>
            <a:r>
              <a:rPr lang="en-GB" sz="3000" dirty="0" smtClean="0">
                <a:solidFill>
                  <a:schemeClr val="accent5">
                    <a:lumMod val="50000"/>
                  </a:schemeClr>
                </a:solidFill>
              </a:rPr>
              <a:t>Thinking we have found something significant when we haven’t! </a:t>
            </a:r>
            <a:endParaRPr lang="en-GB" sz="3000" dirty="0">
              <a:solidFill>
                <a:schemeClr val="accent5">
                  <a:lumMod val="50000"/>
                </a:schemeClr>
              </a:solidFill>
            </a:endParaRPr>
          </a:p>
        </p:txBody>
      </p:sp>
      <p:sp>
        <p:nvSpPr>
          <p:cNvPr id="11" name="Content Placeholder 2"/>
          <p:cNvSpPr txBox="1">
            <a:spLocks/>
          </p:cNvSpPr>
          <p:nvPr/>
        </p:nvSpPr>
        <p:spPr>
          <a:xfrm>
            <a:off x="5453845" y="1484784"/>
            <a:ext cx="3651320" cy="38884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800" b="1" dirty="0" smtClean="0">
                <a:solidFill>
                  <a:schemeClr val="accent5">
                    <a:lumMod val="50000"/>
                  </a:schemeClr>
                </a:solidFill>
              </a:rPr>
              <a:t>Type II error</a:t>
            </a:r>
          </a:p>
          <a:p>
            <a:pPr marL="0" indent="0">
              <a:buNone/>
            </a:pPr>
            <a:endParaRPr lang="en-GB" sz="2800" b="1" dirty="0" smtClean="0">
              <a:solidFill>
                <a:schemeClr val="accent5">
                  <a:lumMod val="50000"/>
                </a:schemeClr>
              </a:solidFill>
            </a:endParaRPr>
          </a:p>
          <a:p>
            <a:r>
              <a:rPr lang="en-GB" sz="2800" dirty="0">
                <a:solidFill>
                  <a:schemeClr val="accent5">
                    <a:lumMod val="50000"/>
                  </a:schemeClr>
                </a:solidFill>
              </a:rPr>
              <a:t>D</a:t>
            </a:r>
            <a:r>
              <a:rPr lang="en-GB" sz="2800" dirty="0" smtClean="0">
                <a:solidFill>
                  <a:schemeClr val="accent5">
                    <a:lumMod val="50000"/>
                  </a:schemeClr>
                </a:solidFill>
              </a:rPr>
              <a:t>eciding the null hypothesis is true when it is actually false</a:t>
            </a:r>
          </a:p>
          <a:p>
            <a:r>
              <a:rPr lang="en-GB" sz="2800" dirty="0" smtClean="0">
                <a:solidFill>
                  <a:schemeClr val="accent5">
                    <a:lumMod val="50000"/>
                  </a:schemeClr>
                </a:solidFill>
              </a:rPr>
              <a:t>Not realising that a difference is there</a:t>
            </a:r>
          </a:p>
        </p:txBody>
      </p:sp>
      <p:sp>
        <p:nvSpPr>
          <p:cNvPr id="12" name="TextBox 11"/>
          <p:cNvSpPr txBox="1"/>
          <p:nvPr/>
        </p:nvSpPr>
        <p:spPr>
          <a:xfrm>
            <a:off x="-1416" y="764704"/>
            <a:ext cx="1765103" cy="5262979"/>
          </a:xfrm>
          <a:prstGeom prst="rect">
            <a:avLst/>
          </a:prstGeom>
          <a:noFill/>
        </p:spPr>
        <p:txBody>
          <a:bodyPr wrap="square" rtlCol="0">
            <a:spAutoFit/>
          </a:bodyPr>
          <a:lstStyle/>
          <a:p>
            <a:r>
              <a:rPr lang="en-GB" sz="2400" b="1" dirty="0" smtClean="0">
                <a:solidFill>
                  <a:schemeClr val="accent5">
                    <a:lumMod val="75000"/>
                  </a:schemeClr>
                </a:solidFill>
                <a:effectLst>
                  <a:outerShdw blurRad="38100" dist="38100" dir="2700000" algn="tl">
                    <a:srgbClr val="000000">
                      <a:alpha val="43137"/>
                    </a:srgbClr>
                  </a:outerShdw>
                </a:effectLst>
              </a:rPr>
              <a:t>Recap</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and non-parametric?</a:t>
            </a:r>
          </a:p>
          <a:p>
            <a:endParaRPr lang="en-GB" sz="2400" dirty="0">
              <a:solidFill>
                <a:schemeClr val="bg1">
                  <a:lumMod val="75000"/>
                </a:schemeClr>
              </a:solidFill>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Tree>
    <p:extLst>
      <p:ext uri="{BB962C8B-B14F-4D97-AF65-F5344CB8AC3E}">
        <p14:creationId xmlns:p14="http://schemas.microsoft.com/office/powerpoint/2010/main" val="3147970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5</a:t>
            </a:fld>
            <a:endParaRPr lang="en-GB"/>
          </a:p>
        </p:txBody>
      </p:sp>
      <p:sp>
        <p:nvSpPr>
          <p:cNvPr id="7" name="Content Placeholder 2"/>
          <p:cNvSpPr txBox="1">
            <a:spLocks/>
          </p:cNvSpPr>
          <p:nvPr/>
        </p:nvSpPr>
        <p:spPr>
          <a:xfrm>
            <a:off x="1755268" y="692696"/>
            <a:ext cx="4762872" cy="5760640"/>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en-GB" sz="4400" b="1" dirty="0" smtClean="0">
                <a:solidFill>
                  <a:schemeClr val="accent5">
                    <a:lumMod val="75000"/>
                  </a:schemeClr>
                </a:solidFill>
                <a:effectLst>
                  <a:outerShdw blurRad="38100" dist="38100" dir="2700000" algn="tl">
                    <a:srgbClr val="000000">
                      <a:alpha val="43137"/>
                    </a:srgbClr>
                  </a:outerShdw>
                </a:effectLst>
              </a:rPr>
              <a:t>What’s the difference between parametric and non-parametric tests?</a:t>
            </a:r>
          </a:p>
          <a:p>
            <a:endParaRPr lang="en-GB" sz="4400" b="1" dirty="0" smtClean="0">
              <a:solidFill>
                <a:schemeClr val="accent5">
                  <a:lumMod val="75000"/>
                </a:schemeClr>
              </a:solidFill>
              <a:effectLst>
                <a:outerShdw blurRad="38100" dist="38100" dir="2700000" algn="tl">
                  <a:srgbClr val="000000">
                    <a:alpha val="43137"/>
                  </a:srgbClr>
                </a:outerShdw>
              </a:effectLst>
            </a:endParaRPr>
          </a:p>
          <a:p>
            <a:r>
              <a:rPr lang="en-GB" sz="4400" b="1" dirty="0" smtClean="0">
                <a:solidFill>
                  <a:schemeClr val="accent5">
                    <a:lumMod val="50000"/>
                  </a:schemeClr>
                </a:solidFill>
                <a:effectLst>
                  <a:outerShdw blurRad="38100" dist="38100" dir="2700000" algn="tl">
                    <a:srgbClr val="000000">
                      <a:alpha val="43137"/>
                    </a:srgbClr>
                  </a:outerShdw>
                </a:effectLst>
              </a:rPr>
              <a:t>And why does it matter?!</a:t>
            </a:r>
            <a:endParaRPr lang="en-GB" sz="4400" b="1" dirty="0">
              <a:solidFill>
                <a:schemeClr val="accent5">
                  <a:lumMod val="50000"/>
                </a:schemeClr>
              </a:solidFill>
              <a:effectLst>
                <a:outerShdw blurRad="38100" dist="38100" dir="2700000" algn="tl">
                  <a:srgbClr val="000000">
                    <a:alpha val="43137"/>
                  </a:srgbClr>
                </a:outerShdw>
              </a:effectLst>
            </a:endParaRPr>
          </a:p>
        </p:txBody>
      </p:sp>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2204864"/>
            <a:ext cx="2575236" cy="2943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1416" y="764704"/>
            <a:ext cx="175668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b="1" dirty="0" smtClean="0">
                <a:solidFill>
                  <a:schemeClr val="accent5">
                    <a:lumMod val="75000"/>
                  </a:schemeClr>
                </a:solidFill>
                <a:effectLst>
                  <a:outerShdw blurRad="38100" dist="38100" dir="2700000" algn="tl">
                    <a:srgbClr val="000000">
                      <a:alpha val="43137"/>
                    </a:srgbClr>
                  </a:outerShdw>
                </a:effectLst>
              </a:rPr>
              <a:t>Parametric and non-parametric?</a:t>
            </a:r>
          </a:p>
          <a:p>
            <a:endParaRPr lang="en-GB" sz="2400" dirty="0">
              <a:solidFill>
                <a:schemeClr val="bg1">
                  <a:lumMod val="75000"/>
                </a:schemeClr>
              </a:solidFill>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Tree>
    <p:extLst>
      <p:ext uri="{BB962C8B-B14F-4D97-AF65-F5344CB8AC3E}">
        <p14:creationId xmlns:p14="http://schemas.microsoft.com/office/powerpoint/2010/main" val="3147970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 calcmode="lin" valueType="num">
                                      <p:cBhvr>
                                        <p:cTn id="7" dur="1000" fill="hold"/>
                                        <p:tgtEl>
                                          <p:spTgt spid="7">
                                            <p:txEl>
                                              <p:pRg st="2" end="2"/>
                                            </p:txEl>
                                          </p:spTgt>
                                        </p:tgtEl>
                                        <p:attrNameLst>
                                          <p:attrName>ppt_w</p:attrName>
                                        </p:attrNameLst>
                                      </p:cBhvr>
                                      <p:tavLst>
                                        <p:tav tm="0">
                                          <p:val>
                                            <p:fltVal val="0"/>
                                          </p:val>
                                        </p:tav>
                                        <p:tav tm="100000">
                                          <p:val>
                                            <p:strVal val="#ppt_w"/>
                                          </p:val>
                                        </p:tav>
                                      </p:tavLst>
                                    </p:anim>
                                    <p:anim calcmode="lin" valueType="num">
                                      <p:cBhvr>
                                        <p:cTn id="8" dur="1000" fill="hold"/>
                                        <p:tgtEl>
                                          <p:spTgt spid="7">
                                            <p:txEl>
                                              <p:pRg st="2" end="2"/>
                                            </p:txEl>
                                          </p:spTgt>
                                        </p:tgtEl>
                                        <p:attrNameLst>
                                          <p:attrName>ppt_h</p:attrName>
                                        </p:attrNameLst>
                                      </p:cBhvr>
                                      <p:tavLst>
                                        <p:tav tm="0">
                                          <p:val>
                                            <p:fltVal val="0"/>
                                          </p:val>
                                        </p:tav>
                                        <p:tav tm="100000">
                                          <p:val>
                                            <p:strVal val="#ppt_h"/>
                                          </p:val>
                                        </p:tav>
                                      </p:tavLst>
                                    </p:anim>
                                    <p:anim calcmode="lin" valueType="num">
                                      <p:cBhvr>
                                        <p:cTn id="9" dur="1000" fill="hold"/>
                                        <p:tgtEl>
                                          <p:spTgt spid="7">
                                            <p:txEl>
                                              <p:pRg st="2" end="2"/>
                                            </p:txEl>
                                          </p:spTgt>
                                        </p:tgtEl>
                                        <p:attrNameLst>
                                          <p:attrName>style.rotation</p:attrName>
                                        </p:attrNameLst>
                                      </p:cBhvr>
                                      <p:tavLst>
                                        <p:tav tm="0">
                                          <p:val>
                                            <p:fltVal val="90"/>
                                          </p:val>
                                        </p:tav>
                                        <p:tav tm="100000">
                                          <p:val>
                                            <p:fltVal val="0"/>
                                          </p:val>
                                        </p:tav>
                                      </p:tavLst>
                                    </p:anim>
                                    <p:animEffect transition="in" filter="fade">
                                      <p:cBhvr>
                                        <p:cTn id="10" dur="10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6</a:t>
            </a:fld>
            <a:endParaRPr lang="en-GB"/>
          </a:p>
        </p:txBody>
      </p:sp>
      <p:sp>
        <p:nvSpPr>
          <p:cNvPr id="7" name="Content Placeholder 2"/>
          <p:cNvSpPr txBox="1">
            <a:spLocks/>
          </p:cNvSpPr>
          <p:nvPr/>
        </p:nvSpPr>
        <p:spPr>
          <a:xfrm>
            <a:off x="1774612" y="1700808"/>
            <a:ext cx="7272808"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Font typeface="Arial" panose="020B0604020202020204" pitchFamily="34" charset="0"/>
              <a:buChar char="•"/>
            </a:pPr>
            <a:r>
              <a:rPr lang="en-GB" sz="2800" dirty="0" smtClean="0">
                <a:solidFill>
                  <a:schemeClr val="accent5">
                    <a:lumMod val="50000"/>
                  </a:schemeClr>
                </a:solidFill>
              </a:rPr>
              <a:t>Parametric tests make assumptions about the parameters (defining properties) of the population distribution</a:t>
            </a:r>
          </a:p>
          <a:p>
            <a:pPr marL="457200" indent="-457200" algn="l">
              <a:buFont typeface="Arial" panose="020B0604020202020204" pitchFamily="34" charset="0"/>
              <a:buChar char="•"/>
            </a:pPr>
            <a:endParaRPr lang="en-GB" sz="2800" dirty="0" smtClean="0">
              <a:solidFill>
                <a:schemeClr val="accent5">
                  <a:lumMod val="50000"/>
                </a:schemeClr>
              </a:solidFill>
            </a:endParaRPr>
          </a:p>
          <a:p>
            <a:pPr marL="457200" indent="-457200" algn="l">
              <a:buFont typeface="Arial" panose="020B0604020202020204" pitchFamily="34" charset="0"/>
              <a:buChar char="•"/>
            </a:pPr>
            <a:r>
              <a:rPr lang="en-GB" sz="2800" dirty="0" smtClean="0">
                <a:solidFill>
                  <a:schemeClr val="accent5">
                    <a:lumMod val="50000"/>
                  </a:schemeClr>
                </a:solidFill>
              </a:rPr>
              <a:t>Non-parametric tests do not make any such assumptions</a:t>
            </a:r>
            <a:endParaRPr lang="en-GB" sz="2800" dirty="0">
              <a:solidFill>
                <a:schemeClr val="accent5">
                  <a:lumMod val="50000"/>
                </a:schemeClr>
              </a:solidFill>
            </a:endParaRPr>
          </a:p>
        </p:txBody>
      </p:sp>
      <p:sp>
        <p:nvSpPr>
          <p:cNvPr id="10" name="Title 1"/>
          <p:cNvSpPr txBox="1">
            <a:spLocks/>
          </p:cNvSpPr>
          <p:nvPr/>
        </p:nvSpPr>
        <p:spPr>
          <a:xfrm>
            <a:off x="1767934" y="413792"/>
            <a:ext cx="7376066"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75000"/>
                  </a:schemeClr>
                </a:solidFill>
              </a:rPr>
              <a:t>Quite simply…</a:t>
            </a:r>
            <a:endParaRPr lang="en-GB" b="1" dirty="0">
              <a:solidFill>
                <a:schemeClr val="accent5">
                  <a:lumMod val="75000"/>
                </a:schemeClr>
              </a:solidFill>
            </a:endParaRPr>
          </a:p>
        </p:txBody>
      </p:sp>
      <p:sp>
        <p:nvSpPr>
          <p:cNvPr id="11" name="TextBox 10"/>
          <p:cNvSpPr txBox="1"/>
          <p:nvPr/>
        </p:nvSpPr>
        <p:spPr>
          <a:xfrm>
            <a:off x="-1416" y="764704"/>
            <a:ext cx="1776027"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b="1" dirty="0" smtClean="0">
                <a:solidFill>
                  <a:schemeClr val="accent5">
                    <a:lumMod val="75000"/>
                  </a:schemeClr>
                </a:solidFill>
                <a:effectLst>
                  <a:outerShdw blurRad="38100" dist="38100" dir="2700000" algn="tl">
                    <a:srgbClr val="000000">
                      <a:alpha val="43137"/>
                    </a:srgbClr>
                  </a:outerShdw>
                </a:effectLst>
              </a:rPr>
              <a:t>Parametric and non-parametric?</a:t>
            </a:r>
          </a:p>
          <a:p>
            <a:endParaRPr lang="en-GB" sz="2400" dirty="0">
              <a:solidFill>
                <a:schemeClr val="bg1">
                  <a:lumMod val="75000"/>
                </a:schemeClr>
              </a:solidFill>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Tree>
    <p:extLst>
      <p:ext uri="{BB962C8B-B14F-4D97-AF65-F5344CB8AC3E}">
        <p14:creationId xmlns:p14="http://schemas.microsoft.com/office/powerpoint/2010/main" val="31479702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7</a:t>
            </a:fld>
            <a:endParaRPr lang="en-GB"/>
          </a:p>
        </p:txBody>
      </p:sp>
      <p:sp>
        <p:nvSpPr>
          <p:cNvPr id="7" name="Title 1"/>
          <p:cNvSpPr txBox="1">
            <a:spLocks/>
          </p:cNvSpPr>
          <p:nvPr/>
        </p:nvSpPr>
        <p:spPr>
          <a:xfrm>
            <a:off x="1763688" y="596388"/>
            <a:ext cx="7361766"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chemeClr val="accent5">
                    <a:lumMod val="75000"/>
                  </a:schemeClr>
                </a:solidFill>
              </a:rPr>
              <a:t>Parametric or non-parametric?</a:t>
            </a:r>
            <a:endParaRPr lang="en-GB" dirty="0">
              <a:solidFill>
                <a:schemeClr val="accent5">
                  <a:lumMod val="75000"/>
                </a:schemeClr>
              </a:solidFill>
            </a:endParaRPr>
          </a:p>
        </p:txBody>
      </p:sp>
      <p:pic>
        <p:nvPicPr>
          <p:cNvPr id="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8884" y="1844824"/>
            <a:ext cx="6631373"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b="1" dirty="0">
              <a:solidFill>
                <a:schemeClr val="accent5">
                  <a:lumMod val="75000"/>
                </a:schemeClr>
              </a:solidFill>
              <a:effectLst>
                <a:outerShdw blurRad="38100" dist="38100" dir="2700000" algn="tl">
                  <a:srgbClr val="000000">
                    <a:alpha val="43137"/>
                  </a:srgbClr>
                </a:outerShdw>
              </a:effectLst>
            </a:endParaRPr>
          </a:p>
          <a:p>
            <a:r>
              <a:rPr lang="en-GB" sz="2400" b="1" dirty="0" smtClean="0">
                <a:solidFill>
                  <a:schemeClr val="accent5">
                    <a:lumMod val="75000"/>
                  </a:schemeClr>
                </a:solidFill>
                <a:effectLst>
                  <a:outerShdw blurRad="38100" dist="38100" dir="2700000" algn="tl">
                    <a:srgbClr val="000000">
                      <a:alpha val="43137"/>
                    </a:srgbClr>
                  </a:outerShdw>
                </a:effectLst>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Tree>
    <p:extLst>
      <p:ext uri="{BB962C8B-B14F-4D97-AF65-F5344CB8AC3E}">
        <p14:creationId xmlns:p14="http://schemas.microsoft.com/office/powerpoint/2010/main" val="31479702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8</a:t>
            </a:fld>
            <a:endParaRPr lang="en-GB"/>
          </a:p>
        </p:txBody>
      </p:sp>
      <p:sp>
        <p:nvSpPr>
          <p:cNvPr id="7" name="Title 1"/>
          <p:cNvSpPr txBox="1">
            <a:spLocks/>
          </p:cNvSpPr>
          <p:nvPr/>
        </p:nvSpPr>
        <p:spPr>
          <a:xfrm>
            <a:off x="1763688" y="596388"/>
            <a:ext cx="7361766"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chemeClr val="accent5">
                    <a:lumMod val="75000"/>
                  </a:schemeClr>
                </a:solidFill>
              </a:rPr>
              <a:t>Parametric or non-parametric?</a:t>
            </a:r>
            <a:endParaRPr lang="en-GB" dirty="0">
              <a:solidFill>
                <a:schemeClr val="accent5">
                  <a:lumMod val="75000"/>
                </a:schemeClr>
              </a:solidFill>
            </a:endParaRPr>
          </a:p>
        </p:txBody>
      </p:sp>
      <p:pic>
        <p:nvPicPr>
          <p:cNvPr id="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7571" y="1988840"/>
            <a:ext cx="5334000" cy="4000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b="1" dirty="0" smtClean="0">
                <a:solidFill>
                  <a:schemeClr val="accent5">
                    <a:lumMod val="75000"/>
                  </a:schemeClr>
                </a:solidFill>
                <a:effectLst>
                  <a:outerShdw blurRad="38100" dist="38100" dir="2700000" algn="tl">
                    <a:srgbClr val="000000">
                      <a:alpha val="43137"/>
                    </a:srgbClr>
                  </a:outerShdw>
                </a:effectLst>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Tree>
    <p:extLst>
      <p:ext uri="{BB962C8B-B14F-4D97-AF65-F5344CB8AC3E}">
        <p14:creationId xmlns:p14="http://schemas.microsoft.com/office/powerpoint/2010/main" val="31479702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9</a:t>
            </a:fld>
            <a:endParaRPr lang="en-GB"/>
          </a:p>
        </p:txBody>
      </p:sp>
      <p:sp>
        <p:nvSpPr>
          <p:cNvPr id="7" name="Title 1"/>
          <p:cNvSpPr txBox="1">
            <a:spLocks/>
          </p:cNvSpPr>
          <p:nvPr/>
        </p:nvSpPr>
        <p:spPr>
          <a:xfrm>
            <a:off x="1763688" y="596388"/>
            <a:ext cx="7361766"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chemeClr val="accent5">
                    <a:lumMod val="75000"/>
                  </a:schemeClr>
                </a:solidFill>
              </a:rPr>
              <a:t>Parametric or non-parametric?</a:t>
            </a:r>
            <a:endParaRPr lang="en-GB" dirty="0">
              <a:solidFill>
                <a:schemeClr val="accent5">
                  <a:lumMod val="75000"/>
                </a:schemeClr>
              </a:solidFill>
            </a:endParaRPr>
          </a:p>
        </p:txBody>
      </p:sp>
      <p:pic>
        <p:nvPicPr>
          <p:cNvPr id="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738" y="2204864"/>
            <a:ext cx="6125666" cy="3675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b="1" dirty="0" smtClean="0">
                <a:solidFill>
                  <a:schemeClr val="accent5">
                    <a:lumMod val="75000"/>
                  </a:schemeClr>
                </a:solidFill>
                <a:effectLst>
                  <a:outerShdw blurRad="38100" dist="38100" dir="2700000" algn="tl">
                    <a:srgbClr val="000000">
                      <a:alpha val="43137"/>
                    </a:srgbClr>
                  </a:outerShdw>
                </a:effectLst>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Tree>
    <p:extLst>
      <p:ext uri="{BB962C8B-B14F-4D97-AF65-F5344CB8AC3E}">
        <p14:creationId xmlns:p14="http://schemas.microsoft.com/office/powerpoint/2010/main" val="31479702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10</a:t>
            </a:fld>
            <a:endParaRPr lang="en-GB"/>
          </a:p>
        </p:txBody>
      </p:sp>
      <p:sp>
        <p:nvSpPr>
          <p:cNvPr id="7" name="TextBox 6"/>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b="1" dirty="0" smtClean="0">
                <a:solidFill>
                  <a:schemeClr val="accent5">
                    <a:lumMod val="75000"/>
                  </a:schemeClr>
                </a:solidFill>
                <a:effectLst>
                  <a:outerShdw blurRad="38100" dist="38100" dir="2700000" algn="tl">
                    <a:srgbClr val="000000">
                      <a:alpha val="43137"/>
                    </a:srgbClr>
                  </a:outerShdw>
                </a:effectLst>
              </a:rPr>
              <a:t>Parametric: The Basics!</a:t>
            </a:r>
          </a:p>
          <a:p>
            <a:endParaRPr lang="en-GB" sz="2400" dirty="0">
              <a:solidFill>
                <a:schemeClr val="bg1">
                  <a:lumMod val="75000"/>
                </a:schemeClr>
              </a:solidFill>
            </a:endParaRPr>
          </a:p>
          <a:p>
            <a:r>
              <a:rPr lang="en-GB" sz="2400" dirty="0" smtClean="0">
                <a:solidFill>
                  <a:schemeClr val="bg1">
                    <a:lumMod val="75000"/>
                  </a:schemeClr>
                </a:solidFill>
              </a:rPr>
              <a:t>Non-parametric –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
        <p:nvSpPr>
          <p:cNvPr id="3" name="Left Arrow 2"/>
          <p:cNvSpPr/>
          <p:nvPr/>
        </p:nvSpPr>
        <p:spPr>
          <a:xfrm>
            <a:off x="1907704" y="3068960"/>
            <a:ext cx="1584176" cy="720080"/>
          </a:xfrm>
          <a:prstGeom prst="leftArrow">
            <a:avLst/>
          </a:prstGeom>
          <a:solidFill>
            <a:schemeClr val="accent5">
              <a:lumMod val="60000"/>
              <a:lumOff val="4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ontent Placeholder 2"/>
          <p:cNvSpPr txBox="1">
            <a:spLocks/>
          </p:cNvSpPr>
          <p:nvPr/>
        </p:nvSpPr>
        <p:spPr>
          <a:xfrm>
            <a:off x="1907703" y="815073"/>
            <a:ext cx="7166321"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514350" indent="-514350" algn="l">
              <a:buFont typeface="Arial" panose="020B0604020202020204" pitchFamily="34" charset="0"/>
              <a:buAutoNum type="arabicParenR"/>
            </a:pPr>
            <a:r>
              <a:rPr lang="en-GB" b="1" dirty="0" smtClean="0">
                <a:solidFill>
                  <a:schemeClr val="accent5">
                    <a:lumMod val="75000"/>
                  </a:schemeClr>
                </a:solidFill>
                <a:effectLst>
                  <a:outerShdw blurRad="38100" dist="38100" dir="2700000" algn="tl">
                    <a:srgbClr val="000000">
                      <a:alpha val="43137"/>
                    </a:srgbClr>
                  </a:outerShdw>
                </a:effectLst>
              </a:rPr>
              <a:t>Normal distribution of data</a:t>
            </a:r>
          </a:p>
          <a:p>
            <a:pPr marL="1314450" lvl="2" indent="-514350" algn="l">
              <a:buFont typeface="Courier New" panose="02070309020205020404" pitchFamily="49" charset="0"/>
              <a:buChar char="o"/>
            </a:pPr>
            <a:r>
              <a:rPr lang="en-GB" b="1" dirty="0" smtClean="0">
                <a:solidFill>
                  <a:schemeClr val="accent5">
                    <a:lumMod val="75000"/>
                  </a:schemeClr>
                </a:solidFill>
              </a:rPr>
              <a:t>Parametric tests are sometimes referred to as ‘</a:t>
            </a:r>
            <a:r>
              <a:rPr lang="en-GB" b="1" u="sng" dirty="0" smtClean="0">
                <a:solidFill>
                  <a:schemeClr val="accent5">
                    <a:lumMod val="75000"/>
                  </a:schemeClr>
                </a:solidFill>
              </a:rPr>
              <a:t>distribution tests</a:t>
            </a:r>
            <a:r>
              <a:rPr lang="en-GB" b="1" dirty="0" smtClean="0">
                <a:solidFill>
                  <a:schemeClr val="accent5">
                    <a:lumMod val="75000"/>
                  </a:schemeClr>
                </a:solidFill>
              </a:rPr>
              <a:t>’</a:t>
            </a:r>
            <a:endParaRPr lang="en-GB" b="1" dirty="0">
              <a:solidFill>
                <a:schemeClr val="accent5">
                  <a:lumMod val="75000"/>
                </a:schemeClr>
              </a:solidFill>
            </a:endParaRPr>
          </a:p>
        </p:txBody>
      </p:sp>
    </p:spTree>
    <p:extLst>
      <p:ext uri="{BB962C8B-B14F-4D97-AF65-F5344CB8AC3E}">
        <p14:creationId xmlns:p14="http://schemas.microsoft.com/office/powerpoint/2010/main" val="3147970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11</a:t>
            </a:fld>
            <a:endParaRPr lang="en-GB"/>
          </a:p>
        </p:txBody>
      </p:sp>
      <p:sp>
        <p:nvSpPr>
          <p:cNvPr id="7" name="Content Placeholder 2"/>
          <p:cNvSpPr txBox="1">
            <a:spLocks/>
          </p:cNvSpPr>
          <p:nvPr/>
        </p:nvSpPr>
        <p:spPr>
          <a:xfrm>
            <a:off x="1763688" y="908720"/>
            <a:ext cx="7380312"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dirty="0" smtClean="0">
                <a:solidFill>
                  <a:schemeClr val="accent5">
                    <a:lumMod val="40000"/>
                    <a:lumOff val="60000"/>
                  </a:schemeClr>
                </a:solidFill>
              </a:rPr>
              <a:t>Normal distribution of data</a:t>
            </a:r>
          </a:p>
          <a:p>
            <a:pPr marL="1314450" lvl="2" indent="-514350" algn="l">
              <a:buFont typeface="+mj-lt"/>
              <a:buAutoNum type="arabicPeriod"/>
            </a:pPr>
            <a:r>
              <a:rPr lang="en-GB" dirty="0" smtClean="0">
                <a:solidFill>
                  <a:schemeClr val="accent5">
                    <a:lumMod val="40000"/>
                    <a:lumOff val="60000"/>
                  </a:schemeClr>
                </a:solidFill>
              </a:rPr>
              <a:t>Parametric tests are sometimes referred to as ‘distribution tests’</a:t>
            </a:r>
          </a:p>
          <a:p>
            <a:pPr marL="514350" indent="-514350" algn="l">
              <a:buFont typeface="+mj-lt"/>
              <a:buAutoNum type="arabicPeriod"/>
            </a:pPr>
            <a:endParaRPr lang="en-GB" dirty="0" smtClean="0"/>
          </a:p>
          <a:p>
            <a:pPr marL="514350" indent="-514350" algn="l">
              <a:buFont typeface="+mj-lt"/>
              <a:buAutoNum type="arabicPeriod"/>
            </a:pPr>
            <a:r>
              <a:rPr lang="en-GB" b="1" dirty="0" smtClean="0">
                <a:solidFill>
                  <a:schemeClr val="accent5">
                    <a:lumMod val="75000"/>
                  </a:schemeClr>
                </a:solidFill>
                <a:effectLst>
                  <a:outerShdw blurRad="38100" dist="38100" dir="2700000" algn="tl">
                    <a:srgbClr val="000000">
                      <a:alpha val="43137"/>
                    </a:srgbClr>
                  </a:outerShdw>
                </a:effectLst>
              </a:rPr>
              <a:t>Numerical data!</a:t>
            </a:r>
          </a:p>
        </p:txBody>
      </p:sp>
      <p:sp>
        <p:nvSpPr>
          <p:cNvPr id="10" name="TextBox 9"/>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b="1" dirty="0" smtClean="0">
                <a:solidFill>
                  <a:schemeClr val="accent5">
                    <a:lumMod val="75000"/>
                  </a:schemeClr>
                </a:solidFill>
                <a:effectLst>
                  <a:outerShdw blurRad="38100" dist="38100" dir="2700000" algn="tl">
                    <a:srgbClr val="000000">
                      <a:alpha val="43137"/>
                    </a:srgbClr>
                  </a:outerShdw>
                </a:effectLst>
              </a:rPr>
              <a:t>Parametric: The Basics!</a:t>
            </a:r>
          </a:p>
          <a:p>
            <a:endParaRPr lang="en-GB" sz="2400" dirty="0">
              <a:solidFill>
                <a:schemeClr val="bg1">
                  <a:lumMod val="75000"/>
                </a:schemeClr>
              </a:solidFill>
            </a:endParaRPr>
          </a:p>
          <a:p>
            <a:r>
              <a:rPr lang="en-GB" sz="2400" dirty="0" smtClean="0">
                <a:solidFill>
                  <a:schemeClr val="bg1">
                    <a:lumMod val="75000"/>
                  </a:schemeClr>
                </a:solidFill>
              </a:rPr>
              <a:t>Non-parametric –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Tree>
    <p:extLst>
      <p:ext uri="{BB962C8B-B14F-4D97-AF65-F5344CB8AC3E}">
        <p14:creationId xmlns:p14="http://schemas.microsoft.com/office/powerpoint/2010/main" val="31479702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12</a:t>
            </a:fld>
            <a:endParaRPr lang="en-GB"/>
          </a:p>
        </p:txBody>
      </p:sp>
      <p:sp>
        <p:nvSpPr>
          <p:cNvPr id="7" name="Content Placeholder 2"/>
          <p:cNvSpPr txBox="1">
            <a:spLocks/>
          </p:cNvSpPr>
          <p:nvPr/>
        </p:nvSpPr>
        <p:spPr>
          <a:xfrm>
            <a:off x="1763688" y="908720"/>
            <a:ext cx="7380312"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dirty="0" smtClean="0">
                <a:solidFill>
                  <a:schemeClr val="accent5">
                    <a:lumMod val="40000"/>
                    <a:lumOff val="60000"/>
                  </a:schemeClr>
                </a:solidFill>
              </a:rPr>
              <a:t>Normal distribution of data</a:t>
            </a:r>
          </a:p>
          <a:p>
            <a:pPr marL="1314450" lvl="2" indent="-514350" algn="l">
              <a:buFont typeface="+mj-lt"/>
              <a:buAutoNum type="arabicPeriod"/>
            </a:pPr>
            <a:r>
              <a:rPr lang="en-GB" dirty="0" smtClean="0">
                <a:solidFill>
                  <a:schemeClr val="accent5">
                    <a:lumMod val="40000"/>
                    <a:lumOff val="60000"/>
                  </a:schemeClr>
                </a:solidFill>
              </a:rPr>
              <a:t>Parametric tests are sometimes referred to as ‘distribution tests’</a:t>
            </a:r>
          </a:p>
          <a:p>
            <a:pPr marL="514350" indent="-514350" algn="l">
              <a:buFont typeface="+mj-lt"/>
              <a:buAutoNum type="arabicPeriod"/>
            </a:pPr>
            <a:endParaRPr lang="en-GB" dirty="0" smtClean="0"/>
          </a:p>
          <a:p>
            <a:pPr marL="514350" indent="-514350" algn="l">
              <a:buFont typeface="+mj-lt"/>
              <a:buAutoNum type="arabicPeriod"/>
            </a:pPr>
            <a:r>
              <a:rPr lang="en-GB" dirty="0" smtClean="0">
                <a:solidFill>
                  <a:schemeClr val="accent5">
                    <a:lumMod val="40000"/>
                    <a:lumOff val="60000"/>
                  </a:schemeClr>
                </a:solidFill>
              </a:rPr>
              <a:t>Numerical data!</a:t>
            </a:r>
          </a:p>
          <a:p>
            <a:pPr marL="514350" indent="-514350" algn="l">
              <a:buFont typeface="+mj-lt"/>
              <a:buAutoNum type="arabicPeriod"/>
            </a:pPr>
            <a:endParaRPr lang="en-GB" dirty="0">
              <a:solidFill>
                <a:schemeClr val="accent5">
                  <a:lumMod val="40000"/>
                  <a:lumOff val="60000"/>
                </a:schemeClr>
              </a:solidFill>
            </a:endParaRPr>
          </a:p>
          <a:p>
            <a:pPr marL="514350" indent="-514350" algn="l">
              <a:buFont typeface="+mj-lt"/>
              <a:buAutoNum type="arabicPeriod"/>
            </a:pPr>
            <a:r>
              <a:rPr lang="en-GB" b="1" dirty="0" smtClean="0">
                <a:solidFill>
                  <a:schemeClr val="accent5">
                    <a:lumMod val="75000"/>
                  </a:schemeClr>
                </a:solidFill>
                <a:effectLst>
                  <a:outerShdw blurRad="38100" dist="38100" dir="2700000" algn="tl">
                    <a:srgbClr val="000000">
                      <a:alpha val="43137"/>
                    </a:srgbClr>
                  </a:outerShdw>
                </a:effectLst>
              </a:rPr>
              <a:t>Interval or ratio data</a:t>
            </a:r>
          </a:p>
        </p:txBody>
      </p:sp>
      <p:sp>
        <p:nvSpPr>
          <p:cNvPr id="10" name="TextBox 9"/>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b="1" dirty="0" smtClean="0">
                <a:solidFill>
                  <a:schemeClr val="accent5">
                    <a:lumMod val="75000"/>
                  </a:schemeClr>
                </a:solidFill>
                <a:effectLst>
                  <a:outerShdw blurRad="38100" dist="38100" dir="2700000" algn="tl">
                    <a:srgbClr val="000000">
                      <a:alpha val="43137"/>
                    </a:srgbClr>
                  </a:outerShdw>
                </a:effectLst>
              </a:rPr>
              <a:t>Parametric: The Basics!</a:t>
            </a:r>
          </a:p>
          <a:p>
            <a:endParaRPr lang="en-GB" sz="2400" dirty="0">
              <a:solidFill>
                <a:schemeClr val="bg1">
                  <a:lumMod val="75000"/>
                </a:schemeClr>
              </a:solidFill>
            </a:endParaRPr>
          </a:p>
          <a:p>
            <a:r>
              <a:rPr lang="en-GB" sz="2400" dirty="0" smtClean="0">
                <a:solidFill>
                  <a:schemeClr val="bg1">
                    <a:lumMod val="75000"/>
                  </a:schemeClr>
                </a:solidFill>
              </a:rPr>
              <a:t>Non-parametric –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Tree>
    <p:extLst>
      <p:ext uri="{BB962C8B-B14F-4D97-AF65-F5344CB8AC3E}">
        <p14:creationId xmlns:p14="http://schemas.microsoft.com/office/powerpoint/2010/main" val="1763392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43C9B43-012E-460F-86C8-073643851788}" type="slidenum">
              <a:rPr lang="en-GB" smtClean="0"/>
              <a:t>13</a:t>
            </a:fld>
            <a:endParaRPr lang="en-GB"/>
          </a:p>
        </p:txBody>
      </p:sp>
      <p:graphicFrame>
        <p:nvGraphicFramePr>
          <p:cNvPr id="3" name="Content Placeholder 5"/>
          <p:cNvGraphicFramePr>
            <a:graphicFrameLocks/>
          </p:cNvGraphicFramePr>
          <p:nvPr>
            <p:extLst>
              <p:ext uri="{D42A27DB-BD31-4B8C-83A1-F6EECF244321}">
                <p14:modId xmlns:p14="http://schemas.microsoft.com/office/powerpoint/2010/main" val="2841033451"/>
              </p:ext>
            </p:extLst>
          </p:nvPr>
        </p:nvGraphicFramePr>
        <p:xfrm>
          <a:off x="467544" y="404664"/>
          <a:ext cx="8229600" cy="5760720"/>
        </p:xfrm>
        <a:graphic>
          <a:graphicData uri="http://schemas.openxmlformats.org/drawingml/2006/table">
            <a:tbl>
              <a:tblPr firstRow="1" bandRow="1">
                <a:tableStyleId>{5940675A-B579-460E-94D1-54222C63F5DA}</a:tableStyleId>
              </a:tblPr>
              <a:tblGrid>
                <a:gridCol w="4114800"/>
                <a:gridCol w="4114800"/>
              </a:tblGrid>
              <a:tr h="428625">
                <a:tc>
                  <a:txBody>
                    <a:bodyPr/>
                    <a:lstStyle/>
                    <a:p>
                      <a:pPr algn="ctr"/>
                      <a:r>
                        <a:rPr lang="en-GB" sz="2400" b="1" dirty="0" smtClean="0"/>
                        <a:t>Scale Type</a:t>
                      </a:r>
                      <a:endParaRPr lang="en-GB" sz="2400" b="1" dirty="0"/>
                    </a:p>
                  </a:txBody>
                  <a:tcPr anchor="ctr"/>
                </a:tc>
                <a:tc>
                  <a:txBody>
                    <a:bodyPr/>
                    <a:lstStyle/>
                    <a:p>
                      <a:pPr algn="ctr"/>
                      <a:r>
                        <a:rPr lang="en-GB" sz="2400" b="1" dirty="0" smtClean="0"/>
                        <a:t>Properties</a:t>
                      </a:r>
                      <a:r>
                        <a:rPr lang="en-GB" sz="2400" b="1" baseline="0" dirty="0" smtClean="0"/>
                        <a:t> of scale</a:t>
                      </a:r>
                      <a:endParaRPr lang="en-GB" sz="2400" b="1" dirty="0"/>
                    </a:p>
                  </a:txBody>
                  <a:tcPr anchor="ctr"/>
                </a:tc>
              </a:tr>
              <a:tr h="1028701">
                <a:tc>
                  <a:txBody>
                    <a:bodyPr/>
                    <a:lstStyle/>
                    <a:p>
                      <a:pPr algn="ctr"/>
                      <a:r>
                        <a:rPr lang="en-GB" b="1" dirty="0" smtClean="0"/>
                        <a:t>Nominal</a:t>
                      </a:r>
                      <a:endParaRPr lang="en-GB" b="1" dirty="0"/>
                    </a:p>
                  </a:txBody>
                  <a:tcPr anchor="ctr">
                    <a:solidFill>
                      <a:schemeClr val="bg1">
                        <a:lumMod val="50000"/>
                      </a:schemeClr>
                    </a:solidFill>
                  </a:tcPr>
                </a:tc>
                <a:tc>
                  <a:txBody>
                    <a:bodyPr/>
                    <a:lstStyle/>
                    <a:p>
                      <a:pPr algn="ctr"/>
                      <a:r>
                        <a:rPr lang="en-GB" dirty="0" smtClean="0"/>
                        <a:t>Records differences</a:t>
                      </a:r>
                    </a:p>
                    <a:p>
                      <a:pPr algn="ctr"/>
                      <a:endParaRPr lang="en-GB" sz="1600" i="1" dirty="0" smtClean="0"/>
                    </a:p>
                    <a:p>
                      <a:pPr algn="ctr"/>
                      <a:r>
                        <a:rPr lang="en-GB" sz="1600" i="1" dirty="0" smtClean="0"/>
                        <a:t>A is</a:t>
                      </a:r>
                      <a:r>
                        <a:rPr lang="en-GB" sz="1600" i="1" baseline="0" dirty="0" smtClean="0"/>
                        <a:t> red; B is blue</a:t>
                      </a:r>
                    </a:p>
                    <a:p>
                      <a:pPr algn="ctr"/>
                      <a:r>
                        <a:rPr lang="en-GB" sz="1600" i="1" baseline="0" dirty="0" smtClean="0"/>
                        <a:t>A is extravert; B is introvert</a:t>
                      </a:r>
                      <a:endParaRPr lang="en-GB" sz="1600" i="1" dirty="0"/>
                    </a:p>
                  </a:txBody>
                  <a:tcPr anchor="ctr">
                    <a:solidFill>
                      <a:schemeClr val="bg1">
                        <a:lumMod val="50000"/>
                      </a:schemeClr>
                    </a:solidFill>
                  </a:tcPr>
                </a:tc>
              </a:tr>
              <a:tr h="1285876">
                <a:tc>
                  <a:txBody>
                    <a:bodyPr/>
                    <a:lstStyle/>
                    <a:p>
                      <a:pPr algn="ctr"/>
                      <a:r>
                        <a:rPr lang="en-GB" b="1" dirty="0" smtClean="0"/>
                        <a:t>Ordinal</a:t>
                      </a:r>
                      <a:endParaRPr lang="en-GB" b="1" dirty="0"/>
                    </a:p>
                  </a:txBody>
                  <a:tcPr anchor="ctr">
                    <a:solidFill>
                      <a:schemeClr val="bg1">
                        <a:lumMod val="50000"/>
                      </a:schemeClr>
                    </a:solidFill>
                  </a:tcPr>
                </a:tc>
                <a:tc>
                  <a:txBody>
                    <a:bodyPr/>
                    <a:lstStyle/>
                    <a:p>
                      <a:pPr algn="ctr"/>
                      <a:r>
                        <a:rPr lang="en-GB" dirty="0" smtClean="0"/>
                        <a:t>Records differences and magnitudes</a:t>
                      </a:r>
                    </a:p>
                    <a:p>
                      <a:pPr algn="ctr"/>
                      <a:endParaRPr lang="en-GB" dirty="0" smtClean="0"/>
                    </a:p>
                    <a:p>
                      <a:pPr algn="ctr"/>
                      <a:r>
                        <a:rPr lang="en-GB" sz="1600" i="1" dirty="0" smtClean="0"/>
                        <a:t>A is larger than B</a:t>
                      </a:r>
                    </a:p>
                    <a:p>
                      <a:pPr algn="ctr"/>
                      <a:r>
                        <a:rPr lang="en-GB" sz="1600" i="1" dirty="0" smtClean="0"/>
                        <a:t>1</a:t>
                      </a:r>
                      <a:r>
                        <a:rPr lang="en-GB" sz="1600" i="1" baseline="30000" dirty="0" smtClean="0"/>
                        <a:t>st</a:t>
                      </a:r>
                      <a:r>
                        <a:rPr lang="en-GB" sz="1600" i="1" dirty="0" smtClean="0"/>
                        <a:t>, 2</a:t>
                      </a:r>
                      <a:r>
                        <a:rPr lang="en-GB" sz="1600" i="1" baseline="30000" dirty="0" smtClean="0"/>
                        <a:t>nd</a:t>
                      </a:r>
                      <a:r>
                        <a:rPr lang="en-GB" sz="1600" i="1" dirty="0" smtClean="0"/>
                        <a:t>, 3</a:t>
                      </a:r>
                      <a:r>
                        <a:rPr lang="en-GB" sz="1600" i="1" baseline="30000" dirty="0" smtClean="0"/>
                        <a:t>rd</a:t>
                      </a:r>
                      <a:r>
                        <a:rPr lang="en-GB" sz="1600" i="1" baseline="0" dirty="0" smtClean="0"/>
                        <a:t> place (not how many seconds between each place)</a:t>
                      </a:r>
                      <a:endParaRPr lang="en-GB" sz="1600" i="1" dirty="0"/>
                    </a:p>
                  </a:txBody>
                  <a:tcPr anchor="ctr">
                    <a:solidFill>
                      <a:schemeClr val="bg1">
                        <a:lumMod val="50000"/>
                      </a:schemeClr>
                    </a:solidFill>
                  </a:tcPr>
                </a:tc>
              </a:tr>
              <a:tr h="1343026">
                <a:tc>
                  <a:txBody>
                    <a:bodyPr/>
                    <a:lstStyle/>
                    <a:p>
                      <a:pPr algn="ctr"/>
                      <a:r>
                        <a:rPr lang="en-GB" sz="2400" b="1" dirty="0" smtClean="0"/>
                        <a:t>Interval</a:t>
                      </a:r>
                      <a:endParaRPr lang="en-GB" sz="2400" b="1" dirty="0"/>
                    </a:p>
                  </a:txBody>
                  <a:tcPr anchor="ctr">
                    <a:solidFill>
                      <a:schemeClr val="accent5">
                        <a:lumMod val="60000"/>
                        <a:lumOff val="40000"/>
                      </a:schemeClr>
                    </a:solidFill>
                  </a:tcPr>
                </a:tc>
                <a:tc>
                  <a:txBody>
                    <a:bodyPr/>
                    <a:lstStyle/>
                    <a:p>
                      <a:pPr algn="ctr"/>
                      <a:r>
                        <a:rPr lang="en-GB" dirty="0" smtClean="0"/>
                        <a:t>Records differences and magnitudes,</a:t>
                      </a:r>
                      <a:r>
                        <a:rPr lang="en-GB" baseline="0" dirty="0" smtClean="0"/>
                        <a:t> and has equal intervals</a:t>
                      </a:r>
                    </a:p>
                    <a:p>
                      <a:pPr algn="ctr"/>
                      <a:endParaRPr lang="en-GB" baseline="0" dirty="0" smtClean="0"/>
                    </a:p>
                    <a:p>
                      <a:pPr algn="ctr"/>
                      <a:r>
                        <a:rPr lang="en-GB" sz="1600" i="1" baseline="0" dirty="0" smtClean="0"/>
                        <a:t>A is two units larger than B</a:t>
                      </a:r>
                    </a:p>
                    <a:p>
                      <a:pPr algn="ctr"/>
                      <a:endParaRPr lang="en-GB" dirty="0"/>
                    </a:p>
                  </a:txBody>
                  <a:tcPr anchor="ctr">
                    <a:solidFill>
                      <a:schemeClr val="accent5">
                        <a:lumMod val="60000"/>
                        <a:lumOff val="40000"/>
                      </a:schemeClr>
                    </a:solidFill>
                  </a:tcPr>
                </a:tc>
              </a:tr>
              <a:tr h="1314451">
                <a:tc>
                  <a:txBody>
                    <a:bodyPr/>
                    <a:lstStyle/>
                    <a:p>
                      <a:pPr algn="ctr"/>
                      <a:r>
                        <a:rPr lang="en-GB" sz="2400" b="1" dirty="0" smtClean="0"/>
                        <a:t>Ratio</a:t>
                      </a:r>
                      <a:endParaRPr lang="en-GB" sz="2400" b="1" dirty="0"/>
                    </a:p>
                  </a:txBody>
                  <a:tcPr anchor="ctr">
                    <a:solidFill>
                      <a:schemeClr val="accent5">
                        <a:lumMod val="60000"/>
                        <a:lumOff val="40000"/>
                      </a:schemeClr>
                    </a:solidFill>
                  </a:tcPr>
                </a:tc>
                <a:tc>
                  <a:txBody>
                    <a:bodyPr/>
                    <a:lstStyle/>
                    <a:p>
                      <a:pPr algn="ctr"/>
                      <a:r>
                        <a:rPr lang="en-GB" dirty="0" smtClean="0"/>
                        <a:t>Records differences</a:t>
                      </a:r>
                      <a:r>
                        <a:rPr lang="en-GB" baseline="0" dirty="0" smtClean="0"/>
                        <a:t> and magnitudes, has equal intervals and a true zero</a:t>
                      </a:r>
                    </a:p>
                    <a:p>
                      <a:pPr algn="ctr"/>
                      <a:endParaRPr lang="en-GB" baseline="0" dirty="0" smtClean="0"/>
                    </a:p>
                    <a:p>
                      <a:pPr algn="ctr"/>
                      <a:r>
                        <a:rPr lang="en-GB" sz="1600" i="1" baseline="0" dirty="0" smtClean="0"/>
                        <a:t>A is twice as large as B</a:t>
                      </a:r>
                    </a:p>
                    <a:p>
                      <a:pPr algn="ctr"/>
                      <a:r>
                        <a:rPr lang="en-GB" sz="1600" i="1" baseline="0" dirty="0" smtClean="0"/>
                        <a:t>Race finish times – timed from a real zero mark</a:t>
                      </a:r>
                      <a:endParaRPr lang="en-GB" sz="1600" i="1" dirty="0"/>
                    </a:p>
                  </a:txBody>
                  <a:tcPr anchor="ctr">
                    <a:solidFill>
                      <a:schemeClr val="accent5">
                        <a:lumMod val="60000"/>
                        <a:lumOff val="40000"/>
                      </a:schemeClr>
                    </a:solidFill>
                  </a:tcPr>
                </a:tc>
              </a:tr>
            </a:tbl>
          </a:graphicData>
        </a:graphic>
      </p:graphicFrame>
    </p:spTree>
    <p:extLst>
      <p:ext uri="{BB962C8B-B14F-4D97-AF65-F5344CB8AC3E}">
        <p14:creationId xmlns:p14="http://schemas.microsoft.com/office/powerpoint/2010/main" val="26598484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14</a:t>
            </a:fld>
            <a:endParaRPr lang="en-GB"/>
          </a:p>
        </p:txBody>
      </p:sp>
      <p:sp>
        <p:nvSpPr>
          <p:cNvPr id="11" name="Content Placeholder 2"/>
          <p:cNvSpPr txBox="1">
            <a:spLocks/>
          </p:cNvSpPr>
          <p:nvPr/>
        </p:nvSpPr>
        <p:spPr>
          <a:xfrm>
            <a:off x="1763688" y="908720"/>
            <a:ext cx="7380312" cy="5256584"/>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dirty="0" smtClean="0">
                <a:solidFill>
                  <a:schemeClr val="accent5">
                    <a:lumMod val="40000"/>
                    <a:lumOff val="60000"/>
                  </a:schemeClr>
                </a:solidFill>
              </a:rPr>
              <a:t>Normal distribution of data</a:t>
            </a:r>
          </a:p>
          <a:p>
            <a:pPr marL="1314450" lvl="2" indent="-514350" algn="l">
              <a:buFont typeface="+mj-lt"/>
              <a:buAutoNum type="arabicPeriod"/>
            </a:pPr>
            <a:r>
              <a:rPr lang="en-GB" dirty="0" smtClean="0">
                <a:solidFill>
                  <a:schemeClr val="accent5">
                    <a:lumMod val="40000"/>
                    <a:lumOff val="60000"/>
                  </a:schemeClr>
                </a:solidFill>
              </a:rPr>
              <a:t>Parametric tests are sometimes referred to as ‘distribution tests’</a:t>
            </a:r>
          </a:p>
          <a:p>
            <a:pPr marL="514350" indent="-514350" algn="l">
              <a:buFont typeface="+mj-lt"/>
              <a:buAutoNum type="arabicPeriod"/>
            </a:pPr>
            <a:endParaRPr lang="en-GB" dirty="0" smtClean="0"/>
          </a:p>
          <a:p>
            <a:pPr marL="514350" indent="-514350" algn="l">
              <a:buFont typeface="+mj-lt"/>
              <a:buAutoNum type="arabicPeriod"/>
            </a:pPr>
            <a:r>
              <a:rPr lang="en-GB" dirty="0" smtClean="0">
                <a:solidFill>
                  <a:schemeClr val="accent5">
                    <a:lumMod val="40000"/>
                    <a:lumOff val="60000"/>
                  </a:schemeClr>
                </a:solidFill>
              </a:rPr>
              <a:t>Numerical data!</a:t>
            </a:r>
          </a:p>
          <a:p>
            <a:pPr marL="514350" indent="-514350" algn="l">
              <a:buFont typeface="+mj-lt"/>
              <a:buAutoNum type="arabicPeriod"/>
            </a:pPr>
            <a:endParaRPr lang="en-GB" dirty="0">
              <a:solidFill>
                <a:schemeClr val="accent5">
                  <a:lumMod val="40000"/>
                  <a:lumOff val="60000"/>
                </a:schemeClr>
              </a:solidFill>
            </a:endParaRPr>
          </a:p>
          <a:p>
            <a:pPr marL="514350" indent="-514350" algn="l">
              <a:buFont typeface="+mj-lt"/>
              <a:buAutoNum type="arabicPeriod"/>
            </a:pPr>
            <a:r>
              <a:rPr lang="en-GB" dirty="0" smtClean="0">
                <a:solidFill>
                  <a:schemeClr val="accent5">
                    <a:lumMod val="40000"/>
                    <a:lumOff val="60000"/>
                  </a:schemeClr>
                </a:solidFill>
              </a:rPr>
              <a:t>Interval or ratio data</a:t>
            </a:r>
          </a:p>
          <a:p>
            <a:pPr marL="514350" indent="-514350" algn="l">
              <a:buFont typeface="+mj-lt"/>
              <a:buAutoNum type="arabicPeriod"/>
            </a:pPr>
            <a:endParaRPr lang="en-GB" dirty="0">
              <a:solidFill>
                <a:schemeClr val="accent5">
                  <a:lumMod val="40000"/>
                  <a:lumOff val="60000"/>
                </a:schemeClr>
              </a:solidFill>
            </a:endParaRPr>
          </a:p>
          <a:p>
            <a:pPr marL="514350" indent="-514350" algn="l">
              <a:buFont typeface="+mj-lt"/>
              <a:buAutoNum type="arabicPeriod"/>
            </a:pPr>
            <a:r>
              <a:rPr lang="en-GB" b="1" dirty="0" smtClean="0">
                <a:solidFill>
                  <a:schemeClr val="accent5">
                    <a:lumMod val="75000"/>
                  </a:schemeClr>
                </a:solidFill>
                <a:effectLst>
                  <a:outerShdw blurRad="38100" dist="38100" dir="2700000" algn="tl">
                    <a:srgbClr val="000000">
                      <a:alpha val="43137"/>
                    </a:srgbClr>
                  </a:outerShdw>
                </a:effectLst>
              </a:rPr>
              <a:t>Large population samples</a:t>
            </a:r>
          </a:p>
        </p:txBody>
      </p:sp>
      <p:sp>
        <p:nvSpPr>
          <p:cNvPr id="12" name="TextBox 11"/>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b="1" dirty="0" smtClean="0">
                <a:solidFill>
                  <a:schemeClr val="accent5">
                    <a:lumMod val="75000"/>
                  </a:schemeClr>
                </a:solidFill>
                <a:effectLst>
                  <a:outerShdw blurRad="38100" dist="38100" dir="2700000" algn="tl">
                    <a:srgbClr val="000000">
                      <a:alpha val="43137"/>
                    </a:srgbClr>
                  </a:outerShdw>
                </a:effectLst>
              </a:rPr>
              <a:t>Parametric: The Basics!</a:t>
            </a:r>
          </a:p>
          <a:p>
            <a:endParaRPr lang="en-GB" sz="2400" dirty="0">
              <a:solidFill>
                <a:schemeClr val="bg1">
                  <a:lumMod val="75000"/>
                </a:schemeClr>
              </a:solidFill>
            </a:endParaRPr>
          </a:p>
          <a:p>
            <a:r>
              <a:rPr lang="en-GB" sz="2400" dirty="0" smtClean="0">
                <a:solidFill>
                  <a:schemeClr val="bg1">
                    <a:lumMod val="75000"/>
                  </a:schemeClr>
                </a:solidFill>
              </a:rPr>
              <a:t>Non-parametric –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Tree>
    <p:extLst>
      <p:ext uri="{BB962C8B-B14F-4D97-AF65-F5344CB8AC3E}">
        <p14:creationId xmlns:p14="http://schemas.microsoft.com/office/powerpoint/2010/main" val="1763392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15</a:t>
            </a:fld>
            <a:endParaRPr lang="en-GB"/>
          </a:p>
        </p:txBody>
      </p:sp>
      <p:sp>
        <p:nvSpPr>
          <p:cNvPr id="10" name="TextBox 9"/>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b="1" dirty="0" smtClean="0">
                <a:solidFill>
                  <a:schemeClr val="accent5">
                    <a:lumMod val="75000"/>
                  </a:schemeClr>
                </a:solidFill>
                <a:effectLst>
                  <a:outerShdw blurRad="38100" dist="38100" dir="2700000" algn="tl">
                    <a:srgbClr val="000000">
                      <a:alpha val="43137"/>
                    </a:srgbClr>
                  </a:outerShdw>
                </a:effectLst>
              </a:rPr>
              <a:t>Non-parametric: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
        <p:nvSpPr>
          <p:cNvPr id="11" name="Content Placeholder 2"/>
          <p:cNvSpPr txBox="1">
            <a:spLocks/>
          </p:cNvSpPr>
          <p:nvPr/>
        </p:nvSpPr>
        <p:spPr>
          <a:xfrm>
            <a:off x="1763687" y="764704"/>
            <a:ext cx="7347047"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b="1" dirty="0" smtClean="0">
                <a:solidFill>
                  <a:schemeClr val="accent5">
                    <a:lumMod val="75000"/>
                  </a:schemeClr>
                </a:solidFill>
                <a:effectLst>
                  <a:outerShdw blurRad="38100" dist="38100" dir="2700000" algn="tl">
                    <a:srgbClr val="000000">
                      <a:alpha val="43137"/>
                    </a:srgbClr>
                  </a:outerShdw>
                </a:effectLst>
              </a:rPr>
              <a:t>Use the Median and do not assume anything about distribution</a:t>
            </a:r>
          </a:p>
          <a:p>
            <a:pPr marL="1428750" lvl="4" indent="-514350" algn="l">
              <a:buFont typeface="Courier New" panose="02070309020205020404" pitchFamily="49" charset="0"/>
              <a:buChar char="o"/>
            </a:pPr>
            <a:r>
              <a:rPr lang="en-GB" sz="2400" b="1" dirty="0" smtClean="0">
                <a:solidFill>
                  <a:schemeClr val="accent5">
                    <a:lumMod val="75000"/>
                  </a:schemeClr>
                </a:solidFill>
                <a:effectLst>
                  <a:outerShdw blurRad="38100" dist="38100" dir="2700000" algn="tl">
                    <a:srgbClr val="000000">
                      <a:alpha val="43137"/>
                    </a:srgbClr>
                  </a:outerShdw>
                </a:effectLst>
              </a:rPr>
              <a:t>‘Distribution free’ tests</a:t>
            </a:r>
          </a:p>
          <a:p>
            <a:pPr marL="514350" indent="-514350" algn="l">
              <a:buFont typeface="Arial" panose="020B0604020202020204" pitchFamily="34" charset="0"/>
              <a:buAutoNum type="arabicParenR"/>
            </a:pPr>
            <a:endParaRPr lang="en-GB" b="1" dirty="0">
              <a:solidFill>
                <a:schemeClr val="accent5">
                  <a:lumMod val="75000"/>
                </a:schemeClr>
              </a:solidFill>
              <a:effectLst>
                <a:outerShdw blurRad="38100" dist="38100" dir="2700000" algn="tl">
                  <a:srgbClr val="000000">
                    <a:alpha val="43137"/>
                  </a:srgbClr>
                </a:outerShdw>
              </a:effectLst>
            </a:endParaRPr>
          </a:p>
          <a:p>
            <a:pPr marL="514350" indent="-514350" algn="l">
              <a:buFont typeface="Arial" panose="020B0604020202020204" pitchFamily="34" charset="0"/>
              <a:buAutoNum type="arabicParenR"/>
            </a:pPr>
            <a:endParaRPr lang="en-GB" b="1" dirty="0" smtClean="0">
              <a:solidFill>
                <a:schemeClr val="accent5">
                  <a:lumMod val="75000"/>
                </a:schemeClr>
              </a:solidFill>
              <a:effectLst>
                <a:outerShdw blurRad="38100" dist="38100" dir="2700000" algn="tl">
                  <a:srgbClr val="000000">
                    <a:alpha val="43137"/>
                  </a:srgbClr>
                </a:outerShdw>
              </a:effectLst>
            </a:endParaRPr>
          </a:p>
        </p:txBody>
      </p:sp>
      <p:sp>
        <p:nvSpPr>
          <p:cNvPr id="12" name="Left Arrow 11"/>
          <p:cNvSpPr/>
          <p:nvPr/>
        </p:nvSpPr>
        <p:spPr>
          <a:xfrm>
            <a:off x="1914370" y="4221088"/>
            <a:ext cx="1584176" cy="720080"/>
          </a:xfrm>
          <a:prstGeom prst="leftArrow">
            <a:avLst/>
          </a:prstGeom>
          <a:solidFill>
            <a:schemeClr val="accent5">
              <a:lumMod val="60000"/>
              <a:lumOff val="4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6339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12"/>
                                        </p:tgtEl>
                                      </p:cBhvr>
                                    </p:animEffect>
                                    <p:set>
                                      <p:cBhvr>
                                        <p:cTn id="7" dur="1" fill="hold">
                                          <p:stCondLst>
                                            <p:cond delay="499"/>
                                          </p:stCondLst>
                                        </p:cTn>
                                        <p:tgtEl>
                                          <p:spTgt spid="12"/>
                                        </p:tgtEl>
                                        <p:attrNameLst>
                                          <p:attrName>style.visibility</p:attrName>
                                        </p:attrNameLst>
                                      </p:cBhvr>
                                      <p:to>
                                        <p:strVal val="hidden"/>
                                      </p:to>
                                    </p:se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16</a:t>
            </a:fld>
            <a:endParaRPr lang="en-GB"/>
          </a:p>
        </p:txBody>
      </p:sp>
      <p:sp>
        <p:nvSpPr>
          <p:cNvPr id="10" name="TextBox 9"/>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b="1" dirty="0" smtClean="0">
                <a:solidFill>
                  <a:schemeClr val="accent5">
                    <a:lumMod val="75000"/>
                  </a:schemeClr>
                </a:solidFill>
                <a:effectLst>
                  <a:outerShdw blurRad="38100" dist="38100" dir="2700000" algn="tl">
                    <a:srgbClr val="000000">
                      <a:alpha val="43137"/>
                    </a:srgbClr>
                  </a:outerShdw>
                </a:effectLst>
              </a:rPr>
              <a:t>Non-parametric: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
        <p:nvSpPr>
          <p:cNvPr id="12" name="Content Placeholder 2"/>
          <p:cNvSpPr txBox="1">
            <a:spLocks/>
          </p:cNvSpPr>
          <p:nvPr/>
        </p:nvSpPr>
        <p:spPr>
          <a:xfrm>
            <a:off x="1763687" y="768579"/>
            <a:ext cx="7347047"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dirty="0" smtClean="0">
                <a:solidFill>
                  <a:schemeClr val="accent5">
                    <a:lumMod val="40000"/>
                    <a:lumOff val="60000"/>
                  </a:schemeClr>
                </a:solidFill>
              </a:rPr>
              <a:t>Use the Median and do not assume anything about distribution</a:t>
            </a:r>
          </a:p>
          <a:p>
            <a:pPr marL="1314450" lvl="2" indent="-514350" algn="l">
              <a:buFont typeface="+mj-lt"/>
              <a:buAutoNum type="arabicPeriod"/>
            </a:pPr>
            <a:r>
              <a:rPr lang="en-GB" dirty="0" smtClean="0">
                <a:solidFill>
                  <a:schemeClr val="accent5">
                    <a:lumMod val="40000"/>
                    <a:lumOff val="60000"/>
                  </a:schemeClr>
                </a:solidFill>
              </a:rPr>
              <a:t>‘Distribution free’ tests</a:t>
            </a:r>
          </a:p>
          <a:p>
            <a:pPr marL="1314450" lvl="2" indent="-514350" algn="l">
              <a:buFont typeface="+mj-lt"/>
              <a:buAutoNum type="arabicPeriod"/>
            </a:pPr>
            <a:endParaRPr lang="en-GB" dirty="0" smtClean="0">
              <a:solidFill>
                <a:schemeClr val="bg1">
                  <a:lumMod val="65000"/>
                </a:schemeClr>
              </a:solidFill>
            </a:endParaRPr>
          </a:p>
          <a:p>
            <a:pPr marL="514350" indent="-514350" algn="l">
              <a:buFont typeface="+mj-lt"/>
              <a:buAutoNum type="arabicPeriod"/>
            </a:pPr>
            <a:r>
              <a:rPr lang="en-GB" b="1" dirty="0" smtClean="0">
                <a:solidFill>
                  <a:schemeClr val="accent5">
                    <a:lumMod val="75000"/>
                  </a:schemeClr>
                </a:solidFill>
                <a:effectLst>
                  <a:outerShdw blurRad="38100" dist="38100" dir="2700000" algn="tl">
                    <a:srgbClr val="000000">
                      <a:alpha val="43137"/>
                    </a:srgbClr>
                  </a:outerShdw>
                </a:effectLst>
              </a:rPr>
              <a:t>Mathematically, value is ignored</a:t>
            </a:r>
            <a:endParaRPr lang="en-GB" b="1" dirty="0">
              <a:solidFill>
                <a:schemeClr val="accent5">
                  <a:lumMod val="7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633926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43C9B43-012E-460F-86C8-073643851788}" type="slidenum">
              <a:rPr lang="en-GB" smtClean="0"/>
              <a:t>17</a:t>
            </a:fld>
            <a:endParaRPr lang="en-GB"/>
          </a:p>
        </p:txBody>
      </p:sp>
      <p:graphicFrame>
        <p:nvGraphicFramePr>
          <p:cNvPr id="3" name="Content Placeholder 5"/>
          <p:cNvGraphicFramePr>
            <a:graphicFrameLocks/>
          </p:cNvGraphicFramePr>
          <p:nvPr>
            <p:extLst>
              <p:ext uri="{D42A27DB-BD31-4B8C-83A1-F6EECF244321}">
                <p14:modId xmlns:p14="http://schemas.microsoft.com/office/powerpoint/2010/main" val="1542438634"/>
              </p:ext>
            </p:extLst>
          </p:nvPr>
        </p:nvGraphicFramePr>
        <p:xfrm>
          <a:off x="467544" y="404664"/>
          <a:ext cx="8229600" cy="5857877"/>
        </p:xfrm>
        <a:graphic>
          <a:graphicData uri="http://schemas.openxmlformats.org/drawingml/2006/table">
            <a:tbl>
              <a:tblPr firstRow="1" bandRow="1">
                <a:tableStyleId>{5940675A-B579-460E-94D1-54222C63F5DA}</a:tableStyleId>
              </a:tblPr>
              <a:tblGrid>
                <a:gridCol w="4114800"/>
                <a:gridCol w="4114800"/>
              </a:tblGrid>
              <a:tr h="428625">
                <a:tc>
                  <a:txBody>
                    <a:bodyPr/>
                    <a:lstStyle/>
                    <a:p>
                      <a:pPr algn="ctr"/>
                      <a:r>
                        <a:rPr lang="en-GB" sz="2400" b="1" dirty="0" smtClean="0"/>
                        <a:t>Scale Type</a:t>
                      </a:r>
                      <a:endParaRPr lang="en-GB" sz="2400" b="1" dirty="0"/>
                    </a:p>
                  </a:txBody>
                  <a:tcPr anchor="ctr"/>
                </a:tc>
                <a:tc>
                  <a:txBody>
                    <a:bodyPr/>
                    <a:lstStyle/>
                    <a:p>
                      <a:pPr algn="ctr"/>
                      <a:r>
                        <a:rPr lang="en-GB" sz="2400" b="1" dirty="0" smtClean="0"/>
                        <a:t>Properties</a:t>
                      </a:r>
                      <a:r>
                        <a:rPr lang="en-GB" sz="2400" b="1" baseline="0" dirty="0" smtClean="0"/>
                        <a:t> of scale</a:t>
                      </a:r>
                      <a:endParaRPr lang="en-GB" sz="2400" b="1" dirty="0"/>
                    </a:p>
                  </a:txBody>
                  <a:tcPr anchor="ctr"/>
                </a:tc>
              </a:tr>
              <a:tr h="1028701">
                <a:tc>
                  <a:txBody>
                    <a:bodyPr/>
                    <a:lstStyle/>
                    <a:p>
                      <a:pPr algn="ctr"/>
                      <a:r>
                        <a:rPr lang="en-GB" sz="2000" b="1" dirty="0" smtClean="0"/>
                        <a:t>Nominal</a:t>
                      </a:r>
                      <a:endParaRPr lang="en-GB" sz="2000" b="1" dirty="0"/>
                    </a:p>
                  </a:txBody>
                  <a:tcPr anchor="ctr">
                    <a:solidFill>
                      <a:schemeClr val="accent5">
                        <a:lumMod val="60000"/>
                        <a:lumOff val="40000"/>
                      </a:schemeClr>
                    </a:solidFill>
                  </a:tcPr>
                </a:tc>
                <a:tc>
                  <a:txBody>
                    <a:bodyPr/>
                    <a:lstStyle/>
                    <a:p>
                      <a:pPr algn="ctr"/>
                      <a:r>
                        <a:rPr lang="en-GB" sz="2000" dirty="0" smtClean="0"/>
                        <a:t>Records differences</a:t>
                      </a:r>
                    </a:p>
                    <a:p>
                      <a:pPr algn="ctr"/>
                      <a:endParaRPr lang="en-GB" sz="1800" i="1" dirty="0" smtClean="0"/>
                    </a:p>
                    <a:p>
                      <a:pPr algn="ctr"/>
                      <a:r>
                        <a:rPr lang="en-GB" sz="1800" i="1" dirty="0" smtClean="0"/>
                        <a:t>A is</a:t>
                      </a:r>
                      <a:r>
                        <a:rPr lang="en-GB" sz="1800" i="1" baseline="0" dirty="0" smtClean="0"/>
                        <a:t> red; B is blue</a:t>
                      </a:r>
                    </a:p>
                    <a:p>
                      <a:pPr algn="ctr"/>
                      <a:r>
                        <a:rPr lang="en-GB" sz="1800" i="1" baseline="0" dirty="0" smtClean="0"/>
                        <a:t>A is extravert; B is introvert</a:t>
                      </a:r>
                      <a:endParaRPr lang="en-GB" sz="1800" i="1" dirty="0"/>
                    </a:p>
                  </a:txBody>
                  <a:tcPr anchor="ctr">
                    <a:solidFill>
                      <a:schemeClr val="accent5">
                        <a:lumMod val="60000"/>
                        <a:lumOff val="40000"/>
                      </a:schemeClr>
                    </a:solidFill>
                  </a:tcPr>
                </a:tc>
              </a:tr>
              <a:tr h="1285876">
                <a:tc>
                  <a:txBody>
                    <a:bodyPr/>
                    <a:lstStyle/>
                    <a:p>
                      <a:pPr algn="ctr"/>
                      <a:r>
                        <a:rPr lang="en-GB" sz="2000" b="1" dirty="0" smtClean="0"/>
                        <a:t>Ordinal</a:t>
                      </a:r>
                      <a:endParaRPr lang="en-GB" sz="2000" b="1" dirty="0"/>
                    </a:p>
                  </a:txBody>
                  <a:tcPr anchor="ctr">
                    <a:solidFill>
                      <a:schemeClr val="accent5">
                        <a:lumMod val="60000"/>
                        <a:lumOff val="40000"/>
                      </a:schemeClr>
                    </a:solidFill>
                  </a:tcPr>
                </a:tc>
                <a:tc>
                  <a:txBody>
                    <a:bodyPr/>
                    <a:lstStyle/>
                    <a:p>
                      <a:pPr algn="ctr"/>
                      <a:r>
                        <a:rPr lang="en-GB" sz="2000" dirty="0" smtClean="0"/>
                        <a:t>Records differences and magnitudes</a:t>
                      </a:r>
                    </a:p>
                    <a:p>
                      <a:pPr algn="ctr"/>
                      <a:endParaRPr lang="en-GB" sz="2000" dirty="0" smtClean="0"/>
                    </a:p>
                    <a:p>
                      <a:pPr algn="ctr"/>
                      <a:r>
                        <a:rPr lang="en-GB" sz="1800" i="1" dirty="0" smtClean="0"/>
                        <a:t>A is larger than B</a:t>
                      </a:r>
                    </a:p>
                    <a:p>
                      <a:pPr algn="ctr"/>
                      <a:r>
                        <a:rPr lang="en-GB" sz="1800" i="1" dirty="0" smtClean="0"/>
                        <a:t>1</a:t>
                      </a:r>
                      <a:r>
                        <a:rPr lang="en-GB" sz="1800" i="1" baseline="30000" dirty="0" smtClean="0"/>
                        <a:t>st</a:t>
                      </a:r>
                      <a:r>
                        <a:rPr lang="en-GB" sz="1800" i="1" dirty="0" smtClean="0"/>
                        <a:t>, 2</a:t>
                      </a:r>
                      <a:r>
                        <a:rPr lang="en-GB" sz="1800" i="1" baseline="30000" dirty="0" smtClean="0"/>
                        <a:t>nd</a:t>
                      </a:r>
                      <a:r>
                        <a:rPr lang="en-GB" sz="1800" i="1" dirty="0" smtClean="0"/>
                        <a:t>, 3</a:t>
                      </a:r>
                      <a:r>
                        <a:rPr lang="en-GB" sz="1800" i="1" baseline="30000" dirty="0" smtClean="0"/>
                        <a:t>rd</a:t>
                      </a:r>
                      <a:r>
                        <a:rPr lang="en-GB" sz="1800" i="1" baseline="0" dirty="0" smtClean="0"/>
                        <a:t> place (not how many seconds between each place)</a:t>
                      </a:r>
                      <a:endParaRPr lang="en-GB" sz="1800" i="1" dirty="0"/>
                    </a:p>
                  </a:txBody>
                  <a:tcPr anchor="ctr">
                    <a:solidFill>
                      <a:schemeClr val="accent5">
                        <a:lumMod val="60000"/>
                        <a:lumOff val="40000"/>
                      </a:schemeClr>
                    </a:solidFill>
                  </a:tcPr>
                </a:tc>
              </a:tr>
              <a:tr h="1343026">
                <a:tc>
                  <a:txBody>
                    <a:bodyPr/>
                    <a:lstStyle/>
                    <a:p>
                      <a:pPr algn="ctr"/>
                      <a:r>
                        <a:rPr lang="en-GB" sz="2000" b="1" dirty="0" smtClean="0"/>
                        <a:t>Interval</a:t>
                      </a:r>
                      <a:endParaRPr lang="en-GB" sz="2000" b="1" dirty="0"/>
                    </a:p>
                  </a:txBody>
                  <a:tcPr anchor="ctr">
                    <a:solidFill>
                      <a:schemeClr val="bg1">
                        <a:lumMod val="50000"/>
                      </a:schemeClr>
                    </a:solidFill>
                  </a:tcPr>
                </a:tc>
                <a:tc>
                  <a:txBody>
                    <a:bodyPr/>
                    <a:lstStyle/>
                    <a:p>
                      <a:pPr algn="ctr"/>
                      <a:r>
                        <a:rPr lang="en-GB" sz="1600" dirty="0" smtClean="0"/>
                        <a:t>Records differences and magnitudes,</a:t>
                      </a:r>
                      <a:r>
                        <a:rPr lang="en-GB" sz="1600" baseline="0" dirty="0" smtClean="0"/>
                        <a:t> and has equal intervals</a:t>
                      </a:r>
                    </a:p>
                    <a:p>
                      <a:pPr algn="ctr"/>
                      <a:endParaRPr lang="en-GB" sz="1600" baseline="0" dirty="0" smtClean="0"/>
                    </a:p>
                    <a:p>
                      <a:pPr algn="ctr"/>
                      <a:r>
                        <a:rPr lang="en-GB" sz="1400" i="1" baseline="0" dirty="0" smtClean="0"/>
                        <a:t>A is two units larger than B</a:t>
                      </a:r>
                    </a:p>
                    <a:p>
                      <a:pPr algn="ctr"/>
                      <a:endParaRPr lang="en-GB" sz="1600" dirty="0"/>
                    </a:p>
                  </a:txBody>
                  <a:tcPr anchor="ctr">
                    <a:solidFill>
                      <a:schemeClr val="bg1">
                        <a:lumMod val="50000"/>
                      </a:schemeClr>
                    </a:solidFill>
                  </a:tcPr>
                </a:tc>
              </a:tr>
              <a:tr h="1314451">
                <a:tc>
                  <a:txBody>
                    <a:bodyPr/>
                    <a:lstStyle/>
                    <a:p>
                      <a:pPr algn="ctr"/>
                      <a:r>
                        <a:rPr lang="en-GB" sz="2000" b="1" dirty="0" smtClean="0"/>
                        <a:t>Ratio</a:t>
                      </a:r>
                      <a:endParaRPr lang="en-GB" sz="2000" b="1" dirty="0"/>
                    </a:p>
                  </a:txBody>
                  <a:tcPr anchor="ctr">
                    <a:solidFill>
                      <a:schemeClr val="bg1">
                        <a:lumMod val="50000"/>
                      </a:schemeClr>
                    </a:solidFill>
                  </a:tcPr>
                </a:tc>
                <a:tc>
                  <a:txBody>
                    <a:bodyPr/>
                    <a:lstStyle/>
                    <a:p>
                      <a:pPr algn="ctr"/>
                      <a:r>
                        <a:rPr lang="en-GB" sz="1600" dirty="0" smtClean="0"/>
                        <a:t>Records differences</a:t>
                      </a:r>
                      <a:r>
                        <a:rPr lang="en-GB" sz="1600" baseline="0" dirty="0" smtClean="0"/>
                        <a:t> and magnitudes, has equal intervals and a true zero</a:t>
                      </a:r>
                    </a:p>
                    <a:p>
                      <a:pPr algn="ctr"/>
                      <a:endParaRPr lang="en-GB" sz="1600" baseline="0" dirty="0" smtClean="0"/>
                    </a:p>
                    <a:p>
                      <a:pPr algn="ctr"/>
                      <a:r>
                        <a:rPr lang="en-GB" sz="1400" i="1" baseline="0" dirty="0" smtClean="0"/>
                        <a:t>A is twice as large as B</a:t>
                      </a:r>
                    </a:p>
                    <a:p>
                      <a:pPr algn="ctr"/>
                      <a:r>
                        <a:rPr lang="en-GB" sz="1400" i="1" baseline="0" dirty="0" smtClean="0"/>
                        <a:t>Race finish times – timed from a real zero mark</a:t>
                      </a:r>
                      <a:endParaRPr lang="en-GB" sz="1400" i="1" dirty="0"/>
                    </a:p>
                  </a:txBody>
                  <a:tcPr anchor="ctr">
                    <a:solidFill>
                      <a:schemeClr val="bg1">
                        <a:lumMod val="50000"/>
                      </a:schemeClr>
                    </a:solidFill>
                  </a:tcPr>
                </a:tc>
              </a:tr>
            </a:tbl>
          </a:graphicData>
        </a:graphic>
      </p:graphicFrame>
    </p:spTree>
    <p:extLst>
      <p:ext uri="{BB962C8B-B14F-4D97-AF65-F5344CB8AC3E}">
        <p14:creationId xmlns:p14="http://schemas.microsoft.com/office/powerpoint/2010/main" val="4294717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18</a:t>
            </a:fld>
            <a:endParaRPr lang="en-GB"/>
          </a:p>
        </p:txBody>
      </p:sp>
      <p:sp>
        <p:nvSpPr>
          <p:cNvPr id="10" name="TextBox 9"/>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b="1" dirty="0" smtClean="0">
                <a:solidFill>
                  <a:schemeClr val="accent5">
                    <a:lumMod val="75000"/>
                  </a:schemeClr>
                </a:solidFill>
                <a:effectLst>
                  <a:outerShdw blurRad="38100" dist="38100" dir="2700000" algn="tl">
                    <a:srgbClr val="000000">
                      <a:alpha val="43137"/>
                    </a:srgbClr>
                  </a:outerShdw>
                </a:effectLst>
              </a:rPr>
              <a:t>Non-parametric: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
        <p:nvSpPr>
          <p:cNvPr id="11" name="Content Placeholder 2"/>
          <p:cNvSpPr txBox="1">
            <a:spLocks/>
          </p:cNvSpPr>
          <p:nvPr/>
        </p:nvSpPr>
        <p:spPr>
          <a:xfrm>
            <a:off x="1763687" y="768579"/>
            <a:ext cx="7347047"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dirty="0" smtClean="0">
                <a:solidFill>
                  <a:schemeClr val="accent5">
                    <a:lumMod val="40000"/>
                    <a:lumOff val="60000"/>
                  </a:schemeClr>
                </a:solidFill>
              </a:rPr>
              <a:t>Use the Median and do not assume anything about distribution</a:t>
            </a:r>
          </a:p>
          <a:p>
            <a:pPr marL="1314450" lvl="2" indent="-514350" algn="l">
              <a:buFont typeface="+mj-lt"/>
              <a:buAutoNum type="arabicPeriod"/>
            </a:pPr>
            <a:r>
              <a:rPr lang="en-GB" dirty="0" smtClean="0">
                <a:solidFill>
                  <a:schemeClr val="accent5">
                    <a:lumMod val="40000"/>
                    <a:lumOff val="60000"/>
                  </a:schemeClr>
                </a:solidFill>
              </a:rPr>
              <a:t>‘Distribution free’ tests</a:t>
            </a:r>
          </a:p>
          <a:p>
            <a:pPr marL="1314450" lvl="2" indent="-514350" algn="l">
              <a:buFont typeface="+mj-lt"/>
              <a:buAutoNum type="arabicPeriod"/>
            </a:pPr>
            <a:endParaRPr lang="en-GB" dirty="0" smtClean="0">
              <a:solidFill>
                <a:schemeClr val="bg1">
                  <a:lumMod val="65000"/>
                </a:schemeClr>
              </a:solidFill>
            </a:endParaRPr>
          </a:p>
          <a:p>
            <a:pPr marL="514350" indent="-514350" algn="l">
              <a:buFont typeface="+mj-lt"/>
              <a:buAutoNum type="arabicPeriod"/>
            </a:pPr>
            <a:r>
              <a:rPr lang="en-GB" dirty="0" smtClean="0">
                <a:solidFill>
                  <a:schemeClr val="accent5">
                    <a:lumMod val="40000"/>
                    <a:lumOff val="60000"/>
                  </a:schemeClr>
                </a:solidFill>
              </a:rPr>
              <a:t>Mathematically, value is ignored</a:t>
            </a:r>
          </a:p>
          <a:p>
            <a:pPr marL="514350" indent="-514350" algn="l">
              <a:buFont typeface="+mj-lt"/>
              <a:buAutoNum type="arabicPeriod"/>
            </a:pPr>
            <a:endParaRPr lang="en-GB" b="1" dirty="0">
              <a:solidFill>
                <a:schemeClr val="accent5">
                  <a:lumMod val="75000"/>
                </a:schemeClr>
              </a:solidFill>
              <a:effectLst>
                <a:outerShdw blurRad="38100" dist="38100" dir="2700000" algn="tl">
                  <a:srgbClr val="000000">
                    <a:alpha val="43137"/>
                  </a:srgbClr>
                </a:outerShdw>
              </a:effectLst>
            </a:endParaRPr>
          </a:p>
          <a:p>
            <a:pPr marL="514350" indent="-514350" algn="l">
              <a:buFont typeface="+mj-lt"/>
              <a:buAutoNum type="arabicPeriod"/>
            </a:pPr>
            <a:r>
              <a:rPr lang="en-GB" b="1" dirty="0" smtClean="0">
                <a:solidFill>
                  <a:schemeClr val="accent5">
                    <a:lumMod val="75000"/>
                  </a:schemeClr>
                </a:solidFill>
                <a:effectLst>
                  <a:outerShdw blurRad="38100" dist="38100" dir="2700000" algn="tl">
                    <a:srgbClr val="000000">
                      <a:alpha val="43137"/>
                    </a:srgbClr>
                  </a:outerShdw>
                </a:effectLst>
              </a:rPr>
              <a:t>Data is analysed according to </a:t>
            </a:r>
            <a:r>
              <a:rPr lang="en-GB" b="1" u="sng" dirty="0" smtClean="0">
                <a:solidFill>
                  <a:schemeClr val="accent5">
                    <a:lumMod val="75000"/>
                  </a:schemeClr>
                </a:solidFill>
                <a:effectLst>
                  <a:outerShdw blurRad="38100" dist="38100" dir="2700000" algn="tl">
                    <a:srgbClr val="000000">
                      <a:alpha val="43137"/>
                    </a:srgbClr>
                  </a:outerShdw>
                </a:effectLst>
              </a:rPr>
              <a:t>rank</a:t>
            </a:r>
            <a:endParaRPr lang="en-GB" b="1" dirty="0">
              <a:solidFill>
                <a:schemeClr val="accent5">
                  <a:lumMod val="7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633926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19</a:t>
            </a:fld>
            <a:endParaRPr lang="en-GB"/>
          </a:p>
        </p:txBody>
      </p:sp>
      <p:sp>
        <p:nvSpPr>
          <p:cNvPr id="10" name="TextBox 9"/>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b="1" dirty="0" smtClean="0">
                <a:solidFill>
                  <a:schemeClr val="accent5">
                    <a:lumMod val="75000"/>
                  </a:schemeClr>
                </a:solidFill>
                <a:effectLst>
                  <a:outerShdw blurRad="38100" dist="38100" dir="2700000" algn="tl">
                    <a:srgbClr val="000000">
                      <a:alpha val="43137"/>
                    </a:srgbClr>
                  </a:outerShdw>
                </a:effectLst>
              </a:rPr>
              <a:t>Non-parametric: The Basics!</a:t>
            </a:r>
          </a:p>
          <a:p>
            <a:endParaRPr lang="en-GB" sz="2400" dirty="0">
              <a:solidFill>
                <a:schemeClr val="bg1">
                  <a:lumMod val="75000"/>
                </a:schemeClr>
              </a:solidFill>
            </a:endParaRPr>
          </a:p>
          <a:p>
            <a:r>
              <a:rPr lang="en-GB" sz="2400" dirty="0" smtClean="0">
                <a:solidFill>
                  <a:schemeClr val="bg1">
                    <a:lumMod val="75000"/>
                  </a:schemeClr>
                </a:solidFill>
              </a:rPr>
              <a:t>The tests</a:t>
            </a:r>
            <a:endParaRPr lang="en-GB" sz="2400" dirty="0">
              <a:solidFill>
                <a:schemeClr val="bg1">
                  <a:lumMod val="75000"/>
                </a:schemeClr>
              </a:solidFill>
            </a:endParaRPr>
          </a:p>
        </p:txBody>
      </p:sp>
      <p:sp>
        <p:nvSpPr>
          <p:cNvPr id="11" name="Content Placeholder 2"/>
          <p:cNvSpPr txBox="1">
            <a:spLocks/>
          </p:cNvSpPr>
          <p:nvPr/>
        </p:nvSpPr>
        <p:spPr>
          <a:xfrm>
            <a:off x="1763687" y="768579"/>
            <a:ext cx="7347047" cy="4820661"/>
          </a:xfrm>
          <a:prstGeom prst="rect">
            <a:avLst/>
          </a:prstGeom>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514350" indent="-514350" algn="l">
              <a:buFont typeface="+mj-lt"/>
              <a:buAutoNum type="arabicPeriod"/>
            </a:pPr>
            <a:r>
              <a:rPr lang="en-GB" dirty="0" smtClean="0">
                <a:solidFill>
                  <a:schemeClr val="accent5">
                    <a:lumMod val="40000"/>
                    <a:lumOff val="60000"/>
                  </a:schemeClr>
                </a:solidFill>
              </a:rPr>
              <a:t>Use the Median and do not assume anything about distribution</a:t>
            </a:r>
          </a:p>
          <a:p>
            <a:pPr marL="1314450" lvl="2" indent="-514350" algn="l">
              <a:buFont typeface="+mj-lt"/>
              <a:buAutoNum type="arabicPeriod"/>
            </a:pPr>
            <a:r>
              <a:rPr lang="en-GB" dirty="0" smtClean="0">
                <a:solidFill>
                  <a:schemeClr val="accent5">
                    <a:lumMod val="40000"/>
                    <a:lumOff val="60000"/>
                  </a:schemeClr>
                </a:solidFill>
              </a:rPr>
              <a:t>‘Distribution free’ tests</a:t>
            </a:r>
          </a:p>
          <a:p>
            <a:pPr marL="1314450" lvl="2" indent="-514350" algn="l">
              <a:buFont typeface="+mj-lt"/>
              <a:buAutoNum type="arabicPeriod"/>
            </a:pPr>
            <a:endParaRPr lang="en-GB" dirty="0" smtClean="0">
              <a:solidFill>
                <a:schemeClr val="bg1">
                  <a:lumMod val="65000"/>
                </a:schemeClr>
              </a:solidFill>
            </a:endParaRPr>
          </a:p>
          <a:p>
            <a:pPr marL="514350" indent="-514350" algn="l">
              <a:buFont typeface="+mj-lt"/>
              <a:buAutoNum type="arabicPeriod"/>
            </a:pPr>
            <a:r>
              <a:rPr lang="en-GB" dirty="0" smtClean="0">
                <a:solidFill>
                  <a:schemeClr val="accent5">
                    <a:lumMod val="40000"/>
                    <a:lumOff val="60000"/>
                  </a:schemeClr>
                </a:solidFill>
              </a:rPr>
              <a:t>Mathematically, value is ignored</a:t>
            </a:r>
          </a:p>
          <a:p>
            <a:pPr marL="514350" indent="-514350" algn="l">
              <a:buFont typeface="+mj-lt"/>
              <a:buAutoNum type="arabicPeriod"/>
            </a:pPr>
            <a:endParaRPr lang="en-GB" b="1" dirty="0">
              <a:solidFill>
                <a:schemeClr val="accent5">
                  <a:lumMod val="75000"/>
                </a:schemeClr>
              </a:solidFill>
              <a:effectLst>
                <a:outerShdw blurRad="38100" dist="38100" dir="2700000" algn="tl">
                  <a:srgbClr val="000000">
                    <a:alpha val="43137"/>
                  </a:srgbClr>
                </a:outerShdw>
              </a:effectLst>
            </a:endParaRPr>
          </a:p>
          <a:p>
            <a:pPr marL="514350" indent="-514350" algn="l">
              <a:buFont typeface="+mj-lt"/>
              <a:buAutoNum type="arabicPeriod"/>
            </a:pPr>
            <a:r>
              <a:rPr lang="en-GB" dirty="0" smtClean="0">
                <a:solidFill>
                  <a:schemeClr val="accent5">
                    <a:lumMod val="40000"/>
                    <a:lumOff val="60000"/>
                  </a:schemeClr>
                </a:solidFill>
              </a:rPr>
              <a:t>Data is analysed according to </a:t>
            </a:r>
            <a:r>
              <a:rPr lang="en-GB" u="sng" dirty="0" smtClean="0">
                <a:solidFill>
                  <a:schemeClr val="accent5">
                    <a:lumMod val="40000"/>
                    <a:lumOff val="60000"/>
                  </a:schemeClr>
                </a:solidFill>
              </a:rPr>
              <a:t>rank</a:t>
            </a:r>
          </a:p>
          <a:p>
            <a:pPr marL="514350" indent="-514350" algn="l">
              <a:buFont typeface="+mj-lt"/>
              <a:buAutoNum type="arabicPeriod"/>
            </a:pPr>
            <a:endParaRPr lang="en-GB" b="1" u="sng" dirty="0">
              <a:solidFill>
                <a:schemeClr val="accent5">
                  <a:lumMod val="75000"/>
                </a:schemeClr>
              </a:solidFill>
              <a:effectLst>
                <a:outerShdw blurRad="38100" dist="38100" dir="2700000" algn="tl">
                  <a:srgbClr val="000000">
                    <a:alpha val="43137"/>
                  </a:srgbClr>
                </a:outerShdw>
              </a:effectLst>
            </a:endParaRPr>
          </a:p>
          <a:p>
            <a:pPr marL="514350" indent="-514350" algn="l">
              <a:buFont typeface="+mj-lt"/>
              <a:buAutoNum type="arabicPeriod"/>
            </a:pPr>
            <a:r>
              <a:rPr lang="en-GB" b="1" dirty="0" smtClean="0">
                <a:solidFill>
                  <a:schemeClr val="accent5">
                    <a:lumMod val="75000"/>
                  </a:schemeClr>
                </a:solidFill>
                <a:effectLst>
                  <a:outerShdw blurRad="38100" dist="38100" dir="2700000" algn="tl">
                    <a:srgbClr val="000000">
                      <a:alpha val="43137"/>
                    </a:srgbClr>
                  </a:outerShdw>
                </a:effectLst>
              </a:rPr>
              <a:t>Less powerful than parametric tests</a:t>
            </a:r>
            <a:endParaRPr lang="en-GB" b="1" dirty="0">
              <a:solidFill>
                <a:schemeClr val="accent5">
                  <a:lumMod val="7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63392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20</a:t>
            </a:fld>
            <a:endParaRPr lang="en-GB"/>
          </a:p>
        </p:txBody>
      </p:sp>
      <p:sp>
        <p:nvSpPr>
          <p:cNvPr id="3" name="TextBox 2"/>
          <p:cNvSpPr txBox="1"/>
          <p:nvPr/>
        </p:nvSpPr>
        <p:spPr>
          <a:xfrm>
            <a:off x="1979712" y="908720"/>
            <a:ext cx="6120680" cy="3416320"/>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solidFill>
                  <a:schemeClr val="accent5">
                    <a:lumMod val="75000"/>
                  </a:schemeClr>
                </a:solidFill>
              </a:rPr>
              <a:t>If you have the right data, it is always best to use a parametric test where you can.</a:t>
            </a:r>
          </a:p>
          <a:p>
            <a:pPr marL="342900" indent="-342900">
              <a:buFont typeface="Arial" panose="020B0604020202020204" pitchFamily="34" charset="0"/>
              <a:buChar char="•"/>
            </a:pPr>
            <a:endParaRPr lang="en-GB" sz="2400" dirty="0">
              <a:solidFill>
                <a:schemeClr val="accent5">
                  <a:lumMod val="75000"/>
                </a:schemeClr>
              </a:solidFill>
            </a:endParaRPr>
          </a:p>
          <a:p>
            <a:pPr marL="342900" indent="-342900">
              <a:buFont typeface="Arial" panose="020B0604020202020204" pitchFamily="34" charset="0"/>
              <a:buChar char="•"/>
            </a:pPr>
            <a:r>
              <a:rPr lang="en-GB" sz="2400" dirty="0" smtClean="0">
                <a:solidFill>
                  <a:schemeClr val="accent5">
                    <a:lumMod val="75000"/>
                  </a:schemeClr>
                </a:solidFill>
              </a:rPr>
              <a:t>If you have collected data that can </a:t>
            </a:r>
            <a:r>
              <a:rPr lang="en-GB" sz="2400" b="1" dirty="0" smtClean="0">
                <a:solidFill>
                  <a:schemeClr val="accent5">
                    <a:lumMod val="75000"/>
                  </a:schemeClr>
                </a:solidFill>
              </a:rPr>
              <a:t>only</a:t>
            </a:r>
            <a:r>
              <a:rPr lang="en-GB" sz="2400" dirty="0" smtClean="0">
                <a:solidFill>
                  <a:schemeClr val="accent5">
                    <a:lumMod val="75000"/>
                  </a:schemeClr>
                </a:solidFill>
              </a:rPr>
              <a:t> be analysed using a non-parametric test, make sure you are using the correct non-parametric test!</a:t>
            </a:r>
          </a:p>
          <a:p>
            <a:pPr marL="342900" indent="-342900">
              <a:buFont typeface="Arial" panose="020B0604020202020204" pitchFamily="34" charset="0"/>
              <a:buChar char="•"/>
            </a:pPr>
            <a:endParaRPr lang="en-GB" sz="2400" dirty="0">
              <a:solidFill>
                <a:schemeClr val="accent5">
                  <a:lumMod val="75000"/>
                </a:schemeClr>
              </a:solidFill>
            </a:endParaRPr>
          </a:p>
          <a:p>
            <a:pPr marL="1257300" lvl="2" indent="-342900">
              <a:buFont typeface="Arial" panose="020B0604020202020204" pitchFamily="34" charset="0"/>
              <a:buChar char="•"/>
            </a:pPr>
            <a:r>
              <a:rPr lang="en-GB" sz="2000" dirty="0" smtClean="0">
                <a:solidFill>
                  <a:schemeClr val="accent5">
                    <a:lumMod val="75000"/>
                  </a:schemeClr>
                </a:solidFill>
              </a:rPr>
              <a:t>E.g., Chi² for independence</a:t>
            </a:r>
            <a:endParaRPr lang="en-GB" sz="2000" dirty="0">
              <a:solidFill>
                <a:schemeClr val="accent5">
                  <a:lumMod val="75000"/>
                </a:schemeClr>
              </a:solidFill>
            </a:endParaRPr>
          </a:p>
        </p:txBody>
      </p:sp>
      <p:sp>
        <p:nvSpPr>
          <p:cNvPr id="10" name="TextBox 9"/>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The Basics!</a:t>
            </a:r>
          </a:p>
          <a:p>
            <a:endParaRPr lang="en-GB" sz="2400" dirty="0">
              <a:solidFill>
                <a:schemeClr val="bg1">
                  <a:lumMod val="75000"/>
                </a:schemeClr>
              </a:solidFill>
            </a:endParaRPr>
          </a:p>
          <a:p>
            <a:r>
              <a:rPr lang="en-GB" sz="2400" b="1" dirty="0" smtClean="0">
                <a:solidFill>
                  <a:schemeClr val="accent5">
                    <a:lumMod val="75000"/>
                  </a:schemeClr>
                </a:solidFill>
                <a:effectLst>
                  <a:outerShdw blurRad="38100" dist="38100" dir="2700000" algn="tl">
                    <a:srgbClr val="000000">
                      <a:alpha val="43137"/>
                    </a:srgbClr>
                  </a:outerShdw>
                </a:effectLst>
              </a:rPr>
              <a:t>The tests</a:t>
            </a:r>
            <a:endParaRPr lang="en-GB" sz="2400" b="1" dirty="0">
              <a:solidFill>
                <a:schemeClr val="accent5">
                  <a:lumMod val="75000"/>
                </a:schemeClr>
              </a:solidFill>
              <a:effectLst>
                <a:outerShdw blurRad="38100" dist="38100" dir="2700000" algn="tl">
                  <a:srgbClr val="000000">
                    <a:alpha val="43137"/>
                  </a:srgbClr>
                </a:outerShdw>
              </a:effectLst>
            </a:endParaRPr>
          </a:p>
        </p:txBody>
      </p:sp>
      <p:graphicFrame>
        <p:nvGraphicFramePr>
          <p:cNvPr id="4" name="Table 3"/>
          <p:cNvGraphicFramePr>
            <a:graphicFrameLocks noGrp="1"/>
          </p:cNvGraphicFramePr>
          <p:nvPr>
            <p:extLst>
              <p:ext uri="{D42A27DB-BD31-4B8C-83A1-F6EECF244321}">
                <p14:modId xmlns:p14="http://schemas.microsoft.com/office/powerpoint/2010/main" val="3150035873"/>
              </p:ext>
            </p:extLst>
          </p:nvPr>
        </p:nvGraphicFramePr>
        <p:xfrm>
          <a:off x="2195736" y="4437112"/>
          <a:ext cx="6096000" cy="2113280"/>
        </p:xfrm>
        <a:graphic>
          <a:graphicData uri="http://schemas.openxmlformats.org/drawingml/2006/table">
            <a:tbl>
              <a:tblPr firstRow="1" bandRow="1">
                <a:tableStyleId>{5940675A-B579-460E-94D1-54222C63F5DA}</a:tableStyleId>
              </a:tblPr>
              <a:tblGrid>
                <a:gridCol w="1219200"/>
                <a:gridCol w="1219200"/>
                <a:gridCol w="1219200"/>
                <a:gridCol w="1219200"/>
                <a:gridCol w="1219200"/>
              </a:tblGrid>
              <a:tr h="139040">
                <a:tc rowSpan="2">
                  <a:txBody>
                    <a:bodyPr/>
                    <a:lstStyle/>
                    <a:p>
                      <a:pPr algn="ctr"/>
                      <a:endParaRPr lang="en-GB" dirty="0"/>
                    </a:p>
                  </a:txBody>
                  <a:tcPr anchor="ctr"/>
                </a:tc>
                <a:tc gridSpan="3">
                  <a:txBody>
                    <a:bodyPr/>
                    <a:lstStyle/>
                    <a:p>
                      <a:pPr algn="ctr"/>
                      <a:r>
                        <a:rPr lang="en-GB" b="1" dirty="0" smtClean="0">
                          <a:solidFill>
                            <a:schemeClr val="bg1"/>
                          </a:solidFill>
                        </a:rPr>
                        <a:t>Colour preference</a:t>
                      </a:r>
                      <a:endParaRPr lang="en-GB" b="1" dirty="0">
                        <a:solidFill>
                          <a:schemeClr val="bg1"/>
                        </a:solidFill>
                      </a:endParaRPr>
                    </a:p>
                  </a:txBody>
                  <a:tcPr anchor="ctr">
                    <a:solidFill>
                      <a:schemeClr val="accent5">
                        <a:lumMod val="75000"/>
                      </a:schemeClr>
                    </a:solidFill>
                  </a:tcPr>
                </a:tc>
                <a:tc hMerge="1">
                  <a:txBody>
                    <a:bodyPr/>
                    <a:lstStyle/>
                    <a:p>
                      <a:endParaRPr lang="en-GB" dirty="0"/>
                    </a:p>
                  </a:txBody>
                  <a:tcPr/>
                </a:tc>
                <a:tc hMerge="1">
                  <a:txBody>
                    <a:bodyPr/>
                    <a:lstStyle/>
                    <a:p>
                      <a:endParaRPr lang="en-GB" dirty="0"/>
                    </a:p>
                  </a:txBody>
                  <a:tcPr/>
                </a:tc>
                <a:tc rowSpan="2">
                  <a:txBody>
                    <a:bodyPr/>
                    <a:lstStyle/>
                    <a:p>
                      <a:pPr algn="ctr"/>
                      <a:r>
                        <a:rPr lang="en-GB" dirty="0" smtClean="0"/>
                        <a:t>Row total</a:t>
                      </a:r>
                      <a:endParaRPr lang="en-GB" dirty="0"/>
                    </a:p>
                  </a:txBody>
                  <a:tcPr anchor="ctr">
                    <a:solidFill>
                      <a:schemeClr val="bg1">
                        <a:lumMod val="75000"/>
                      </a:schemeClr>
                    </a:solidFill>
                  </a:tcPr>
                </a:tc>
              </a:tr>
              <a:tr h="139040">
                <a:tc vMerge="1">
                  <a:txBody>
                    <a:bodyPr/>
                    <a:lstStyle/>
                    <a:p>
                      <a:pPr algn="ctr"/>
                      <a:endParaRPr lang="en-GB" dirty="0"/>
                    </a:p>
                  </a:txBody>
                  <a:tcPr anchor="ctr"/>
                </a:tc>
                <a:tc>
                  <a:txBody>
                    <a:bodyPr/>
                    <a:lstStyle/>
                    <a:p>
                      <a:pPr algn="ctr"/>
                      <a:r>
                        <a:rPr lang="en-GB" dirty="0" smtClean="0"/>
                        <a:t>Red</a:t>
                      </a:r>
                      <a:endParaRPr lang="en-GB" dirty="0"/>
                    </a:p>
                  </a:txBody>
                  <a:tcPr anchor="ctr">
                    <a:solidFill>
                      <a:srgbClr val="FF0000"/>
                    </a:solidFill>
                  </a:tcPr>
                </a:tc>
                <a:tc>
                  <a:txBody>
                    <a:bodyPr/>
                    <a:lstStyle/>
                    <a:p>
                      <a:pPr algn="ctr"/>
                      <a:r>
                        <a:rPr lang="en-GB" dirty="0" smtClean="0"/>
                        <a:t>Green</a:t>
                      </a:r>
                      <a:endParaRPr lang="en-GB" dirty="0"/>
                    </a:p>
                  </a:txBody>
                  <a:tcPr anchor="ctr">
                    <a:solidFill>
                      <a:schemeClr val="accent3">
                        <a:lumMod val="75000"/>
                      </a:schemeClr>
                    </a:solidFill>
                  </a:tcPr>
                </a:tc>
                <a:tc>
                  <a:txBody>
                    <a:bodyPr/>
                    <a:lstStyle/>
                    <a:p>
                      <a:pPr algn="ctr"/>
                      <a:r>
                        <a:rPr lang="en-GB" dirty="0" smtClean="0"/>
                        <a:t>Blue</a:t>
                      </a:r>
                      <a:endParaRPr lang="en-GB" dirty="0"/>
                    </a:p>
                  </a:txBody>
                  <a:tcPr anchor="ctr">
                    <a:solidFill>
                      <a:srgbClr val="00B0F0"/>
                    </a:solidFill>
                  </a:tcPr>
                </a:tc>
                <a:tc vMerge="1">
                  <a:txBody>
                    <a:bodyPr/>
                    <a:lstStyle/>
                    <a:p>
                      <a:endParaRPr lang="en-GB" dirty="0"/>
                    </a:p>
                  </a:txBody>
                  <a:tcPr/>
                </a:tc>
              </a:tr>
              <a:tr h="370840">
                <a:tc>
                  <a:txBody>
                    <a:bodyPr/>
                    <a:lstStyle/>
                    <a:p>
                      <a:pPr algn="ctr"/>
                      <a:r>
                        <a:rPr lang="en-GB" dirty="0" smtClean="0"/>
                        <a:t>Male</a:t>
                      </a:r>
                      <a:endParaRPr lang="en-GB" dirty="0"/>
                    </a:p>
                  </a:txBody>
                  <a:tcPr anchor="ctr"/>
                </a:tc>
                <a:tc>
                  <a:txBody>
                    <a:bodyPr/>
                    <a:lstStyle/>
                    <a:p>
                      <a:pPr algn="ctr"/>
                      <a:r>
                        <a:rPr lang="en-GB" dirty="0" smtClean="0"/>
                        <a:t>16</a:t>
                      </a:r>
                      <a:endParaRPr lang="en-GB" dirty="0"/>
                    </a:p>
                  </a:txBody>
                  <a:tcPr anchor="ctr"/>
                </a:tc>
                <a:tc>
                  <a:txBody>
                    <a:bodyPr/>
                    <a:lstStyle/>
                    <a:p>
                      <a:pPr algn="ctr"/>
                      <a:r>
                        <a:rPr lang="en-GB" dirty="0" smtClean="0"/>
                        <a:t>18</a:t>
                      </a:r>
                      <a:endParaRPr lang="en-GB" dirty="0"/>
                    </a:p>
                  </a:txBody>
                  <a:tcPr anchor="ctr"/>
                </a:tc>
                <a:tc>
                  <a:txBody>
                    <a:bodyPr/>
                    <a:lstStyle/>
                    <a:p>
                      <a:pPr algn="ctr"/>
                      <a:r>
                        <a:rPr lang="en-GB" dirty="0" smtClean="0"/>
                        <a:t>16</a:t>
                      </a:r>
                      <a:endParaRPr lang="en-GB" dirty="0"/>
                    </a:p>
                  </a:txBody>
                  <a:tcPr anchor="ctr"/>
                </a:tc>
                <a:tc>
                  <a:txBody>
                    <a:bodyPr/>
                    <a:lstStyle/>
                    <a:p>
                      <a:pPr algn="ctr"/>
                      <a:r>
                        <a:rPr lang="en-GB" dirty="0" smtClean="0"/>
                        <a:t>50</a:t>
                      </a:r>
                      <a:endParaRPr lang="en-GB" dirty="0"/>
                    </a:p>
                  </a:txBody>
                  <a:tcPr anchor="ctr"/>
                </a:tc>
              </a:tr>
              <a:tr h="370840">
                <a:tc>
                  <a:txBody>
                    <a:bodyPr/>
                    <a:lstStyle/>
                    <a:p>
                      <a:pPr algn="ctr"/>
                      <a:r>
                        <a:rPr lang="en-GB" b="1" dirty="0" smtClean="0"/>
                        <a:t>Female</a:t>
                      </a:r>
                      <a:endParaRPr lang="en-GB" b="1" dirty="0"/>
                    </a:p>
                  </a:txBody>
                  <a:tcPr anchor="ctr"/>
                </a:tc>
                <a:tc>
                  <a:txBody>
                    <a:bodyPr/>
                    <a:lstStyle/>
                    <a:p>
                      <a:pPr algn="ctr"/>
                      <a:r>
                        <a:rPr lang="en-GB" dirty="0" smtClean="0"/>
                        <a:t>20</a:t>
                      </a:r>
                      <a:endParaRPr lang="en-GB" dirty="0"/>
                    </a:p>
                  </a:txBody>
                  <a:tcPr anchor="ctr"/>
                </a:tc>
                <a:tc>
                  <a:txBody>
                    <a:bodyPr/>
                    <a:lstStyle/>
                    <a:p>
                      <a:pPr algn="ctr"/>
                      <a:r>
                        <a:rPr lang="en-GB" dirty="0" smtClean="0"/>
                        <a:t>9</a:t>
                      </a:r>
                      <a:endParaRPr lang="en-GB" dirty="0"/>
                    </a:p>
                  </a:txBody>
                  <a:tcPr anchor="ctr"/>
                </a:tc>
                <a:tc>
                  <a:txBody>
                    <a:bodyPr/>
                    <a:lstStyle/>
                    <a:p>
                      <a:pPr algn="ctr"/>
                      <a:r>
                        <a:rPr lang="en-GB" dirty="0" smtClean="0"/>
                        <a:t>21</a:t>
                      </a:r>
                      <a:endParaRPr lang="en-GB" dirty="0"/>
                    </a:p>
                  </a:txBody>
                  <a:tcPr anchor="ctr"/>
                </a:tc>
                <a:tc>
                  <a:txBody>
                    <a:bodyPr/>
                    <a:lstStyle/>
                    <a:p>
                      <a:pPr algn="ctr"/>
                      <a:r>
                        <a:rPr lang="en-GB" dirty="0" smtClean="0"/>
                        <a:t>50</a:t>
                      </a:r>
                      <a:endParaRPr lang="en-GB" dirty="0"/>
                    </a:p>
                  </a:txBody>
                  <a:tcPr anchor="ctr"/>
                </a:tc>
              </a:tr>
              <a:tr h="370840">
                <a:tc>
                  <a:txBody>
                    <a:bodyPr/>
                    <a:lstStyle/>
                    <a:p>
                      <a:pPr algn="ctr"/>
                      <a:r>
                        <a:rPr lang="en-GB" dirty="0" smtClean="0"/>
                        <a:t>Column total</a:t>
                      </a:r>
                      <a:endParaRPr lang="en-GB" dirty="0"/>
                    </a:p>
                  </a:txBody>
                  <a:tcPr anchor="ctr">
                    <a:solidFill>
                      <a:schemeClr val="bg1">
                        <a:lumMod val="75000"/>
                      </a:schemeClr>
                    </a:solidFill>
                  </a:tcPr>
                </a:tc>
                <a:tc>
                  <a:txBody>
                    <a:bodyPr/>
                    <a:lstStyle/>
                    <a:p>
                      <a:pPr algn="ctr"/>
                      <a:r>
                        <a:rPr lang="en-GB" dirty="0" smtClean="0"/>
                        <a:t>36</a:t>
                      </a:r>
                      <a:endParaRPr lang="en-GB" dirty="0"/>
                    </a:p>
                  </a:txBody>
                  <a:tcPr anchor="ctr"/>
                </a:tc>
                <a:tc>
                  <a:txBody>
                    <a:bodyPr/>
                    <a:lstStyle/>
                    <a:p>
                      <a:pPr algn="ctr"/>
                      <a:r>
                        <a:rPr lang="en-GB" dirty="0" smtClean="0"/>
                        <a:t>27</a:t>
                      </a:r>
                      <a:endParaRPr lang="en-GB" dirty="0"/>
                    </a:p>
                  </a:txBody>
                  <a:tcPr anchor="ctr"/>
                </a:tc>
                <a:tc>
                  <a:txBody>
                    <a:bodyPr/>
                    <a:lstStyle/>
                    <a:p>
                      <a:pPr algn="ctr"/>
                      <a:r>
                        <a:rPr lang="en-GB" dirty="0" smtClean="0"/>
                        <a:t>37</a:t>
                      </a:r>
                      <a:endParaRPr lang="en-GB" dirty="0"/>
                    </a:p>
                  </a:txBody>
                  <a:tcPr anchor="ctr"/>
                </a:tc>
                <a:tc>
                  <a:txBody>
                    <a:bodyPr/>
                    <a:lstStyle/>
                    <a:p>
                      <a:pPr algn="ctr"/>
                      <a:r>
                        <a:rPr lang="en-GB" dirty="0" smtClean="0"/>
                        <a:t>100</a:t>
                      </a:r>
                      <a:endParaRPr lang="en-GB" dirty="0"/>
                    </a:p>
                  </a:txBody>
                  <a:tcPr anchor="ctr"/>
                </a:tc>
              </a:tr>
            </a:tbl>
          </a:graphicData>
        </a:graphic>
      </p:graphicFrame>
    </p:spTree>
    <p:extLst>
      <p:ext uri="{BB962C8B-B14F-4D97-AF65-F5344CB8AC3E}">
        <p14:creationId xmlns:p14="http://schemas.microsoft.com/office/powerpoint/2010/main" val="176339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21</a:t>
            </a:fld>
            <a:endParaRPr lang="en-GB"/>
          </a:p>
        </p:txBody>
      </p:sp>
      <p:sp>
        <p:nvSpPr>
          <p:cNvPr id="3" name="TextBox 2"/>
          <p:cNvSpPr txBox="1"/>
          <p:nvPr/>
        </p:nvSpPr>
        <p:spPr>
          <a:xfrm>
            <a:off x="1979712" y="908720"/>
            <a:ext cx="6120680" cy="4524315"/>
          </a:xfrm>
          <a:prstGeom prst="rect">
            <a:avLst/>
          </a:prstGeom>
          <a:noFill/>
        </p:spPr>
        <p:txBody>
          <a:bodyPr wrap="square" rtlCol="0">
            <a:spAutoFit/>
          </a:bodyPr>
          <a:lstStyle/>
          <a:p>
            <a:r>
              <a:rPr lang="en-GB" sz="2400" b="1" u="sng" dirty="0" smtClean="0">
                <a:solidFill>
                  <a:schemeClr val="accent5">
                    <a:lumMod val="75000"/>
                  </a:schemeClr>
                </a:solidFill>
              </a:rPr>
              <a:t>Chi² for independence</a:t>
            </a:r>
          </a:p>
          <a:p>
            <a:endParaRPr lang="en-GB" sz="2400" dirty="0" smtClean="0">
              <a:solidFill>
                <a:schemeClr val="accent5">
                  <a:lumMod val="75000"/>
                </a:schemeClr>
              </a:solidFill>
            </a:endParaRPr>
          </a:p>
          <a:p>
            <a:pPr marL="342900" indent="-342900">
              <a:buFont typeface="Arial" panose="020B0604020202020204" pitchFamily="34" charset="0"/>
              <a:buChar char="•"/>
            </a:pPr>
            <a:r>
              <a:rPr lang="en-GB" sz="2400" dirty="0" smtClean="0">
                <a:solidFill>
                  <a:schemeClr val="accent5">
                    <a:lumMod val="75000"/>
                  </a:schemeClr>
                </a:solidFill>
              </a:rPr>
              <a:t>A chi² (</a:t>
            </a:r>
            <a:r>
              <a:rPr lang="en-GB" sz="2400" i="1" dirty="0" smtClean="0">
                <a:solidFill>
                  <a:schemeClr val="accent5">
                    <a:lumMod val="75000"/>
                  </a:schemeClr>
                </a:solidFill>
              </a:rPr>
              <a:t>X</a:t>
            </a:r>
            <a:r>
              <a:rPr lang="en-GB" sz="2400" i="1" baseline="30000" dirty="0" smtClean="0">
                <a:solidFill>
                  <a:schemeClr val="accent5">
                    <a:lumMod val="75000"/>
                  </a:schemeClr>
                </a:solidFill>
              </a:rPr>
              <a:t>2</a:t>
            </a:r>
            <a:r>
              <a:rPr lang="en-GB" sz="2400" i="1" dirty="0" smtClean="0">
                <a:solidFill>
                  <a:schemeClr val="accent5">
                    <a:lumMod val="75000"/>
                  </a:schemeClr>
                </a:solidFill>
              </a:rPr>
              <a:t>) </a:t>
            </a:r>
            <a:r>
              <a:rPr lang="en-GB" sz="2400" dirty="0" smtClean="0">
                <a:solidFill>
                  <a:schemeClr val="accent5">
                    <a:lumMod val="75000"/>
                  </a:schemeClr>
                </a:solidFill>
              </a:rPr>
              <a:t>statistic is used to investigate whether distributions of categorical variables differ from one another</a:t>
            </a:r>
          </a:p>
          <a:p>
            <a:pPr marL="342900" indent="-342900">
              <a:buFont typeface="Arial" panose="020B0604020202020204" pitchFamily="34" charset="0"/>
              <a:buChar char="•"/>
            </a:pPr>
            <a:endParaRPr lang="en-GB" sz="2400" dirty="0" smtClean="0">
              <a:solidFill>
                <a:schemeClr val="accent5">
                  <a:lumMod val="75000"/>
                </a:schemeClr>
              </a:solidFill>
            </a:endParaRPr>
          </a:p>
          <a:p>
            <a:pPr marL="342900" indent="-342900">
              <a:buFont typeface="Arial" panose="020B0604020202020204" pitchFamily="34" charset="0"/>
              <a:buChar char="•"/>
            </a:pPr>
            <a:r>
              <a:rPr lang="en-GB" sz="2400" dirty="0" smtClean="0">
                <a:solidFill>
                  <a:schemeClr val="accent5">
                    <a:lumMod val="75000"/>
                  </a:schemeClr>
                </a:solidFill>
              </a:rPr>
              <a:t>Compares the counts of categorical responses between two (or more) independent groups</a:t>
            </a:r>
          </a:p>
          <a:p>
            <a:pPr marL="342900" indent="-342900">
              <a:buFont typeface="Arial" panose="020B0604020202020204" pitchFamily="34" charset="0"/>
              <a:buChar char="•"/>
            </a:pPr>
            <a:endParaRPr lang="en-GB" sz="2400" dirty="0">
              <a:solidFill>
                <a:schemeClr val="accent5">
                  <a:lumMod val="75000"/>
                </a:schemeClr>
              </a:solidFill>
            </a:endParaRPr>
          </a:p>
          <a:p>
            <a:pPr marL="342900" indent="-342900">
              <a:buFont typeface="Arial" panose="020B0604020202020204" pitchFamily="34" charset="0"/>
              <a:buChar char="•"/>
            </a:pPr>
            <a:r>
              <a:rPr lang="en-GB" sz="2400" i="1" dirty="0" smtClean="0">
                <a:solidFill>
                  <a:schemeClr val="accent5">
                    <a:lumMod val="75000"/>
                  </a:schemeClr>
                </a:solidFill>
              </a:rPr>
              <a:t>NB: The numbers only represent the category of which the participant is a member!</a:t>
            </a:r>
            <a:endParaRPr lang="en-GB" sz="2400" i="1" dirty="0">
              <a:solidFill>
                <a:schemeClr val="accent5">
                  <a:lumMod val="75000"/>
                </a:schemeClr>
              </a:solidFill>
            </a:endParaRPr>
          </a:p>
        </p:txBody>
      </p:sp>
      <p:sp>
        <p:nvSpPr>
          <p:cNvPr id="10" name="TextBox 9"/>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The Basics!</a:t>
            </a:r>
          </a:p>
          <a:p>
            <a:endParaRPr lang="en-GB" sz="2400" dirty="0">
              <a:solidFill>
                <a:schemeClr val="bg1">
                  <a:lumMod val="75000"/>
                </a:schemeClr>
              </a:solidFill>
            </a:endParaRPr>
          </a:p>
          <a:p>
            <a:r>
              <a:rPr lang="en-GB" sz="2400" b="1" dirty="0" smtClean="0">
                <a:solidFill>
                  <a:schemeClr val="accent5">
                    <a:lumMod val="75000"/>
                  </a:schemeClr>
                </a:solidFill>
                <a:effectLst>
                  <a:outerShdw blurRad="38100" dist="38100" dir="2700000" algn="tl">
                    <a:srgbClr val="000000">
                      <a:alpha val="43137"/>
                    </a:srgbClr>
                  </a:outerShdw>
                </a:effectLst>
              </a:rPr>
              <a:t>The tests</a:t>
            </a:r>
            <a:endParaRPr lang="en-GB" sz="2400" b="1" dirty="0">
              <a:solidFill>
                <a:schemeClr val="accent5">
                  <a:lumMod val="7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198800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22</a:t>
            </a:fld>
            <a:endParaRPr lang="en-GB"/>
          </a:p>
        </p:txBody>
      </p:sp>
      <p:sp>
        <p:nvSpPr>
          <p:cNvPr id="7" name="TextBox 6"/>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The Basics!</a:t>
            </a:r>
          </a:p>
          <a:p>
            <a:endParaRPr lang="en-GB" sz="2400" dirty="0">
              <a:solidFill>
                <a:schemeClr val="bg1">
                  <a:lumMod val="75000"/>
                </a:schemeClr>
              </a:solidFill>
            </a:endParaRPr>
          </a:p>
          <a:p>
            <a:r>
              <a:rPr lang="en-GB" sz="2400" b="1" dirty="0" smtClean="0">
                <a:solidFill>
                  <a:schemeClr val="accent5">
                    <a:lumMod val="75000"/>
                  </a:schemeClr>
                </a:solidFill>
                <a:effectLst>
                  <a:outerShdw blurRad="38100" dist="38100" dir="2700000" algn="tl">
                    <a:srgbClr val="000000">
                      <a:alpha val="43137"/>
                    </a:srgbClr>
                  </a:outerShdw>
                </a:effectLst>
              </a:rPr>
              <a:t>The tests</a:t>
            </a:r>
            <a:endParaRPr lang="en-GB" sz="2400" b="1" dirty="0">
              <a:solidFill>
                <a:schemeClr val="accent5">
                  <a:lumMod val="75000"/>
                </a:schemeClr>
              </a:solidFill>
              <a:effectLst>
                <a:outerShdw blurRad="38100" dist="38100" dir="2700000" algn="tl">
                  <a:srgbClr val="000000">
                    <a:alpha val="43137"/>
                  </a:srgbClr>
                </a:outerShdw>
              </a:effectLst>
            </a:endParaRPr>
          </a:p>
        </p:txBody>
      </p:sp>
      <p:graphicFrame>
        <p:nvGraphicFramePr>
          <p:cNvPr id="10" name="Table 9"/>
          <p:cNvGraphicFramePr>
            <a:graphicFrameLocks noGrp="1"/>
          </p:cNvGraphicFramePr>
          <p:nvPr>
            <p:extLst>
              <p:ext uri="{D42A27DB-BD31-4B8C-83A1-F6EECF244321}">
                <p14:modId xmlns:p14="http://schemas.microsoft.com/office/powerpoint/2010/main" val="4250823094"/>
              </p:ext>
            </p:extLst>
          </p:nvPr>
        </p:nvGraphicFramePr>
        <p:xfrm>
          <a:off x="2407185" y="908720"/>
          <a:ext cx="6096000" cy="2113280"/>
        </p:xfrm>
        <a:graphic>
          <a:graphicData uri="http://schemas.openxmlformats.org/drawingml/2006/table">
            <a:tbl>
              <a:tblPr firstRow="1" bandRow="1">
                <a:tableStyleId>{5940675A-B579-460E-94D1-54222C63F5DA}</a:tableStyleId>
              </a:tblPr>
              <a:tblGrid>
                <a:gridCol w="1219200"/>
                <a:gridCol w="1219200"/>
                <a:gridCol w="1219200"/>
                <a:gridCol w="1219200"/>
                <a:gridCol w="1219200"/>
              </a:tblGrid>
              <a:tr h="139040">
                <a:tc rowSpan="2">
                  <a:txBody>
                    <a:bodyPr/>
                    <a:lstStyle/>
                    <a:p>
                      <a:pPr algn="ctr"/>
                      <a:endParaRPr lang="en-GB" dirty="0"/>
                    </a:p>
                  </a:txBody>
                  <a:tcPr anchor="ctr"/>
                </a:tc>
                <a:tc gridSpan="3">
                  <a:txBody>
                    <a:bodyPr/>
                    <a:lstStyle/>
                    <a:p>
                      <a:pPr algn="ctr"/>
                      <a:r>
                        <a:rPr lang="en-GB" b="1" dirty="0" smtClean="0">
                          <a:solidFill>
                            <a:schemeClr val="bg1"/>
                          </a:solidFill>
                        </a:rPr>
                        <a:t>Colour preference</a:t>
                      </a:r>
                      <a:endParaRPr lang="en-GB" b="1" dirty="0">
                        <a:solidFill>
                          <a:schemeClr val="bg1"/>
                        </a:solidFill>
                      </a:endParaRPr>
                    </a:p>
                  </a:txBody>
                  <a:tcPr anchor="ctr">
                    <a:solidFill>
                      <a:schemeClr val="accent5">
                        <a:lumMod val="75000"/>
                      </a:schemeClr>
                    </a:solidFill>
                  </a:tcPr>
                </a:tc>
                <a:tc hMerge="1">
                  <a:txBody>
                    <a:bodyPr/>
                    <a:lstStyle/>
                    <a:p>
                      <a:endParaRPr lang="en-GB" dirty="0"/>
                    </a:p>
                  </a:txBody>
                  <a:tcPr/>
                </a:tc>
                <a:tc hMerge="1">
                  <a:txBody>
                    <a:bodyPr/>
                    <a:lstStyle/>
                    <a:p>
                      <a:endParaRPr lang="en-GB" dirty="0"/>
                    </a:p>
                  </a:txBody>
                  <a:tcPr/>
                </a:tc>
                <a:tc rowSpan="2">
                  <a:txBody>
                    <a:bodyPr/>
                    <a:lstStyle/>
                    <a:p>
                      <a:pPr algn="ctr"/>
                      <a:r>
                        <a:rPr lang="en-GB" dirty="0" smtClean="0"/>
                        <a:t>Row total</a:t>
                      </a:r>
                      <a:endParaRPr lang="en-GB" dirty="0"/>
                    </a:p>
                  </a:txBody>
                  <a:tcPr anchor="ctr">
                    <a:solidFill>
                      <a:schemeClr val="bg1">
                        <a:lumMod val="75000"/>
                      </a:schemeClr>
                    </a:solidFill>
                  </a:tcPr>
                </a:tc>
              </a:tr>
              <a:tr h="139040">
                <a:tc vMerge="1">
                  <a:txBody>
                    <a:bodyPr/>
                    <a:lstStyle/>
                    <a:p>
                      <a:pPr algn="ctr"/>
                      <a:endParaRPr lang="en-GB" dirty="0"/>
                    </a:p>
                  </a:txBody>
                  <a:tcPr anchor="ctr"/>
                </a:tc>
                <a:tc>
                  <a:txBody>
                    <a:bodyPr/>
                    <a:lstStyle/>
                    <a:p>
                      <a:pPr algn="ctr"/>
                      <a:r>
                        <a:rPr lang="en-GB" dirty="0" smtClean="0"/>
                        <a:t>Red</a:t>
                      </a:r>
                      <a:endParaRPr lang="en-GB" dirty="0"/>
                    </a:p>
                  </a:txBody>
                  <a:tcPr anchor="ctr">
                    <a:solidFill>
                      <a:srgbClr val="FF0000"/>
                    </a:solidFill>
                  </a:tcPr>
                </a:tc>
                <a:tc>
                  <a:txBody>
                    <a:bodyPr/>
                    <a:lstStyle/>
                    <a:p>
                      <a:pPr algn="ctr"/>
                      <a:r>
                        <a:rPr lang="en-GB" dirty="0" smtClean="0"/>
                        <a:t>Green</a:t>
                      </a:r>
                      <a:endParaRPr lang="en-GB" dirty="0"/>
                    </a:p>
                  </a:txBody>
                  <a:tcPr anchor="ctr">
                    <a:solidFill>
                      <a:schemeClr val="accent3">
                        <a:lumMod val="75000"/>
                      </a:schemeClr>
                    </a:solidFill>
                  </a:tcPr>
                </a:tc>
                <a:tc>
                  <a:txBody>
                    <a:bodyPr/>
                    <a:lstStyle/>
                    <a:p>
                      <a:pPr algn="ctr"/>
                      <a:r>
                        <a:rPr lang="en-GB" dirty="0" smtClean="0"/>
                        <a:t>Blue</a:t>
                      </a:r>
                      <a:endParaRPr lang="en-GB" dirty="0"/>
                    </a:p>
                  </a:txBody>
                  <a:tcPr anchor="ctr">
                    <a:solidFill>
                      <a:srgbClr val="00B0F0"/>
                    </a:solidFill>
                  </a:tcPr>
                </a:tc>
                <a:tc vMerge="1">
                  <a:txBody>
                    <a:bodyPr/>
                    <a:lstStyle/>
                    <a:p>
                      <a:endParaRPr lang="en-GB" dirty="0"/>
                    </a:p>
                  </a:txBody>
                  <a:tcPr/>
                </a:tc>
              </a:tr>
              <a:tr h="370840">
                <a:tc>
                  <a:txBody>
                    <a:bodyPr/>
                    <a:lstStyle/>
                    <a:p>
                      <a:pPr algn="ctr"/>
                      <a:r>
                        <a:rPr lang="en-GB" dirty="0" smtClean="0"/>
                        <a:t>Male</a:t>
                      </a:r>
                      <a:endParaRPr lang="en-GB" dirty="0"/>
                    </a:p>
                  </a:txBody>
                  <a:tcPr anchor="ctr"/>
                </a:tc>
                <a:tc>
                  <a:txBody>
                    <a:bodyPr/>
                    <a:lstStyle/>
                    <a:p>
                      <a:pPr algn="ctr"/>
                      <a:r>
                        <a:rPr lang="en-GB" dirty="0" smtClean="0"/>
                        <a:t>16</a:t>
                      </a:r>
                      <a:endParaRPr lang="en-GB" dirty="0"/>
                    </a:p>
                  </a:txBody>
                  <a:tcPr anchor="ctr"/>
                </a:tc>
                <a:tc>
                  <a:txBody>
                    <a:bodyPr/>
                    <a:lstStyle/>
                    <a:p>
                      <a:pPr algn="ctr"/>
                      <a:r>
                        <a:rPr lang="en-GB" dirty="0" smtClean="0"/>
                        <a:t>18</a:t>
                      </a:r>
                      <a:endParaRPr lang="en-GB" dirty="0"/>
                    </a:p>
                  </a:txBody>
                  <a:tcPr anchor="ctr"/>
                </a:tc>
                <a:tc>
                  <a:txBody>
                    <a:bodyPr/>
                    <a:lstStyle/>
                    <a:p>
                      <a:pPr algn="ctr"/>
                      <a:r>
                        <a:rPr lang="en-GB" dirty="0" smtClean="0"/>
                        <a:t>16</a:t>
                      </a:r>
                      <a:endParaRPr lang="en-GB" dirty="0"/>
                    </a:p>
                  </a:txBody>
                  <a:tcPr anchor="ctr"/>
                </a:tc>
                <a:tc>
                  <a:txBody>
                    <a:bodyPr/>
                    <a:lstStyle/>
                    <a:p>
                      <a:pPr algn="ctr"/>
                      <a:r>
                        <a:rPr lang="en-GB" dirty="0" smtClean="0"/>
                        <a:t>50</a:t>
                      </a:r>
                      <a:endParaRPr lang="en-GB" dirty="0"/>
                    </a:p>
                  </a:txBody>
                  <a:tcPr anchor="ctr"/>
                </a:tc>
              </a:tr>
              <a:tr h="370840">
                <a:tc>
                  <a:txBody>
                    <a:bodyPr/>
                    <a:lstStyle/>
                    <a:p>
                      <a:pPr algn="ctr"/>
                      <a:r>
                        <a:rPr lang="en-GB" b="1" dirty="0" smtClean="0"/>
                        <a:t>Female</a:t>
                      </a:r>
                      <a:endParaRPr lang="en-GB" b="1" dirty="0"/>
                    </a:p>
                  </a:txBody>
                  <a:tcPr anchor="ctr"/>
                </a:tc>
                <a:tc>
                  <a:txBody>
                    <a:bodyPr/>
                    <a:lstStyle/>
                    <a:p>
                      <a:pPr algn="ctr"/>
                      <a:r>
                        <a:rPr lang="en-GB" dirty="0" smtClean="0"/>
                        <a:t>20</a:t>
                      </a:r>
                      <a:endParaRPr lang="en-GB" dirty="0"/>
                    </a:p>
                  </a:txBody>
                  <a:tcPr anchor="ctr"/>
                </a:tc>
                <a:tc>
                  <a:txBody>
                    <a:bodyPr/>
                    <a:lstStyle/>
                    <a:p>
                      <a:pPr algn="ctr"/>
                      <a:r>
                        <a:rPr lang="en-GB" dirty="0" smtClean="0"/>
                        <a:t>9</a:t>
                      </a:r>
                      <a:endParaRPr lang="en-GB" dirty="0"/>
                    </a:p>
                  </a:txBody>
                  <a:tcPr anchor="ctr"/>
                </a:tc>
                <a:tc>
                  <a:txBody>
                    <a:bodyPr/>
                    <a:lstStyle/>
                    <a:p>
                      <a:pPr algn="ctr"/>
                      <a:r>
                        <a:rPr lang="en-GB" dirty="0" smtClean="0"/>
                        <a:t>21</a:t>
                      </a:r>
                      <a:endParaRPr lang="en-GB" dirty="0"/>
                    </a:p>
                  </a:txBody>
                  <a:tcPr anchor="ctr"/>
                </a:tc>
                <a:tc>
                  <a:txBody>
                    <a:bodyPr/>
                    <a:lstStyle/>
                    <a:p>
                      <a:pPr algn="ctr"/>
                      <a:r>
                        <a:rPr lang="en-GB" dirty="0" smtClean="0"/>
                        <a:t>50</a:t>
                      </a:r>
                      <a:endParaRPr lang="en-GB" dirty="0"/>
                    </a:p>
                  </a:txBody>
                  <a:tcPr anchor="ctr"/>
                </a:tc>
              </a:tr>
              <a:tr h="370840">
                <a:tc>
                  <a:txBody>
                    <a:bodyPr/>
                    <a:lstStyle/>
                    <a:p>
                      <a:pPr algn="ctr"/>
                      <a:r>
                        <a:rPr lang="en-GB" dirty="0" smtClean="0"/>
                        <a:t>Column total</a:t>
                      </a:r>
                      <a:endParaRPr lang="en-GB" dirty="0"/>
                    </a:p>
                  </a:txBody>
                  <a:tcPr anchor="ctr">
                    <a:solidFill>
                      <a:schemeClr val="bg1">
                        <a:lumMod val="75000"/>
                      </a:schemeClr>
                    </a:solidFill>
                  </a:tcPr>
                </a:tc>
                <a:tc>
                  <a:txBody>
                    <a:bodyPr/>
                    <a:lstStyle/>
                    <a:p>
                      <a:pPr algn="ctr"/>
                      <a:r>
                        <a:rPr lang="en-GB" dirty="0" smtClean="0"/>
                        <a:t>36</a:t>
                      </a:r>
                      <a:endParaRPr lang="en-GB" dirty="0"/>
                    </a:p>
                  </a:txBody>
                  <a:tcPr anchor="ctr"/>
                </a:tc>
                <a:tc>
                  <a:txBody>
                    <a:bodyPr/>
                    <a:lstStyle/>
                    <a:p>
                      <a:pPr algn="ctr"/>
                      <a:r>
                        <a:rPr lang="en-GB" dirty="0" smtClean="0"/>
                        <a:t>27</a:t>
                      </a:r>
                      <a:endParaRPr lang="en-GB" dirty="0"/>
                    </a:p>
                  </a:txBody>
                  <a:tcPr anchor="ctr"/>
                </a:tc>
                <a:tc>
                  <a:txBody>
                    <a:bodyPr/>
                    <a:lstStyle/>
                    <a:p>
                      <a:pPr algn="ctr"/>
                      <a:r>
                        <a:rPr lang="en-GB" dirty="0" smtClean="0"/>
                        <a:t>37</a:t>
                      </a:r>
                      <a:endParaRPr lang="en-GB" dirty="0"/>
                    </a:p>
                  </a:txBody>
                  <a:tcPr anchor="ctr"/>
                </a:tc>
                <a:tc>
                  <a:txBody>
                    <a:bodyPr/>
                    <a:lstStyle/>
                    <a:p>
                      <a:pPr algn="ctr"/>
                      <a:r>
                        <a:rPr lang="en-GB" dirty="0" smtClean="0"/>
                        <a:t>100</a:t>
                      </a:r>
                      <a:endParaRPr lang="en-GB" dirty="0"/>
                    </a:p>
                  </a:txBody>
                  <a:tcPr anchor="ctr"/>
                </a:tc>
              </a:tr>
            </a:tbl>
          </a:graphicData>
        </a:graphic>
      </p:graphicFrame>
      <p:sp>
        <p:nvSpPr>
          <p:cNvPr id="3" name="TextBox 2"/>
          <p:cNvSpPr txBox="1"/>
          <p:nvPr/>
        </p:nvSpPr>
        <p:spPr>
          <a:xfrm>
            <a:off x="2123728" y="3467313"/>
            <a:ext cx="6662914" cy="3046988"/>
          </a:xfrm>
          <a:prstGeom prst="rect">
            <a:avLst/>
          </a:prstGeom>
          <a:noFill/>
          <a:ln w="38100" cmpd="thinThick">
            <a:solidFill>
              <a:schemeClr val="accent5">
                <a:lumMod val="75000"/>
              </a:schemeClr>
            </a:solidFill>
            <a:prstDash val="dash"/>
          </a:ln>
        </p:spPr>
        <p:txBody>
          <a:bodyPr wrap="none" rtlCol="0">
            <a:spAutoFit/>
          </a:bodyPr>
          <a:lstStyle/>
          <a:p>
            <a:pPr marL="342900" indent="-342900">
              <a:buAutoNum type="arabicParenR"/>
            </a:pPr>
            <a:r>
              <a:rPr lang="en-GB" sz="2400" dirty="0" smtClean="0">
                <a:solidFill>
                  <a:schemeClr val="accent5">
                    <a:lumMod val="75000"/>
                  </a:schemeClr>
                </a:solidFill>
              </a:rPr>
              <a:t>At what LEVEL is this data?</a:t>
            </a:r>
          </a:p>
          <a:p>
            <a:pPr marL="1257300" lvl="2" indent="-342900">
              <a:buFont typeface="Arial" panose="020B0604020202020204" pitchFamily="34" charset="0"/>
              <a:buChar char="•"/>
            </a:pPr>
            <a:r>
              <a:rPr lang="en-GB" sz="2400" dirty="0" smtClean="0">
                <a:solidFill>
                  <a:schemeClr val="accent5">
                    <a:lumMod val="75000"/>
                  </a:schemeClr>
                </a:solidFill>
              </a:rPr>
              <a:t>Nominal, ordinal, interval or ratio?</a:t>
            </a:r>
          </a:p>
          <a:p>
            <a:pPr marL="1257300" lvl="2" indent="-342900">
              <a:buFont typeface="Arial" panose="020B0604020202020204" pitchFamily="34" charset="0"/>
              <a:buChar char="•"/>
            </a:pPr>
            <a:endParaRPr lang="en-GB" sz="2400" dirty="0">
              <a:solidFill>
                <a:schemeClr val="accent5">
                  <a:lumMod val="75000"/>
                </a:schemeClr>
              </a:solidFill>
            </a:endParaRPr>
          </a:p>
          <a:p>
            <a:pPr marL="342900" indent="-342900">
              <a:buFont typeface="+mj-lt"/>
              <a:buAutoNum type="arabicParenR"/>
            </a:pPr>
            <a:r>
              <a:rPr lang="en-GB" sz="2400" dirty="0" smtClean="0">
                <a:solidFill>
                  <a:schemeClr val="accent5">
                    <a:lumMod val="75000"/>
                  </a:schemeClr>
                </a:solidFill>
              </a:rPr>
              <a:t>What CAN this data tell us?</a:t>
            </a:r>
          </a:p>
          <a:p>
            <a:pPr marL="342900" indent="-342900">
              <a:buFont typeface="+mj-lt"/>
              <a:buAutoNum type="arabicParenR"/>
            </a:pPr>
            <a:endParaRPr lang="en-GB" sz="2400" dirty="0">
              <a:solidFill>
                <a:schemeClr val="accent5">
                  <a:lumMod val="75000"/>
                </a:schemeClr>
              </a:solidFill>
            </a:endParaRPr>
          </a:p>
          <a:p>
            <a:pPr marL="342900" indent="-342900">
              <a:buFont typeface="+mj-lt"/>
              <a:buAutoNum type="arabicParenR"/>
            </a:pPr>
            <a:r>
              <a:rPr lang="en-GB" sz="2400" dirty="0" smtClean="0">
                <a:solidFill>
                  <a:schemeClr val="accent5">
                    <a:lumMod val="75000"/>
                  </a:schemeClr>
                </a:solidFill>
              </a:rPr>
              <a:t>What CAN’T it tell us?</a:t>
            </a:r>
          </a:p>
          <a:p>
            <a:pPr marL="342900" indent="-342900">
              <a:buFont typeface="+mj-lt"/>
              <a:buAutoNum type="arabicParenR"/>
            </a:pPr>
            <a:endParaRPr lang="en-GB" sz="2400" dirty="0">
              <a:solidFill>
                <a:schemeClr val="accent5">
                  <a:lumMod val="75000"/>
                </a:schemeClr>
              </a:solidFill>
            </a:endParaRPr>
          </a:p>
          <a:p>
            <a:pPr marL="342900" indent="-342900">
              <a:buFont typeface="+mj-lt"/>
              <a:buAutoNum type="arabicParenR"/>
            </a:pPr>
            <a:r>
              <a:rPr lang="en-GB" sz="2400" dirty="0" smtClean="0">
                <a:solidFill>
                  <a:schemeClr val="accent5">
                    <a:lumMod val="75000"/>
                  </a:schemeClr>
                </a:solidFill>
              </a:rPr>
              <a:t>Why are we able to use a Chi² for independence?</a:t>
            </a:r>
            <a:endParaRPr lang="en-GB" sz="2400" dirty="0">
              <a:solidFill>
                <a:schemeClr val="accent5">
                  <a:lumMod val="75000"/>
                </a:schemeClr>
              </a:solidFill>
            </a:endParaRPr>
          </a:p>
        </p:txBody>
      </p:sp>
    </p:spTree>
    <p:extLst>
      <p:ext uri="{BB962C8B-B14F-4D97-AF65-F5344CB8AC3E}">
        <p14:creationId xmlns:p14="http://schemas.microsoft.com/office/powerpoint/2010/main" val="176339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23</a:t>
            </a:fld>
            <a:endParaRPr lang="en-GB"/>
          </a:p>
        </p:txBody>
      </p:sp>
      <p:sp>
        <p:nvSpPr>
          <p:cNvPr id="7" name="TextBox 6"/>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The Basics!</a:t>
            </a:r>
          </a:p>
          <a:p>
            <a:endParaRPr lang="en-GB" sz="2400" dirty="0">
              <a:solidFill>
                <a:schemeClr val="bg1">
                  <a:lumMod val="75000"/>
                </a:schemeClr>
              </a:solidFill>
            </a:endParaRPr>
          </a:p>
          <a:p>
            <a:r>
              <a:rPr lang="en-GB" sz="2400" b="1" dirty="0" smtClean="0">
                <a:solidFill>
                  <a:schemeClr val="accent5">
                    <a:lumMod val="75000"/>
                  </a:schemeClr>
                </a:solidFill>
                <a:effectLst>
                  <a:outerShdw blurRad="38100" dist="38100" dir="2700000" algn="tl">
                    <a:srgbClr val="000000">
                      <a:alpha val="43137"/>
                    </a:srgbClr>
                  </a:outerShdw>
                </a:effectLst>
              </a:rPr>
              <a:t>The tests</a:t>
            </a:r>
            <a:endParaRPr lang="en-GB" sz="2400" b="1" dirty="0">
              <a:solidFill>
                <a:schemeClr val="accent5">
                  <a:lumMod val="75000"/>
                </a:schemeClr>
              </a:solidFill>
              <a:effectLst>
                <a:outerShdw blurRad="38100" dist="38100" dir="2700000" algn="tl">
                  <a:srgbClr val="000000">
                    <a:alpha val="43137"/>
                  </a:srgbClr>
                </a:outerShdw>
              </a:effectLst>
            </a:endParaRPr>
          </a:p>
        </p:txBody>
      </p:sp>
      <p:graphicFrame>
        <p:nvGraphicFramePr>
          <p:cNvPr id="13" name="Table 12"/>
          <p:cNvGraphicFramePr>
            <a:graphicFrameLocks noGrp="1"/>
          </p:cNvGraphicFramePr>
          <p:nvPr>
            <p:extLst>
              <p:ext uri="{D42A27DB-BD31-4B8C-83A1-F6EECF244321}">
                <p14:modId xmlns:p14="http://schemas.microsoft.com/office/powerpoint/2010/main" val="110380109"/>
              </p:ext>
            </p:extLst>
          </p:nvPr>
        </p:nvGraphicFramePr>
        <p:xfrm>
          <a:off x="1979712" y="764704"/>
          <a:ext cx="6984776" cy="5913752"/>
        </p:xfrm>
        <a:graphic>
          <a:graphicData uri="http://schemas.openxmlformats.org/drawingml/2006/table">
            <a:tbl>
              <a:tblPr firstRow="1" firstCol="1" bandRow="1">
                <a:tableStyleId>{BDBED569-4797-4DF1-A0F4-6AAB3CD982D8}</a:tableStyleId>
              </a:tblPr>
              <a:tblGrid>
                <a:gridCol w="3492388"/>
                <a:gridCol w="3492388"/>
              </a:tblGrid>
              <a:tr h="529356">
                <a:tc>
                  <a:txBody>
                    <a:bodyPr/>
                    <a:lstStyle/>
                    <a:p>
                      <a:pPr algn="ctr">
                        <a:lnSpc>
                          <a:spcPct val="115000"/>
                        </a:lnSpc>
                        <a:spcAft>
                          <a:spcPts val="0"/>
                        </a:spcAft>
                      </a:pPr>
                      <a:r>
                        <a:rPr lang="en-GB" sz="1800" dirty="0">
                          <a:effectLst/>
                        </a:rPr>
                        <a:t>Parametric Technique</a:t>
                      </a:r>
                      <a:endParaRPr lang="en-GB" sz="140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800" dirty="0">
                          <a:effectLst/>
                        </a:rPr>
                        <a:t>Non-Parametric Technique</a:t>
                      </a:r>
                      <a:endParaRPr lang="en-GB" sz="1400" dirty="0">
                        <a:effectLst/>
                        <a:latin typeface="Calibri"/>
                        <a:ea typeface="Calibri"/>
                        <a:cs typeface="Times New Roman"/>
                      </a:endParaRPr>
                    </a:p>
                  </a:txBody>
                  <a:tcPr marL="62706" marR="62706" marT="0" marB="0" anchor="ctr"/>
                </a:tc>
              </a:tr>
              <a:tr h="384367">
                <a:tc>
                  <a:txBody>
                    <a:bodyPr/>
                    <a:lstStyle/>
                    <a:p>
                      <a:pPr algn="ctr">
                        <a:lnSpc>
                          <a:spcPct val="115000"/>
                        </a:lnSpc>
                        <a:spcAft>
                          <a:spcPts val="0"/>
                        </a:spcAft>
                      </a:pPr>
                      <a:r>
                        <a:rPr lang="en-GB" sz="1600" b="0" dirty="0">
                          <a:effectLst/>
                        </a:rPr>
                        <a:t>None</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a:effectLst/>
                        </a:rPr>
                        <a:t>Chi-square for goodness of fit</a:t>
                      </a:r>
                      <a:endParaRPr lang="en-GB" sz="1200">
                        <a:effectLst/>
                        <a:latin typeface="Calibri"/>
                        <a:ea typeface="Calibri"/>
                        <a:cs typeface="Times New Roman"/>
                      </a:endParaRPr>
                    </a:p>
                  </a:txBody>
                  <a:tcPr marL="62706" marR="62706" marT="0" marB="0" anchor="ctr"/>
                </a:tc>
              </a:tr>
              <a:tr h="402856">
                <a:tc>
                  <a:txBody>
                    <a:bodyPr/>
                    <a:lstStyle/>
                    <a:p>
                      <a:pPr algn="ctr">
                        <a:lnSpc>
                          <a:spcPct val="115000"/>
                        </a:lnSpc>
                        <a:spcAft>
                          <a:spcPts val="0"/>
                        </a:spcAft>
                      </a:pPr>
                      <a:r>
                        <a:rPr lang="en-GB" sz="1600" b="0" dirty="0">
                          <a:effectLst/>
                        </a:rPr>
                        <a:t>None</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a:effectLst/>
                        </a:rPr>
                        <a:t>Chi-square for independence</a:t>
                      </a:r>
                      <a:endParaRPr lang="en-GB" sz="1200">
                        <a:effectLst/>
                        <a:latin typeface="Calibri"/>
                        <a:ea typeface="Calibri"/>
                        <a:cs typeface="Times New Roman"/>
                      </a:endParaRPr>
                    </a:p>
                  </a:txBody>
                  <a:tcPr marL="62706" marR="62706" marT="0" marB="0" anchor="ctr"/>
                </a:tc>
              </a:tr>
              <a:tr h="396044">
                <a:tc>
                  <a:txBody>
                    <a:bodyPr/>
                    <a:lstStyle/>
                    <a:p>
                      <a:pPr algn="ctr">
                        <a:lnSpc>
                          <a:spcPct val="115000"/>
                        </a:lnSpc>
                        <a:spcAft>
                          <a:spcPts val="0"/>
                        </a:spcAft>
                      </a:pPr>
                      <a:r>
                        <a:rPr lang="en-GB" sz="1600" b="0" dirty="0">
                          <a:effectLst/>
                        </a:rPr>
                        <a:t>None</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a:effectLst/>
                        </a:rPr>
                        <a:t>McNemar’s Test</a:t>
                      </a:r>
                      <a:endParaRPr lang="en-GB" sz="1200">
                        <a:effectLst/>
                        <a:latin typeface="Calibri"/>
                        <a:ea typeface="Calibri"/>
                        <a:cs typeface="Times New Roman"/>
                      </a:endParaRPr>
                    </a:p>
                  </a:txBody>
                  <a:tcPr marL="62706" marR="62706" marT="0" marB="0" anchor="ctr"/>
                </a:tc>
              </a:tr>
              <a:tr h="415505">
                <a:tc>
                  <a:txBody>
                    <a:bodyPr/>
                    <a:lstStyle/>
                    <a:p>
                      <a:pPr algn="ctr">
                        <a:lnSpc>
                          <a:spcPct val="115000"/>
                        </a:lnSpc>
                        <a:spcAft>
                          <a:spcPts val="0"/>
                        </a:spcAft>
                      </a:pPr>
                      <a:r>
                        <a:rPr lang="en-GB" sz="1600" b="0" dirty="0">
                          <a:effectLst/>
                        </a:rPr>
                        <a:t>None</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dirty="0">
                          <a:effectLst/>
                        </a:rPr>
                        <a:t>Cochran’s Q Test</a:t>
                      </a:r>
                      <a:endParaRPr lang="en-GB" sz="1200" dirty="0">
                        <a:effectLst/>
                        <a:latin typeface="Calibri"/>
                        <a:ea typeface="Calibri"/>
                        <a:cs typeface="Times New Roman"/>
                      </a:endParaRPr>
                    </a:p>
                  </a:txBody>
                  <a:tcPr marL="62706" marR="62706" marT="0" marB="0" anchor="ctr"/>
                </a:tc>
              </a:tr>
              <a:tr h="394098">
                <a:tc>
                  <a:txBody>
                    <a:bodyPr/>
                    <a:lstStyle/>
                    <a:p>
                      <a:pPr algn="ctr">
                        <a:lnSpc>
                          <a:spcPct val="115000"/>
                        </a:lnSpc>
                        <a:spcAft>
                          <a:spcPts val="0"/>
                        </a:spcAft>
                      </a:pPr>
                      <a:r>
                        <a:rPr lang="en-GB" sz="1600" b="0" dirty="0">
                          <a:effectLst/>
                        </a:rPr>
                        <a:t>None</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dirty="0">
                          <a:effectLst/>
                        </a:rPr>
                        <a:t>Kappa Measure of Agreement</a:t>
                      </a:r>
                      <a:endParaRPr lang="en-GB" sz="1200" dirty="0">
                        <a:effectLst/>
                        <a:latin typeface="Calibri"/>
                        <a:ea typeface="Calibri"/>
                        <a:cs typeface="Times New Roman"/>
                      </a:endParaRPr>
                    </a:p>
                  </a:txBody>
                  <a:tcPr marL="62706" marR="62706" marT="0" marB="0" anchor="ctr"/>
                </a:tc>
              </a:tr>
              <a:tr h="412587">
                <a:tc>
                  <a:txBody>
                    <a:bodyPr/>
                    <a:lstStyle/>
                    <a:p>
                      <a:pPr algn="ctr">
                        <a:lnSpc>
                          <a:spcPct val="115000"/>
                        </a:lnSpc>
                        <a:spcAft>
                          <a:spcPts val="0"/>
                        </a:spcAft>
                      </a:pPr>
                      <a:r>
                        <a:rPr lang="en-GB" sz="1600" b="0" dirty="0">
                          <a:effectLst/>
                        </a:rPr>
                        <a:t>Independent samples t-test</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dirty="0">
                          <a:effectLst/>
                        </a:rPr>
                        <a:t>Mann-Whitney U Test</a:t>
                      </a:r>
                      <a:endParaRPr lang="en-GB" sz="1200" dirty="0">
                        <a:effectLst/>
                        <a:latin typeface="Calibri"/>
                        <a:ea typeface="Calibri"/>
                        <a:cs typeface="Times New Roman"/>
                      </a:endParaRPr>
                    </a:p>
                  </a:txBody>
                  <a:tcPr marL="62706" marR="62706" marT="0" marB="0" anchor="ctr"/>
                </a:tc>
              </a:tr>
              <a:tr h="392152">
                <a:tc>
                  <a:txBody>
                    <a:bodyPr/>
                    <a:lstStyle/>
                    <a:p>
                      <a:pPr algn="ctr">
                        <a:lnSpc>
                          <a:spcPct val="115000"/>
                        </a:lnSpc>
                        <a:spcAft>
                          <a:spcPts val="0"/>
                        </a:spcAft>
                      </a:pPr>
                      <a:r>
                        <a:rPr lang="en-GB" sz="1600" b="0" dirty="0">
                          <a:effectLst/>
                        </a:rPr>
                        <a:t>Paired-samples t-test</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dirty="0">
                          <a:effectLst/>
                        </a:rPr>
                        <a:t>Wilcoxon Signed Rank Test</a:t>
                      </a:r>
                      <a:endParaRPr lang="en-GB" sz="1200" dirty="0">
                        <a:effectLst/>
                        <a:latin typeface="Calibri"/>
                        <a:ea typeface="Calibri"/>
                        <a:cs typeface="Times New Roman"/>
                      </a:endParaRPr>
                    </a:p>
                  </a:txBody>
                  <a:tcPr marL="62706" marR="62706" marT="0" marB="0" anchor="ctr"/>
                </a:tc>
              </a:tr>
              <a:tr h="411613">
                <a:tc>
                  <a:txBody>
                    <a:bodyPr/>
                    <a:lstStyle/>
                    <a:p>
                      <a:pPr algn="ctr">
                        <a:lnSpc>
                          <a:spcPct val="115000"/>
                        </a:lnSpc>
                        <a:spcAft>
                          <a:spcPts val="0"/>
                        </a:spcAft>
                      </a:pPr>
                      <a:r>
                        <a:rPr lang="en-GB" sz="1600" b="0" dirty="0">
                          <a:effectLst/>
                        </a:rPr>
                        <a:t>One-way between-groups ANOVA</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dirty="0" err="1">
                          <a:effectLst/>
                        </a:rPr>
                        <a:t>Kruskal</a:t>
                      </a:r>
                      <a:r>
                        <a:rPr lang="en-GB" sz="1600" dirty="0">
                          <a:effectLst/>
                        </a:rPr>
                        <a:t>-Wallis Test</a:t>
                      </a:r>
                      <a:endParaRPr lang="en-GB" sz="1200" dirty="0">
                        <a:effectLst/>
                        <a:latin typeface="Calibri"/>
                        <a:ea typeface="Calibri"/>
                        <a:cs typeface="Times New Roman"/>
                      </a:endParaRPr>
                    </a:p>
                  </a:txBody>
                  <a:tcPr marL="62706" marR="62706" marT="0" marB="0" anchor="ctr"/>
                </a:tc>
              </a:tr>
              <a:tr h="403828">
                <a:tc>
                  <a:txBody>
                    <a:bodyPr/>
                    <a:lstStyle/>
                    <a:p>
                      <a:pPr algn="ctr">
                        <a:lnSpc>
                          <a:spcPct val="115000"/>
                        </a:lnSpc>
                        <a:spcAft>
                          <a:spcPts val="0"/>
                        </a:spcAft>
                      </a:pPr>
                      <a:r>
                        <a:rPr lang="en-GB" sz="1600" b="0" dirty="0">
                          <a:effectLst/>
                        </a:rPr>
                        <a:t>One-way repeated-measures ANOVA</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dirty="0">
                          <a:effectLst/>
                        </a:rPr>
                        <a:t>Friedman Test</a:t>
                      </a:r>
                      <a:endParaRPr lang="en-GB" sz="1200" dirty="0">
                        <a:effectLst/>
                        <a:latin typeface="Calibri"/>
                        <a:ea typeface="Calibri"/>
                        <a:cs typeface="Times New Roman"/>
                      </a:endParaRPr>
                    </a:p>
                  </a:txBody>
                  <a:tcPr marL="62706" marR="62706" marT="0" marB="0" anchor="ctr"/>
                </a:tc>
              </a:tr>
              <a:tr h="408694">
                <a:tc>
                  <a:txBody>
                    <a:bodyPr/>
                    <a:lstStyle/>
                    <a:p>
                      <a:pPr algn="ctr">
                        <a:lnSpc>
                          <a:spcPct val="115000"/>
                        </a:lnSpc>
                        <a:spcAft>
                          <a:spcPts val="0"/>
                        </a:spcAft>
                      </a:pPr>
                      <a:r>
                        <a:rPr lang="en-GB" sz="1600" b="0" dirty="0">
                          <a:effectLst/>
                        </a:rPr>
                        <a:t>Two-way between-groups ANOVA</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dirty="0">
                          <a:effectLst/>
                        </a:rPr>
                        <a:t>None</a:t>
                      </a:r>
                      <a:endParaRPr lang="en-GB" sz="1200" dirty="0">
                        <a:effectLst/>
                        <a:latin typeface="Calibri"/>
                        <a:ea typeface="Calibri"/>
                        <a:cs typeface="Times New Roman"/>
                      </a:endParaRPr>
                    </a:p>
                  </a:txBody>
                  <a:tcPr marL="62706" marR="62706" marT="0" marB="0" anchor="ctr"/>
                </a:tc>
              </a:tr>
              <a:tr h="401883">
                <a:tc>
                  <a:txBody>
                    <a:bodyPr/>
                    <a:lstStyle/>
                    <a:p>
                      <a:pPr algn="ctr">
                        <a:lnSpc>
                          <a:spcPct val="115000"/>
                        </a:lnSpc>
                        <a:spcAft>
                          <a:spcPts val="0"/>
                        </a:spcAft>
                      </a:pPr>
                      <a:r>
                        <a:rPr lang="en-GB" sz="1600" b="0" dirty="0">
                          <a:effectLst/>
                        </a:rPr>
                        <a:t>Mixed between-within ANOVA</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dirty="0">
                          <a:effectLst/>
                        </a:rPr>
                        <a:t>None</a:t>
                      </a:r>
                      <a:endParaRPr lang="en-GB" sz="1200" dirty="0">
                        <a:effectLst/>
                        <a:latin typeface="Calibri"/>
                        <a:ea typeface="Calibri"/>
                        <a:cs typeface="Times New Roman"/>
                      </a:endParaRPr>
                    </a:p>
                  </a:txBody>
                  <a:tcPr marL="62706" marR="62706" marT="0" marB="0" anchor="ctr"/>
                </a:tc>
              </a:tr>
              <a:tr h="407722">
                <a:tc>
                  <a:txBody>
                    <a:bodyPr/>
                    <a:lstStyle/>
                    <a:p>
                      <a:pPr algn="ctr">
                        <a:lnSpc>
                          <a:spcPct val="115000"/>
                        </a:lnSpc>
                        <a:spcAft>
                          <a:spcPts val="0"/>
                        </a:spcAft>
                      </a:pPr>
                      <a:r>
                        <a:rPr lang="en-GB" sz="1600" b="0" dirty="0">
                          <a:effectLst/>
                        </a:rPr>
                        <a:t>Multivariate analysis of variance (MANOVA)</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dirty="0">
                          <a:effectLst/>
                        </a:rPr>
                        <a:t>None</a:t>
                      </a:r>
                      <a:endParaRPr lang="en-GB" sz="1200" dirty="0">
                        <a:effectLst/>
                        <a:latin typeface="Calibri"/>
                        <a:ea typeface="Calibri"/>
                        <a:cs typeface="Times New Roman"/>
                      </a:endParaRPr>
                    </a:p>
                  </a:txBody>
                  <a:tcPr marL="62706" marR="62706" marT="0" marB="0" anchor="ctr"/>
                </a:tc>
              </a:tr>
              <a:tr h="399937">
                <a:tc>
                  <a:txBody>
                    <a:bodyPr/>
                    <a:lstStyle/>
                    <a:p>
                      <a:pPr algn="ctr">
                        <a:lnSpc>
                          <a:spcPct val="115000"/>
                        </a:lnSpc>
                        <a:spcAft>
                          <a:spcPts val="0"/>
                        </a:spcAft>
                      </a:pPr>
                      <a:r>
                        <a:rPr lang="en-GB" sz="1600" b="0" dirty="0">
                          <a:effectLst/>
                        </a:rPr>
                        <a:t>Analysis of covariance (ANCOVA)</a:t>
                      </a:r>
                      <a:endParaRPr lang="en-GB" sz="1200" b="0" dirty="0">
                        <a:effectLst/>
                        <a:latin typeface="Calibri"/>
                        <a:ea typeface="Calibri"/>
                        <a:cs typeface="Times New Roman"/>
                      </a:endParaRPr>
                    </a:p>
                  </a:txBody>
                  <a:tcPr marL="62706" marR="62706" marT="0" marB="0" anchor="ctr"/>
                </a:tc>
                <a:tc>
                  <a:txBody>
                    <a:bodyPr/>
                    <a:lstStyle/>
                    <a:p>
                      <a:pPr algn="ctr">
                        <a:lnSpc>
                          <a:spcPct val="115000"/>
                        </a:lnSpc>
                        <a:spcAft>
                          <a:spcPts val="0"/>
                        </a:spcAft>
                      </a:pPr>
                      <a:r>
                        <a:rPr lang="en-GB" sz="1600" dirty="0">
                          <a:effectLst/>
                        </a:rPr>
                        <a:t>None</a:t>
                      </a:r>
                      <a:endParaRPr lang="en-GB" sz="1200" dirty="0">
                        <a:effectLst/>
                        <a:latin typeface="Calibri"/>
                        <a:ea typeface="Calibri"/>
                        <a:cs typeface="Times New Roman"/>
                      </a:endParaRPr>
                    </a:p>
                  </a:txBody>
                  <a:tcPr marL="62706" marR="62706" marT="0" marB="0" anchor="ctr"/>
                </a:tc>
              </a:tr>
            </a:tbl>
          </a:graphicData>
        </a:graphic>
      </p:graphicFrame>
    </p:spTree>
    <p:extLst>
      <p:ext uri="{BB962C8B-B14F-4D97-AF65-F5344CB8AC3E}">
        <p14:creationId xmlns:p14="http://schemas.microsoft.com/office/powerpoint/2010/main" val="283839867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24</a:t>
            </a:fld>
            <a:endParaRPr lang="en-GB"/>
          </a:p>
        </p:txBody>
      </p:sp>
      <p:sp>
        <p:nvSpPr>
          <p:cNvPr id="7" name="TextBox 6"/>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The Basics!</a:t>
            </a:r>
          </a:p>
          <a:p>
            <a:endParaRPr lang="en-GB" sz="2400" dirty="0">
              <a:solidFill>
                <a:schemeClr val="bg1">
                  <a:lumMod val="75000"/>
                </a:schemeClr>
              </a:solidFill>
            </a:endParaRPr>
          </a:p>
          <a:p>
            <a:r>
              <a:rPr lang="en-GB" sz="2400" dirty="0" smtClean="0">
                <a:solidFill>
                  <a:schemeClr val="bg1">
                    <a:lumMod val="65000"/>
                  </a:schemeClr>
                </a:solidFill>
              </a:rPr>
              <a:t>The tests</a:t>
            </a:r>
            <a:endParaRPr lang="en-GB" sz="2400" dirty="0">
              <a:solidFill>
                <a:schemeClr val="bg1">
                  <a:lumMod val="65000"/>
                </a:schemeClr>
              </a:solidFill>
            </a:endParaRPr>
          </a:p>
        </p:txBody>
      </p:sp>
      <p:sp>
        <p:nvSpPr>
          <p:cNvPr id="3" name="TextBox 2"/>
          <p:cNvSpPr txBox="1"/>
          <p:nvPr/>
        </p:nvSpPr>
        <p:spPr>
          <a:xfrm>
            <a:off x="2339752" y="764704"/>
            <a:ext cx="6480720" cy="5386090"/>
          </a:xfrm>
          <a:prstGeom prst="rect">
            <a:avLst/>
          </a:prstGeom>
          <a:noFill/>
        </p:spPr>
        <p:txBody>
          <a:bodyPr wrap="square" rtlCol="0">
            <a:spAutoFit/>
          </a:bodyPr>
          <a:lstStyle/>
          <a:p>
            <a:r>
              <a:rPr lang="en-GB" sz="3200" b="1" dirty="0" smtClean="0">
                <a:solidFill>
                  <a:schemeClr val="accent5">
                    <a:lumMod val="75000"/>
                  </a:schemeClr>
                </a:solidFill>
              </a:rPr>
              <a:t>In summary:</a:t>
            </a:r>
          </a:p>
          <a:p>
            <a:endParaRPr lang="en-GB" sz="2400" dirty="0">
              <a:solidFill>
                <a:schemeClr val="accent5">
                  <a:lumMod val="75000"/>
                </a:schemeClr>
              </a:solidFill>
            </a:endParaRPr>
          </a:p>
          <a:p>
            <a:pPr marL="342900" indent="-342900">
              <a:buFont typeface="Arial" panose="020B0604020202020204" pitchFamily="34" charset="0"/>
              <a:buChar char="•"/>
            </a:pPr>
            <a:r>
              <a:rPr lang="en-GB" sz="2400" dirty="0" smtClean="0">
                <a:solidFill>
                  <a:schemeClr val="accent5">
                    <a:lumMod val="75000"/>
                  </a:schemeClr>
                </a:solidFill>
              </a:rPr>
              <a:t>Parametric tests make assumptions about the defining properties of the population distribution; non-parametric tests do not.</a:t>
            </a:r>
          </a:p>
          <a:p>
            <a:pPr marL="342900" indent="-342900">
              <a:buFont typeface="Arial" panose="020B0604020202020204" pitchFamily="34" charset="0"/>
              <a:buChar char="•"/>
            </a:pPr>
            <a:endParaRPr lang="en-GB" sz="2400" dirty="0">
              <a:solidFill>
                <a:schemeClr val="accent5">
                  <a:lumMod val="75000"/>
                </a:schemeClr>
              </a:solidFill>
            </a:endParaRPr>
          </a:p>
          <a:p>
            <a:pPr marL="342900" indent="-342900">
              <a:buFont typeface="Arial" panose="020B0604020202020204" pitchFamily="34" charset="0"/>
              <a:buChar char="•"/>
            </a:pPr>
            <a:r>
              <a:rPr lang="en-GB" sz="2400" dirty="0" smtClean="0">
                <a:solidFill>
                  <a:schemeClr val="accent5">
                    <a:lumMod val="75000"/>
                  </a:schemeClr>
                </a:solidFill>
              </a:rPr>
              <a:t>Non-parametric tests can be used when your data is not normally distributed</a:t>
            </a:r>
          </a:p>
          <a:p>
            <a:pPr marL="342900" indent="-342900">
              <a:buFont typeface="Arial" panose="020B0604020202020204" pitchFamily="34" charset="0"/>
              <a:buChar char="•"/>
            </a:pPr>
            <a:endParaRPr lang="en-GB" sz="2400" dirty="0">
              <a:solidFill>
                <a:schemeClr val="accent5">
                  <a:lumMod val="75000"/>
                </a:schemeClr>
              </a:solidFill>
            </a:endParaRPr>
          </a:p>
          <a:p>
            <a:pPr marL="342900" indent="-342900">
              <a:buFont typeface="Arial" panose="020B0604020202020204" pitchFamily="34" charset="0"/>
              <a:buChar char="•"/>
            </a:pPr>
            <a:r>
              <a:rPr lang="en-GB" sz="2400" dirty="0" smtClean="0">
                <a:solidFill>
                  <a:schemeClr val="accent5">
                    <a:lumMod val="75000"/>
                  </a:schemeClr>
                </a:solidFill>
              </a:rPr>
              <a:t>Non-parametric tests must be used when analysing categorical data</a:t>
            </a:r>
          </a:p>
          <a:p>
            <a:pPr marL="342900" indent="-342900">
              <a:buFont typeface="Arial" panose="020B0604020202020204" pitchFamily="34" charset="0"/>
              <a:buChar char="•"/>
            </a:pPr>
            <a:endParaRPr lang="en-GB" sz="2400" dirty="0">
              <a:solidFill>
                <a:schemeClr val="accent5">
                  <a:lumMod val="75000"/>
                </a:schemeClr>
              </a:solidFill>
            </a:endParaRPr>
          </a:p>
          <a:p>
            <a:pPr marL="342900" indent="-342900">
              <a:buFont typeface="Arial" panose="020B0604020202020204" pitchFamily="34" charset="0"/>
              <a:buChar char="•"/>
            </a:pPr>
            <a:r>
              <a:rPr lang="en-GB" sz="2400" dirty="0" smtClean="0">
                <a:solidFill>
                  <a:schemeClr val="accent5">
                    <a:lumMod val="75000"/>
                  </a:schemeClr>
                </a:solidFill>
              </a:rPr>
              <a:t>There are many statistical tests – both parametric and non-parametric!</a:t>
            </a:r>
            <a:endParaRPr lang="en-GB" sz="2400" dirty="0">
              <a:solidFill>
                <a:schemeClr val="accent5">
                  <a:lumMod val="75000"/>
                </a:schemeClr>
              </a:solidFill>
            </a:endParaRPr>
          </a:p>
        </p:txBody>
      </p:sp>
    </p:spTree>
    <p:extLst>
      <p:ext uri="{BB962C8B-B14F-4D97-AF65-F5344CB8AC3E}">
        <p14:creationId xmlns:p14="http://schemas.microsoft.com/office/powerpoint/2010/main" val="407074103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1691680" y="0"/>
            <a:ext cx="0" cy="685800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63688" y="0"/>
            <a:ext cx="0" cy="685800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548680"/>
            <a:ext cx="9144000" cy="0"/>
          </a:xfrm>
          <a:prstGeom prst="line">
            <a:avLst/>
          </a:prstGeom>
          <a:ln w="38100">
            <a:solidFill>
              <a:schemeClr val="accent5">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620688"/>
            <a:ext cx="9144000" cy="0"/>
          </a:xfrm>
          <a:prstGeom prst="line">
            <a:avLst/>
          </a:prstGeom>
          <a:ln w="381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fld id="{F43C9B43-012E-460F-86C8-073643851788}" type="slidenum">
              <a:rPr lang="en-GB" smtClean="0"/>
              <a:t>25</a:t>
            </a:fld>
            <a:endParaRPr lang="en-GB"/>
          </a:p>
        </p:txBody>
      </p:sp>
      <p:sp>
        <p:nvSpPr>
          <p:cNvPr id="7" name="TextBox 6"/>
          <p:cNvSpPr txBox="1"/>
          <p:nvPr/>
        </p:nvSpPr>
        <p:spPr>
          <a:xfrm>
            <a:off x="-1416" y="764704"/>
            <a:ext cx="1765103" cy="5262979"/>
          </a:xfrm>
          <a:prstGeom prst="rect">
            <a:avLst/>
          </a:prstGeom>
          <a:noFill/>
        </p:spPr>
        <p:txBody>
          <a:bodyPr wrap="square" rtlCol="0">
            <a:spAutoFit/>
          </a:bodyPr>
          <a:lstStyle/>
          <a:p>
            <a:r>
              <a:rPr lang="en-GB" sz="2400" dirty="0" smtClean="0">
                <a:solidFill>
                  <a:schemeClr val="bg1">
                    <a:lumMod val="75000"/>
                  </a:schemeClr>
                </a:solidFill>
              </a:rPr>
              <a:t>Recap</a:t>
            </a:r>
          </a:p>
          <a:p>
            <a:endParaRPr lang="en-GB" sz="2400" dirty="0">
              <a:solidFill>
                <a:schemeClr val="bg1">
                  <a:lumMod val="75000"/>
                </a:schemeClr>
              </a:solidFill>
            </a:endParaRPr>
          </a:p>
          <a:p>
            <a:r>
              <a:rPr lang="en-GB" sz="2400" dirty="0" smtClean="0">
                <a:solidFill>
                  <a:schemeClr val="bg1">
                    <a:lumMod val="75000"/>
                  </a:schemeClr>
                </a:solidFill>
              </a:rPr>
              <a:t>Parametric and non-parametric?</a:t>
            </a:r>
          </a:p>
          <a:p>
            <a:endParaRPr lang="en-GB" sz="2400" dirty="0">
              <a:solidFill>
                <a:schemeClr val="accent5">
                  <a:lumMod val="75000"/>
                </a:schemeClr>
              </a:solidFill>
              <a:effectLst>
                <a:outerShdw blurRad="38100" dist="38100" dir="2700000" algn="tl">
                  <a:srgbClr val="000000">
                    <a:alpha val="43137"/>
                  </a:srgbClr>
                </a:outerShdw>
              </a:effectLst>
            </a:endParaRPr>
          </a:p>
          <a:p>
            <a:r>
              <a:rPr lang="en-GB" sz="2400" dirty="0" smtClean="0">
                <a:solidFill>
                  <a:schemeClr val="bg1">
                    <a:lumMod val="75000"/>
                  </a:schemeClr>
                </a:solidFill>
              </a:rPr>
              <a:t>Parametric – The Basics!</a:t>
            </a:r>
          </a:p>
          <a:p>
            <a:endParaRPr lang="en-GB" sz="2400" dirty="0">
              <a:solidFill>
                <a:schemeClr val="bg1">
                  <a:lumMod val="75000"/>
                </a:schemeClr>
              </a:solidFill>
            </a:endParaRPr>
          </a:p>
          <a:p>
            <a:r>
              <a:rPr lang="en-GB" sz="2400" dirty="0" smtClean="0">
                <a:solidFill>
                  <a:schemeClr val="bg1">
                    <a:lumMod val="75000"/>
                  </a:schemeClr>
                </a:solidFill>
              </a:rPr>
              <a:t>Non-parametric: The Basics!</a:t>
            </a:r>
          </a:p>
          <a:p>
            <a:endParaRPr lang="en-GB" sz="2400" dirty="0">
              <a:solidFill>
                <a:schemeClr val="bg1">
                  <a:lumMod val="75000"/>
                </a:schemeClr>
              </a:solidFill>
            </a:endParaRPr>
          </a:p>
          <a:p>
            <a:r>
              <a:rPr lang="en-GB" sz="2400" dirty="0" smtClean="0">
                <a:solidFill>
                  <a:schemeClr val="bg1">
                    <a:lumMod val="65000"/>
                  </a:schemeClr>
                </a:solidFill>
              </a:rPr>
              <a:t>The tests</a:t>
            </a:r>
            <a:endParaRPr lang="en-GB" sz="2400" dirty="0">
              <a:solidFill>
                <a:schemeClr val="bg1">
                  <a:lumMod val="65000"/>
                </a:schemeClr>
              </a:solidFill>
            </a:endParaRPr>
          </a:p>
        </p:txBody>
      </p:sp>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764704"/>
            <a:ext cx="4633689" cy="41644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1992300" y="4400530"/>
            <a:ext cx="4608512" cy="2123658"/>
          </a:xfrm>
          <a:prstGeom prst="rect">
            <a:avLst/>
          </a:prstGeom>
          <a:noFill/>
        </p:spPr>
        <p:txBody>
          <a:bodyPr wrap="square" rtlCol="0">
            <a:spAutoFit/>
          </a:bodyPr>
          <a:lstStyle/>
          <a:p>
            <a:pPr algn="ctr"/>
            <a:r>
              <a:rPr lang="en-GB" sz="6600" b="1" dirty="0" smtClean="0">
                <a:solidFill>
                  <a:srgbClr val="0070C0"/>
                </a:solidFill>
                <a:effectLst>
                  <a:outerShdw blurRad="38100" dist="38100" dir="2700000" algn="tl">
                    <a:srgbClr val="000000">
                      <a:alpha val="43137"/>
                    </a:srgbClr>
                  </a:outerShdw>
                </a:effectLst>
              </a:rPr>
              <a:t>Any questions?</a:t>
            </a:r>
            <a:endParaRPr lang="en-GB" sz="6600" b="1"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81627142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496</TotalTime>
  <Words>2852</Words>
  <Application>Microsoft Office PowerPoint</Application>
  <PresentationFormat>On-screen Show (4:3)</PresentationFormat>
  <Paragraphs>490</Paragraphs>
  <Slides>25</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Courier New</vt:lpstr>
      <vt:lpstr>Times New Roman</vt:lpstr>
      <vt:lpstr>Wingdings</vt:lpstr>
      <vt:lpstr>Office Theme</vt:lpstr>
      <vt:lpstr>Research Methods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Stacey Coleman</dc:creator>
  <cp:lastModifiedBy>Stacey Coleman</cp:lastModifiedBy>
  <cp:revision>20</cp:revision>
  <dcterms:created xsi:type="dcterms:W3CDTF">2015-09-22T07:42:51Z</dcterms:created>
  <dcterms:modified xsi:type="dcterms:W3CDTF">2018-03-05T15:29:34Z</dcterms:modified>
</cp:coreProperties>
</file>