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490" r:id="rId2"/>
    <p:sldId id="280" r:id="rId3"/>
    <p:sldId id="509" r:id="rId4"/>
    <p:sldId id="508" r:id="rId5"/>
    <p:sldId id="506" r:id="rId6"/>
    <p:sldId id="507" r:id="rId7"/>
    <p:sldId id="543" r:id="rId8"/>
    <p:sldId id="362" r:id="rId9"/>
    <p:sldId id="365" r:id="rId10"/>
    <p:sldId id="512" r:id="rId11"/>
    <p:sldId id="510" r:id="rId12"/>
    <p:sldId id="480" r:id="rId13"/>
    <p:sldId id="513" r:id="rId14"/>
    <p:sldId id="514" r:id="rId15"/>
    <p:sldId id="517" r:id="rId16"/>
    <p:sldId id="532" r:id="rId17"/>
    <p:sldId id="516" r:id="rId18"/>
    <p:sldId id="511" r:id="rId19"/>
    <p:sldId id="505" r:id="rId20"/>
    <p:sldId id="515" r:id="rId21"/>
    <p:sldId id="518" r:id="rId22"/>
    <p:sldId id="520" r:id="rId23"/>
    <p:sldId id="519" r:id="rId24"/>
    <p:sldId id="521" r:id="rId25"/>
    <p:sldId id="536" r:id="rId26"/>
    <p:sldId id="525" r:id="rId27"/>
    <p:sldId id="524" r:id="rId28"/>
    <p:sldId id="526" r:id="rId29"/>
    <p:sldId id="523" r:id="rId30"/>
    <p:sldId id="527" r:id="rId31"/>
    <p:sldId id="530" r:id="rId32"/>
    <p:sldId id="539" r:id="rId33"/>
    <p:sldId id="540" r:id="rId34"/>
    <p:sldId id="542" r:id="rId35"/>
    <p:sldId id="531" r:id="rId36"/>
    <p:sldId id="529" r:id="rId37"/>
    <p:sldId id="537" r:id="rId38"/>
    <p:sldId id="535" r:id="rId39"/>
    <p:sldId id="493" r:id="rId40"/>
    <p:sldId id="538"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618"/>
    <p:restoredTop sz="93197"/>
  </p:normalViewPr>
  <p:slideViewPr>
    <p:cSldViewPr snapToGrid="0" snapToObjects="1">
      <p:cViewPr varScale="1">
        <p:scale>
          <a:sx n="119" d="100"/>
          <a:sy n="119" d="100"/>
        </p:scale>
        <p:origin x="1360" y="184"/>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662982-CDAE-7947-A7A1-668D84246EE3}" type="datetimeFigureOut">
              <a:rPr lang="en-GB" smtClean="0"/>
              <a:t>11/10/2022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3A5E6D-EB5F-4D4F-8676-CEDE3B949652}" type="slidenum">
              <a:rPr lang="en-GB" smtClean="0"/>
              <a:t>‹#›</a:t>
            </a:fld>
            <a:endParaRPr lang="en-GB"/>
          </a:p>
        </p:txBody>
      </p:sp>
    </p:spTree>
    <p:extLst>
      <p:ext uri="{BB962C8B-B14F-4D97-AF65-F5344CB8AC3E}">
        <p14:creationId xmlns:p14="http://schemas.microsoft.com/office/powerpoint/2010/main" val="995108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a:t>
            </a:fld>
            <a:endParaRPr lang="en-GB"/>
          </a:p>
        </p:txBody>
      </p:sp>
    </p:spTree>
    <p:extLst>
      <p:ext uri="{BB962C8B-B14F-4D97-AF65-F5344CB8AC3E}">
        <p14:creationId xmlns:p14="http://schemas.microsoft.com/office/powerpoint/2010/main" val="27353193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4</a:t>
            </a:fld>
            <a:endParaRPr lang="en-GB"/>
          </a:p>
        </p:txBody>
      </p:sp>
    </p:spTree>
    <p:extLst>
      <p:ext uri="{BB962C8B-B14F-4D97-AF65-F5344CB8AC3E}">
        <p14:creationId xmlns:p14="http://schemas.microsoft.com/office/powerpoint/2010/main" val="32378623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5</a:t>
            </a:fld>
            <a:endParaRPr lang="en-GB"/>
          </a:p>
        </p:txBody>
      </p:sp>
    </p:spTree>
    <p:extLst>
      <p:ext uri="{BB962C8B-B14F-4D97-AF65-F5344CB8AC3E}">
        <p14:creationId xmlns:p14="http://schemas.microsoft.com/office/powerpoint/2010/main" val="1020608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6</a:t>
            </a:fld>
            <a:endParaRPr lang="en-GB"/>
          </a:p>
        </p:txBody>
      </p:sp>
    </p:spTree>
    <p:extLst>
      <p:ext uri="{BB962C8B-B14F-4D97-AF65-F5344CB8AC3E}">
        <p14:creationId xmlns:p14="http://schemas.microsoft.com/office/powerpoint/2010/main" val="6957662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7</a:t>
            </a:fld>
            <a:endParaRPr lang="en-GB"/>
          </a:p>
        </p:txBody>
      </p:sp>
    </p:spTree>
    <p:extLst>
      <p:ext uri="{BB962C8B-B14F-4D97-AF65-F5344CB8AC3E}">
        <p14:creationId xmlns:p14="http://schemas.microsoft.com/office/powerpoint/2010/main" val="279603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10</a:t>
            </a:fld>
            <a:endParaRPr lang="en-GB"/>
          </a:p>
        </p:txBody>
      </p:sp>
    </p:spTree>
    <p:extLst>
      <p:ext uri="{BB962C8B-B14F-4D97-AF65-F5344CB8AC3E}">
        <p14:creationId xmlns:p14="http://schemas.microsoft.com/office/powerpoint/2010/main" val="27185592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11</a:t>
            </a:fld>
            <a:endParaRPr lang="en-GB"/>
          </a:p>
        </p:txBody>
      </p:sp>
    </p:spTree>
    <p:extLst>
      <p:ext uri="{BB962C8B-B14F-4D97-AF65-F5344CB8AC3E}">
        <p14:creationId xmlns:p14="http://schemas.microsoft.com/office/powerpoint/2010/main" val="4367309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12</a:t>
            </a:fld>
            <a:endParaRPr lang="en-GB"/>
          </a:p>
        </p:txBody>
      </p:sp>
    </p:spTree>
    <p:extLst>
      <p:ext uri="{BB962C8B-B14F-4D97-AF65-F5344CB8AC3E}">
        <p14:creationId xmlns:p14="http://schemas.microsoft.com/office/powerpoint/2010/main" val="4147775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13</a:t>
            </a:fld>
            <a:endParaRPr lang="en-GB"/>
          </a:p>
        </p:txBody>
      </p:sp>
    </p:spTree>
    <p:extLst>
      <p:ext uri="{BB962C8B-B14F-4D97-AF65-F5344CB8AC3E}">
        <p14:creationId xmlns:p14="http://schemas.microsoft.com/office/powerpoint/2010/main" val="5930406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14</a:t>
            </a:fld>
            <a:endParaRPr lang="en-GB"/>
          </a:p>
        </p:txBody>
      </p:sp>
    </p:spTree>
    <p:extLst>
      <p:ext uri="{BB962C8B-B14F-4D97-AF65-F5344CB8AC3E}">
        <p14:creationId xmlns:p14="http://schemas.microsoft.com/office/powerpoint/2010/main" val="984358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15</a:t>
            </a:fld>
            <a:endParaRPr lang="en-GB"/>
          </a:p>
        </p:txBody>
      </p:sp>
    </p:spTree>
    <p:extLst>
      <p:ext uri="{BB962C8B-B14F-4D97-AF65-F5344CB8AC3E}">
        <p14:creationId xmlns:p14="http://schemas.microsoft.com/office/powerpoint/2010/main" val="10277173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16</a:t>
            </a:fld>
            <a:endParaRPr lang="en-GB"/>
          </a:p>
        </p:txBody>
      </p:sp>
    </p:spTree>
    <p:extLst>
      <p:ext uri="{BB962C8B-B14F-4D97-AF65-F5344CB8AC3E}">
        <p14:creationId xmlns:p14="http://schemas.microsoft.com/office/powerpoint/2010/main" val="23265643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17</a:t>
            </a:fld>
            <a:endParaRPr lang="en-GB"/>
          </a:p>
        </p:txBody>
      </p:sp>
    </p:spTree>
    <p:extLst>
      <p:ext uri="{BB962C8B-B14F-4D97-AF65-F5344CB8AC3E}">
        <p14:creationId xmlns:p14="http://schemas.microsoft.com/office/powerpoint/2010/main" val="11458870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18</a:t>
            </a:fld>
            <a:endParaRPr lang="en-GB"/>
          </a:p>
        </p:txBody>
      </p:sp>
    </p:spTree>
    <p:extLst>
      <p:ext uri="{BB962C8B-B14F-4D97-AF65-F5344CB8AC3E}">
        <p14:creationId xmlns:p14="http://schemas.microsoft.com/office/powerpoint/2010/main" val="27693227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19</a:t>
            </a:fld>
            <a:endParaRPr lang="en-GB"/>
          </a:p>
        </p:txBody>
      </p:sp>
    </p:spTree>
    <p:extLst>
      <p:ext uri="{BB962C8B-B14F-4D97-AF65-F5344CB8AC3E}">
        <p14:creationId xmlns:p14="http://schemas.microsoft.com/office/powerpoint/2010/main" val="38346235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20</a:t>
            </a:fld>
            <a:endParaRPr lang="en-GB"/>
          </a:p>
        </p:txBody>
      </p:sp>
    </p:spTree>
    <p:extLst>
      <p:ext uri="{BB962C8B-B14F-4D97-AF65-F5344CB8AC3E}">
        <p14:creationId xmlns:p14="http://schemas.microsoft.com/office/powerpoint/2010/main" val="4861707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21</a:t>
            </a:fld>
            <a:endParaRPr lang="en-GB"/>
          </a:p>
        </p:txBody>
      </p:sp>
    </p:spTree>
    <p:extLst>
      <p:ext uri="{BB962C8B-B14F-4D97-AF65-F5344CB8AC3E}">
        <p14:creationId xmlns:p14="http://schemas.microsoft.com/office/powerpoint/2010/main" val="17690941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22</a:t>
            </a:fld>
            <a:endParaRPr lang="en-GB"/>
          </a:p>
        </p:txBody>
      </p:sp>
    </p:spTree>
    <p:extLst>
      <p:ext uri="{BB962C8B-B14F-4D97-AF65-F5344CB8AC3E}">
        <p14:creationId xmlns:p14="http://schemas.microsoft.com/office/powerpoint/2010/main" val="13477372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23</a:t>
            </a:fld>
            <a:endParaRPr lang="en-GB"/>
          </a:p>
        </p:txBody>
      </p:sp>
    </p:spTree>
    <p:extLst>
      <p:ext uri="{BB962C8B-B14F-4D97-AF65-F5344CB8AC3E}">
        <p14:creationId xmlns:p14="http://schemas.microsoft.com/office/powerpoint/2010/main" val="21744988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24</a:t>
            </a:fld>
            <a:endParaRPr lang="en-GB"/>
          </a:p>
        </p:txBody>
      </p:sp>
    </p:spTree>
    <p:extLst>
      <p:ext uri="{BB962C8B-B14F-4D97-AF65-F5344CB8AC3E}">
        <p14:creationId xmlns:p14="http://schemas.microsoft.com/office/powerpoint/2010/main" val="40777410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25</a:t>
            </a:fld>
            <a:endParaRPr lang="en-GB"/>
          </a:p>
        </p:txBody>
      </p:sp>
    </p:spTree>
    <p:extLst>
      <p:ext uri="{BB962C8B-B14F-4D97-AF65-F5344CB8AC3E}">
        <p14:creationId xmlns:p14="http://schemas.microsoft.com/office/powerpoint/2010/main" val="27000228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26</a:t>
            </a:fld>
            <a:endParaRPr lang="en-GB"/>
          </a:p>
        </p:txBody>
      </p:sp>
    </p:spTree>
    <p:extLst>
      <p:ext uri="{BB962C8B-B14F-4D97-AF65-F5344CB8AC3E}">
        <p14:creationId xmlns:p14="http://schemas.microsoft.com/office/powerpoint/2010/main" val="9865052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27</a:t>
            </a:fld>
            <a:endParaRPr lang="en-GB"/>
          </a:p>
        </p:txBody>
      </p:sp>
    </p:spTree>
    <p:extLst>
      <p:ext uri="{BB962C8B-B14F-4D97-AF65-F5344CB8AC3E}">
        <p14:creationId xmlns:p14="http://schemas.microsoft.com/office/powerpoint/2010/main" val="41656848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28</a:t>
            </a:fld>
            <a:endParaRPr lang="en-GB"/>
          </a:p>
        </p:txBody>
      </p:sp>
    </p:spTree>
    <p:extLst>
      <p:ext uri="{BB962C8B-B14F-4D97-AF65-F5344CB8AC3E}">
        <p14:creationId xmlns:p14="http://schemas.microsoft.com/office/powerpoint/2010/main" val="30890124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29</a:t>
            </a:fld>
            <a:endParaRPr lang="en-GB"/>
          </a:p>
        </p:txBody>
      </p:sp>
    </p:spTree>
    <p:extLst>
      <p:ext uri="{BB962C8B-B14F-4D97-AF65-F5344CB8AC3E}">
        <p14:creationId xmlns:p14="http://schemas.microsoft.com/office/powerpoint/2010/main" val="40418749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30</a:t>
            </a:fld>
            <a:endParaRPr lang="en-GB"/>
          </a:p>
        </p:txBody>
      </p:sp>
    </p:spTree>
    <p:extLst>
      <p:ext uri="{BB962C8B-B14F-4D97-AF65-F5344CB8AC3E}">
        <p14:creationId xmlns:p14="http://schemas.microsoft.com/office/powerpoint/2010/main" val="32858685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31</a:t>
            </a:fld>
            <a:endParaRPr lang="en-GB"/>
          </a:p>
        </p:txBody>
      </p:sp>
    </p:spTree>
    <p:extLst>
      <p:ext uri="{BB962C8B-B14F-4D97-AF65-F5344CB8AC3E}">
        <p14:creationId xmlns:p14="http://schemas.microsoft.com/office/powerpoint/2010/main" val="6283570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32</a:t>
            </a:fld>
            <a:endParaRPr lang="en-GB"/>
          </a:p>
        </p:txBody>
      </p:sp>
    </p:spTree>
    <p:extLst>
      <p:ext uri="{BB962C8B-B14F-4D97-AF65-F5344CB8AC3E}">
        <p14:creationId xmlns:p14="http://schemas.microsoft.com/office/powerpoint/2010/main" val="39130373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33</a:t>
            </a:fld>
            <a:endParaRPr lang="en-GB"/>
          </a:p>
        </p:txBody>
      </p:sp>
    </p:spTree>
    <p:extLst>
      <p:ext uri="{BB962C8B-B14F-4D97-AF65-F5344CB8AC3E}">
        <p14:creationId xmlns:p14="http://schemas.microsoft.com/office/powerpoint/2010/main" val="23318796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34</a:t>
            </a:fld>
            <a:endParaRPr lang="en-GB"/>
          </a:p>
        </p:txBody>
      </p:sp>
    </p:spTree>
    <p:extLst>
      <p:ext uri="{BB962C8B-B14F-4D97-AF65-F5344CB8AC3E}">
        <p14:creationId xmlns:p14="http://schemas.microsoft.com/office/powerpoint/2010/main" val="21279247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35</a:t>
            </a:fld>
            <a:endParaRPr lang="en-GB"/>
          </a:p>
        </p:txBody>
      </p:sp>
    </p:spTree>
    <p:extLst>
      <p:ext uri="{BB962C8B-B14F-4D97-AF65-F5344CB8AC3E}">
        <p14:creationId xmlns:p14="http://schemas.microsoft.com/office/powerpoint/2010/main" val="29986736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36</a:t>
            </a:fld>
            <a:endParaRPr lang="en-GB"/>
          </a:p>
        </p:txBody>
      </p:sp>
    </p:spTree>
    <p:extLst>
      <p:ext uri="{BB962C8B-B14F-4D97-AF65-F5344CB8AC3E}">
        <p14:creationId xmlns:p14="http://schemas.microsoft.com/office/powerpoint/2010/main" val="132614619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37</a:t>
            </a:fld>
            <a:endParaRPr lang="en-GB"/>
          </a:p>
        </p:txBody>
      </p:sp>
    </p:spTree>
    <p:extLst>
      <p:ext uri="{BB962C8B-B14F-4D97-AF65-F5344CB8AC3E}">
        <p14:creationId xmlns:p14="http://schemas.microsoft.com/office/powerpoint/2010/main" val="4577000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38</a:t>
            </a:fld>
            <a:endParaRPr lang="en-GB"/>
          </a:p>
        </p:txBody>
      </p:sp>
    </p:spTree>
    <p:extLst>
      <p:ext uri="{BB962C8B-B14F-4D97-AF65-F5344CB8AC3E}">
        <p14:creationId xmlns:p14="http://schemas.microsoft.com/office/powerpoint/2010/main" val="317199260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39</a:t>
            </a:fld>
            <a:endParaRPr lang="en-GB"/>
          </a:p>
        </p:txBody>
      </p:sp>
    </p:spTree>
    <p:extLst>
      <p:ext uri="{BB962C8B-B14F-4D97-AF65-F5344CB8AC3E}">
        <p14:creationId xmlns:p14="http://schemas.microsoft.com/office/powerpoint/2010/main" val="192232230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40</a:t>
            </a:fld>
            <a:endParaRPr lang="en-GB"/>
          </a:p>
        </p:txBody>
      </p:sp>
    </p:spTree>
    <p:extLst>
      <p:ext uri="{BB962C8B-B14F-4D97-AF65-F5344CB8AC3E}">
        <p14:creationId xmlns:p14="http://schemas.microsoft.com/office/powerpoint/2010/main" val="3338106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B5010-3F4E-9D49-99A1-E95D976EDFD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EA2F74B-C4A7-1442-B98A-C22DE26372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BCBE2A5-C7D2-224F-81D2-D1FAF7F1288E}"/>
              </a:ext>
            </a:extLst>
          </p:cNvPr>
          <p:cNvSpPr>
            <a:spLocks noGrp="1"/>
          </p:cNvSpPr>
          <p:nvPr>
            <p:ph type="dt" sz="half" idx="10"/>
          </p:nvPr>
        </p:nvSpPr>
        <p:spPr/>
        <p:txBody>
          <a:bodyPr/>
          <a:lstStyle/>
          <a:p>
            <a:fld id="{AD7ADC7F-1CC9-2E4E-9B3B-A413643CB5A5}" type="datetimeFigureOut">
              <a:rPr lang="en-GB" smtClean="0"/>
              <a:t>11/10/2022</a:t>
            </a:fld>
            <a:endParaRPr lang="en-GB"/>
          </a:p>
        </p:txBody>
      </p:sp>
      <p:sp>
        <p:nvSpPr>
          <p:cNvPr id="5" name="Footer Placeholder 4">
            <a:extLst>
              <a:ext uri="{FF2B5EF4-FFF2-40B4-BE49-F238E27FC236}">
                <a16:creationId xmlns:a16="http://schemas.microsoft.com/office/drawing/2014/main" id="{D4D94FAE-C39A-E64E-BF71-532E7763D9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B0BFF9-E175-0F42-A646-07BF60B7CF7E}"/>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543114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907D1-E969-434C-93CA-03A22C05E1E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2798FE-B92F-704B-9397-F791186A49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EEA097-2092-3145-9528-D17CF02232E8}"/>
              </a:ext>
            </a:extLst>
          </p:cNvPr>
          <p:cNvSpPr>
            <a:spLocks noGrp="1"/>
          </p:cNvSpPr>
          <p:nvPr>
            <p:ph type="dt" sz="half" idx="10"/>
          </p:nvPr>
        </p:nvSpPr>
        <p:spPr/>
        <p:txBody>
          <a:bodyPr/>
          <a:lstStyle/>
          <a:p>
            <a:fld id="{AD7ADC7F-1CC9-2E4E-9B3B-A413643CB5A5}" type="datetimeFigureOut">
              <a:rPr lang="en-GB" smtClean="0"/>
              <a:t>11/10/2022</a:t>
            </a:fld>
            <a:endParaRPr lang="en-GB"/>
          </a:p>
        </p:txBody>
      </p:sp>
      <p:sp>
        <p:nvSpPr>
          <p:cNvPr id="5" name="Footer Placeholder 4">
            <a:extLst>
              <a:ext uri="{FF2B5EF4-FFF2-40B4-BE49-F238E27FC236}">
                <a16:creationId xmlns:a16="http://schemas.microsoft.com/office/drawing/2014/main" id="{A2FE60AD-3A6F-5941-B409-081153A88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8080F-46B9-9548-AE24-7EEDBCCB813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259080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D2867-E639-2744-B08A-675C02E111D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98F9353-E84F-BF46-BE1F-26BD8CFF52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E3D09F6-DAED-D540-BFCD-24150B55173E}"/>
              </a:ext>
            </a:extLst>
          </p:cNvPr>
          <p:cNvSpPr>
            <a:spLocks noGrp="1"/>
          </p:cNvSpPr>
          <p:nvPr>
            <p:ph type="dt" sz="half" idx="10"/>
          </p:nvPr>
        </p:nvSpPr>
        <p:spPr/>
        <p:txBody>
          <a:bodyPr/>
          <a:lstStyle/>
          <a:p>
            <a:fld id="{AD7ADC7F-1CC9-2E4E-9B3B-A413643CB5A5}" type="datetimeFigureOut">
              <a:rPr lang="en-GB" smtClean="0"/>
              <a:t>11/10/2022</a:t>
            </a:fld>
            <a:endParaRPr lang="en-GB"/>
          </a:p>
        </p:txBody>
      </p:sp>
      <p:sp>
        <p:nvSpPr>
          <p:cNvPr id="5" name="Footer Placeholder 4">
            <a:extLst>
              <a:ext uri="{FF2B5EF4-FFF2-40B4-BE49-F238E27FC236}">
                <a16:creationId xmlns:a16="http://schemas.microsoft.com/office/drawing/2014/main" id="{CD781912-27E6-BB46-90B2-AA11E62B62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1277AD-5C72-4947-9445-BD3ACDBCC7E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201949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7E35E-C49B-4644-A1BE-58E03138986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EC6AE55-9F7C-E049-A569-B4F75AB611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7232B92-DF2D-0E4E-9B22-72A46E8128D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C9C6CD1-74AE-B440-B92B-1D422AB87AB9}"/>
              </a:ext>
            </a:extLst>
          </p:cNvPr>
          <p:cNvSpPr>
            <a:spLocks noGrp="1"/>
          </p:cNvSpPr>
          <p:nvPr>
            <p:ph type="dt" sz="half" idx="10"/>
          </p:nvPr>
        </p:nvSpPr>
        <p:spPr/>
        <p:txBody>
          <a:bodyPr/>
          <a:lstStyle/>
          <a:p>
            <a:fld id="{AD7ADC7F-1CC9-2E4E-9B3B-A413643CB5A5}" type="datetimeFigureOut">
              <a:rPr lang="en-GB" smtClean="0"/>
              <a:t>11/10/2022</a:t>
            </a:fld>
            <a:endParaRPr lang="en-GB"/>
          </a:p>
        </p:txBody>
      </p:sp>
      <p:sp>
        <p:nvSpPr>
          <p:cNvPr id="6" name="Footer Placeholder 5">
            <a:extLst>
              <a:ext uri="{FF2B5EF4-FFF2-40B4-BE49-F238E27FC236}">
                <a16:creationId xmlns:a16="http://schemas.microsoft.com/office/drawing/2014/main" id="{0244343F-5BDA-AC4E-AB2F-B6D4B0C266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DFDCCE-96FD-654D-892F-70C843184451}"/>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924663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3E118-1904-E548-95D6-FF2C36A60D4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95E8D4A-B692-BD42-8F37-808920C102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8CF9D45-FFD1-CF4A-8290-2DB59271602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42793D0-0B39-D348-A56B-4EDA1A2A77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731CFFB-96BB-444E-82E8-42E5358A9D8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D82877B-9AC0-D848-9264-995A46D246F5}"/>
              </a:ext>
            </a:extLst>
          </p:cNvPr>
          <p:cNvSpPr>
            <a:spLocks noGrp="1"/>
          </p:cNvSpPr>
          <p:nvPr>
            <p:ph type="dt" sz="half" idx="10"/>
          </p:nvPr>
        </p:nvSpPr>
        <p:spPr/>
        <p:txBody>
          <a:bodyPr/>
          <a:lstStyle/>
          <a:p>
            <a:fld id="{AD7ADC7F-1CC9-2E4E-9B3B-A413643CB5A5}" type="datetimeFigureOut">
              <a:rPr lang="en-GB" smtClean="0"/>
              <a:t>11/10/2022</a:t>
            </a:fld>
            <a:endParaRPr lang="en-GB"/>
          </a:p>
        </p:txBody>
      </p:sp>
      <p:sp>
        <p:nvSpPr>
          <p:cNvPr id="8" name="Footer Placeholder 7">
            <a:extLst>
              <a:ext uri="{FF2B5EF4-FFF2-40B4-BE49-F238E27FC236}">
                <a16:creationId xmlns:a16="http://schemas.microsoft.com/office/drawing/2014/main" id="{9607B329-46D3-BA42-BC53-95A688165B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C0AC8F7-CD93-F04E-9B80-08A13334483B}"/>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787848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AF84E-5ADF-9A47-8194-0AD43374D9F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14C4169-E6BE-0144-9C7B-DF968F3378D2}"/>
              </a:ext>
            </a:extLst>
          </p:cNvPr>
          <p:cNvSpPr>
            <a:spLocks noGrp="1"/>
          </p:cNvSpPr>
          <p:nvPr>
            <p:ph type="dt" sz="half" idx="10"/>
          </p:nvPr>
        </p:nvSpPr>
        <p:spPr/>
        <p:txBody>
          <a:bodyPr/>
          <a:lstStyle/>
          <a:p>
            <a:fld id="{AD7ADC7F-1CC9-2E4E-9B3B-A413643CB5A5}" type="datetimeFigureOut">
              <a:rPr lang="en-GB" smtClean="0"/>
              <a:t>11/10/2022</a:t>
            </a:fld>
            <a:endParaRPr lang="en-GB"/>
          </a:p>
        </p:txBody>
      </p:sp>
      <p:sp>
        <p:nvSpPr>
          <p:cNvPr id="4" name="Footer Placeholder 3">
            <a:extLst>
              <a:ext uri="{FF2B5EF4-FFF2-40B4-BE49-F238E27FC236}">
                <a16:creationId xmlns:a16="http://schemas.microsoft.com/office/drawing/2014/main" id="{A74902B7-9023-134B-8E8A-A3BA150BAE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820A69-17D9-7148-8C0F-A789AD6404D5}"/>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972292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94EC3C-0E73-8B45-A704-0197D3AD4CCA}"/>
              </a:ext>
            </a:extLst>
          </p:cNvPr>
          <p:cNvSpPr>
            <a:spLocks noGrp="1"/>
          </p:cNvSpPr>
          <p:nvPr>
            <p:ph type="dt" sz="half" idx="10"/>
          </p:nvPr>
        </p:nvSpPr>
        <p:spPr/>
        <p:txBody>
          <a:bodyPr/>
          <a:lstStyle/>
          <a:p>
            <a:fld id="{AD7ADC7F-1CC9-2E4E-9B3B-A413643CB5A5}" type="datetimeFigureOut">
              <a:rPr lang="en-GB" smtClean="0"/>
              <a:t>11/10/2022</a:t>
            </a:fld>
            <a:endParaRPr lang="en-GB"/>
          </a:p>
        </p:txBody>
      </p:sp>
      <p:sp>
        <p:nvSpPr>
          <p:cNvPr id="3" name="Footer Placeholder 2">
            <a:extLst>
              <a:ext uri="{FF2B5EF4-FFF2-40B4-BE49-F238E27FC236}">
                <a16:creationId xmlns:a16="http://schemas.microsoft.com/office/drawing/2014/main" id="{2CC2B636-CC92-FE41-926F-1B3A6CB20D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0BDD64-9524-A54D-88F0-3D509A8F9616}"/>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915146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EE705-1DB4-154F-99FA-4C31C9919A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49AAFB9-84F7-7448-BD60-FCE94CE686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76CE80-E86E-9A4B-91E4-246C427B39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1EC1649-B6EE-1042-87B7-7D480F1B867B}"/>
              </a:ext>
            </a:extLst>
          </p:cNvPr>
          <p:cNvSpPr>
            <a:spLocks noGrp="1"/>
          </p:cNvSpPr>
          <p:nvPr>
            <p:ph type="dt" sz="half" idx="10"/>
          </p:nvPr>
        </p:nvSpPr>
        <p:spPr/>
        <p:txBody>
          <a:bodyPr/>
          <a:lstStyle/>
          <a:p>
            <a:fld id="{AD7ADC7F-1CC9-2E4E-9B3B-A413643CB5A5}" type="datetimeFigureOut">
              <a:rPr lang="en-GB" smtClean="0"/>
              <a:t>11/10/2022</a:t>
            </a:fld>
            <a:endParaRPr lang="en-GB"/>
          </a:p>
        </p:txBody>
      </p:sp>
      <p:sp>
        <p:nvSpPr>
          <p:cNvPr id="6" name="Footer Placeholder 5">
            <a:extLst>
              <a:ext uri="{FF2B5EF4-FFF2-40B4-BE49-F238E27FC236}">
                <a16:creationId xmlns:a16="http://schemas.microsoft.com/office/drawing/2014/main" id="{467F0D0F-C632-B84C-88AF-9A57C1EF96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F95488-49C6-0B43-B8A3-6ED0628FCA9A}"/>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1147378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8BA23-646A-BC4A-98B9-8F83BAAC949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07DC605-408B-E448-8A0F-40B1990239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9ABBB2-1FC2-CB4B-BAFB-E7000C89D5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06E3A2-5446-A447-A06A-DA78CBC16127}"/>
              </a:ext>
            </a:extLst>
          </p:cNvPr>
          <p:cNvSpPr>
            <a:spLocks noGrp="1"/>
          </p:cNvSpPr>
          <p:nvPr>
            <p:ph type="dt" sz="half" idx="10"/>
          </p:nvPr>
        </p:nvSpPr>
        <p:spPr/>
        <p:txBody>
          <a:bodyPr/>
          <a:lstStyle/>
          <a:p>
            <a:fld id="{AD7ADC7F-1CC9-2E4E-9B3B-A413643CB5A5}" type="datetimeFigureOut">
              <a:rPr lang="en-GB" smtClean="0"/>
              <a:t>11/10/2022</a:t>
            </a:fld>
            <a:endParaRPr lang="en-GB"/>
          </a:p>
        </p:txBody>
      </p:sp>
      <p:sp>
        <p:nvSpPr>
          <p:cNvPr id="6" name="Footer Placeholder 5">
            <a:extLst>
              <a:ext uri="{FF2B5EF4-FFF2-40B4-BE49-F238E27FC236}">
                <a16:creationId xmlns:a16="http://schemas.microsoft.com/office/drawing/2014/main" id="{CF465BE8-147E-CC4F-B4D8-DD74696006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DFE738-B50A-C944-A4AC-626D617C6C7D}"/>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1837051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628D5-6A25-2D49-8EE4-40B77812785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E868446-23F5-BA45-81AE-E753D0C22C5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55DF8F-4479-874E-A25E-8EFB077338B7}"/>
              </a:ext>
            </a:extLst>
          </p:cNvPr>
          <p:cNvSpPr>
            <a:spLocks noGrp="1"/>
          </p:cNvSpPr>
          <p:nvPr>
            <p:ph type="dt" sz="half" idx="10"/>
          </p:nvPr>
        </p:nvSpPr>
        <p:spPr/>
        <p:txBody>
          <a:bodyPr/>
          <a:lstStyle/>
          <a:p>
            <a:fld id="{AD7ADC7F-1CC9-2E4E-9B3B-A413643CB5A5}" type="datetimeFigureOut">
              <a:rPr lang="en-GB" smtClean="0"/>
              <a:t>11/10/2022</a:t>
            </a:fld>
            <a:endParaRPr lang="en-GB"/>
          </a:p>
        </p:txBody>
      </p:sp>
      <p:sp>
        <p:nvSpPr>
          <p:cNvPr id="5" name="Footer Placeholder 4">
            <a:extLst>
              <a:ext uri="{FF2B5EF4-FFF2-40B4-BE49-F238E27FC236}">
                <a16:creationId xmlns:a16="http://schemas.microsoft.com/office/drawing/2014/main" id="{51E5FB83-2EC7-AE48-8F72-BB53EE871F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0709E4-0351-1946-BF03-2D4B591980E3}"/>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847937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86B896-4B03-C54F-9728-26DF32F508F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512C58C-C942-514B-BCA2-822AEFEC719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CF12786-4E76-9544-AB6B-F733C5B7D420}"/>
              </a:ext>
            </a:extLst>
          </p:cNvPr>
          <p:cNvSpPr>
            <a:spLocks noGrp="1"/>
          </p:cNvSpPr>
          <p:nvPr>
            <p:ph type="dt" sz="half" idx="10"/>
          </p:nvPr>
        </p:nvSpPr>
        <p:spPr/>
        <p:txBody>
          <a:bodyPr/>
          <a:lstStyle/>
          <a:p>
            <a:fld id="{AD7ADC7F-1CC9-2E4E-9B3B-A413643CB5A5}" type="datetimeFigureOut">
              <a:rPr lang="en-GB" smtClean="0"/>
              <a:t>11/10/2022</a:t>
            </a:fld>
            <a:endParaRPr lang="en-GB"/>
          </a:p>
        </p:txBody>
      </p:sp>
      <p:sp>
        <p:nvSpPr>
          <p:cNvPr id="5" name="Footer Placeholder 4">
            <a:extLst>
              <a:ext uri="{FF2B5EF4-FFF2-40B4-BE49-F238E27FC236}">
                <a16:creationId xmlns:a16="http://schemas.microsoft.com/office/drawing/2014/main" id="{E9F2E5DF-1F43-5C40-AB85-ADDB99F246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D94690-FF8B-4E43-BEAA-BBBEFFE1820B}"/>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616847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B437BE-8168-CA43-9926-A159D639AB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299BA08-EB69-484A-BE68-9DEC419494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CDF2183-0840-3D4E-A176-04994E9283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7ADC7F-1CC9-2E4E-9B3B-A413643CB5A5}" type="datetimeFigureOut">
              <a:rPr lang="en-GB" smtClean="0"/>
              <a:t>11/10/2022</a:t>
            </a:fld>
            <a:endParaRPr lang="en-GB"/>
          </a:p>
        </p:txBody>
      </p:sp>
      <p:sp>
        <p:nvSpPr>
          <p:cNvPr id="5" name="Footer Placeholder 4">
            <a:extLst>
              <a:ext uri="{FF2B5EF4-FFF2-40B4-BE49-F238E27FC236}">
                <a16:creationId xmlns:a16="http://schemas.microsoft.com/office/drawing/2014/main" id="{1E59E3A0-75B5-4D40-B62C-DFFF5BB2D9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DA20A56-E73F-8748-98D3-780B12D485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B20749-0BEE-4743-996F-40B5E64446D8}" type="slidenum">
              <a:rPr lang="en-GB" smtClean="0"/>
              <a:t>‹#›</a:t>
            </a:fld>
            <a:endParaRPr lang="en-GB"/>
          </a:p>
        </p:txBody>
      </p:sp>
    </p:spTree>
    <p:extLst>
      <p:ext uri="{BB962C8B-B14F-4D97-AF65-F5344CB8AC3E}">
        <p14:creationId xmlns:p14="http://schemas.microsoft.com/office/powerpoint/2010/main" val="37778708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40.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C51FB1-36E2-7B4A-8F32-5DAFAE70E9AD}"/>
              </a:ext>
            </a:extLst>
          </p:cNvPr>
          <p:cNvSpPr txBox="1"/>
          <p:nvPr/>
        </p:nvSpPr>
        <p:spPr>
          <a:xfrm>
            <a:off x="1164063" y="1697096"/>
            <a:ext cx="9863874" cy="3970318"/>
          </a:xfrm>
          <a:prstGeom prst="rect">
            <a:avLst/>
          </a:prstGeom>
          <a:noFill/>
        </p:spPr>
        <p:txBody>
          <a:bodyPr wrap="square" rtlCol="0">
            <a:spAutoFit/>
          </a:bodyPr>
          <a:lstStyle/>
          <a:p>
            <a:pPr algn="ctr"/>
            <a:r>
              <a:rPr lang="en-GB" sz="3600" dirty="0"/>
              <a:t>OME Electromagnetic Radiation</a:t>
            </a:r>
          </a:p>
          <a:p>
            <a:pPr algn="ctr"/>
            <a:r>
              <a:rPr lang="en-GB" sz="3600" dirty="0"/>
              <a:t> </a:t>
            </a:r>
          </a:p>
          <a:p>
            <a:pPr algn="ctr"/>
            <a:r>
              <a:rPr lang="en-GB" sz="3600" dirty="0"/>
              <a:t>Lecture 6</a:t>
            </a:r>
          </a:p>
          <a:p>
            <a:pPr algn="ctr"/>
            <a:endParaRPr lang="en-GB" sz="3600" dirty="0"/>
          </a:p>
          <a:p>
            <a:pPr algn="ctr"/>
            <a:r>
              <a:rPr lang="en-GB" sz="3600" dirty="0"/>
              <a:t>Radio and microwave electromagnetic radiation</a:t>
            </a:r>
          </a:p>
          <a:p>
            <a:pPr algn="ctr"/>
            <a:endParaRPr lang="en-GB" sz="3600" dirty="0"/>
          </a:p>
          <a:p>
            <a:pPr algn="ctr"/>
            <a:endParaRPr lang="en-GB" sz="3600" dirty="0"/>
          </a:p>
        </p:txBody>
      </p:sp>
    </p:spTree>
    <p:extLst>
      <p:ext uri="{BB962C8B-B14F-4D97-AF65-F5344CB8AC3E}">
        <p14:creationId xmlns:p14="http://schemas.microsoft.com/office/powerpoint/2010/main" val="3826822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73908F4-91FF-B747-8FEB-6D18ED3AB0F7}"/>
              </a:ext>
            </a:extLst>
          </p:cNvPr>
          <p:cNvSpPr/>
          <p:nvPr/>
        </p:nvSpPr>
        <p:spPr>
          <a:xfrm>
            <a:off x="325090" y="497574"/>
            <a:ext cx="4654672" cy="584775"/>
          </a:xfrm>
          <a:prstGeom prst="rect">
            <a:avLst/>
          </a:prstGeom>
          <a:noFill/>
        </p:spPr>
        <p:txBody>
          <a:bodyPr wrap="none" rtlCol="0">
            <a:spAutoFit/>
          </a:bodyPr>
          <a:lstStyle/>
          <a:p>
            <a:r>
              <a:rPr lang="en-GB" sz="3200" dirty="0"/>
              <a:t>Electromagnetic spectrum </a:t>
            </a:r>
          </a:p>
        </p:txBody>
      </p:sp>
      <p:pic>
        <p:nvPicPr>
          <p:cNvPr id="5" name="Picture 4" descr="Diagram, timeline&#10;&#10;Description automatically generated">
            <a:extLst>
              <a:ext uri="{FF2B5EF4-FFF2-40B4-BE49-F238E27FC236}">
                <a16:creationId xmlns:a16="http://schemas.microsoft.com/office/drawing/2014/main" id="{5F40938F-FEA5-4B4B-8E5D-2F54E21A6BA9}"/>
              </a:ext>
            </a:extLst>
          </p:cNvPr>
          <p:cNvPicPr>
            <a:picLocks noChangeAspect="1"/>
          </p:cNvPicPr>
          <p:nvPr/>
        </p:nvPicPr>
        <p:blipFill>
          <a:blip r:embed="rId2"/>
          <a:stretch>
            <a:fillRect/>
          </a:stretch>
        </p:blipFill>
        <p:spPr>
          <a:xfrm>
            <a:off x="325090" y="1580606"/>
            <a:ext cx="11630363" cy="5146770"/>
          </a:xfrm>
          <a:prstGeom prst="rect">
            <a:avLst/>
          </a:prstGeom>
        </p:spPr>
      </p:pic>
    </p:spTree>
    <p:extLst>
      <p:ext uri="{BB962C8B-B14F-4D97-AF65-F5344CB8AC3E}">
        <p14:creationId xmlns:p14="http://schemas.microsoft.com/office/powerpoint/2010/main" val="16560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41384" y="514135"/>
            <a:ext cx="4549259" cy="584775"/>
          </a:xfrm>
          <a:prstGeom prst="rect">
            <a:avLst/>
          </a:prstGeom>
          <a:noFill/>
        </p:spPr>
        <p:txBody>
          <a:bodyPr wrap="none" rtlCol="0">
            <a:spAutoFit/>
          </a:bodyPr>
          <a:lstStyle/>
          <a:p>
            <a:r>
              <a:rPr lang="en-GB" sz="3200" dirty="0"/>
              <a:t>Electromagnetic Spectrum</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graphicFrame>
        <p:nvGraphicFramePr>
          <p:cNvPr id="4" name="Table 3">
            <a:extLst>
              <a:ext uri="{FF2B5EF4-FFF2-40B4-BE49-F238E27FC236}">
                <a16:creationId xmlns:a16="http://schemas.microsoft.com/office/drawing/2014/main" id="{FA72A31E-0950-EB4D-A2F2-10413B0D0BFA}"/>
              </a:ext>
            </a:extLst>
          </p:cNvPr>
          <p:cNvGraphicFramePr>
            <a:graphicFrameLocks noGrp="1"/>
          </p:cNvGraphicFramePr>
          <p:nvPr>
            <p:extLst>
              <p:ext uri="{D42A27DB-BD31-4B8C-83A1-F6EECF244321}">
                <p14:modId xmlns:p14="http://schemas.microsoft.com/office/powerpoint/2010/main" val="3617226516"/>
              </p:ext>
            </p:extLst>
          </p:nvPr>
        </p:nvGraphicFramePr>
        <p:xfrm>
          <a:off x="1834896" y="1568990"/>
          <a:ext cx="8525256" cy="2926080"/>
        </p:xfrm>
        <a:graphic>
          <a:graphicData uri="http://schemas.openxmlformats.org/drawingml/2006/table">
            <a:tbl>
              <a:tblPr/>
              <a:tblGrid>
                <a:gridCol w="1758027">
                  <a:extLst>
                    <a:ext uri="{9D8B030D-6E8A-4147-A177-3AD203B41FA5}">
                      <a16:colId xmlns:a16="http://schemas.microsoft.com/office/drawing/2014/main" val="2960854237"/>
                    </a:ext>
                  </a:extLst>
                </a:gridCol>
                <a:gridCol w="2103789">
                  <a:extLst>
                    <a:ext uri="{9D8B030D-6E8A-4147-A177-3AD203B41FA5}">
                      <a16:colId xmlns:a16="http://schemas.microsoft.com/office/drawing/2014/main" val="926474007"/>
                    </a:ext>
                  </a:extLst>
                </a:gridCol>
                <a:gridCol w="2075688">
                  <a:extLst>
                    <a:ext uri="{9D8B030D-6E8A-4147-A177-3AD203B41FA5}">
                      <a16:colId xmlns:a16="http://schemas.microsoft.com/office/drawing/2014/main" val="793345096"/>
                    </a:ext>
                  </a:extLst>
                </a:gridCol>
                <a:gridCol w="2587752">
                  <a:extLst>
                    <a:ext uri="{9D8B030D-6E8A-4147-A177-3AD203B41FA5}">
                      <a16:colId xmlns:a16="http://schemas.microsoft.com/office/drawing/2014/main" val="3201805320"/>
                    </a:ext>
                  </a:extLst>
                </a:gridCol>
              </a:tblGrid>
              <a:tr h="0">
                <a:tc>
                  <a:txBody>
                    <a:bodyPr/>
                    <a:lstStyle/>
                    <a:p>
                      <a:pPr algn="ctr"/>
                      <a:r>
                        <a:rPr lang="en-GB" u="none" dirty="0">
                          <a:effectLst/>
                          <a:latin typeface="+mn-lt"/>
                        </a:rPr>
                        <a:t>Name</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a:txBody>
                    <a:bodyPr/>
                    <a:lstStyle/>
                    <a:p>
                      <a:pPr algn="ctr"/>
                      <a:r>
                        <a:rPr lang="en-GB" dirty="0">
                          <a:latin typeface="Helvetica Neue" panose="02000503000000020004" pitchFamily="2" charset="0"/>
                        </a:rPr>
                        <a:t>Frequency (Hz)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a:txBody>
                    <a:bodyPr/>
                    <a:lstStyle/>
                    <a:p>
                      <a:pPr algn="ctr"/>
                      <a:r>
                        <a:rPr lang="en-GB" u="none" dirty="0">
                          <a:effectLst/>
                          <a:latin typeface="+mn-lt"/>
                        </a:rPr>
                        <a:t>Wavelength</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a:txBody>
                    <a:bodyPr/>
                    <a:lstStyle/>
                    <a:p>
                      <a:pPr algn="ctr"/>
                      <a:r>
                        <a:rPr lang="en-GB" dirty="0">
                          <a:latin typeface="Helvetica Neue" panose="02000503000000020004" pitchFamily="2" charset="0"/>
                        </a:rPr>
                        <a:t>Photon energy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extLst>
                  <a:ext uri="{0D108BD9-81ED-4DB2-BD59-A6C34878D82A}">
                    <a16:rowId xmlns:a16="http://schemas.microsoft.com/office/drawing/2014/main" val="1026995106"/>
                  </a:ext>
                </a:extLst>
              </a:tr>
              <a:tr h="0">
                <a:tc>
                  <a:txBody>
                    <a:bodyPr/>
                    <a:lstStyle/>
                    <a:p>
                      <a:r>
                        <a:rPr lang="en-GB" dirty="0">
                          <a:latin typeface="+mn-lt"/>
                        </a:rPr>
                        <a:t>Radio</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u="none" dirty="0">
                          <a:effectLst/>
                          <a:latin typeface="+mn-lt"/>
                        </a:rPr>
                        <a:t>3 kHz - 300 MHz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u="none" dirty="0">
                          <a:effectLst/>
                          <a:latin typeface="+mn-lt"/>
                        </a:rPr>
                        <a:t>100 km -  1 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u="none" dirty="0">
                          <a:effectLst/>
                          <a:latin typeface="+mn-lt"/>
                        </a:rPr>
                        <a:t>≤ 1.24 µeV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584376974"/>
                  </a:ext>
                </a:extLst>
              </a:tr>
              <a:tr h="0">
                <a:tc>
                  <a:txBody>
                    <a:bodyPr/>
                    <a:lstStyle/>
                    <a:p>
                      <a:r>
                        <a:rPr lang="en-GB" dirty="0">
                          <a:latin typeface="+mn-lt"/>
                        </a:rPr>
                        <a:t>Microwave</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u="none" dirty="0">
                          <a:effectLst/>
                          <a:latin typeface="+mn-lt"/>
                        </a:rPr>
                        <a:t>300 MHz - 300 GHz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u="none" dirty="0">
                          <a:effectLst/>
                          <a:latin typeface="+mn-lt"/>
                        </a:rPr>
                        <a:t>1 mm - 1 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dirty="0">
                          <a:latin typeface="+mn-lt"/>
                        </a:rPr>
                        <a:t>1.24 </a:t>
                      </a:r>
                      <a:r>
                        <a:rPr lang="en-GB" dirty="0" err="1">
                          <a:latin typeface="+mn-lt"/>
                        </a:rPr>
                        <a:t>meV</a:t>
                      </a:r>
                      <a:r>
                        <a:rPr lang="en-GB" dirty="0">
                          <a:latin typeface="+mn-lt"/>
                        </a:rPr>
                        <a:t> – 1.24 µeV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596578363"/>
                  </a:ext>
                </a:extLst>
              </a:tr>
              <a:tr h="0">
                <a:tc>
                  <a:txBody>
                    <a:bodyPr/>
                    <a:lstStyle/>
                    <a:p>
                      <a:r>
                        <a:rPr lang="en-GB" dirty="0">
                          <a:latin typeface="+mn-lt"/>
                        </a:rPr>
                        <a:t>Infrared</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300 GHz -400 THz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750 nm - 1 mm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dirty="0">
                          <a:latin typeface="+mn-lt"/>
                        </a:rPr>
                        <a:t>1.7 eV – 1.24 </a:t>
                      </a:r>
                      <a:r>
                        <a:rPr lang="en-GB" dirty="0" err="1">
                          <a:latin typeface="+mn-lt"/>
                        </a:rPr>
                        <a:t>meV</a:t>
                      </a:r>
                      <a:endParaRPr lang="en-GB" dirty="0">
                        <a:latin typeface="+mn-lt"/>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399142966"/>
                  </a:ext>
                </a:extLst>
              </a:tr>
              <a:tr h="0">
                <a:tc>
                  <a:txBody>
                    <a:bodyPr/>
                    <a:lstStyle/>
                    <a:p>
                      <a:r>
                        <a:rPr lang="en-GB" dirty="0">
                          <a:latin typeface="+mn-lt"/>
                        </a:rPr>
                        <a:t>Visible light</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400 THz - 750 THz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400 nm - 750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3 eV – 1.7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937479072"/>
                  </a:ext>
                </a:extLst>
              </a:tr>
              <a:tr h="0">
                <a:tc>
                  <a:txBody>
                    <a:bodyPr/>
                    <a:lstStyle/>
                    <a:p>
                      <a:r>
                        <a:rPr lang="en-GB" dirty="0">
                          <a:latin typeface="+mn-lt"/>
                        </a:rPr>
                        <a:t>Ultraviolet</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dirty="0">
                          <a:latin typeface="+mn-lt"/>
                        </a:rPr>
                        <a:t>750 THz - 30 </a:t>
                      </a:r>
                      <a:r>
                        <a:rPr lang="en-GB" dirty="0" err="1">
                          <a:latin typeface="+mn-lt"/>
                        </a:rPr>
                        <a:t>PHz</a:t>
                      </a:r>
                      <a:endParaRPr lang="en-GB" dirty="0">
                        <a:latin typeface="+mn-lt"/>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10 nm - 400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124 eV – 3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484411034"/>
                  </a:ext>
                </a:extLst>
              </a:tr>
              <a:tr h="0">
                <a:tc>
                  <a:txBody>
                    <a:bodyPr/>
                    <a:lstStyle/>
                    <a:p>
                      <a:r>
                        <a:rPr lang="en-GB" dirty="0">
                          <a:latin typeface="+mn-lt"/>
                        </a:rPr>
                        <a:t>X-ray</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dirty="0">
                          <a:latin typeface="+mn-lt"/>
                        </a:rPr>
                        <a:t>30 </a:t>
                      </a:r>
                      <a:r>
                        <a:rPr lang="en-GB" dirty="0" err="1">
                          <a:latin typeface="+mn-lt"/>
                        </a:rPr>
                        <a:t>PHz</a:t>
                      </a:r>
                      <a:r>
                        <a:rPr lang="en-GB" dirty="0">
                          <a:latin typeface="+mn-lt"/>
                        </a:rPr>
                        <a:t> - 30 EHz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0.01 nm - 10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124 keV – 124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2981752237"/>
                  </a:ext>
                </a:extLst>
              </a:tr>
              <a:tr h="0">
                <a:tc>
                  <a:txBody>
                    <a:bodyPr/>
                    <a:lstStyle/>
                    <a:p>
                      <a:r>
                        <a:rPr lang="en-GB" dirty="0">
                          <a:latin typeface="+mn-lt"/>
                        </a:rPr>
                        <a:t>Gamma ray</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dirty="0">
                          <a:latin typeface="+mn-lt"/>
                        </a:rPr>
                        <a:t>&gt; 30 EHz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&lt; 0.01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dirty="0">
                          <a:latin typeface="+mn-lt"/>
                        </a:rPr>
                        <a:t>&gt; 124 keV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584535741"/>
                  </a:ext>
                </a:extLst>
              </a:tr>
            </a:tbl>
          </a:graphicData>
        </a:graphic>
      </p:graphicFrame>
      <p:sp>
        <p:nvSpPr>
          <p:cNvPr id="6" name="Rectangle 5">
            <a:extLst>
              <a:ext uri="{FF2B5EF4-FFF2-40B4-BE49-F238E27FC236}">
                <a16:creationId xmlns:a16="http://schemas.microsoft.com/office/drawing/2014/main" id="{5570834E-55DC-764F-B645-77B802E01E09}"/>
              </a:ext>
            </a:extLst>
          </p:cNvPr>
          <p:cNvSpPr/>
          <p:nvPr/>
        </p:nvSpPr>
        <p:spPr>
          <a:xfrm>
            <a:off x="1834896" y="4630936"/>
            <a:ext cx="8525256" cy="923330"/>
          </a:xfrm>
          <a:prstGeom prst="rect">
            <a:avLst/>
          </a:prstGeom>
        </p:spPr>
        <p:txBody>
          <a:bodyPr wrap="square">
            <a:spAutoFit/>
          </a:bodyPr>
          <a:lstStyle/>
          <a:p>
            <a:r>
              <a:rPr lang="en-GB" dirty="0">
                <a:solidFill>
                  <a:srgbClr val="202122"/>
                </a:solidFill>
                <a:latin typeface="Arial" panose="020B0604020202020204" pitchFamily="34" charset="0"/>
              </a:rPr>
              <a:t>Some sources classify microwaves as radio waves, a subset of the radio wave band; while others classify microwaves and radio waves as distinct types of radiation. This is an arbitrary distinction.</a:t>
            </a:r>
            <a:endParaRPr lang="en-GB" dirty="0"/>
          </a:p>
        </p:txBody>
      </p:sp>
    </p:spTree>
    <p:extLst>
      <p:ext uri="{BB962C8B-B14F-4D97-AF65-F5344CB8AC3E}">
        <p14:creationId xmlns:p14="http://schemas.microsoft.com/office/powerpoint/2010/main" val="33893192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231701" cy="584775"/>
          </a:xfrm>
          <a:prstGeom prst="rect">
            <a:avLst/>
          </a:prstGeom>
          <a:noFill/>
        </p:spPr>
        <p:txBody>
          <a:bodyPr wrap="none" rtlCol="0">
            <a:spAutoFit/>
          </a:bodyPr>
          <a:lstStyle/>
          <a:p>
            <a:r>
              <a:rPr lang="en-GB" sz="3200" dirty="0">
                <a:latin typeface="Calibri" panose="020F0502020204030204" pitchFamily="34" charset="0"/>
              </a:rPr>
              <a:t>Radio bands</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graphicFrame>
        <p:nvGraphicFramePr>
          <p:cNvPr id="5" name="Table 5">
            <a:extLst>
              <a:ext uri="{FF2B5EF4-FFF2-40B4-BE49-F238E27FC236}">
                <a16:creationId xmlns:a16="http://schemas.microsoft.com/office/drawing/2014/main" id="{26695220-A4EE-0F4D-966F-E2BA56EC182F}"/>
              </a:ext>
            </a:extLst>
          </p:cNvPr>
          <p:cNvGraphicFramePr>
            <a:graphicFrameLocks noGrp="1"/>
          </p:cNvGraphicFramePr>
          <p:nvPr>
            <p:extLst>
              <p:ext uri="{D42A27DB-BD31-4B8C-83A1-F6EECF244321}">
                <p14:modId xmlns:p14="http://schemas.microsoft.com/office/powerpoint/2010/main" val="3238424750"/>
              </p:ext>
            </p:extLst>
          </p:nvPr>
        </p:nvGraphicFramePr>
        <p:xfrm>
          <a:off x="385936" y="1715651"/>
          <a:ext cx="5270585" cy="3337560"/>
        </p:xfrm>
        <a:graphic>
          <a:graphicData uri="http://schemas.openxmlformats.org/drawingml/2006/table">
            <a:tbl>
              <a:tblPr firstRow="1" bandRow="1">
                <a:tableStyleId>{5C22544A-7EE6-4342-B048-85BDC9FD1C3A}</a:tableStyleId>
              </a:tblPr>
              <a:tblGrid>
                <a:gridCol w="1214889">
                  <a:extLst>
                    <a:ext uri="{9D8B030D-6E8A-4147-A177-3AD203B41FA5}">
                      <a16:colId xmlns:a16="http://schemas.microsoft.com/office/drawing/2014/main" val="2499331158"/>
                    </a:ext>
                  </a:extLst>
                </a:gridCol>
                <a:gridCol w="2254102">
                  <a:extLst>
                    <a:ext uri="{9D8B030D-6E8A-4147-A177-3AD203B41FA5}">
                      <a16:colId xmlns:a16="http://schemas.microsoft.com/office/drawing/2014/main" val="3069882384"/>
                    </a:ext>
                  </a:extLst>
                </a:gridCol>
                <a:gridCol w="1801594">
                  <a:extLst>
                    <a:ext uri="{9D8B030D-6E8A-4147-A177-3AD203B41FA5}">
                      <a16:colId xmlns:a16="http://schemas.microsoft.com/office/drawing/2014/main" val="3532871861"/>
                    </a:ext>
                  </a:extLst>
                </a:gridCol>
              </a:tblGrid>
              <a:tr h="370840">
                <a:tc>
                  <a:txBody>
                    <a:bodyPr/>
                    <a:lstStyle/>
                    <a:p>
                      <a:r>
                        <a:rPr lang="en-GB" sz="1800" dirty="0"/>
                        <a:t>Band</a:t>
                      </a:r>
                    </a:p>
                  </a:txBody>
                  <a:tcPr/>
                </a:tc>
                <a:tc>
                  <a:txBody>
                    <a:bodyPr/>
                    <a:lstStyle/>
                    <a:p>
                      <a:r>
                        <a:rPr lang="en-GB" sz="1800" dirty="0"/>
                        <a:t>Frequency</a:t>
                      </a:r>
                    </a:p>
                  </a:txBody>
                  <a:tcPr/>
                </a:tc>
                <a:tc>
                  <a:txBody>
                    <a:bodyPr/>
                    <a:lstStyle/>
                    <a:p>
                      <a:r>
                        <a:rPr lang="en-GB" sz="1800" dirty="0"/>
                        <a:t>Wavelength</a:t>
                      </a:r>
                    </a:p>
                  </a:txBody>
                  <a:tcPr/>
                </a:tc>
                <a:extLst>
                  <a:ext uri="{0D108BD9-81ED-4DB2-BD59-A6C34878D82A}">
                    <a16:rowId xmlns:a16="http://schemas.microsoft.com/office/drawing/2014/main" val="1163939940"/>
                  </a:ext>
                </a:extLst>
              </a:tr>
              <a:tr h="370840">
                <a:tc>
                  <a:txBody>
                    <a:bodyPr/>
                    <a:lstStyle/>
                    <a:p>
                      <a:r>
                        <a:rPr lang="en-GB" sz="1800" dirty="0"/>
                        <a:t>VLF</a:t>
                      </a:r>
                    </a:p>
                  </a:txBody>
                  <a:tcPr/>
                </a:tc>
                <a:tc>
                  <a:txBody>
                    <a:bodyPr/>
                    <a:lstStyle/>
                    <a:p>
                      <a:r>
                        <a:rPr lang="en-GB" sz="1800" dirty="0"/>
                        <a:t>3 – 30 kHz</a:t>
                      </a:r>
                    </a:p>
                  </a:txBody>
                  <a:tcPr/>
                </a:tc>
                <a:tc>
                  <a:txBody>
                    <a:bodyPr/>
                    <a:lstStyle/>
                    <a:p>
                      <a:r>
                        <a:rPr lang="en-GB" sz="1800" dirty="0"/>
                        <a:t>100 km - 10 km</a:t>
                      </a:r>
                    </a:p>
                  </a:txBody>
                  <a:tcPr/>
                </a:tc>
                <a:extLst>
                  <a:ext uri="{0D108BD9-81ED-4DB2-BD59-A6C34878D82A}">
                    <a16:rowId xmlns:a16="http://schemas.microsoft.com/office/drawing/2014/main" val="895152642"/>
                  </a:ext>
                </a:extLst>
              </a:tr>
              <a:tr h="370840">
                <a:tc>
                  <a:txBody>
                    <a:bodyPr/>
                    <a:lstStyle/>
                    <a:p>
                      <a:r>
                        <a:rPr lang="en-GB" sz="1800" dirty="0"/>
                        <a:t>LF</a:t>
                      </a:r>
                    </a:p>
                  </a:txBody>
                  <a:tcPr/>
                </a:tc>
                <a:tc>
                  <a:txBody>
                    <a:bodyPr/>
                    <a:lstStyle/>
                    <a:p>
                      <a:r>
                        <a:rPr lang="en-GB" sz="1800" dirty="0"/>
                        <a:t>30 kHz – 300 kHz</a:t>
                      </a:r>
                    </a:p>
                  </a:txBody>
                  <a:tcPr/>
                </a:tc>
                <a:tc>
                  <a:txBody>
                    <a:bodyPr/>
                    <a:lstStyle/>
                    <a:p>
                      <a:r>
                        <a:rPr lang="en-GB" sz="1800" dirty="0"/>
                        <a:t>10 km - 1 km</a:t>
                      </a:r>
                    </a:p>
                  </a:txBody>
                  <a:tcPr/>
                </a:tc>
                <a:extLst>
                  <a:ext uri="{0D108BD9-81ED-4DB2-BD59-A6C34878D82A}">
                    <a16:rowId xmlns:a16="http://schemas.microsoft.com/office/drawing/2014/main" val="3566781820"/>
                  </a:ext>
                </a:extLst>
              </a:tr>
              <a:tr h="370840">
                <a:tc>
                  <a:txBody>
                    <a:bodyPr/>
                    <a:lstStyle/>
                    <a:p>
                      <a:r>
                        <a:rPr lang="en-GB" sz="1800" dirty="0"/>
                        <a:t>MF</a:t>
                      </a:r>
                    </a:p>
                  </a:txBody>
                  <a:tcPr/>
                </a:tc>
                <a:tc>
                  <a:txBody>
                    <a:bodyPr/>
                    <a:lstStyle/>
                    <a:p>
                      <a:r>
                        <a:rPr lang="en-GB" sz="1800" dirty="0"/>
                        <a:t>300 kHz – 3 MHz</a:t>
                      </a:r>
                    </a:p>
                  </a:txBody>
                  <a:tcPr/>
                </a:tc>
                <a:tc>
                  <a:txBody>
                    <a:bodyPr/>
                    <a:lstStyle/>
                    <a:p>
                      <a:r>
                        <a:rPr lang="en-GB" sz="1800" dirty="0"/>
                        <a:t>1 km - 100 m</a:t>
                      </a:r>
                    </a:p>
                  </a:txBody>
                  <a:tcPr/>
                </a:tc>
                <a:extLst>
                  <a:ext uri="{0D108BD9-81ED-4DB2-BD59-A6C34878D82A}">
                    <a16:rowId xmlns:a16="http://schemas.microsoft.com/office/drawing/2014/main" val="2570433463"/>
                  </a:ext>
                </a:extLst>
              </a:tr>
              <a:tr h="370840">
                <a:tc>
                  <a:txBody>
                    <a:bodyPr/>
                    <a:lstStyle/>
                    <a:p>
                      <a:r>
                        <a:rPr lang="en-GB" sz="1800" dirty="0"/>
                        <a:t>HF</a:t>
                      </a:r>
                    </a:p>
                  </a:txBody>
                  <a:tcPr/>
                </a:tc>
                <a:tc>
                  <a:txBody>
                    <a:bodyPr/>
                    <a:lstStyle/>
                    <a:p>
                      <a:r>
                        <a:rPr lang="en-GB" sz="1800" dirty="0"/>
                        <a:t>3 MHz – 30 MHz </a:t>
                      </a:r>
                    </a:p>
                  </a:txBody>
                  <a:tcPr/>
                </a:tc>
                <a:tc>
                  <a:txBody>
                    <a:bodyPr/>
                    <a:lstStyle/>
                    <a:p>
                      <a:r>
                        <a:rPr lang="en-GB" sz="1800" dirty="0"/>
                        <a:t>100 m - 10 m</a:t>
                      </a:r>
                    </a:p>
                  </a:txBody>
                  <a:tcPr/>
                </a:tc>
                <a:extLst>
                  <a:ext uri="{0D108BD9-81ED-4DB2-BD59-A6C34878D82A}">
                    <a16:rowId xmlns:a16="http://schemas.microsoft.com/office/drawing/2014/main" val="615874343"/>
                  </a:ext>
                </a:extLst>
              </a:tr>
              <a:tr h="370840">
                <a:tc>
                  <a:txBody>
                    <a:bodyPr/>
                    <a:lstStyle/>
                    <a:p>
                      <a:r>
                        <a:rPr lang="en-GB" sz="1800" dirty="0"/>
                        <a:t>VHF</a:t>
                      </a:r>
                    </a:p>
                  </a:txBody>
                  <a:tcPr/>
                </a:tc>
                <a:tc>
                  <a:txBody>
                    <a:bodyPr/>
                    <a:lstStyle/>
                    <a:p>
                      <a:r>
                        <a:rPr lang="en-GB" sz="1800" dirty="0"/>
                        <a:t>30 MHz – 300 MHz</a:t>
                      </a:r>
                    </a:p>
                  </a:txBody>
                  <a:tcPr/>
                </a:tc>
                <a:tc>
                  <a:txBody>
                    <a:bodyPr/>
                    <a:lstStyle/>
                    <a:p>
                      <a:r>
                        <a:rPr lang="en-GB" sz="1800" dirty="0"/>
                        <a:t>10 m - 1 m</a:t>
                      </a:r>
                    </a:p>
                  </a:txBody>
                  <a:tcPr/>
                </a:tc>
                <a:extLst>
                  <a:ext uri="{0D108BD9-81ED-4DB2-BD59-A6C34878D82A}">
                    <a16:rowId xmlns:a16="http://schemas.microsoft.com/office/drawing/2014/main" val="1391697206"/>
                  </a:ext>
                </a:extLst>
              </a:tr>
              <a:tr h="370840">
                <a:tc>
                  <a:txBody>
                    <a:bodyPr/>
                    <a:lstStyle/>
                    <a:p>
                      <a:r>
                        <a:rPr lang="en-GB" sz="1800" dirty="0"/>
                        <a:t>UHF</a:t>
                      </a:r>
                    </a:p>
                  </a:txBody>
                  <a:tcPr/>
                </a:tc>
                <a:tc>
                  <a:txBody>
                    <a:bodyPr/>
                    <a:lstStyle/>
                    <a:p>
                      <a:r>
                        <a:rPr lang="en-GB" sz="1800" dirty="0"/>
                        <a:t>300 MHz – 3 GHz</a:t>
                      </a:r>
                    </a:p>
                  </a:txBody>
                  <a:tcPr/>
                </a:tc>
                <a:tc>
                  <a:txBody>
                    <a:bodyPr/>
                    <a:lstStyle/>
                    <a:p>
                      <a:r>
                        <a:rPr lang="en-GB" sz="1800" dirty="0"/>
                        <a:t>1 m - 100 mm</a:t>
                      </a:r>
                    </a:p>
                  </a:txBody>
                  <a:tcPr/>
                </a:tc>
                <a:extLst>
                  <a:ext uri="{0D108BD9-81ED-4DB2-BD59-A6C34878D82A}">
                    <a16:rowId xmlns:a16="http://schemas.microsoft.com/office/drawing/2014/main" val="1561113883"/>
                  </a:ext>
                </a:extLst>
              </a:tr>
              <a:tr h="370840">
                <a:tc>
                  <a:txBody>
                    <a:bodyPr/>
                    <a:lstStyle/>
                    <a:p>
                      <a:r>
                        <a:rPr lang="en-GB" sz="1800" dirty="0"/>
                        <a:t>SHF</a:t>
                      </a:r>
                    </a:p>
                  </a:txBody>
                  <a:tcPr/>
                </a:tc>
                <a:tc>
                  <a:txBody>
                    <a:bodyPr/>
                    <a:lstStyle/>
                    <a:p>
                      <a:r>
                        <a:rPr lang="en-GB" sz="1800" dirty="0"/>
                        <a:t>3 GHz - 30 GHz</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100 mm - 10 mm</a:t>
                      </a:r>
                    </a:p>
                  </a:txBody>
                  <a:tcPr/>
                </a:tc>
                <a:extLst>
                  <a:ext uri="{0D108BD9-81ED-4DB2-BD59-A6C34878D82A}">
                    <a16:rowId xmlns:a16="http://schemas.microsoft.com/office/drawing/2014/main" val="1175733854"/>
                  </a:ext>
                </a:extLst>
              </a:tr>
              <a:tr h="370840">
                <a:tc>
                  <a:txBody>
                    <a:bodyPr/>
                    <a:lstStyle/>
                    <a:p>
                      <a:r>
                        <a:rPr lang="en-GB" sz="1800" dirty="0"/>
                        <a:t>EHF</a:t>
                      </a:r>
                    </a:p>
                  </a:txBody>
                  <a:tcPr/>
                </a:tc>
                <a:tc>
                  <a:txBody>
                    <a:bodyPr/>
                    <a:lstStyle/>
                    <a:p>
                      <a:r>
                        <a:rPr lang="en-GB" sz="1800" dirty="0"/>
                        <a:t>30 GHz - 300 GHz</a:t>
                      </a:r>
                    </a:p>
                  </a:txBody>
                  <a:tcPr/>
                </a:tc>
                <a:tc>
                  <a:txBody>
                    <a:bodyPr/>
                    <a:lstStyle/>
                    <a:p>
                      <a:r>
                        <a:rPr lang="en-GB" sz="1800" dirty="0"/>
                        <a:t>10 mm - 1 mm</a:t>
                      </a:r>
                    </a:p>
                  </a:txBody>
                  <a:tcPr/>
                </a:tc>
                <a:extLst>
                  <a:ext uri="{0D108BD9-81ED-4DB2-BD59-A6C34878D82A}">
                    <a16:rowId xmlns:a16="http://schemas.microsoft.com/office/drawing/2014/main" val="1947318572"/>
                  </a:ext>
                </a:extLst>
              </a:tr>
            </a:tbl>
          </a:graphicData>
        </a:graphic>
      </p:graphicFrame>
      <p:graphicFrame>
        <p:nvGraphicFramePr>
          <p:cNvPr id="6" name="Table 5">
            <a:extLst>
              <a:ext uri="{FF2B5EF4-FFF2-40B4-BE49-F238E27FC236}">
                <a16:creationId xmlns:a16="http://schemas.microsoft.com/office/drawing/2014/main" id="{F234ABAB-A6F4-454C-B553-3F9FA502F4AC}"/>
              </a:ext>
            </a:extLst>
          </p:cNvPr>
          <p:cNvGraphicFramePr>
            <a:graphicFrameLocks noGrp="1"/>
          </p:cNvGraphicFramePr>
          <p:nvPr>
            <p:extLst>
              <p:ext uri="{D42A27DB-BD31-4B8C-83A1-F6EECF244321}">
                <p14:modId xmlns:p14="http://schemas.microsoft.com/office/powerpoint/2010/main" val="2223325558"/>
              </p:ext>
            </p:extLst>
          </p:nvPr>
        </p:nvGraphicFramePr>
        <p:xfrm>
          <a:off x="6349793" y="1578993"/>
          <a:ext cx="5041221" cy="3708400"/>
        </p:xfrm>
        <a:graphic>
          <a:graphicData uri="http://schemas.openxmlformats.org/drawingml/2006/table">
            <a:tbl>
              <a:tblPr firstRow="1" bandRow="1">
                <a:tableStyleId>{5C22544A-7EE6-4342-B048-85BDC9FD1C3A}</a:tableStyleId>
              </a:tblPr>
              <a:tblGrid>
                <a:gridCol w="1214889">
                  <a:extLst>
                    <a:ext uri="{9D8B030D-6E8A-4147-A177-3AD203B41FA5}">
                      <a16:colId xmlns:a16="http://schemas.microsoft.com/office/drawing/2014/main" val="876387220"/>
                    </a:ext>
                  </a:extLst>
                </a:gridCol>
                <a:gridCol w="1781721">
                  <a:extLst>
                    <a:ext uri="{9D8B030D-6E8A-4147-A177-3AD203B41FA5}">
                      <a16:colId xmlns:a16="http://schemas.microsoft.com/office/drawing/2014/main" val="1084299551"/>
                    </a:ext>
                  </a:extLst>
                </a:gridCol>
                <a:gridCol w="2044611">
                  <a:extLst>
                    <a:ext uri="{9D8B030D-6E8A-4147-A177-3AD203B41FA5}">
                      <a16:colId xmlns:a16="http://schemas.microsoft.com/office/drawing/2014/main" val="1468832100"/>
                    </a:ext>
                  </a:extLst>
                </a:gridCol>
              </a:tblGrid>
              <a:tr h="370840">
                <a:tc>
                  <a:txBody>
                    <a:bodyPr/>
                    <a:lstStyle/>
                    <a:p>
                      <a:r>
                        <a:rPr lang="en-GB" sz="1800" dirty="0"/>
                        <a:t>Band</a:t>
                      </a:r>
                    </a:p>
                  </a:txBody>
                  <a:tcPr/>
                </a:tc>
                <a:tc>
                  <a:txBody>
                    <a:bodyPr/>
                    <a:lstStyle/>
                    <a:p>
                      <a:r>
                        <a:rPr lang="en-GB" sz="1800" dirty="0"/>
                        <a:t>Frequency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Wavelength</a:t>
                      </a:r>
                    </a:p>
                  </a:txBody>
                  <a:tcPr/>
                </a:tc>
                <a:extLst>
                  <a:ext uri="{0D108BD9-81ED-4DB2-BD59-A6C34878D82A}">
                    <a16:rowId xmlns:a16="http://schemas.microsoft.com/office/drawing/2014/main" val="3636648448"/>
                  </a:ext>
                </a:extLst>
              </a:tr>
              <a:tr h="370840">
                <a:tc>
                  <a:txBody>
                    <a:bodyPr/>
                    <a:lstStyle/>
                    <a:p>
                      <a:r>
                        <a:rPr lang="en-GB" sz="1800" dirty="0"/>
                        <a:t>L-Band</a:t>
                      </a:r>
                    </a:p>
                  </a:txBody>
                  <a:tcPr/>
                </a:tc>
                <a:tc>
                  <a:txBody>
                    <a:bodyPr/>
                    <a:lstStyle/>
                    <a:p>
                      <a:r>
                        <a:rPr lang="en-GB" sz="1800" dirty="0"/>
                        <a:t>1 GHz – 2 GHz</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300 mm - 150 mm</a:t>
                      </a:r>
                    </a:p>
                  </a:txBody>
                  <a:tcPr/>
                </a:tc>
                <a:extLst>
                  <a:ext uri="{0D108BD9-81ED-4DB2-BD59-A6C34878D82A}">
                    <a16:rowId xmlns:a16="http://schemas.microsoft.com/office/drawing/2014/main" val="365662569"/>
                  </a:ext>
                </a:extLst>
              </a:tr>
              <a:tr h="370840">
                <a:tc>
                  <a:txBody>
                    <a:bodyPr/>
                    <a:lstStyle/>
                    <a:p>
                      <a:r>
                        <a:rPr lang="en-GB" sz="1800" dirty="0"/>
                        <a:t>S-Band</a:t>
                      </a:r>
                    </a:p>
                  </a:txBody>
                  <a:tcPr/>
                </a:tc>
                <a:tc>
                  <a:txBody>
                    <a:bodyPr/>
                    <a:lstStyle/>
                    <a:p>
                      <a:r>
                        <a:rPr lang="en-GB" sz="1800" dirty="0"/>
                        <a:t>2 GHz – 4 GHz</a:t>
                      </a:r>
                    </a:p>
                  </a:txBody>
                  <a:tcPr/>
                </a:tc>
                <a:tc>
                  <a:txBody>
                    <a:bodyPr/>
                    <a:lstStyle/>
                    <a:p>
                      <a:r>
                        <a:rPr lang="en-GB" sz="1800" dirty="0"/>
                        <a:t>150 mm - 75 mm</a:t>
                      </a:r>
                    </a:p>
                  </a:txBody>
                  <a:tcPr/>
                </a:tc>
                <a:extLst>
                  <a:ext uri="{0D108BD9-81ED-4DB2-BD59-A6C34878D82A}">
                    <a16:rowId xmlns:a16="http://schemas.microsoft.com/office/drawing/2014/main" val="2327944166"/>
                  </a:ext>
                </a:extLst>
              </a:tr>
              <a:tr h="370840">
                <a:tc>
                  <a:txBody>
                    <a:bodyPr/>
                    <a:lstStyle/>
                    <a:p>
                      <a:r>
                        <a:rPr lang="en-GB" sz="1800" dirty="0"/>
                        <a:t>C-Band</a:t>
                      </a:r>
                    </a:p>
                  </a:txBody>
                  <a:tcPr/>
                </a:tc>
                <a:tc>
                  <a:txBody>
                    <a:bodyPr/>
                    <a:lstStyle/>
                    <a:p>
                      <a:r>
                        <a:rPr lang="en-GB" sz="1800" dirty="0"/>
                        <a:t>4 GHz – 8 GHz</a:t>
                      </a:r>
                    </a:p>
                  </a:txBody>
                  <a:tcPr/>
                </a:tc>
                <a:tc>
                  <a:txBody>
                    <a:bodyPr/>
                    <a:lstStyle/>
                    <a:p>
                      <a:r>
                        <a:rPr lang="en-GB" sz="1800" dirty="0"/>
                        <a:t>75 mm - 37.5 mm</a:t>
                      </a:r>
                    </a:p>
                  </a:txBody>
                  <a:tcPr/>
                </a:tc>
                <a:extLst>
                  <a:ext uri="{0D108BD9-81ED-4DB2-BD59-A6C34878D82A}">
                    <a16:rowId xmlns:a16="http://schemas.microsoft.com/office/drawing/2014/main" val="3078138997"/>
                  </a:ext>
                </a:extLst>
              </a:tr>
              <a:tr h="370840">
                <a:tc>
                  <a:txBody>
                    <a:bodyPr/>
                    <a:lstStyle/>
                    <a:p>
                      <a:r>
                        <a:rPr lang="en-GB" sz="1800" dirty="0"/>
                        <a:t>X-Band</a:t>
                      </a:r>
                    </a:p>
                  </a:txBody>
                  <a:tcPr/>
                </a:tc>
                <a:tc>
                  <a:txBody>
                    <a:bodyPr/>
                    <a:lstStyle/>
                    <a:p>
                      <a:r>
                        <a:rPr lang="en-GB" sz="1800" dirty="0"/>
                        <a:t>8 GHz – 12 GHz</a:t>
                      </a:r>
                    </a:p>
                  </a:txBody>
                  <a:tcPr/>
                </a:tc>
                <a:tc>
                  <a:txBody>
                    <a:bodyPr/>
                    <a:lstStyle/>
                    <a:p>
                      <a:r>
                        <a:rPr lang="en-GB" sz="1800" dirty="0"/>
                        <a:t>37.5 mm - 25 mm</a:t>
                      </a:r>
                    </a:p>
                  </a:txBody>
                  <a:tcPr/>
                </a:tc>
                <a:extLst>
                  <a:ext uri="{0D108BD9-81ED-4DB2-BD59-A6C34878D82A}">
                    <a16:rowId xmlns:a16="http://schemas.microsoft.com/office/drawing/2014/main" val="1108886592"/>
                  </a:ext>
                </a:extLst>
              </a:tr>
              <a:tr h="370840">
                <a:tc>
                  <a:txBody>
                    <a:bodyPr/>
                    <a:lstStyle/>
                    <a:p>
                      <a:r>
                        <a:rPr lang="en-GB" sz="1800" dirty="0"/>
                        <a:t>Ku-Band</a:t>
                      </a:r>
                    </a:p>
                  </a:txBody>
                  <a:tcPr/>
                </a:tc>
                <a:tc>
                  <a:txBody>
                    <a:bodyPr/>
                    <a:lstStyle/>
                    <a:p>
                      <a:r>
                        <a:rPr lang="en-GB" sz="1800" dirty="0"/>
                        <a:t>12 GHz – 18 GHz</a:t>
                      </a:r>
                    </a:p>
                  </a:txBody>
                  <a:tcPr/>
                </a:tc>
                <a:tc>
                  <a:txBody>
                    <a:bodyPr/>
                    <a:lstStyle/>
                    <a:p>
                      <a:r>
                        <a:rPr lang="en-GB" sz="1800" dirty="0"/>
                        <a:t>25 mm - 16.7 mm</a:t>
                      </a:r>
                    </a:p>
                  </a:txBody>
                  <a:tcPr/>
                </a:tc>
                <a:extLst>
                  <a:ext uri="{0D108BD9-81ED-4DB2-BD59-A6C34878D82A}">
                    <a16:rowId xmlns:a16="http://schemas.microsoft.com/office/drawing/2014/main" val="2736631957"/>
                  </a:ext>
                </a:extLst>
              </a:tr>
              <a:tr h="370840">
                <a:tc>
                  <a:txBody>
                    <a:bodyPr/>
                    <a:lstStyle/>
                    <a:p>
                      <a:r>
                        <a:rPr lang="en-GB" sz="1800" dirty="0"/>
                        <a:t>K-Band</a:t>
                      </a:r>
                    </a:p>
                  </a:txBody>
                  <a:tcPr/>
                </a:tc>
                <a:tc>
                  <a:txBody>
                    <a:bodyPr/>
                    <a:lstStyle/>
                    <a:p>
                      <a:r>
                        <a:rPr lang="en-GB" sz="1800" dirty="0"/>
                        <a:t>18 </a:t>
                      </a:r>
                      <a:r>
                        <a:rPr lang="en-GB" sz="1800" dirty="0" err="1"/>
                        <a:t>Ghz</a:t>
                      </a:r>
                      <a:r>
                        <a:rPr lang="en-GB" sz="1800" dirty="0"/>
                        <a:t> – 27 GHz </a:t>
                      </a:r>
                    </a:p>
                  </a:txBody>
                  <a:tcPr/>
                </a:tc>
                <a:tc>
                  <a:txBody>
                    <a:bodyPr/>
                    <a:lstStyle/>
                    <a:p>
                      <a:r>
                        <a:rPr lang="en-GB" sz="1800" dirty="0"/>
                        <a:t>16.7 mm - 11.1 mm</a:t>
                      </a:r>
                    </a:p>
                  </a:txBody>
                  <a:tcPr/>
                </a:tc>
                <a:extLst>
                  <a:ext uri="{0D108BD9-81ED-4DB2-BD59-A6C34878D82A}">
                    <a16:rowId xmlns:a16="http://schemas.microsoft.com/office/drawing/2014/main" val="3215762732"/>
                  </a:ext>
                </a:extLst>
              </a:tr>
              <a:tr h="370840">
                <a:tc>
                  <a:txBody>
                    <a:bodyPr/>
                    <a:lstStyle/>
                    <a:p>
                      <a:r>
                        <a:rPr lang="en-GB" sz="1800" dirty="0"/>
                        <a:t>Ka-Band</a:t>
                      </a:r>
                    </a:p>
                  </a:txBody>
                  <a:tcPr/>
                </a:tc>
                <a:tc>
                  <a:txBody>
                    <a:bodyPr/>
                    <a:lstStyle/>
                    <a:p>
                      <a:r>
                        <a:rPr lang="en-GB" sz="1800" dirty="0"/>
                        <a:t>27 GHz – 40 GHz</a:t>
                      </a:r>
                    </a:p>
                  </a:txBody>
                  <a:tcPr/>
                </a:tc>
                <a:tc>
                  <a:txBody>
                    <a:bodyPr/>
                    <a:lstStyle/>
                    <a:p>
                      <a:r>
                        <a:rPr lang="en-GB" sz="1800" dirty="0"/>
                        <a:t>11.1 mm - 7.5 mm</a:t>
                      </a:r>
                    </a:p>
                  </a:txBody>
                  <a:tcPr/>
                </a:tc>
                <a:extLst>
                  <a:ext uri="{0D108BD9-81ED-4DB2-BD59-A6C34878D82A}">
                    <a16:rowId xmlns:a16="http://schemas.microsoft.com/office/drawing/2014/main" val="4097020566"/>
                  </a:ext>
                </a:extLst>
              </a:tr>
              <a:tr h="370840">
                <a:tc>
                  <a:txBody>
                    <a:bodyPr/>
                    <a:lstStyle/>
                    <a:p>
                      <a:r>
                        <a:rPr lang="en-GB" sz="1800" dirty="0"/>
                        <a:t>V-Band</a:t>
                      </a:r>
                    </a:p>
                  </a:txBody>
                  <a:tcPr/>
                </a:tc>
                <a:tc>
                  <a:txBody>
                    <a:bodyPr/>
                    <a:lstStyle/>
                    <a:p>
                      <a:r>
                        <a:rPr lang="en-GB" sz="1800" dirty="0"/>
                        <a:t>40 GHz – 75 GHz </a:t>
                      </a:r>
                    </a:p>
                  </a:txBody>
                  <a:tcPr/>
                </a:tc>
                <a:tc>
                  <a:txBody>
                    <a:bodyPr/>
                    <a:lstStyle/>
                    <a:p>
                      <a:r>
                        <a:rPr lang="en-GB" sz="1800" dirty="0"/>
                        <a:t>7.5 mm - 4 mm</a:t>
                      </a:r>
                    </a:p>
                  </a:txBody>
                  <a:tcPr/>
                </a:tc>
                <a:extLst>
                  <a:ext uri="{0D108BD9-81ED-4DB2-BD59-A6C34878D82A}">
                    <a16:rowId xmlns:a16="http://schemas.microsoft.com/office/drawing/2014/main" val="2641297226"/>
                  </a:ext>
                </a:extLst>
              </a:tr>
              <a:tr h="370840">
                <a:tc>
                  <a:txBody>
                    <a:bodyPr/>
                    <a:lstStyle/>
                    <a:p>
                      <a:r>
                        <a:rPr lang="en-GB" sz="1800" dirty="0"/>
                        <a:t>W-Band</a:t>
                      </a:r>
                    </a:p>
                  </a:txBody>
                  <a:tcPr/>
                </a:tc>
                <a:tc>
                  <a:txBody>
                    <a:bodyPr/>
                    <a:lstStyle/>
                    <a:p>
                      <a:r>
                        <a:rPr lang="en-GB" sz="1800" dirty="0"/>
                        <a:t>75 – 110 GHz</a:t>
                      </a:r>
                    </a:p>
                  </a:txBody>
                  <a:tcPr/>
                </a:tc>
                <a:tc>
                  <a:txBody>
                    <a:bodyPr/>
                    <a:lstStyle/>
                    <a:p>
                      <a:r>
                        <a:rPr lang="en-GB" sz="1800" dirty="0"/>
                        <a:t>4 mm - 2.73 mm</a:t>
                      </a:r>
                    </a:p>
                  </a:txBody>
                  <a:tcPr/>
                </a:tc>
                <a:extLst>
                  <a:ext uri="{0D108BD9-81ED-4DB2-BD59-A6C34878D82A}">
                    <a16:rowId xmlns:a16="http://schemas.microsoft.com/office/drawing/2014/main" val="4135701816"/>
                  </a:ext>
                </a:extLst>
              </a:tr>
            </a:tbl>
          </a:graphicData>
        </a:graphic>
      </p:graphicFrame>
    </p:spTree>
    <p:extLst>
      <p:ext uri="{BB962C8B-B14F-4D97-AF65-F5344CB8AC3E}">
        <p14:creationId xmlns:p14="http://schemas.microsoft.com/office/powerpoint/2010/main" val="2574825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3076" name="Picture 4" descr="frequency - What unlicensed frequencies can (or should) be used for  proprietary wireless communication? - Electrical Engineering Stack Exchange">
            <a:extLst>
              <a:ext uri="{FF2B5EF4-FFF2-40B4-BE49-F238E27FC236}">
                <a16:creationId xmlns:a16="http://schemas.microsoft.com/office/drawing/2014/main" id="{A3E164C6-F57B-314D-8E4D-0709EB8980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5729" y="-3697"/>
            <a:ext cx="9893867" cy="6861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1364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876189" cy="584775"/>
          </a:xfrm>
          <a:prstGeom prst="rect">
            <a:avLst/>
          </a:prstGeom>
          <a:noFill/>
        </p:spPr>
        <p:txBody>
          <a:bodyPr wrap="none" rtlCol="0">
            <a:spAutoFit/>
          </a:bodyPr>
          <a:lstStyle/>
          <a:p>
            <a:r>
              <a:rPr lang="en-GB" sz="3200" dirty="0">
                <a:latin typeface="Calibri" panose="020F0502020204030204" pitchFamily="34" charset="0"/>
              </a:rPr>
              <a:t>Simple radio oscillator</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026" name="Picture 2" descr="FM Transmitter">
            <a:extLst>
              <a:ext uri="{FF2B5EF4-FFF2-40B4-BE49-F238E27FC236}">
                <a16:creationId xmlns:a16="http://schemas.microsoft.com/office/drawing/2014/main" id="{8BEA225B-DB60-4548-8B27-50554F52EA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900" y="2097998"/>
            <a:ext cx="4902200" cy="29972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4">
            <a:extLst>
              <a:ext uri="{FF2B5EF4-FFF2-40B4-BE49-F238E27FC236}">
                <a16:creationId xmlns:a16="http://schemas.microsoft.com/office/drawing/2014/main" id="{ECAA0310-6F24-2446-A958-AA3C99763662}"/>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962815" y="1228227"/>
            <a:ext cx="3966558" cy="4953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7644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5207131" cy="584775"/>
          </a:xfrm>
          <a:prstGeom prst="rect">
            <a:avLst/>
          </a:prstGeom>
          <a:noFill/>
        </p:spPr>
        <p:txBody>
          <a:bodyPr wrap="none" rtlCol="0">
            <a:spAutoFit/>
          </a:bodyPr>
          <a:lstStyle/>
          <a:p>
            <a:r>
              <a:rPr lang="en-GB" sz="3200" dirty="0">
                <a:latin typeface="Calibri" panose="020F0502020204030204" pitchFamily="34" charset="0"/>
              </a:rPr>
              <a:t>How does a Magnetron work?</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Tree>
    <p:extLst>
      <p:ext uri="{BB962C8B-B14F-4D97-AF65-F5344CB8AC3E}">
        <p14:creationId xmlns:p14="http://schemas.microsoft.com/office/powerpoint/2010/main" val="537059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58931" y="295325"/>
            <a:ext cx="10891542" cy="584775"/>
          </a:xfrm>
          <a:prstGeom prst="rect">
            <a:avLst/>
          </a:prstGeom>
          <a:noFill/>
        </p:spPr>
        <p:txBody>
          <a:bodyPr wrap="square" rtlCol="0">
            <a:spAutoFit/>
          </a:bodyPr>
          <a:lstStyle/>
          <a:p>
            <a:r>
              <a:rPr lang="en-GB" sz="3200" dirty="0"/>
              <a:t>Propagation of electromagnetic radiation</a:t>
            </a:r>
          </a:p>
        </p:txBody>
      </p:sp>
      <p:sp>
        <p:nvSpPr>
          <p:cNvPr id="2" name="Rectangle 1">
            <a:extLst>
              <a:ext uri="{FF2B5EF4-FFF2-40B4-BE49-F238E27FC236}">
                <a16:creationId xmlns:a16="http://schemas.microsoft.com/office/drawing/2014/main" id="{45D801CB-0017-6548-BAA3-1D5BF40AC0AC}"/>
              </a:ext>
            </a:extLst>
          </p:cNvPr>
          <p:cNvSpPr/>
          <p:nvPr/>
        </p:nvSpPr>
        <p:spPr>
          <a:xfrm>
            <a:off x="1155510" y="1206269"/>
            <a:ext cx="9880979" cy="4524315"/>
          </a:xfrm>
          <a:prstGeom prst="rect">
            <a:avLst/>
          </a:prstGeom>
        </p:spPr>
        <p:txBody>
          <a:bodyPr wrap="square">
            <a:spAutoFit/>
          </a:bodyPr>
          <a:lstStyle/>
          <a:p>
            <a:endParaRPr lang="en-GB" sz="3200" dirty="0"/>
          </a:p>
          <a:p>
            <a:pPr marL="457200" indent="-457200">
              <a:buFont typeface="Arial" panose="020B0604020202020204" pitchFamily="34" charset="0"/>
              <a:buChar char="•"/>
            </a:pPr>
            <a:r>
              <a:rPr lang="en-GB" sz="3200" dirty="0"/>
              <a:t>Free field – energy attenuation is proportional to distance</a:t>
            </a:r>
            <a:r>
              <a:rPr lang="en-GB" sz="3200" baseline="30000" dirty="0"/>
              <a:t>2</a:t>
            </a:r>
            <a:r>
              <a:rPr lang="en-GB" sz="3200" dirty="0"/>
              <a:t>.  (‘Inverse square law’, 1/r</a:t>
            </a:r>
            <a:r>
              <a:rPr lang="en-GB" sz="3200" baseline="30000" dirty="0"/>
              <a:t>2</a:t>
            </a:r>
            <a:r>
              <a:rPr lang="en-GB" sz="3200" dirty="0"/>
              <a:t>)</a:t>
            </a:r>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dirty="0"/>
              <a:t>Waveguide – energy attenuation is proportional to distance, but waves are dispersed according to wavelength.</a:t>
            </a:r>
          </a:p>
          <a:p>
            <a:endParaRPr lang="en-GB" sz="3200" dirty="0"/>
          </a:p>
          <a:p>
            <a:pPr marL="457200"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2209297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58930" y="295325"/>
            <a:ext cx="3375861" cy="584775"/>
          </a:xfrm>
          <a:prstGeom prst="rect">
            <a:avLst/>
          </a:prstGeom>
          <a:noFill/>
        </p:spPr>
        <p:txBody>
          <a:bodyPr wrap="none" rtlCol="0">
            <a:spAutoFit/>
          </a:bodyPr>
          <a:lstStyle/>
          <a:p>
            <a:r>
              <a:rPr lang="en-GB" sz="3200" dirty="0"/>
              <a:t>Inverse square law </a:t>
            </a:r>
          </a:p>
        </p:txBody>
      </p:sp>
      <p:pic>
        <p:nvPicPr>
          <p:cNvPr id="2052" name="Picture 4">
            <a:extLst>
              <a:ext uri="{FF2B5EF4-FFF2-40B4-BE49-F238E27FC236}">
                <a16:creationId xmlns:a16="http://schemas.microsoft.com/office/drawing/2014/main" id="{01F74DCF-5FE5-DF4B-8E30-3B3738CF6339}"/>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83759" y="2030104"/>
            <a:ext cx="4724969" cy="314997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picture containing application&#10;&#10;Description automatically generated">
            <a:extLst>
              <a:ext uri="{FF2B5EF4-FFF2-40B4-BE49-F238E27FC236}">
                <a16:creationId xmlns:a16="http://schemas.microsoft.com/office/drawing/2014/main" id="{D895F41E-8B79-A34E-837D-409B6776B073}"/>
              </a:ext>
            </a:extLst>
          </p:cNvPr>
          <p:cNvPicPr>
            <a:picLocks noChangeAspect="1"/>
          </p:cNvPicPr>
          <p:nvPr/>
        </p:nvPicPr>
        <p:blipFill>
          <a:blip r:embed="rId3"/>
          <a:stretch>
            <a:fillRect/>
          </a:stretch>
        </p:blipFill>
        <p:spPr>
          <a:xfrm>
            <a:off x="6096000" y="1291799"/>
            <a:ext cx="5016500" cy="3073400"/>
          </a:xfrm>
          <a:prstGeom prst="rect">
            <a:avLst/>
          </a:prstGeom>
        </p:spPr>
      </p:pic>
    </p:spTree>
    <p:extLst>
      <p:ext uri="{BB962C8B-B14F-4D97-AF65-F5344CB8AC3E}">
        <p14:creationId xmlns:p14="http://schemas.microsoft.com/office/powerpoint/2010/main" val="4188496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6314742" cy="584775"/>
          </a:xfrm>
          <a:prstGeom prst="rect">
            <a:avLst/>
          </a:prstGeom>
          <a:noFill/>
        </p:spPr>
        <p:txBody>
          <a:bodyPr wrap="none" rtlCol="0">
            <a:spAutoFit/>
          </a:bodyPr>
          <a:lstStyle/>
          <a:p>
            <a:r>
              <a:rPr lang="en-GB" sz="3200" dirty="0">
                <a:latin typeface="Calibri" panose="020F0502020204030204" pitchFamily="34" charset="0"/>
              </a:rPr>
              <a:t>Ionospheric propagation (Skywave) </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6146" name="Picture 2" descr="5: MW Propagation – Medium Wave Circle">
            <a:extLst>
              <a:ext uri="{FF2B5EF4-FFF2-40B4-BE49-F238E27FC236}">
                <a16:creationId xmlns:a16="http://schemas.microsoft.com/office/drawing/2014/main" id="{327A0606-E333-3040-82BE-1137C7A748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5706" y="1362456"/>
            <a:ext cx="8511102" cy="39318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B137D4B-13B8-FA4A-A30D-76693ED5584F}"/>
              </a:ext>
            </a:extLst>
          </p:cNvPr>
          <p:cNvSpPr txBox="1"/>
          <p:nvPr/>
        </p:nvSpPr>
        <p:spPr>
          <a:xfrm>
            <a:off x="585216" y="5797296"/>
            <a:ext cx="10476264" cy="707886"/>
          </a:xfrm>
          <a:prstGeom prst="rect">
            <a:avLst/>
          </a:prstGeom>
          <a:noFill/>
        </p:spPr>
        <p:txBody>
          <a:bodyPr wrap="square" rtlCol="0">
            <a:spAutoFit/>
          </a:bodyPr>
          <a:lstStyle/>
          <a:p>
            <a:r>
              <a:rPr lang="en-GB" sz="2000" dirty="0"/>
              <a:t>For frequencies between 2 MHz and 30 Mhz.  Reflection caused by ions in layers form by cosmic rays.  Refraction caused by changes in density of the atmosphere. </a:t>
            </a:r>
          </a:p>
        </p:txBody>
      </p:sp>
    </p:spTree>
    <p:extLst>
      <p:ext uri="{BB962C8B-B14F-4D97-AF65-F5344CB8AC3E}">
        <p14:creationId xmlns:p14="http://schemas.microsoft.com/office/powerpoint/2010/main" val="2300520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580019" cy="584775"/>
          </a:xfrm>
          <a:prstGeom prst="rect">
            <a:avLst/>
          </a:prstGeom>
          <a:noFill/>
        </p:spPr>
        <p:txBody>
          <a:bodyPr wrap="none" rtlCol="0">
            <a:spAutoFit/>
          </a:bodyPr>
          <a:lstStyle/>
          <a:p>
            <a:r>
              <a:rPr lang="en-GB" sz="3200" dirty="0">
                <a:latin typeface="Calibri" panose="020F0502020204030204" pitchFamily="34" charset="0"/>
              </a:rPr>
              <a:t>Tropospheric scatter</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TextBox 3">
            <a:extLst>
              <a:ext uri="{FF2B5EF4-FFF2-40B4-BE49-F238E27FC236}">
                <a16:creationId xmlns:a16="http://schemas.microsoft.com/office/drawing/2014/main" id="{5FE18259-3C8F-8C47-B4E3-ABE7089098B7}"/>
              </a:ext>
            </a:extLst>
          </p:cNvPr>
          <p:cNvSpPr txBox="1"/>
          <p:nvPr/>
        </p:nvSpPr>
        <p:spPr>
          <a:xfrm>
            <a:off x="946471" y="5492375"/>
            <a:ext cx="10799064" cy="1200329"/>
          </a:xfrm>
          <a:prstGeom prst="rect">
            <a:avLst/>
          </a:prstGeom>
          <a:noFill/>
        </p:spPr>
        <p:txBody>
          <a:bodyPr wrap="square" rtlCol="0">
            <a:spAutoFit/>
          </a:bodyPr>
          <a:lstStyle/>
          <a:p>
            <a:r>
              <a:rPr lang="en-GB" sz="2400" dirty="0"/>
              <a:t>For frequencies above 500 MHz, typically ~1 GHz. Scattering caused by a combination of water molecules and turbulence.  Signal subject to forward-scatter and back-scatter.</a:t>
            </a:r>
          </a:p>
        </p:txBody>
      </p:sp>
      <p:pic>
        <p:nvPicPr>
          <p:cNvPr id="8194" name="Picture 2" descr="Definition of Troposcatter | Chegg.com">
            <a:extLst>
              <a:ext uri="{FF2B5EF4-FFF2-40B4-BE49-F238E27FC236}">
                <a16:creationId xmlns:a16="http://schemas.microsoft.com/office/drawing/2014/main" id="{B26C7DEA-8974-4C47-9425-EF2CA87293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9950" y="1524000"/>
            <a:ext cx="79121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7154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5566780" cy="584775"/>
          </a:xfrm>
          <a:prstGeom prst="rect">
            <a:avLst/>
          </a:prstGeom>
          <a:noFill/>
        </p:spPr>
        <p:txBody>
          <a:bodyPr wrap="none" rtlCol="0">
            <a:spAutoFit/>
          </a:bodyPr>
          <a:lstStyle/>
          <a:p>
            <a:r>
              <a:rPr lang="en-GB" sz="3200" dirty="0">
                <a:latin typeface="Calibri" panose="020F0502020204030204" pitchFamily="34" charset="0"/>
              </a:rPr>
              <a:t>Diffraction – urban environment</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6148" name="Picture 4" descr="Diffraction Of Light - YouTube">
            <a:extLst>
              <a:ext uri="{FF2B5EF4-FFF2-40B4-BE49-F238E27FC236}">
                <a16:creationId xmlns:a16="http://schemas.microsoft.com/office/drawing/2014/main" id="{311D131C-E6F1-474E-A202-D255C353B6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024" t="2933" r="11350" b="25868"/>
          <a:stretch/>
        </p:blipFill>
        <p:spPr bwMode="auto">
          <a:xfrm>
            <a:off x="1460697" y="1166843"/>
            <a:ext cx="7189527" cy="370937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D7946B0-D22C-C541-B3EE-A4AB446C8803}"/>
              </a:ext>
            </a:extLst>
          </p:cNvPr>
          <p:cNvSpPr txBox="1"/>
          <p:nvPr/>
        </p:nvSpPr>
        <p:spPr>
          <a:xfrm>
            <a:off x="649224" y="5797296"/>
            <a:ext cx="4691541" cy="461665"/>
          </a:xfrm>
          <a:prstGeom prst="rect">
            <a:avLst/>
          </a:prstGeom>
          <a:noFill/>
        </p:spPr>
        <p:txBody>
          <a:bodyPr wrap="none" rtlCol="0">
            <a:spAutoFit/>
          </a:bodyPr>
          <a:lstStyle/>
          <a:p>
            <a:r>
              <a:rPr lang="en-GB" sz="2400" dirty="0"/>
              <a:t>Diffraction reduces with wavelength</a:t>
            </a:r>
          </a:p>
        </p:txBody>
      </p:sp>
    </p:spTree>
    <p:extLst>
      <p:ext uri="{BB962C8B-B14F-4D97-AF65-F5344CB8AC3E}">
        <p14:creationId xmlns:p14="http://schemas.microsoft.com/office/powerpoint/2010/main" val="263227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687228" cy="584775"/>
          </a:xfrm>
          <a:prstGeom prst="rect">
            <a:avLst/>
          </a:prstGeom>
          <a:noFill/>
        </p:spPr>
        <p:txBody>
          <a:bodyPr wrap="none" rtlCol="0">
            <a:spAutoFit/>
          </a:bodyPr>
          <a:lstStyle/>
          <a:p>
            <a:r>
              <a:rPr lang="en-GB" sz="3200" dirty="0">
                <a:latin typeface="Calibri" panose="020F0502020204030204" pitchFamily="34" charset="0"/>
              </a:rPr>
              <a:t>Half-dipole antennae</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9220" name="Picture 4">
            <a:extLst>
              <a:ext uri="{FF2B5EF4-FFF2-40B4-BE49-F238E27FC236}">
                <a16:creationId xmlns:a16="http://schemas.microsoft.com/office/drawing/2014/main" id="{FF7C6071-2955-8148-8C58-CF37FD3CB4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0" y="2158711"/>
            <a:ext cx="5143500" cy="2540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05153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6621941" cy="584775"/>
          </a:xfrm>
          <a:prstGeom prst="rect">
            <a:avLst/>
          </a:prstGeom>
          <a:noFill/>
        </p:spPr>
        <p:txBody>
          <a:bodyPr wrap="none" rtlCol="0">
            <a:spAutoFit/>
          </a:bodyPr>
          <a:lstStyle/>
          <a:p>
            <a:r>
              <a:rPr lang="en-GB" sz="3200" dirty="0">
                <a:latin typeface="Calibri" panose="020F0502020204030204" pitchFamily="34" charset="0"/>
              </a:rPr>
              <a:t>Monopole and ground plane antennae</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0242" name="Picture 2" descr="Expecting the Unexpected: High Power Transmit Antennas on Vehicles - Cojot">
            <a:extLst>
              <a:ext uri="{FF2B5EF4-FFF2-40B4-BE49-F238E27FC236}">
                <a16:creationId xmlns:a16="http://schemas.microsoft.com/office/drawing/2014/main" id="{A64A58AC-2808-8E4D-B41F-E18F83124D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69490" y="2532888"/>
            <a:ext cx="6096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EA6F25B-D62C-9D4E-AF14-92F3E693FDB6}"/>
              </a:ext>
            </a:extLst>
          </p:cNvPr>
          <p:cNvSpPr txBox="1"/>
          <p:nvPr/>
        </p:nvSpPr>
        <p:spPr>
          <a:xfrm>
            <a:off x="6720840" y="1947672"/>
            <a:ext cx="3469411" cy="523220"/>
          </a:xfrm>
          <a:prstGeom prst="rect">
            <a:avLst/>
          </a:prstGeom>
          <a:noFill/>
        </p:spPr>
        <p:txBody>
          <a:bodyPr wrap="none" rtlCol="0">
            <a:spAutoFit/>
          </a:bodyPr>
          <a:lstStyle/>
          <a:p>
            <a:r>
              <a:rPr lang="en-GB" sz="2800" dirty="0"/>
              <a:t>Quarter-wave antenna</a:t>
            </a:r>
          </a:p>
        </p:txBody>
      </p:sp>
    </p:spTree>
    <p:extLst>
      <p:ext uri="{BB962C8B-B14F-4D97-AF65-F5344CB8AC3E}">
        <p14:creationId xmlns:p14="http://schemas.microsoft.com/office/powerpoint/2010/main" val="20924309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1701300" cy="584775"/>
          </a:xfrm>
          <a:prstGeom prst="rect">
            <a:avLst/>
          </a:prstGeom>
          <a:noFill/>
        </p:spPr>
        <p:txBody>
          <a:bodyPr wrap="none" rtlCol="0">
            <a:spAutoFit/>
          </a:bodyPr>
          <a:lstStyle/>
          <a:p>
            <a:r>
              <a:rPr lang="en-GB" sz="3200" dirty="0">
                <a:latin typeface="Calibri" panose="020F0502020204030204" pitchFamily="34" charset="0"/>
              </a:rPr>
              <a:t>Question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TextBox 3">
            <a:extLst>
              <a:ext uri="{FF2B5EF4-FFF2-40B4-BE49-F238E27FC236}">
                <a16:creationId xmlns:a16="http://schemas.microsoft.com/office/drawing/2014/main" id="{4C37E4FD-AB9F-3648-811F-EB9CEBC71F5E}"/>
              </a:ext>
            </a:extLst>
          </p:cNvPr>
          <p:cNvSpPr txBox="1"/>
          <p:nvPr/>
        </p:nvSpPr>
        <p:spPr>
          <a:xfrm>
            <a:off x="1024129" y="1490008"/>
            <a:ext cx="5641848" cy="2862322"/>
          </a:xfrm>
          <a:prstGeom prst="rect">
            <a:avLst/>
          </a:prstGeom>
          <a:noFill/>
        </p:spPr>
        <p:txBody>
          <a:bodyPr wrap="square" rtlCol="0">
            <a:spAutoFit/>
          </a:bodyPr>
          <a:lstStyle/>
          <a:p>
            <a:r>
              <a:rPr lang="en-GB" sz="2000" dirty="0"/>
              <a:t>Radio Luxembourg transmitted to the UK from 1958 till 1991 using a 1,200 kW transmitter.</a:t>
            </a:r>
          </a:p>
          <a:p>
            <a:endParaRPr lang="en-GB" sz="2000" dirty="0"/>
          </a:p>
          <a:p>
            <a:r>
              <a:rPr lang="en-GB" sz="2000" dirty="0"/>
              <a:t>The transmitter is pictured right transmits at 1,440 kHz.  Estimate the height of the mast.</a:t>
            </a:r>
          </a:p>
          <a:p>
            <a:endParaRPr lang="en-GB" sz="2000" dirty="0"/>
          </a:p>
          <a:p>
            <a:r>
              <a:rPr lang="en-GB" sz="2000" dirty="0"/>
              <a:t>Estimate the cost of running this transmitter at 2022 electricity price of 28 p/kWh</a:t>
            </a:r>
          </a:p>
          <a:p>
            <a:endParaRPr lang="en-GB" sz="2000" dirty="0"/>
          </a:p>
        </p:txBody>
      </p:sp>
      <p:pic>
        <p:nvPicPr>
          <p:cNvPr id="12290" name="Picture 2">
            <a:extLst>
              <a:ext uri="{FF2B5EF4-FFF2-40B4-BE49-F238E27FC236}">
                <a16:creationId xmlns:a16="http://schemas.microsoft.com/office/drawing/2014/main" id="{9C5EE485-D85D-D94B-9816-113BFD3E4D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77224" y="1384808"/>
            <a:ext cx="2794000" cy="421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0427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1786451" cy="584775"/>
          </a:xfrm>
          <a:prstGeom prst="rect">
            <a:avLst/>
          </a:prstGeom>
          <a:noFill/>
        </p:spPr>
        <p:txBody>
          <a:bodyPr wrap="none" rtlCol="0">
            <a:spAutoFit/>
          </a:bodyPr>
          <a:lstStyle/>
          <a:p>
            <a:r>
              <a:rPr lang="en-GB" sz="3200" dirty="0">
                <a:latin typeface="Calibri" panose="020F0502020204030204" pitchFamily="34" charset="0"/>
              </a:rPr>
              <a:t>Yagi array</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6" name="Picture 5">
            <a:extLst>
              <a:ext uri="{FF2B5EF4-FFF2-40B4-BE49-F238E27FC236}">
                <a16:creationId xmlns:a16="http://schemas.microsoft.com/office/drawing/2014/main" id="{9850B2C0-CF6C-854A-93F4-886449807471}"/>
              </a:ext>
            </a:extLst>
          </p:cNvPr>
          <p:cNvPicPr>
            <a:picLocks noChangeAspect="1"/>
          </p:cNvPicPr>
          <p:nvPr/>
        </p:nvPicPr>
        <p:blipFill>
          <a:blip r:embed="rId3"/>
          <a:stretch>
            <a:fillRect/>
          </a:stretch>
        </p:blipFill>
        <p:spPr>
          <a:xfrm>
            <a:off x="2796209" y="1295951"/>
            <a:ext cx="5192367" cy="4690923"/>
          </a:xfrm>
          <a:prstGeom prst="rect">
            <a:avLst/>
          </a:prstGeom>
        </p:spPr>
      </p:pic>
    </p:spTree>
    <p:extLst>
      <p:ext uri="{BB962C8B-B14F-4D97-AF65-F5344CB8AC3E}">
        <p14:creationId xmlns:p14="http://schemas.microsoft.com/office/powerpoint/2010/main" val="40082891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124140 - 13 Element Yagi Digital TV Aerial, Group T">
            <a:extLst>
              <a:ext uri="{FF2B5EF4-FFF2-40B4-BE49-F238E27FC236}">
                <a16:creationId xmlns:a16="http://schemas.microsoft.com/office/drawing/2014/main" id="{0C78CAC7-63D1-5B49-BEB9-C3E8B0B20D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4600" y="301695"/>
            <a:ext cx="6349492" cy="447147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9AD8522B-6617-C045-A341-DA05CD73D589}"/>
              </a:ext>
            </a:extLst>
          </p:cNvPr>
          <p:cNvSpPr/>
          <p:nvPr/>
        </p:nvSpPr>
        <p:spPr>
          <a:xfrm>
            <a:off x="385936" y="297244"/>
            <a:ext cx="1786451" cy="584775"/>
          </a:xfrm>
          <a:prstGeom prst="rect">
            <a:avLst/>
          </a:prstGeom>
          <a:noFill/>
        </p:spPr>
        <p:txBody>
          <a:bodyPr wrap="none" rtlCol="0">
            <a:spAutoFit/>
          </a:bodyPr>
          <a:lstStyle/>
          <a:p>
            <a:r>
              <a:rPr lang="en-GB" sz="3200" dirty="0">
                <a:latin typeface="Calibri" panose="020F0502020204030204" pitchFamily="34" charset="0"/>
              </a:rPr>
              <a:t>Yagi array</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1268" name="Picture 4" descr="3 element Yagi Antenna Calculator | Yagi Antenna Calculator">
            <a:extLst>
              <a:ext uri="{FF2B5EF4-FFF2-40B4-BE49-F238E27FC236}">
                <a16:creationId xmlns:a16="http://schemas.microsoft.com/office/drawing/2014/main" id="{DF2B59BA-5313-3F42-8508-38C2BE846C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84848" y="1479550"/>
            <a:ext cx="5029200" cy="38989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0ED28928-5E9A-0541-8063-A2CB83A77680}"/>
              </a:ext>
            </a:extLst>
          </p:cNvPr>
          <p:cNvSpPr/>
          <p:nvPr/>
        </p:nvSpPr>
        <p:spPr>
          <a:xfrm>
            <a:off x="748284" y="5403443"/>
            <a:ext cx="11065764" cy="923330"/>
          </a:xfrm>
          <a:prstGeom prst="rect">
            <a:avLst/>
          </a:prstGeom>
        </p:spPr>
        <p:txBody>
          <a:bodyPr wrap="square">
            <a:spAutoFit/>
          </a:bodyPr>
          <a:lstStyle/>
          <a:p>
            <a:r>
              <a:rPr lang="en-GB" dirty="0">
                <a:solidFill>
                  <a:srgbClr val="202122"/>
                </a:solidFill>
                <a:latin typeface="Arial" panose="020B0604020202020204" pitchFamily="34" charset="0"/>
              </a:rPr>
              <a:t>Yagi–</a:t>
            </a:r>
            <a:r>
              <a:rPr lang="en-GB" dirty="0" err="1">
                <a:solidFill>
                  <a:srgbClr val="202122"/>
                </a:solidFill>
                <a:latin typeface="Arial" panose="020B0604020202020204" pitchFamily="34" charset="0"/>
              </a:rPr>
              <a:t>Uda</a:t>
            </a:r>
            <a:r>
              <a:rPr lang="en-GB" dirty="0">
                <a:solidFill>
                  <a:srgbClr val="202122"/>
                </a:solidFill>
                <a:latin typeface="Arial" panose="020B0604020202020204" pitchFamily="34" charset="0"/>
              </a:rPr>
              <a:t> antennas consist of a single driven element connected to a radio transmitter and/or receiver through a transmission line and additional passive radiators with no electrical connection, usually including one so-called </a:t>
            </a:r>
            <a:r>
              <a:rPr lang="en-GB" i="1" dirty="0">
                <a:solidFill>
                  <a:srgbClr val="202122"/>
                </a:solidFill>
                <a:latin typeface="Arial" panose="020B0604020202020204" pitchFamily="34" charset="0"/>
              </a:rPr>
              <a:t>reflector</a:t>
            </a:r>
            <a:r>
              <a:rPr lang="en-GB" dirty="0">
                <a:solidFill>
                  <a:srgbClr val="202122"/>
                </a:solidFill>
                <a:latin typeface="Arial" panose="020B0604020202020204" pitchFamily="34" charset="0"/>
              </a:rPr>
              <a:t> and any number of </a:t>
            </a:r>
            <a:r>
              <a:rPr lang="en-GB" i="1" dirty="0">
                <a:solidFill>
                  <a:srgbClr val="202122"/>
                </a:solidFill>
                <a:latin typeface="Arial" panose="020B0604020202020204" pitchFamily="34" charset="0"/>
              </a:rPr>
              <a:t>directors</a:t>
            </a:r>
            <a:r>
              <a:rPr lang="en-GB" dirty="0">
                <a:solidFill>
                  <a:srgbClr val="202122"/>
                </a:solidFill>
                <a:latin typeface="Arial" panose="020B0604020202020204" pitchFamily="34" charset="0"/>
              </a:rPr>
              <a:t>.</a:t>
            </a:r>
            <a:endParaRPr lang="en-GB" dirty="0"/>
          </a:p>
        </p:txBody>
      </p:sp>
    </p:spTree>
    <p:extLst>
      <p:ext uri="{BB962C8B-B14F-4D97-AF65-F5344CB8AC3E}">
        <p14:creationId xmlns:p14="http://schemas.microsoft.com/office/powerpoint/2010/main" val="17812101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5" name="Picture 4" descr="A close-up of a key chain&#10;&#10;Description automatically generated with low confidence">
            <a:extLst>
              <a:ext uri="{FF2B5EF4-FFF2-40B4-BE49-F238E27FC236}">
                <a16:creationId xmlns:a16="http://schemas.microsoft.com/office/drawing/2014/main" id="{241F005A-5CED-6E48-9DA6-2049E683F14D}"/>
              </a:ext>
            </a:extLst>
          </p:cNvPr>
          <p:cNvPicPr>
            <a:picLocks noChangeAspect="1"/>
          </p:cNvPicPr>
          <p:nvPr/>
        </p:nvPicPr>
        <p:blipFill>
          <a:blip r:embed="rId3"/>
          <a:stretch>
            <a:fillRect/>
          </a:stretch>
        </p:blipFill>
        <p:spPr>
          <a:xfrm>
            <a:off x="685800" y="1301218"/>
            <a:ext cx="2848299" cy="5090438"/>
          </a:xfrm>
          <a:prstGeom prst="rect">
            <a:avLst/>
          </a:prstGeom>
        </p:spPr>
      </p:pic>
      <p:sp>
        <p:nvSpPr>
          <p:cNvPr id="3" name="Rectangle 2">
            <a:extLst>
              <a:ext uri="{FF2B5EF4-FFF2-40B4-BE49-F238E27FC236}">
                <a16:creationId xmlns:a16="http://schemas.microsoft.com/office/drawing/2014/main" id="{9AD8522B-6617-C045-A341-DA05CD73D589}"/>
              </a:ext>
            </a:extLst>
          </p:cNvPr>
          <p:cNvSpPr/>
          <p:nvPr/>
        </p:nvSpPr>
        <p:spPr>
          <a:xfrm>
            <a:off x="385936" y="297244"/>
            <a:ext cx="4663905" cy="584775"/>
          </a:xfrm>
          <a:prstGeom prst="rect">
            <a:avLst/>
          </a:prstGeom>
          <a:noFill/>
        </p:spPr>
        <p:txBody>
          <a:bodyPr wrap="none" rtlCol="0">
            <a:spAutoFit/>
          </a:bodyPr>
          <a:lstStyle/>
          <a:p>
            <a:r>
              <a:rPr lang="en-GB" sz="3200" dirty="0">
                <a:latin typeface="Calibri" panose="020F0502020204030204" pitchFamily="34" charset="0"/>
              </a:rPr>
              <a:t>Direction-finding antennae</a:t>
            </a:r>
            <a:endParaRPr lang="en-GB" sz="3200" dirty="0"/>
          </a:p>
        </p:txBody>
      </p:sp>
      <p:pic>
        <p:nvPicPr>
          <p:cNvPr id="13314" name="Picture 2" descr="Where's That Radio? A Brief History Of Direction Finding | Hackaday">
            <a:extLst>
              <a:ext uri="{FF2B5EF4-FFF2-40B4-BE49-F238E27FC236}">
                <a16:creationId xmlns:a16="http://schemas.microsoft.com/office/drawing/2014/main" id="{5C648A7F-912A-734D-8A69-558E3AA7D5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64024" y="1255498"/>
            <a:ext cx="7007854" cy="42400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39154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983317" cy="584775"/>
          </a:xfrm>
          <a:prstGeom prst="rect">
            <a:avLst/>
          </a:prstGeom>
          <a:noFill/>
        </p:spPr>
        <p:txBody>
          <a:bodyPr wrap="none" rtlCol="0">
            <a:spAutoFit/>
          </a:bodyPr>
          <a:lstStyle/>
          <a:p>
            <a:r>
              <a:rPr lang="en-GB" sz="3200" dirty="0">
                <a:latin typeface="Calibri" panose="020F0502020204030204" pitchFamily="34" charset="0"/>
              </a:rPr>
              <a:t>Antennae design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graphicFrame>
        <p:nvGraphicFramePr>
          <p:cNvPr id="4" name="Table 3">
            <a:extLst>
              <a:ext uri="{FF2B5EF4-FFF2-40B4-BE49-F238E27FC236}">
                <a16:creationId xmlns:a16="http://schemas.microsoft.com/office/drawing/2014/main" id="{5FB70978-7EAD-6341-861A-43C694380375}"/>
              </a:ext>
            </a:extLst>
          </p:cNvPr>
          <p:cNvGraphicFramePr>
            <a:graphicFrameLocks noGrp="1"/>
          </p:cNvGraphicFramePr>
          <p:nvPr>
            <p:extLst>
              <p:ext uri="{D42A27DB-BD31-4B8C-83A1-F6EECF244321}">
                <p14:modId xmlns:p14="http://schemas.microsoft.com/office/powerpoint/2010/main" val="1770299349"/>
              </p:ext>
            </p:extLst>
          </p:nvPr>
        </p:nvGraphicFramePr>
        <p:xfrm>
          <a:off x="1556657" y="889807"/>
          <a:ext cx="9318171" cy="4452546"/>
        </p:xfrm>
        <a:graphic>
          <a:graphicData uri="http://schemas.openxmlformats.org/drawingml/2006/table">
            <a:tbl>
              <a:tblPr>
                <a:tableStyleId>{5940675A-B579-460E-94D1-54222C63F5DA}</a:tableStyleId>
              </a:tblPr>
              <a:tblGrid>
                <a:gridCol w="2387577">
                  <a:extLst>
                    <a:ext uri="{9D8B030D-6E8A-4147-A177-3AD203B41FA5}">
                      <a16:colId xmlns:a16="http://schemas.microsoft.com/office/drawing/2014/main" val="3242642174"/>
                    </a:ext>
                  </a:extLst>
                </a:gridCol>
                <a:gridCol w="3465297">
                  <a:extLst>
                    <a:ext uri="{9D8B030D-6E8A-4147-A177-3AD203B41FA5}">
                      <a16:colId xmlns:a16="http://schemas.microsoft.com/office/drawing/2014/main" val="491410200"/>
                    </a:ext>
                  </a:extLst>
                </a:gridCol>
                <a:gridCol w="3465297">
                  <a:extLst>
                    <a:ext uri="{9D8B030D-6E8A-4147-A177-3AD203B41FA5}">
                      <a16:colId xmlns:a16="http://schemas.microsoft.com/office/drawing/2014/main" val="2391766113"/>
                    </a:ext>
                  </a:extLst>
                </a:gridCol>
              </a:tblGrid>
              <a:tr h="271959">
                <a:tc>
                  <a:txBody>
                    <a:bodyPr/>
                    <a:lstStyle/>
                    <a:p>
                      <a:pPr algn="ctr" fontAlgn="t"/>
                      <a:r>
                        <a:rPr lang="en-GB" sz="1600">
                          <a:effectLst/>
                        </a:rPr>
                        <a:t>Type of antenna</a:t>
                      </a:r>
                    </a:p>
                  </a:txBody>
                  <a:tcPr marL="48564" marR="48564" marT="48564" marB="48564"/>
                </a:tc>
                <a:tc>
                  <a:txBody>
                    <a:bodyPr/>
                    <a:lstStyle/>
                    <a:p>
                      <a:pPr algn="ctr" fontAlgn="t"/>
                      <a:r>
                        <a:rPr lang="en-GB" sz="1600">
                          <a:effectLst/>
                        </a:rPr>
                        <a:t>Examples</a:t>
                      </a:r>
                    </a:p>
                  </a:txBody>
                  <a:tcPr marL="48564" marR="48564" marT="48564" marB="48564"/>
                </a:tc>
                <a:tc>
                  <a:txBody>
                    <a:bodyPr/>
                    <a:lstStyle/>
                    <a:p>
                      <a:pPr algn="ctr" fontAlgn="t"/>
                      <a:r>
                        <a:rPr lang="en-GB" sz="1600">
                          <a:effectLst/>
                        </a:rPr>
                        <a:t>Applications</a:t>
                      </a:r>
                    </a:p>
                  </a:txBody>
                  <a:tcPr marL="48564" marR="48564" marT="48564" marB="48564"/>
                </a:tc>
                <a:extLst>
                  <a:ext uri="{0D108BD9-81ED-4DB2-BD59-A6C34878D82A}">
                    <a16:rowId xmlns:a16="http://schemas.microsoft.com/office/drawing/2014/main" val="1952112255"/>
                  </a:ext>
                </a:extLst>
              </a:tr>
              <a:tr h="621620">
                <a:tc>
                  <a:txBody>
                    <a:bodyPr/>
                    <a:lstStyle/>
                    <a:p>
                      <a:pPr fontAlgn="ctr"/>
                      <a:r>
                        <a:rPr lang="en-GB" sz="1600" dirty="0">
                          <a:effectLst/>
                        </a:rPr>
                        <a:t>Wire Antennas</a:t>
                      </a:r>
                    </a:p>
                  </a:txBody>
                  <a:tcPr marL="48564" marR="48564" marT="48564" marB="48564" anchor="ctr"/>
                </a:tc>
                <a:tc>
                  <a:txBody>
                    <a:bodyPr/>
                    <a:lstStyle/>
                    <a:p>
                      <a:pPr fontAlgn="t"/>
                      <a:r>
                        <a:rPr lang="en-GB" sz="1600">
                          <a:effectLst/>
                        </a:rPr>
                        <a:t>Dipole antenna, Monopole antenna, Helix antenna, Loop antenna</a:t>
                      </a:r>
                    </a:p>
                  </a:txBody>
                  <a:tcPr marL="48564" marR="48564" marT="48564" marB="48564"/>
                </a:tc>
                <a:tc>
                  <a:txBody>
                    <a:bodyPr/>
                    <a:lstStyle/>
                    <a:p>
                      <a:pPr fontAlgn="t"/>
                      <a:r>
                        <a:rPr lang="en-GB" sz="1600">
                          <a:effectLst/>
                        </a:rPr>
                        <a:t>Personal applications, buildings, ships, automobiles, space crafts</a:t>
                      </a:r>
                    </a:p>
                  </a:txBody>
                  <a:tcPr marL="48564" marR="48564" marT="48564" marB="48564"/>
                </a:tc>
                <a:extLst>
                  <a:ext uri="{0D108BD9-81ED-4DB2-BD59-A6C34878D82A}">
                    <a16:rowId xmlns:a16="http://schemas.microsoft.com/office/drawing/2014/main" val="3243413190"/>
                  </a:ext>
                </a:extLst>
              </a:tr>
              <a:tr h="621620">
                <a:tc>
                  <a:txBody>
                    <a:bodyPr/>
                    <a:lstStyle/>
                    <a:p>
                      <a:pPr fontAlgn="ctr"/>
                      <a:r>
                        <a:rPr lang="en-GB" sz="1600">
                          <a:effectLst/>
                        </a:rPr>
                        <a:t>Aperture Antennas</a:t>
                      </a:r>
                    </a:p>
                  </a:txBody>
                  <a:tcPr marL="48564" marR="48564" marT="48564" marB="48564" anchor="ctr"/>
                </a:tc>
                <a:tc>
                  <a:txBody>
                    <a:bodyPr/>
                    <a:lstStyle/>
                    <a:p>
                      <a:pPr fontAlgn="t"/>
                      <a:r>
                        <a:rPr lang="en-GB" sz="1600" dirty="0">
                          <a:effectLst/>
                        </a:rPr>
                        <a:t>Waveguide (opening), Horn antenna</a:t>
                      </a:r>
                    </a:p>
                  </a:txBody>
                  <a:tcPr marL="48564" marR="48564" marT="48564" marB="48564"/>
                </a:tc>
                <a:tc>
                  <a:txBody>
                    <a:bodyPr/>
                    <a:lstStyle/>
                    <a:p>
                      <a:pPr fontAlgn="t"/>
                      <a:r>
                        <a:rPr lang="en-GB" sz="1600" dirty="0">
                          <a:effectLst/>
                        </a:rPr>
                        <a:t>Flush-mounted applications, air-craft, space craft</a:t>
                      </a:r>
                    </a:p>
                  </a:txBody>
                  <a:tcPr marL="48564" marR="48564" marT="48564" marB="48564"/>
                </a:tc>
                <a:extLst>
                  <a:ext uri="{0D108BD9-81ED-4DB2-BD59-A6C34878D82A}">
                    <a16:rowId xmlns:a16="http://schemas.microsoft.com/office/drawing/2014/main" val="825173806"/>
                  </a:ext>
                </a:extLst>
              </a:tr>
              <a:tr h="621620">
                <a:tc>
                  <a:txBody>
                    <a:bodyPr/>
                    <a:lstStyle/>
                    <a:p>
                      <a:pPr fontAlgn="ctr"/>
                      <a:r>
                        <a:rPr lang="en-GB" sz="1600">
                          <a:effectLst/>
                        </a:rPr>
                        <a:t>Reflector Antennas</a:t>
                      </a:r>
                    </a:p>
                  </a:txBody>
                  <a:tcPr marL="48564" marR="48564" marT="48564" marB="48564" anchor="ctr"/>
                </a:tc>
                <a:tc>
                  <a:txBody>
                    <a:bodyPr/>
                    <a:lstStyle/>
                    <a:p>
                      <a:pPr fontAlgn="t"/>
                      <a:r>
                        <a:rPr lang="en-GB" sz="1600">
                          <a:effectLst/>
                        </a:rPr>
                        <a:t>Parabolic reflectors, Corner reflectors</a:t>
                      </a:r>
                    </a:p>
                  </a:txBody>
                  <a:tcPr marL="48564" marR="48564" marT="48564" marB="48564"/>
                </a:tc>
                <a:tc>
                  <a:txBody>
                    <a:bodyPr/>
                    <a:lstStyle/>
                    <a:p>
                      <a:pPr fontAlgn="t"/>
                      <a:r>
                        <a:rPr lang="en-GB" sz="1600" dirty="0">
                          <a:effectLst/>
                        </a:rPr>
                        <a:t>Microwave communication, satellite tracking, radio astronomy</a:t>
                      </a:r>
                    </a:p>
                  </a:txBody>
                  <a:tcPr marL="48564" marR="48564" marT="48564" marB="48564"/>
                </a:tc>
                <a:extLst>
                  <a:ext uri="{0D108BD9-81ED-4DB2-BD59-A6C34878D82A}">
                    <a16:rowId xmlns:a16="http://schemas.microsoft.com/office/drawing/2014/main" val="3498646137"/>
                  </a:ext>
                </a:extLst>
              </a:tr>
              <a:tr h="621620">
                <a:tc>
                  <a:txBody>
                    <a:bodyPr/>
                    <a:lstStyle/>
                    <a:p>
                      <a:pPr fontAlgn="ctr"/>
                      <a:r>
                        <a:rPr lang="en-GB" sz="1600">
                          <a:effectLst/>
                        </a:rPr>
                        <a:t>Lens Antennas</a:t>
                      </a:r>
                    </a:p>
                  </a:txBody>
                  <a:tcPr marL="48564" marR="48564" marT="48564" marB="48564" anchor="ctr"/>
                </a:tc>
                <a:tc>
                  <a:txBody>
                    <a:bodyPr/>
                    <a:lstStyle/>
                    <a:p>
                      <a:pPr fontAlgn="t"/>
                      <a:r>
                        <a:rPr lang="en-GB" sz="1600">
                          <a:effectLst/>
                        </a:rPr>
                        <a:t>Convex-plane, Concave-plane, Convex-convex, Concaveconcave lenses</a:t>
                      </a:r>
                    </a:p>
                  </a:txBody>
                  <a:tcPr marL="48564" marR="48564" marT="48564" marB="48564"/>
                </a:tc>
                <a:tc>
                  <a:txBody>
                    <a:bodyPr/>
                    <a:lstStyle/>
                    <a:p>
                      <a:pPr fontAlgn="t"/>
                      <a:r>
                        <a:rPr lang="en-GB" sz="1600">
                          <a:effectLst/>
                        </a:rPr>
                        <a:t>Used for very highfrequency applications</a:t>
                      </a:r>
                    </a:p>
                  </a:txBody>
                  <a:tcPr marL="48564" marR="48564" marT="48564" marB="48564"/>
                </a:tc>
                <a:extLst>
                  <a:ext uri="{0D108BD9-81ED-4DB2-BD59-A6C34878D82A}">
                    <a16:rowId xmlns:a16="http://schemas.microsoft.com/office/drawing/2014/main" val="2946320916"/>
                  </a:ext>
                </a:extLst>
              </a:tr>
              <a:tr h="796450">
                <a:tc>
                  <a:txBody>
                    <a:bodyPr/>
                    <a:lstStyle/>
                    <a:p>
                      <a:pPr fontAlgn="ctr"/>
                      <a:r>
                        <a:rPr lang="en-GB" sz="1600">
                          <a:effectLst/>
                        </a:rPr>
                        <a:t>Micro strip Antennas</a:t>
                      </a:r>
                    </a:p>
                  </a:txBody>
                  <a:tcPr marL="48564" marR="48564" marT="48564" marB="48564" anchor="ctr"/>
                </a:tc>
                <a:tc>
                  <a:txBody>
                    <a:bodyPr/>
                    <a:lstStyle/>
                    <a:p>
                      <a:pPr fontAlgn="t"/>
                      <a:r>
                        <a:rPr lang="en-GB" sz="1600">
                          <a:effectLst/>
                        </a:rPr>
                        <a:t>Circular-shaped, Rectangularshaped metallic patch above the ground plane</a:t>
                      </a:r>
                    </a:p>
                  </a:txBody>
                  <a:tcPr marL="48564" marR="48564" marT="48564" marB="48564"/>
                </a:tc>
                <a:tc>
                  <a:txBody>
                    <a:bodyPr/>
                    <a:lstStyle/>
                    <a:p>
                      <a:pPr fontAlgn="t"/>
                      <a:r>
                        <a:rPr lang="en-GB" sz="1600">
                          <a:effectLst/>
                        </a:rPr>
                        <a:t>Air-craft, space-craft, satellites, missiles, cars, mobile phones etc.</a:t>
                      </a:r>
                    </a:p>
                  </a:txBody>
                  <a:tcPr marL="48564" marR="48564" marT="48564" marB="48564"/>
                </a:tc>
                <a:extLst>
                  <a:ext uri="{0D108BD9-81ED-4DB2-BD59-A6C34878D82A}">
                    <a16:rowId xmlns:a16="http://schemas.microsoft.com/office/drawing/2014/main" val="2024522320"/>
                  </a:ext>
                </a:extLst>
              </a:tr>
              <a:tr h="796450">
                <a:tc>
                  <a:txBody>
                    <a:bodyPr/>
                    <a:lstStyle/>
                    <a:p>
                      <a:pPr fontAlgn="ctr"/>
                      <a:r>
                        <a:rPr lang="en-GB" sz="1600" dirty="0">
                          <a:effectLst/>
                        </a:rPr>
                        <a:t>Array Antennas</a:t>
                      </a:r>
                    </a:p>
                  </a:txBody>
                  <a:tcPr marL="48564" marR="48564" marT="48564" marB="48564" anchor="ctr"/>
                </a:tc>
                <a:tc>
                  <a:txBody>
                    <a:bodyPr/>
                    <a:lstStyle/>
                    <a:p>
                      <a:pPr fontAlgn="t"/>
                      <a:r>
                        <a:rPr lang="en-GB" sz="1600" dirty="0">
                          <a:effectLst/>
                        </a:rPr>
                        <a:t>Yagi-</a:t>
                      </a:r>
                      <a:r>
                        <a:rPr lang="en-GB" sz="1600" dirty="0" err="1">
                          <a:effectLst/>
                        </a:rPr>
                        <a:t>Uda</a:t>
                      </a:r>
                      <a:r>
                        <a:rPr lang="en-GB" sz="1600" dirty="0">
                          <a:effectLst/>
                        </a:rPr>
                        <a:t> antenna, Micro strip patch array, Aperture array, Slotted wave guide array</a:t>
                      </a:r>
                    </a:p>
                  </a:txBody>
                  <a:tcPr marL="48564" marR="48564" marT="48564" marB="48564"/>
                </a:tc>
                <a:tc>
                  <a:txBody>
                    <a:bodyPr/>
                    <a:lstStyle/>
                    <a:p>
                      <a:pPr fontAlgn="t"/>
                      <a:r>
                        <a:rPr lang="en-GB" sz="1600" dirty="0">
                          <a:effectLst/>
                        </a:rPr>
                        <a:t>Used for very high gain applications, mostly when needs to control the radiation pattern</a:t>
                      </a:r>
                    </a:p>
                  </a:txBody>
                  <a:tcPr marL="48564" marR="48564" marT="48564" marB="48564"/>
                </a:tc>
                <a:extLst>
                  <a:ext uri="{0D108BD9-81ED-4DB2-BD59-A6C34878D82A}">
                    <a16:rowId xmlns:a16="http://schemas.microsoft.com/office/drawing/2014/main" val="1489758527"/>
                  </a:ext>
                </a:extLst>
              </a:tr>
            </a:tbl>
          </a:graphicData>
        </a:graphic>
      </p:graphicFrame>
      <p:sp>
        <p:nvSpPr>
          <p:cNvPr id="8" name="Rectangle 7">
            <a:extLst>
              <a:ext uri="{FF2B5EF4-FFF2-40B4-BE49-F238E27FC236}">
                <a16:creationId xmlns:a16="http://schemas.microsoft.com/office/drawing/2014/main" id="{C21B8783-6E8B-7A40-AEAD-4E2103F0EA39}"/>
              </a:ext>
            </a:extLst>
          </p:cNvPr>
          <p:cNvSpPr/>
          <p:nvPr/>
        </p:nvSpPr>
        <p:spPr>
          <a:xfrm>
            <a:off x="1556657" y="5490902"/>
            <a:ext cx="9318171" cy="1200329"/>
          </a:xfrm>
          <a:prstGeom prst="rect">
            <a:avLst/>
          </a:prstGeom>
        </p:spPr>
        <p:txBody>
          <a:bodyPr wrap="square">
            <a:spAutoFit/>
          </a:bodyPr>
          <a:lstStyle/>
          <a:p>
            <a:r>
              <a:rPr lang="en-GB" dirty="0">
                <a:solidFill>
                  <a:srgbClr val="000000"/>
                </a:solidFill>
                <a:latin typeface="-webkit-standard"/>
              </a:rPr>
              <a:t>The term </a:t>
            </a:r>
            <a:r>
              <a:rPr lang="en-GB" b="1" dirty="0">
                <a:solidFill>
                  <a:srgbClr val="000000"/>
                </a:solidFill>
                <a:latin typeface="-webkit-standard"/>
              </a:rPr>
              <a:t>Antenna Gain</a:t>
            </a:r>
            <a:r>
              <a:rPr lang="en-GB" dirty="0">
                <a:solidFill>
                  <a:srgbClr val="000000"/>
                </a:solidFill>
                <a:latin typeface="-webkit-standard"/>
              </a:rPr>
              <a:t> describes how much power is transmitted in the direction of peak radiation to that of an isotropic source.  </a:t>
            </a:r>
            <a:r>
              <a:rPr lang="en-GB" dirty="0"/>
              <a:t>A transmitting antenna with a gain of 3 dB means that the power received far from the antenna will be 3 dB higher (twice as much) than what would be received from a lossless isotropic antenna with the same input power. </a:t>
            </a:r>
          </a:p>
        </p:txBody>
      </p:sp>
    </p:spTree>
    <p:extLst>
      <p:ext uri="{BB962C8B-B14F-4D97-AF65-F5344CB8AC3E}">
        <p14:creationId xmlns:p14="http://schemas.microsoft.com/office/powerpoint/2010/main" val="33949715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7127464" cy="584775"/>
          </a:xfrm>
          <a:prstGeom prst="rect">
            <a:avLst/>
          </a:prstGeom>
          <a:noFill/>
        </p:spPr>
        <p:txBody>
          <a:bodyPr wrap="none" rtlCol="0">
            <a:spAutoFit/>
          </a:bodyPr>
          <a:lstStyle/>
          <a:p>
            <a:r>
              <a:rPr lang="en-GB" sz="3200" dirty="0">
                <a:latin typeface="Calibri" panose="020F0502020204030204" pitchFamily="34" charset="0"/>
              </a:rPr>
              <a:t>Criteria by which to select radio antennae</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TextBox 3">
            <a:extLst>
              <a:ext uri="{FF2B5EF4-FFF2-40B4-BE49-F238E27FC236}">
                <a16:creationId xmlns:a16="http://schemas.microsoft.com/office/drawing/2014/main" id="{4C37E4FD-AB9F-3648-811F-EB9CEBC71F5E}"/>
              </a:ext>
            </a:extLst>
          </p:cNvPr>
          <p:cNvSpPr txBox="1"/>
          <p:nvPr/>
        </p:nvSpPr>
        <p:spPr>
          <a:xfrm>
            <a:off x="1773936" y="1563624"/>
            <a:ext cx="580608" cy="2031325"/>
          </a:xfrm>
          <a:prstGeom prst="rect">
            <a:avLst/>
          </a:prstGeom>
          <a:noFill/>
        </p:spPr>
        <p:txBody>
          <a:bodyPr wrap="none" rtlCol="0">
            <a:spAutoFit/>
          </a:bodyPr>
          <a:lstStyle/>
          <a:p>
            <a:pPr marL="285750" indent="-285750">
              <a:buFont typeface="Arial" panose="020B0604020202020204" pitchFamily="34" charset="0"/>
              <a:buChar char="•"/>
            </a:pPr>
            <a:r>
              <a:rPr lang="en-GB" dirty="0"/>
              <a:t>?</a:t>
            </a:r>
          </a:p>
          <a:p>
            <a:pPr marL="285750" indent="-285750">
              <a:buFont typeface="Arial" panose="020B0604020202020204" pitchFamily="34" charset="0"/>
              <a:buChar char="•"/>
            </a:pPr>
            <a:r>
              <a:rPr lang="en-GB" dirty="0"/>
              <a:t>?</a:t>
            </a:r>
          </a:p>
          <a:p>
            <a:pPr marL="285750" indent="-285750">
              <a:buFont typeface="Arial" panose="020B0604020202020204" pitchFamily="34" charset="0"/>
              <a:buChar char="•"/>
            </a:pPr>
            <a:r>
              <a:rPr lang="en-GB" dirty="0"/>
              <a:t>?</a:t>
            </a:r>
          </a:p>
          <a:p>
            <a:pPr marL="285750" indent="-285750">
              <a:buFont typeface="Arial" panose="020B0604020202020204" pitchFamily="34" charset="0"/>
              <a:buChar char="•"/>
            </a:pPr>
            <a:r>
              <a:rPr lang="en-GB" dirty="0"/>
              <a:t>?</a:t>
            </a:r>
          </a:p>
          <a:p>
            <a:pPr marL="285750" indent="-285750">
              <a:buFont typeface="Arial" panose="020B0604020202020204" pitchFamily="34" charset="0"/>
              <a:buChar char="•"/>
            </a:pPr>
            <a:r>
              <a:rPr lang="en-GB" dirty="0"/>
              <a:t>?</a:t>
            </a:r>
          </a:p>
          <a:p>
            <a:pPr marL="285750" indent="-285750">
              <a:buFont typeface="Arial" panose="020B0604020202020204" pitchFamily="34" charset="0"/>
              <a:buChar char="•"/>
            </a:pPr>
            <a:r>
              <a:rPr lang="en-GB" dirty="0"/>
              <a:t>?</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7022897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7127464" cy="584775"/>
          </a:xfrm>
          <a:prstGeom prst="rect">
            <a:avLst/>
          </a:prstGeom>
          <a:noFill/>
        </p:spPr>
        <p:txBody>
          <a:bodyPr wrap="none" rtlCol="0">
            <a:spAutoFit/>
          </a:bodyPr>
          <a:lstStyle/>
          <a:p>
            <a:r>
              <a:rPr lang="en-GB" sz="3200" dirty="0">
                <a:latin typeface="Calibri" panose="020F0502020204030204" pitchFamily="34" charset="0"/>
              </a:rPr>
              <a:t>Criteria by which to select radio antennae</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TextBox 3">
            <a:extLst>
              <a:ext uri="{FF2B5EF4-FFF2-40B4-BE49-F238E27FC236}">
                <a16:creationId xmlns:a16="http://schemas.microsoft.com/office/drawing/2014/main" id="{4C37E4FD-AB9F-3648-811F-EB9CEBC71F5E}"/>
              </a:ext>
            </a:extLst>
          </p:cNvPr>
          <p:cNvSpPr txBox="1"/>
          <p:nvPr/>
        </p:nvSpPr>
        <p:spPr>
          <a:xfrm>
            <a:off x="1773936" y="1563624"/>
            <a:ext cx="2392065" cy="3108543"/>
          </a:xfrm>
          <a:prstGeom prst="rect">
            <a:avLst/>
          </a:prstGeom>
          <a:noFill/>
        </p:spPr>
        <p:txBody>
          <a:bodyPr wrap="none" rtlCol="0">
            <a:spAutoFit/>
          </a:bodyPr>
          <a:lstStyle/>
          <a:p>
            <a:pPr marL="285750" indent="-285750">
              <a:buFont typeface="Arial" panose="020B0604020202020204" pitchFamily="34" charset="0"/>
              <a:buChar char="•"/>
            </a:pPr>
            <a:r>
              <a:rPr lang="en-GB" sz="2800" dirty="0"/>
              <a:t>simplicity</a:t>
            </a:r>
          </a:p>
          <a:p>
            <a:pPr marL="285750" indent="-285750">
              <a:buFont typeface="Arial" panose="020B0604020202020204" pitchFamily="34" charset="0"/>
              <a:buChar char="•"/>
            </a:pPr>
            <a:r>
              <a:rPr lang="en-GB" sz="2800" dirty="0"/>
              <a:t>weight</a:t>
            </a:r>
          </a:p>
          <a:p>
            <a:pPr marL="285750" indent="-285750">
              <a:buFont typeface="Arial" panose="020B0604020202020204" pitchFamily="34" charset="0"/>
              <a:buChar char="•"/>
            </a:pPr>
            <a:r>
              <a:rPr lang="en-GB" sz="2800" dirty="0"/>
              <a:t>band-width</a:t>
            </a:r>
          </a:p>
          <a:p>
            <a:pPr marL="285750" indent="-285750">
              <a:buFont typeface="Arial" panose="020B0604020202020204" pitchFamily="34" charset="0"/>
              <a:buChar char="•"/>
            </a:pPr>
            <a:r>
              <a:rPr lang="en-GB" sz="2800" dirty="0"/>
              <a:t>gain</a:t>
            </a:r>
          </a:p>
          <a:p>
            <a:pPr marL="285750" indent="-285750">
              <a:buFont typeface="Arial" panose="020B0604020202020204" pitchFamily="34" charset="0"/>
              <a:buChar char="•"/>
            </a:pPr>
            <a:r>
              <a:rPr lang="en-GB" sz="2800" dirty="0"/>
              <a:t>directionality</a:t>
            </a:r>
          </a:p>
          <a:p>
            <a:pPr marL="285750" indent="-285750">
              <a:buFont typeface="Arial" panose="020B0604020202020204" pitchFamily="34" charset="0"/>
              <a:buChar char="•"/>
            </a:pPr>
            <a:r>
              <a:rPr lang="en-GB" sz="2800" dirty="0"/>
              <a:t>size</a:t>
            </a:r>
          </a:p>
          <a:p>
            <a:pPr marL="285750" indent="-285750">
              <a:buFont typeface="Arial" panose="020B0604020202020204" pitchFamily="34" charset="0"/>
              <a:buChar char="•"/>
            </a:pPr>
            <a:r>
              <a:rPr lang="en-GB" sz="2800" dirty="0"/>
              <a:t>cost</a:t>
            </a:r>
          </a:p>
        </p:txBody>
      </p:sp>
    </p:spTree>
    <p:extLst>
      <p:ext uri="{BB962C8B-B14F-4D97-AF65-F5344CB8AC3E}">
        <p14:creationId xmlns:p14="http://schemas.microsoft.com/office/powerpoint/2010/main" val="10465856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4246484" cy="584775"/>
          </a:xfrm>
          <a:prstGeom prst="rect">
            <a:avLst/>
          </a:prstGeom>
          <a:noFill/>
        </p:spPr>
        <p:txBody>
          <a:bodyPr wrap="none" rtlCol="0">
            <a:spAutoFit/>
          </a:bodyPr>
          <a:lstStyle/>
          <a:p>
            <a:r>
              <a:rPr lang="en-GB" sz="3200" dirty="0">
                <a:latin typeface="Calibri" panose="020F0502020204030204" pitchFamily="34" charset="0"/>
              </a:rPr>
              <a:t>Government deception?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4338" name="Picture 2" descr="TV detector vans | Dad's Army Discussion Forum">
            <a:extLst>
              <a:ext uri="{FF2B5EF4-FFF2-40B4-BE49-F238E27FC236}">
                <a16:creationId xmlns:a16="http://schemas.microsoft.com/office/drawing/2014/main" id="{3DDBAE78-33C4-D945-B110-4581FB824D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2494" y="703072"/>
            <a:ext cx="6337300" cy="523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64465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4513800" cy="584775"/>
          </a:xfrm>
          <a:prstGeom prst="rect">
            <a:avLst/>
          </a:prstGeom>
          <a:noFill/>
        </p:spPr>
        <p:txBody>
          <a:bodyPr wrap="none" rtlCol="0">
            <a:spAutoFit/>
          </a:bodyPr>
          <a:lstStyle/>
          <a:p>
            <a:r>
              <a:rPr lang="en-GB" sz="3200" dirty="0">
                <a:latin typeface="Calibri" panose="020F0502020204030204" pitchFamily="34" charset="0"/>
              </a:rPr>
              <a:t>Superheterodyne receiver</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5362" name="Picture 2" descr="Superheterodyne receiver - Wikipedia">
            <a:extLst>
              <a:ext uri="{FF2B5EF4-FFF2-40B4-BE49-F238E27FC236}">
                <a16:creationId xmlns:a16="http://schemas.microsoft.com/office/drawing/2014/main" id="{10AF1459-1EE1-024B-A583-6D758D0F5B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503" y="2082800"/>
            <a:ext cx="9576235" cy="304698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6CB92BA0-EF5F-A84D-99C7-4CAFF428755C}"/>
              </a:ext>
            </a:extLst>
          </p:cNvPr>
          <p:cNvSpPr/>
          <p:nvPr/>
        </p:nvSpPr>
        <p:spPr>
          <a:xfrm>
            <a:off x="1453896" y="3661156"/>
            <a:ext cx="3236976" cy="16972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014341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4334648" cy="584775"/>
          </a:xfrm>
          <a:prstGeom prst="rect">
            <a:avLst/>
          </a:prstGeom>
          <a:noFill/>
        </p:spPr>
        <p:txBody>
          <a:bodyPr wrap="none" rtlCol="0">
            <a:spAutoFit/>
          </a:bodyPr>
          <a:lstStyle/>
          <a:p>
            <a:r>
              <a:rPr lang="en-GB" sz="3200" dirty="0">
                <a:latin typeface="Calibri" panose="020F0502020204030204" pitchFamily="34" charset="0"/>
              </a:rPr>
              <a:t>Local oscillator detection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6386" name="Picture 2">
            <a:extLst>
              <a:ext uri="{FF2B5EF4-FFF2-40B4-BE49-F238E27FC236}">
                <a16:creationId xmlns:a16="http://schemas.microsoft.com/office/drawing/2014/main" id="{8885B1BC-7514-CB44-89EE-22B4E5D8F0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936" y="2265758"/>
            <a:ext cx="6226048" cy="4080177"/>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RF SOLUTIONS AM-RX9-433P">
            <a:extLst>
              <a:ext uri="{FF2B5EF4-FFF2-40B4-BE49-F238E27FC236}">
                <a16:creationId xmlns:a16="http://schemas.microsoft.com/office/drawing/2014/main" id="{9319344F-7EE6-7A46-A7ED-3CBA283A4A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07528" y="3600654"/>
            <a:ext cx="2278888" cy="94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79028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6366679" cy="584775"/>
          </a:xfrm>
          <a:prstGeom prst="rect">
            <a:avLst/>
          </a:prstGeom>
          <a:noFill/>
        </p:spPr>
        <p:txBody>
          <a:bodyPr wrap="none" rtlCol="0">
            <a:spAutoFit/>
          </a:bodyPr>
          <a:lstStyle/>
          <a:p>
            <a:r>
              <a:rPr lang="en-GB" sz="3200" dirty="0">
                <a:latin typeface="Calibri" panose="020F0502020204030204" pitchFamily="34" charset="0"/>
              </a:rPr>
              <a:t>How does a microwave </a:t>
            </a:r>
            <a:r>
              <a:rPr lang="en-GB" sz="3200">
                <a:latin typeface="Calibri" panose="020F0502020204030204" pitchFamily="34" charset="0"/>
              </a:rPr>
              <a:t>cooker work?</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Tree>
    <p:extLst>
      <p:ext uri="{BB962C8B-B14F-4D97-AF65-F5344CB8AC3E}">
        <p14:creationId xmlns:p14="http://schemas.microsoft.com/office/powerpoint/2010/main" val="12521657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Teach-ICT OCR A2 ICT G063 Syllabus: satellite systems">
            <a:extLst>
              <a:ext uri="{FF2B5EF4-FFF2-40B4-BE49-F238E27FC236}">
                <a16:creationId xmlns:a16="http://schemas.microsoft.com/office/drawing/2014/main" id="{4A4E8E81-35DD-0244-A489-39BE9966F9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7376" y="1139410"/>
            <a:ext cx="5590031" cy="436998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9AD8522B-6617-C045-A341-DA05CD73D589}"/>
              </a:ext>
            </a:extLst>
          </p:cNvPr>
          <p:cNvSpPr/>
          <p:nvPr/>
        </p:nvSpPr>
        <p:spPr>
          <a:xfrm>
            <a:off x="385936" y="297244"/>
            <a:ext cx="8781571" cy="584775"/>
          </a:xfrm>
          <a:prstGeom prst="rect">
            <a:avLst/>
          </a:prstGeom>
          <a:noFill/>
        </p:spPr>
        <p:txBody>
          <a:bodyPr wrap="none" rtlCol="0">
            <a:spAutoFit/>
          </a:bodyPr>
          <a:lstStyle/>
          <a:p>
            <a:r>
              <a:rPr lang="en-GB" sz="3200" dirty="0">
                <a:latin typeface="Calibri" panose="020F0502020204030204" pitchFamily="34" charset="0"/>
              </a:rPr>
              <a:t>GPS - </a:t>
            </a:r>
            <a:r>
              <a:rPr lang="en-GB" sz="3200" dirty="0">
                <a:solidFill>
                  <a:srgbClr val="202124"/>
                </a:solidFill>
                <a:latin typeface="arial" panose="020B0604020202020204" pitchFamily="34" charset="0"/>
              </a:rPr>
              <a:t>L1 (1575.42 </a:t>
            </a:r>
            <a:r>
              <a:rPr lang="en-GB" sz="3200" dirty="0" err="1">
                <a:solidFill>
                  <a:srgbClr val="202124"/>
                </a:solidFill>
                <a:latin typeface="arial" panose="020B0604020202020204" pitchFamily="34" charset="0"/>
              </a:rPr>
              <a:t>Mhz</a:t>
            </a:r>
            <a:r>
              <a:rPr lang="en-GB" sz="3200" dirty="0">
                <a:solidFill>
                  <a:srgbClr val="202124"/>
                </a:solidFill>
                <a:latin typeface="arial" panose="020B0604020202020204" pitchFamily="34" charset="0"/>
              </a:rPr>
              <a:t>) and L2 (1227.60 MHz). </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5" name="Rectangle 4">
            <a:extLst>
              <a:ext uri="{FF2B5EF4-FFF2-40B4-BE49-F238E27FC236}">
                <a16:creationId xmlns:a16="http://schemas.microsoft.com/office/drawing/2014/main" id="{A5A2DBBD-F221-D646-811E-8AEE4F1BCB1C}"/>
              </a:ext>
            </a:extLst>
          </p:cNvPr>
          <p:cNvSpPr/>
          <p:nvPr/>
        </p:nvSpPr>
        <p:spPr>
          <a:xfrm>
            <a:off x="469392" y="1639983"/>
            <a:ext cx="6096000" cy="2862322"/>
          </a:xfrm>
          <a:prstGeom prst="rect">
            <a:avLst/>
          </a:prstGeom>
        </p:spPr>
        <p:txBody>
          <a:bodyPr>
            <a:spAutoFit/>
          </a:bodyPr>
          <a:lstStyle/>
          <a:p>
            <a:r>
              <a:rPr lang="en-GB" dirty="0">
                <a:solidFill>
                  <a:srgbClr val="444444"/>
                </a:solidFill>
                <a:latin typeface="Arial" panose="020B0604020202020204" pitchFamily="34" charset="0"/>
              </a:rPr>
              <a:t>The GPS receiver gets a signal from each GPS satellite. The satellites transmit the exact time the signals are sent. By subtracting the time the signal was transmitted from the time it was received, the GPS can tell how far it is from each satellite. The GPS receiver also knows the exact position in the sky of the satellites, at the moment they sent their signals. So given the travel time of the GPS signals from three satellites and their exact position in the sky, the GPS receiver can determine your position in three dimensions - east, north and altitude.</a:t>
            </a:r>
          </a:p>
        </p:txBody>
      </p:sp>
    </p:spTree>
    <p:extLst>
      <p:ext uri="{BB962C8B-B14F-4D97-AF65-F5344CB8AC3E}">
        <p14:creationId xmlns:p14="http://schemas.microsoft.com/office/powerpoint/2010/main" val="14546150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231701" cy="584775"/>
          </a:xfrm>
          <a:prstGeom prst="rect">
            <a:avLst/>
          </a:prstGeom>
          <a:noFill/>
        </p:spPr>
        <p:txBody>
          <a:bodyPr wrap="none" rtlCol="0">
            <a:spAutoFit/>
          </a:bodyPr>
          <a:lstStyle/>
          <a:p>
            <a:r>
              <a:rPr lang="en-GB" sz="3200" dirty="0">
                <a:latin typeface="Calibri" panose="020F0502020204030204" pitchFamily="34" charset="0"/>
              </a:rPr>
              <a:t>Radio bands</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8436" name="Picture 4" descr="John Kavanagh on Twitter: &quot;Similarly European Geostationary Navigation  Overlay Service @EGNOSPortal and Japanese MTSAR Satellite Based  Augmentation Services #SBAS also improve regional GNSS accuracy &amp; integrity  safer for aircraft than satellite signals">
            <a:extLst>
              <a:ext uri="{FF2B5EF4-FFF2-40B4-BE49-F238E27FC236}">
                <a16:creationId xmlns:a16="http://schemas.microsoft.com/office/drawing/2014/main" id="{9F335420-9066-F64F-9B31-1BD456BDCE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775" y="0"/>
            <a:ext cx="1198403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86148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9458" name="Picture 2" descr="Why does GPS positioning require four satellites? - Geographic Information  Systems Stack Exchange">
            <a:extLst>
              <a:ext uri="{FF2B5EF4-FFF2-40B4-BE49-F238E27FC236}">
                <a16:creationId xmlns:a16="http://schemas.microsoft.com/office/drawing/2014/main" id="{9D434981-FDB3-5C43-97B2-8D832423203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819" t="5193" r="7426" b="4884"/>
          <a:stretch/>
        </p:blipFill>
        <p:spPr bwMode="auto">
          <a:xfrm>
            <a:off x="3282696" y="1060704"/>
            <a:ext cx="5586984" cy="532180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016EA204-C672-9140-B007-2A6EF1744395}"/>
              </a:ext>
            </a:extLst>
          </p:cNvPr>
          <p:cNvSpPr/>
          <p:nvPr/>
        </p:nvSpPr>
        <p:spPr>
          <a:xfrm>
            <a:off x="385936" y="297244"/>
            <a:ext cx="4464684" cy="584775"/>
          </a:xfrm>
          <a:prstGeom prst="rect">
            <a:avLst/>
          </a:prstGeom>
          <a:noFill/>
        </p:spPr>
        <p:txBody>
          <a:bodyPr wrap="none" rtlCol="0">
            <a:spAutoFit/>
          </a:bodyPr>
          <a:lstStyle/>
          <a:p>
            <a:r>
              <a:rPr lang="en-GB" sz="3200" dirty="0">
                <a:latin typeface="Calibri" panose="020F0502020204030204" pitchFamily="34" charset="0"/>
              </a:rPr>
              <a:t>GPS – why four satellites?</a:t>
            </a:r>
            <a:endParaRPr lang="en-GB" sz="3200" dirty="0"/>
          </a:p>
        </p:txBody>
      </p:sp>
    </p:spTree>
    <p:extLst>
      <p:ext uri="{BB962C8B-B14F-4D97-AF65-F5344CB8AC3E}">
        <p14:creationId xmlns:p14="http://schemas.microsoft.com/office/powerpoint/2010/main" val="34240143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4464684" cy="584775"/>
          </a:xfrm>
          <a:prstGeom prst="rect">
            <a:avLst/>
          </a:prstGeom>
          <a:noFill/>
        </p:spPr>
        <p:txBody>
          <a:bodyPr wrap="none" rtlCol="0">
            <a:spAutoFit/>
          </a:bodyPr>
          <a:lstStyle/>
          <a:p>
            <a:r>
              <a:rPr lang="en-GB" sz="3200" dirty="0">
                <a:latin typeface="Calibri" panose="020F0502020204030204" pitchFamily="34" charset="0"/>
              </a:rPr>
              <a:t>GPS – why four satellites?</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Rectangle 3">
            <a:extLst>
              <a:ext uri="{FF2B5EF4-FFF2-40B4-BE49-F238E27FC236}">
                <a16:creationId xmlns:a16="http://schemas.microsoft.com/office/drawing/2014/main" id="{524427A8-62C8-E84E-8DA9-9D4CC01A191C}"/>
              </a:ext>
            </a:extLst>
          </p:cNvPr>
          <p:cNvSpPr/>
          <p:nvPr/>
        </p:nvSpPr>
        <p:spPr>
          <a:xfrm>
            <a:off x="1709928" y="2690336"/>
            <a:ext cx="7434072" cy="1323439"/>
          </a:xfrm>
          <a:prstGeom prst="rect">
            <a:avLst/>
          </a:prstGeom>
        </p:spPr>
        <p:txBody>
          <a:bodyPr wrap="square">
            <a:spAutoFit/>
          </a:bodyPr>
          <a:lstStyle/>
          <a:p>
            <a:r>
              <a:rPr lang="en-GB" sz="2000" dirty="0">
                <a:solidFill>
                  <a:srgbClr val="232629"/>
                </a:solidFill>
                <a:latin typeface="-apple-system"/>
              </a:rPr>
              <a:t>To solve for four unknown variables (three coordinates and time), four equations are required, relating the four unknown parameters of the receiver to the time and coordinate parameters read from four messages received simultaneously from four different satellites.</a:t>
            </a:r>
            <a:endParaRPr lang="en-GB" sz="2000" dirty="0"/>
          </a:p>
        </p:txBody>
      </p:sp>
    </p:spTree>
    <p:extLst>
      <p:ext uri="{BB962C8B-B14F-4D97-AF65-F5344CB8AC3E}">
        <p14:creationId xmlns:p14="http://schemas.microsoft.com/office/powerpoint/2010/main" val="26251745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6664453" cy="584775"/>
          </a:xfrm>
          <a:prstGeom prst="rect">
            <a:avLst/>
          </a:prstGeom>
          <a:noFill/>
        </p:spPr>
        <p:txBody>
          <a:bodyPr wrap="none" rtlCol="0">
            <a:spAutoFit/>
          </a:bodyPr>
          <a:lstStyle/>
          <a:p>
            <a:r>
              <a:rPr lang="en-GB" sz="3200" dirty="0">
                <a:latin typeface="Calibri" panose="020F0502020204030204" pitchFamily="34" charset="0"/>
              </a:rPr>
              <a:t>Amplitude and frequency modulation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5" name="Picture 4" descr="A picture containing object, antenna&#10;&#10;Description automatically generated">
            <a:extLst>
              <a:ext uri="{FF2B5EF4-FFF2-40B4-BE49-F238E27FC236}">
                <a16:creationId xmlns:a16="http://schemas.microsoft.com/office/drawing/2014/main" id="{B51E1531-F91B-2649-B2AA-775C6544F58D}"/>
              </a:ext>
            </a:extLst>
          </p:cNvPr>
          <p:cNvPicPr>
            <a:picLocks noChangeAspect="1"/>
          </p:cNvPicPr>
          <p:nvPr/>
        </p:nvPicPr>
        <p:blipFill>
          <a:blip r:embed="rId3"/>
          <a:stretch>
            <a:fillRect/>
          </a:stretch>
        </p:blipFill>
        <p:spPr>
          <a:xfrm>
            <a:off x="2614793" y="1577527"/>
            <a:ext cx="6629032" cy="3231653"/>
          </a:xfrm>
          <a:prstGeom prst="rect">
            <a:avLst/>
          </a:prstGeom>
        </p:spPr>
      </p:pic>
      <p:sp>
        <p:nvSpPr>
          <p:cNvPr id="6" name="TextBox 5">
            <a:extLst>
              <a:ext uri="{FF2B5EF4-FFF2-40B4-BE49-F238E27FC236}">
                <a16:creationId xmlns:a16="http://schemas.microsoft.com/office/drawing/2014/main" id="{BA1E6F50-FE71-0340-90BF-9DF18E9F648E}"/>
              </a:ext>
            </a:extLst>
          </p:cNvPr>
          <p:cNvSpPr txBox="1"/>
          <p:nvPr/>
        </p:nvSpPr>
        <p:spPr>
          <a:xfrm>
            <a:off x="1389888" y="5504688"/>
            <a:ext cx="3693319" cy="461665"/>
          </a:xfrm>
          <a:prstGeom prst="rect">
            <a:avLst/>
          </a:prstGeom>
          <a:noFill/>
        </p:spPr>
        <p:txBody>
          <a:bodyPr wrap="none" rtlCol="0">
            <a:spAutoFit/>
          </a:bodyPr>
          <a:lstStyle/>
          <a:p>
            <a:r>
              <a:rPr lang="en-GB" sz="2400" dirty="0"/>
              <a:t>Voltage-controlled oscillator</a:t>
            </a:r>
          </a:p>
        </p:txBody>
      </p:sp>
    </p:spTree>
    <p:extLst>
      <p:ext uri="{BB962C8B-B14F-4D97-AF65-F5344CB8AC3E}">
        <p14:creationId xmlns:p14="http://schemas.microsoft.com/office/powerpoint/2010/main" val="3355584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6443367" cy="584775"/>
          </a:xfrm>
          <a:prstGeom prst="rect">
            <a:avLst/>
          </a:prstGeom>
          <a:noFill/>
        </p:spPr>
        <p:txBody>
          <a:bodyPr wrap="none" rtlCol="0">
            <a:spAutoFit/>
          </a:bodyPr>
          <a:lstStyle/>
          <a:p>
            <a:r>
              <a:rPr lang="en-GB" sz="3200" dirty="0">
                <a:latin typeface="Calibri" panose="020F0502020204030204" pitchFamily="34" charset="0"/>
              </a:rPr>
              <a:t>Frequency Shift Key (FSK) Modulation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20482" name="Picture 2" descr="Frequency Shift Keying (FSK) || Digital to Analog Signal (Part 3) [Bangla]  - YouTube">
            <a:extLst>
              <a:ext uri="{FF2B5EF4-FFF2-40B4-BE49-F238E27FC236}">
                <a16:creationId xmlns:a16="http://schemas.microsoft.com/office/drawing/2014/main" id="{F5B2BA8B-121D-304A-B65A-84A9A51BEE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812" r="2342"/>
          <a:stretch/>
        </p:blipFill>
        <p:spPr bwMode="auto">
          <a:xfrm>
            <a:off x="1432391" y="1362897"/>
            <a:ext cx="8635153" cy="4386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84309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677484" y="1490008"/>
            <a:ext cx="9645959" cy="1200329"/>
          </a:xfrm>
          <a:prstGeom prst="rect">
            <a:avLst/>
          </a:prstGeom>
          <a:noFill/>
        </p:spPr>
        <p:txBody>
          <a:bodyPr wrap="square" rtlCol="0">
            <a:spAutoFit/>
          </a:bodyPr>
          <a:lstStyle/>
          <a:p>
            <a:r>
              <a:rPr lang="en-GB" sz="3600" dirty="0"/>
              <a:t>Describe how microwaves are generated in a microwave cooker</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Tree>
    <p:extLst>
      <p:ext uri="{BB962C8B-B14F-4D97-AF65-F5344CB8AC3E}">
        <p14:creationId xmlns:p14="http://schemas.microsoft.com/office/powerpoint/2010/main" val="30330215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876267" y="1967018"/>
            <a:ext cx="8466516" cy="1200329"/>
          </a:xfrm>
          <a:prstGeom prst="rect">
            <a:avLst/>
          </a:prstGeom>
          <a:noFill/>
        </p:spPr>
        <p:txBody>
          <a:bodyPr wrap="square" rtlCol="0">
            <a:spAutoFit/>
          </a:bodyPr>
          <a:lstStyle/>
          <a:p>
            <a:r>
              <a:rPr lang="en-GB" sz="3600" dirty="0"/>
              <a:t>Describe how hyperbolic navigation, e.g., Decca and Loran, work</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Tree>
    <p:extLst>
      <p:ext uri="{BB962C8B-B14F-4D97-AF65-F5344CB8AC3E}">
        <p14:creationId xmlns:p14="http://schemas.microsoft.com/office/powerpoint/2010/main" val="25038400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326534" cy="584775"/>
          </a:xfrm>
          <a:prstGeom prst="rect">
            <a:avLst/>
          </a:prstGeom>
          <a:noFill/>
        </p:spPr>
        <p:txBody>
          <a:bodyPr wrap="none" rtlCol="0">
            <a:spAutoFit/>
          </a:bodyPr>
          <a:lstStyle/>
          <a:p>
            <a:r>
              <a:rPr lang="en-GB" sz="3200" dirty="0">
                <a:latin typeface="Calibri" panose="020F0502020204030204" pitchFamily="34" charset="0"/>
              </a:rPr>
              <a:t>Interference </a:t>
            </a:r>
          </a:p>
        </p:txBody>
      </p:sp>
      <p:pic>
        <p:nvPicPr>
          <p:cNvPr id="8" name="Picture 12">
            <a:extLst>
              <a:ext uri="{FF2B5EF4-FFF2-40B4-BE49-F238E27FC236}">
                <a16:creationId xmlns:a16="http://schemas.microsoft.com/office/drawing/2014/main" id="{34093800-6159-B141-BD91-5A5764B4B7AA}"/>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778000" y="2278192"/>
            <a:ext cx="8636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13289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7170" name="Picture 2">
            <a:extLst>
              <a:ext uri="{FF2B5EF4-FFF2-40B4-BE49-F238E27FC236}">
                <a16:creationId xmlns:a16="http://schemas.microsoft.com/office/drawing/2014/main" id="{AD0AB465-3A59-B848-8055-B4F71EAB77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0016" y="3429000"/>
            <a:ext cx="8284089" cy="376851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3E56C18-6B4B-A04A-80E5-B4AE6E7F5EA0}"/>
              </a:ext>
            </a:extLst>
          </p:cNvPr>
          <p:cNvSpPr txBox="1"/>
          <p:nvPr/>
        </p:nvSpPr>
        <p:spPr>
          <a:xfrm>
            <a:off x="410818" y="278049"/>
            <a:ext cx="11635408" cy="4801314"/>
          </a:xfrm>
          <a:prstGeom prst="rect">
            <a:avLst/>
          </a:prstGeom>
          <a:noFill/>
        </p:spPr>
        <p:txBody>
          <a:bodyPr wrap="square" rtlCol="0">
            <a:spAutoFit/>
          </a:bodyPr>
          <a:lstStyle/>
          <a:p>
            <a:r>
              <a:rPr lang="en-GB" dirty="0"/>
              <a:t>Visualise:</a:t>
            </a:r>
          </a:p>
          <a:p>
            <a:endParaRPr lang="en-GB" dirty="0"/>
          </a:p>
          <a:p>
            <a:r>
              <a:rPr lang="en-GB" dirty="0"/>
              <a:t>Two transmitters in phase side-by-side.  If the signal from both transmitters is in phase, the combined signal will have twice the power of one signal alone.</a:t>
            </a:r>
          </a:p>
          <a:p>
            <a:endParaRPr lang="en-GB" dirty="0"/>
          </a:p>
          <a:p>
            <a:r>
              <a:rPr lang="en-GB" dirty="0"/>
              <a:t>Now move the transmitters apart and stand in the mid-point.  If the transmitter remain in phase, the combined signal will again have twice the power of one signal alone.</a:t>
            </a:r>
          </a:p>
          <a:p>
            <a:endParaRPr lang="en-GB" dirty="0"/>
          </a:p>
          <a:p>
            <a:r>
              <a:rPr lang="en-GB" dirty="0"/>
              <a:t>If I now move towards one transmitter (and away from the other), the signal from the nearer transmitter will arrive sooner than the signal from the farther transmitter and the signals will be out of phase.  When they are </a:t>
            </a:r>
            <a:r>
              <a:rPr lang="el-GR" dirty="0"/>
              <a:t>λ</a:t>
            </a:r>
            <a:r>
              <a:rPr lang="en-GB" dirty="0"/>
              <a:t>/2 out of phase, one signal will cancel out the other.  I need to move </a:t>
            </a:r>
            <a:r>
              <a:rPr lang="el-GR" dirty="0"/>
              <a:t>λ</a:t>
            </a:r>
            <a:r>
              <a:rPr lang="en-GB" dirty="0"/>
              <a:t>/4 to achieve this.</a:t>
            </a:r>
          </a:p>
          <a:p>
            <a:endParaRPr lang="en-GB" dirty="0"/>
          </a:p>
          <a:p>
            <a:r>
              <a:rPr lang="en-GB" dirty="0"/>
              <a:t>The points where the signals constructively interfere form hyperbolic curves and appear so: </a:t>
            </a:r>
          </a:p>
          <a:p>
            <a:endParaRPr lang="en-GB" dirty="0"/>
          </a:p>
          <a:p>
            <a:endParaRPr lang="en-GB" dirty="0"/>
          </a:p>
          <a:p>
            <a:endParaRPr lang="en-GB" dirty="0"/>
          </a:p>
          <a:p>
            <a:r>
              <a:rPr lang="en-GB" dirty="0"/>
              <a:t>    </a:t>
            </a:r>
          </a:p>
        </p:txBody>
      </p:sp>
    </p:spTree>
    <p:extLst>
      <p:ext uri="{BB962C8B-B14F-4D97-AF65-F5344CB8AC3E}">
        <p14:creationId xmlns:p14="http://schemas.microsoft.com/office/powerpoint/2010/main" val="11102725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8240846" cy="584775"/>
          </a:xfrm>
          <a:prstGeom prst="rect">
            <a:avLst/>
          </a:prstGeom>
          <a:noFill/>
        </p:spPr>
        <p:txBody>
          <a:bodyPr wrap="none" rtlCol="0">
            <a:spAutoFit/>
          </a:bodyPr>
          <a:lstStyle/>
          <a:p>
            <a:r>
              <a:rPr lang="en-GB" sz="3200" dirty="0">
                <a:latin typeface="Calibri" panose="020F0502020204030204" pitchFamily="34" charset="0"/>
              </a:rPr>
              <a:t>Relationship between data-rate and bandwidth</a:t>
            </a:r>
            <a:endParaRPr lang="en-GB" sz="3200" dirty="0"/>
          </a:p>
        </p:txBody>
      </p:sp>
      <p:sp>
        <p:nvSpPr>
          <p:cNvPr id="4" name="Rectangle 3">
            <a:extLst>
              <a:ext uri="{FF2B5EF4-FFF2-40B4-BE49-F238E27FC236}">
                <a16:creationId xmlns:a16="http://schemas.microsoft.com/office/drawing/2014/main" id="{FBEF3484-C074-D74E-BBF6-63FBED5DE3C8}"/>
              </a:ext>
            </a:extLst>
          </p:cNvPr>
          <p:cNvSpPr/>
          <p:nvPr/>
        </p:nvSpPr>
        <p:spPr>
          <a:xfrm>
            <a:off x="1311966" y="1980696"/>
            <a:ext cx="10257182" cy="3354765"/>
          </a:xfrm>
          <a:prstGeom prst="rect">
            <a:avLst/>
          </a:prstGeom>
        </p:spPr>
        <p:txBody>
          <a:bodyPr wrap="square">
            <a:spAutoFit/>
          </a:bodyPr>
          <a:lstStyle/>
          <a:p>
            <a:r>
              <a:rPr lang="en-GB" sz="2400" dirty="0">
                <a:latin typeface="Helvetica Neue" panose="02000503000000020004" pitchFamily="2" charset="0"/>
              </a:rPr>
              <a:t>Assuming a worst-case of alternating 1s and 0s of data, the maximum theoretical bit rate C for a given bandwidth B is:</a:t>
            </a:r>
          </a:p>
          <a:p>
            <a:endParaRPr lang="en-GB" sz="2800" dirty="0">
              <a:latin typeface="Helvetica Neue" panose="02000503000000020004" pitchFamily="2" charset="0"/>
            </a:endParaRPr>
          </a:p>
          <a:p>
            <a:pPr algn="ctr"/>
            <a:r>
              <a:rPr lang="en-GB" sz="4000" dirty="0">
                <a:latin typeface="Helvetica Neue" panose="02000503000000020004" pitchFamily="2" charset="0"/>
              </a:rPr>
              <a:t>C = 2B</a:t>
            </a:r>
          </a:p>
          <a:p>
            <a:pPr algn="ctr"/>
            <a:endParaRPr lang="en-GB" sz="4000" dirty="0">
              <a:effectLst/>
              <a:latin typeface="Helvetica Neue" panose="02000503000000020004" pitchFamily="2" charset="0"/>
            </a:endParaRPr>
          </a:p>
          <a:p>
            <a:r>
              <a:rPr lang="en-GB" sz="2400" dirty="0">
                <a:effectLst/>
                <a:latin typeface="Helvetica Neue" panose="02000503000000020004" pitchFamily="2" charset="0"/>
              </a:rPr>
              <a:t>i.e., two carrier frequency cycles are required to transmit one bit of information.</a:t>
            </a:r>
          </a:p>
        </p:txBody>
      </p:sp>
    </p:spTree>
    <p:extLst>
      <p:ext uri="{BB962C8B-B14F-4D97-AF65-F5344CB8AC3E}">
        <p14:creationId xmlns:p14="http://schemas.microsoft.com/office/powerpoint/2010/main" val="14900089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571345" cy="584775"/>
          </a:xfrm>
          <a:prstGeom prst="rect">
            <a:avLst/>
          </a:prstGeom>
          <a:noFill/>
        </p:spPr>
        <p:txBody>
          <a:bodyPr wrap="none" rtlCol="0">
            <a:spAutoFit/>
          </a:bodyPr>
          <a:lstStyle/>
          <a:p>
            <a:r>
              <a:rPr lang="en-GB" sz="3200" dirty="0">
                <a:latin typeface="Calibri" panose="020F0502020204030204" pitchFamily="34" charset="0"/>
              </a:rPr>
              <a:t>Doppler effect</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Rectangle 3">
            <a:extLst>
              <a:ext uri="{FF2B5EF4-FFF2-40B4-BE49-F238E27FC236}">
                <a16:creationId xmlns:a16="http://schemas.microsoft.com/office/drawing/2014/main" id="{23664483-70EE-1646-A3CA-11B6504FEE4C}"/>
              </a:ext>
            </a:extLst>
          </p:cNvPr>
          <p:cNvSpPr/>
          <p:nvPr/>
        </p:nvSpPr>
        <p:spPr>
          <a:xfrm>
            <a:off x="385936" y="1034892"/>
            <a:ext cx="10878412" cy="1200329"/>
          </a:xfrm>
          <a:prstGeom prst="rect">
            <a:avLst/>
          </a:prstGeom>
        </p:spPr>
        <p:txBody>
          <a:bodyPr wrap="square">
            <a:spAutoFit/>
          </a:bodyPr>
          <a:lstStyle/>
          <a:p>
            <a:r>
              <a:rPr lang="en-GB" sz="2400" dirty="0">
                <a:solidFill>
                  <a:srgbClr val="202124"/>
                </a:solidFill>
                <a:latin typeface="+mj-lt"/>
              </a:rPr>
              <a:t>The apparent difference between the frequency at which waves leave a source and that at which they reach an observer, caused by relative motion of the observer and the wave source.</a:t>
            </a:r>
            <a:endParaRPr lang="en-GB" sz="2400" dirty="0">
              <a:latin typeface="+mj-lt"/>
            </a:endParaRPr>
          </a:p>
        </p:txBody>
      </p:sp>
      <p:pic>
        <p:nvPicPr>
          <p:cNvPr id="2050" name="Picture 2" descr="What Is the Doppler Effect? – Soundfly">
            <a:extLst>
              <a:ext uri="{FF2B5EF4-FFF2-40B4-BE49-F238E27FC236}">
                <a16:creationId xmlns:a16="http://schemas.microsoft.com/office/drawing/2014/main" id="{4B42608A-86E1-C342-A1F2-58C7A44C3C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9046" y="2193236"/>
            <a:ext cx="6792191" cy="45281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86422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028" name="Picture 4" descr="The Doppler effect | Sound Waves">
            <a:extLst>
              <a:ext uri="{FF2B5EF4-FFF2-40B4-BE49-F238E27FC236}">
                <a16:creationId xmlns:a16="http://schemas.microsoft.com/office/drawing/2014/main" id="{45130121-9EDE-1548-9466-F722BE6D19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0655" y="294904"/>
            <a:ext cx="9601199" cy="6466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23316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419719" cy="584775"/>
          </a:xfrm>
          <a:prstGeom prst="rect">
            <a:avLst/>
          </a:prstGeom>
          <a:noFill/>
        </p:spPr>
        <p:txBody>
          <a:bodyPr wrap="none" rtlCol="0">
            <a:spAutoFit/>
          </a:bodyPr>
          <a:lstStyle/>
          <a:p>
            <a:r>
              <a:rPr lang="en-GB" sz="3200" dirty="0">
                <a:latin typeface="Calibri" panose="020F0502020204030204" pitchFamily="34" charset="0"/>
              </a:rPr>
              <a:t>Proximity (VT) </a:t>
            </a:r>
            <a:r>
              <a:rPr lang="en-GB" sz="3200" dirty="0" err="1">
                <a:latin typeface="Calibri" panose="020F0502020204030204" pitchFamily="34" charset="0"/>
              </a:rPr>
              <a:t>fuze</a:t>
            </a:r>
            <a:r>
              <a:rPr lang="en-GB" sz="3200" dirty="0">
                <a:latin typeface="Calibri" panose="020F0502020204030204" pitchFamily="34" charset="0"/>
              </a:rPr>
              <a:t> </a:t>
            </a:r>
          </a:p>
        </p:txBody>
      </p:sp>
      <p:grpSp>
        <p:nvGrpSpPr>
          <p:cNvPr id="2" name="Group 1">
            <a:extLst>
              <a:ext uri="{FF2B5EF4-FFF2-40B4-BE49-F238E27FC236}">
                <a16:creationId xmlns:a16="http://schemas.microsoft.com/office/drawing/2014/main" id="{269BD2FB-CDD5-ED45-A1E9-223C73003A9C}"/>
              </a:ext>
            </a:extLst>
          </p:cNvPr>
          <p:cNvGrpSpPr/>
          <p:nvPr/>
        </p:nvGrpSpPr>
        <p:grpSpPr>
          <a:xfrm>
            <a:off x="4492487" y="3972338"/>
            <a:ext cx="6725362" cy="2542765"/>
            <a:chOff x="975466" y="1855303"/>
            <a:chExt cx="9765031" cy="4116462"/>
          </a:xfrm>
        </p:grpSpPr>
        <p:pic>
          <p:nvPicPr>
            <p:cNvPr id="3074" name="Picture 2" descr="Phyx 103-0, Light &amp; Sound">
              <a:extLst>
                <a:ext uri="{FF2B5EF4-FFF2-40B4-BE49-F238E27FC236}">
                  <a16:creationId xmlns:a16="http://schemas.microsoft.com/office/drawing/2014/main" id="{3414C055-2236-E744-B9DD-ED6F03612C55}"/>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t="11759" b="64692"/>
            <a:stretch/>
          </p:blipFill>
          <p:spPr bwMode="auto">
            <a:xfrm>
              <a:off x="975466" y="1855303"/>
              <a:ext cx="9765031" cy="120594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Phyx 103-0, Light &amp; Sound">
              <a:extLst>
                <a:ext uri="{FF2B5EF4-FFF2-40B4-BE49-F238E27FC236}">
                  <a16:creationId xmlns:a16="http://schemas.microsoft.com/office/drawing/2014/main" id="{75B62FF0-30E8-9843-A475-21C07004E200}"/>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t="48884" b="7869"/>
            <a:stretch/>
          </p:blipFill>
          <p:spPr bwMode="auto">
            <a:xfrm>
              <a:off x="975466" y="3756993"/>
              <a:ext cx="9765031" cy="2214772"/>
            </a:xfrm>
            <a:prstGeom prst="rect">
              <a:avLst/>
            </a:prstGeom>
            <a:noFill/>
            <a:extLst>
              <a:ext uri="{909E8E84-426E-40DD-AFC4-6F175D3DCCD1}">
                <a14:hiddenFill xmlns:a14="http://schemas.microsoft.com/office/drawing/2010/main">
                  <a:solidFill>
                    <a:srgbClr val="FFFFFF"/>
                  </a:solidFill>
                </a14:hiddenFill>
              </a:ext>
            </a:extLst>
          </p:spPr>
        </p:pic>
      </p:grpSp>
      <p:pic>
        <p:nvPicPr>
          <p:cNvPr id="7" name="Picture 7" descr="page5image1643578352">
            <a:extLst>
              <a:ext uri="{FF2B5EF4-FFF2-40B4-BE49-F238E27FC236}">
                <a16:creationId xmlns:a16="http://schemas.microsoft.com/office/drawing/2014/main" id="{AEBAC222-79E9-2647-A9BB-89E1D54A50E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9672" t="7819" r="5077" b="29718"/>
          <a:stretch/>
        </p:blipFill>
        <p:spPr bwMode="auto">
          <a:xfrm>
            <a:off x="836510" y="1194791"/>
            <a:ext cx="2244437" cy="490739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ED3412F-CCD6-BC4C-931D-E63909CED183}"/>
              </a:ext>
            </a:extLst>
          </p:cNvPr>
          <p:cNvSpPr txBox="1"/>
          <p:nvPr/>
        </p:nvSpPr>
        <p:spPr>
          <a:xfrm>
            <a:off x="4492487" y="589631"/>
            <a:ext cx="7050157" cy="3139321"/>
          </a:xfrm>
          <a:prstGeom prst="rect">
            <a:avLst/>
          </a:prstGeom>
          <a:noFill/>
        </p:spPr>
        <p:txBody>
          <a:bodyPr wrap="square" rtlCol="0">
            <a:spAutoFit/>
          </a:bodyPr>
          <a:lstStyle/>
          <a:p>
            <a:r>
              <a:rPr lang="en-GB" dirty="0"/>
              <a:t>The oscillator frequency (red) is mixed with the reflected frequency.  </a:t>
            </a:r>
          </a:p>
          <a:p>
            <a:endParaRPr lang="en-GB" dirty="0"/>
          </a:p>
          <a:p>
            <a:r>
              <a:rPr lang="en-GB" dirty="0"/>
              <a:t>The reflected frequency (blue) is ‘compressed’ by the motion of the approaching projectile.</a:t>
            </a:r>
          </a:p>
          <a:p>
            <a:endParaRPr lang="en-GB" dirty="0"/>
          </a:p>
          <a:p>
            <a:r>
              <a:rPr lang="en-GB" dirty="0"/>
              <a:t>The combined signal produces beats with a beat frequency proportional to approach velocity.</a:t>
            </a:r>
          </a:p>
          <a:p>
            <a:endParaRPr lang="en-GB" dirty="0"/>
          </a:p>
          <a:p>
            <a:r>
              <a:rPr lang="en-GB" dirty="0"/>
              <a:t>The presence of low frequency, i.e., signal passing a low band-pass filter indicates an approaching target and provide energy to fire trigger the </a:t>
            </a:r>
            <a:r>
              <a:rPr lang="en-GB" dirty="0" err="1"/>
              <a:t>fuze</a:t>
            </a:r>
            <a:r>
              <a:rPr lang="en-GB" dirty="0"/>
              <a:t>.</a:t>
            </a:r>
          </a:p>
        </p:txBody>
      </p:sp>
    </p:spTree>
    <p:extLst>
      <p:ext uri="{BB962C8B-B14F-4D97-AF65-F5344CB8AC3E}">
        <p14:creationId xmlns:p14="http://schemas.microsoft.com/office/powerpoint/2010/main" val="791014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3" name="Rectangle 2">
            <a:extLst>
              <a:ext uri="{FF2B5EF4-FFF2-40B4-BE49-F238E27FC236}">
                <a16:creationId xmlns:a16="http://schemas.microsoft.com/office/drawing/2014/main" id="{48484C71-E7DD-1940-95B3-699D2B9F64B2}"/>
              </a:ext>
            </a:extLst>
          </p:cNvPr>
          <p:cNvSpPr/>
          <p:nvPr/>
        </p:nvSpPr>
        <p:spPr>
          <a:xfrm>
            <a:off x="477697" y="314937"/>
            <a:ext cx="10976018" cy="584775"/>
          </a:xfrm>
          <a:prstGeom prst="rect">
            <a:avLst/>
          </a:prstGeom>
        </p:spPr>
        <p:txBody>
          <a:bodyPr wrap="none">
            <a:spAutoFit/>
          </a:bodyPr>
          <a:lstStyle/>
          <a:p>
            <a:r>
              <a:rPr lang="en-GB" sz="3200" dirty="0"/>
              <a:t>Man-portable Surveillance and Target Acquisition Radar (MSTAR)</a:t>
            </a:r>
          </a:p>
        </p:txBody>
      </p:sp>
      <p:pic>
        <p:nvPicPr>
          <p:cNvPr id="7" name="Picture 6" descr="A picture containing outdoor, beach, nature, shore&#10;&#10;Description automatically generated">
            <a:extLst>
              <a:ext uri="{FF2B5EF4-FFF2-40B4-BE49-F238E27FC236}">
                <a16:creationId xmlns:a16="http://schemas.microsoft.com/office/drawing/2014/main" id="{BAF5D02D-1E90-4343-8E04-F82D549C3C68}"/>
              </a:ext>
            </a:extLst>
          </p:cNvPr>
          <p:cNvPicPr>
            <a:picLocks noChangeAspect="1"/>
          </p:cNvPicPr>
          <p:nvPr/>
        </p:nvPicPr>
        <p:blipFill>
          <a:blip r:embed="rId3"/>
          <a:stretch>
            <a:fillRect/>
          </a:stretch>
        </p:blipFill>
        <p:spPr>
          <a:xfrm>
            <a:off x="1885421" y="899712"/>
            <a:ext cx="7841673" cy="5881255"/>
          </a:xfrm>
          <a:prstGeom prst="rect">
            <a:avLst/>
          </a:prstGeom>
        </p:spPr>
      </p:pic>
    </p:spTree>
    <p:extLst>
      <p:ext uri="{BB962C8B-B14F-4D97-AF65-F5344CB8AC3E}">
        <p14:creationId xmlns:p14="http://schemas.microsoft.com/office/powerpoint/2010/main" val="38872017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11740</TotalTime>
  <Words>1472</Words>
  <Application>Microsoft Macintosh PowerPoint</Application>
  <PresentationFormat>Widescreen</PresentationFormat>
  <Paragraphs>311</Paragraphs>
  <Slides>40</Slides>
  <Notes>36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-apple-system</vt:lpstr>
      <vt:lpstr>-webkit-standard</vt:lpstr>
      <vt:lpstr>arial</vt:lpstr>
      <vt:lpstr>arial</vt:lpstr>
      <vt:lpstr>Calibri</vt:lpstr>
      <vt:lpstr>Calibri Light</vt:lpstr>
      <vt:lpstr>Helvetica Neue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Owen</dc:creator>
  <cp:lastModifiedBy>Chris Owen</cp:lastModifiedBy>
  <cp:revision>301</cp:revision>
  <dcterms:created xsi:type="dcterms:W3CDTF">2021-02-08T22:52:00Z</dcterms:created>
  <dcterms:modified xsi:type="dcterms:W3CDTF">2022-10-11T08:23:27Z</dcterms:modified>
</cp:coreProperties>
</file>