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4E58C-FF92-4B56-A080-E4A325F67D02}" v="2" dt="2026-03-15T23:35:23.3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71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380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734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437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507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322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15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82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18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10938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04270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24050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776597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04151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3444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811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811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ndtools.com/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ADA072F-D2D4-C1F5-5A67-61C97517B28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r="11111"/>
          <a:stretch>
            <a:fillRect/>
          </a:stretch>
        </p:blipFill>
        <p:spPr>
          <a:xfrm>
            <a:off x="-141494" y="-33299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76D3FA-E149-90EC-8B71-CA65BF7E3F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5630" y="33309"/>
            <a:ext cx="8915399" cy="2262781"/>
          </a:xfrm>
        </p:spPr>
        <p:txBody>
          <a:bodyPr>
            <a:norm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Florists: Analysis of Declining 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In-Store Sales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445B4-977A-387E-D13B-A44B5E7063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429001"/>
            <a:ext cx="8915399" cy="2474662"/>
          </a:xfrm>
        </p:spPr>
        <p:txBody>
          <a:bodyPr>
            <a:norm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PROBLEM SOLVING AND DECISION MAKING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LCLM4004_LON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MARIOLA GKOUSO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2512351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CHARLES OBINWA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PRESENTATION</a:t>
            </a:r>
          </a:p>
          <a:p>
            <a:endParaRPr lang="en-GB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1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454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13F050-3B47-1B3C-82D9-D9EE04C06E1F}"/>
              </a:ext>
            </a:extLst>
          </p:cNvPr>
          <p:cNvSpPr txBox="1"/>
          <p:nvPr/>
        </p:nvSpPr>
        <p:spPr>
          <a:xfrm>
            <a:off x="5399314" y="299748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40B116-3AD9-ABB9-9D0B-B35E7CBA3FAA}"/>
              </a:ext>
            </a:extLst>
          </p:cNvPr>
          <p:cNvSpPr txBox="1"/>
          <p:nvPr/>
        </p:nvSpPr>
        <p:spPr>
          <a:xfrm>
            <a:off x="3156857" y="2175612"/>
            <a:ext cx="6096000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 (5W2H Analysis)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18606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C11A58-6EB6-0935-E84F-42872AF8F910}"/>
              </a:ext>
            </a:extLst>
          </p:cNvPr>
          <p:cNvSpPr txBox="1"/>
          <p:nvPr/>
        </p:nvSpPr>
        <p:spPr>
          <a:xfrm>
            <a:off x="5007429" y="212662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4BA2D0-FA01-122F-0668-BB859BCCF18B}"/>
              </a:ext>
            </a:extLst>
          </p:cNvPr>
          <p:cNvSpPr txBox="1"/>
          <p:nvPr/>
        </p:nvSpPr>
        <p:spPr>
          <a:xfrm>
            <a:off x="3048000" y="830987"/>
            <a:ext cx="82042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 has experienced a 30% decline in in-store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Sales over the past 12 months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Although online sales have increased slightly, they have not compensated for reduced foot traffic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084272-12F7-06ED-C7DE-E66FD217E9C2}"/>
              </a:ext>
            </a:extLst>
          </p:cNvPr>
          <p:cNvSpPr txBox="1"/>
          <p:nvPr/>
        </p:nvSpPr>
        <p:spPr>
          <a:xfrm>
            <a:off x="2882900" y="3429000"/>
            <a:ext cx="6096000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Presentation structure: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1.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and company background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2. 5W2H analysis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3. PESTEL Analysis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4.  Fishbone Analysis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5.  Conclusion</a:t>
            </a:r>
          </a:p>
        </p:txBody>
      </p:sp>
    </p:spTree>
    <p:extLst>
      <p:ext uri="{BB962C8B-B14F-4D97-AF65-F5344CB8AC3E}">
        <p14:creationId xmlns:p14="http://schemas.microsoft.com/office/powerpoint/2010/main" val="946531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4C089D-905D-8124-CFF4-F9EE49F6C657}"/>
              </a:ext>
            </a:extLst>
          </p:cNvPr>
          <p:cNvSpPr txBox="1"/>
          <p:nvPr/>
        </p:nvSpPr>
        <p:spPr>
          <a:xfrm>
            <a:off x="4533900" y="723384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A47BA5-2A8B-3AA9-ADA9-346C006A09DC}"/>
              </a:ext>
            </a:extLst>
          </p:cNvPr>
          <p:cNvSpPr txBox="1"/>
          <p:nvPr/>
        </p:nvSpPr>
        <p:spPr>
          <a:xfrm>
            <a:off x="2692400" y="2250291"/>
            <a:ext cx="7442200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Florists: Independent flower shop in Norwich,UK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Founded in 2016 by Liam and Priya Patel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Known for its bespoke floral arrangements, eco-friendly packaging, and strong community ties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Serves walk-in customers, corporate clients and weddings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Over the past 12 months has facing declining in-store sales due to competition and rising costs.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54798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EF65EE7-1C44-77E7-3784-EFDFD2ABD1C9}"/>
              </a:ext>
            </a:extLst>
          </p:cNvPr>
          <p:cNvSpPr txBox="1"/>
          <p:nvPr/>
        </p:nvSpPr>
        <p:spPr>
          <a:xfrm>
            <a:off x="3251200" y="786884"/>
            <a:ext cx="71501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 (5W2H Model)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64D75D-E5B6-35BA-4673-F4805302A8AA}"/>
              </a:ext>
            </a:extLst>
          </p:cNvPr>
          <p:cNvSpPr txBox="1"/>
          <p:nvPr/>
        </p:nvSpPr>
        <p:spPr>
          <a:xfrm>
            <a:off x="2755900" y="2151093"/>
            <a:ext cx="8445500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Decline in-store sales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Rising Costs, Competition, Weak Online Presence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Where: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Norwich High Street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Over the last 12 months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Owners(Liam and Priya Patel), customers, competitors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Reduced foot traffic and limited online engagement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How much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30% sales decline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C73101-26C5-24F7-6C69-D609A8E805DC}"/>
              </a:ext>
            </a:extLst>
          </p:cNvPr>
          <p:cNvSpPr txBox="1"/>
          <p:nvPr/>
        </p:nvSpPr>
        <p:spPr>
          <a:xfrm>
            <a:off x="10401300" y="6469957"/>
            <a:ext cx="3263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(Rothaermel,2021)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434A49-D0A2-4B1F-E16D-6821941F4B4C}"/>
              </a:ext>
            </a:extLst>
          </p:cNvPr>
          <p:cNvSpPr txBox="1"/>
          <p:nvPr/>
        </p:nvSpPr>
        <p:spPr>
          <a:xfrm>
            <a:off x="1625600" y="6469957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(Porter,2008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89174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147EC6-9465-E23E-F9C4-5DED409AF8D4}"/>
              </a:ext>
            </a:extLst>
          </p:cNvPr>
          <p:cNvSpPr txBox="1"/>
          <p:nvPr/>
        </p:nvSpPr>
        <p:spPr>
          <a:xfrm>
            <a:off x="4368800" y="761484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2B29BE-8073-8B1E-233D-A951A344D9C2}"/>
              </a:ext>
            </a:extLst>
          </p:cNvPr>
          <p:cNvSpPr txBox="1"/>
          <p:nvPr/>
        </p:nvSpPr>
        <p:spPr>
          <a:xfrm>
            <a:off x="2616200" y="1460500"/>
            <a:ext cx="101981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Environmental packaging policies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regulations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Inflation increasing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consumer spending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Shift online shopping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Demand for sustainable products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BB9181-0A68-D3AB-5A95-18F58C365D68}"/>
              </a:ext>
            </a:extLst>
          </p:cNvPr>
          <p:cNvSpPr txBox="1"/>
          <p:nvPr/>
        </p:nvSpPr>
        <p:spPr>
          <a:xfrm>
            <a:off x="7532577" y="1279529"/>
            <a:ext cx="45212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sourcing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Climate change impacts on supply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Employment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Consumer protection laws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BF557B-B931-E720-CF33-895F1814054E}"/>
              </a:ext>
            </a:extLst>
          </p:cNvPr>
          <p:cNvSpPr txBox="1"/>
          <p:nvPr/>
        </p:nvSpPr>
        <p:spPr>
          <a:xfrm>
            <a:off x="2616200" y="4922874"/>
            <a:ext cx="400788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E-commerce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marketing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515270-4C84-A6A0-81D2-1FC4B18191AB}"/>
              </a:ext>
            </a:extLst>
          </p:cNvPr>
          <p:cNvSpPr txBox="1"/>
          <p:nvPr/>
        </p:nvSpPr>
        <p:spPr>
          <a:xfrm>
            <a:off x="8839200" y="6388100"/>
            <a:ext cx="4584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Johnson et al.,2020:Mind Tools,2023)</a:t>
            </a:r>
          </a:p>
        </p:txBody>
      </p:sp>
    </p:spTree>
    <p:extLst>
      <p:ext uri="{BB962C8B-B14F-4D97-AF65-F5344CB8AC3E}">
        <p14:creationId xmlns:p14="http://schemas.microsoft.com/office/powerpoint/2010/main" val="4264645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D2E887-AB2C-BAA5-4DC0-2502948476BC}"/>
              </a:ext>
            </a:extLst>
          </p:cNvPr>
          <p:cNvSpPr txBox="1"/>
          <p:nvPr/>
        </p:nvSpPr>
        <p:spPr>
          <a:xfrm>
            <a:off x="2133600" y="786884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 :Fishbone Diagram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788BBFD9-5FC2-AB58-8364-BB365F01564A}"/>
              </a:ext>
            </a:extLst>
          </p:cNvPr>
          <p:cNvSpPr/>
          <p:nvPr/>
        </p:nvSpPr>
        <p:spPr>
          <a:xfrm>
            <a:off x="1977656" y="3912781"/>
            <a:ext cx="8527311" cy="45720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338A5B0-7F2F-A015-73E8-81B571F2CF30}"/>
              </a:ext>
            </a:extLst>
          </p:cNvPr>
          <p:cNvSpPr/>
          <p:nvPr/>
        </p:nvSpPr>
        <p:spPr>
          <a:xfrm>
            <a:off x="10600660" y="3599120"/>
            <a:ext cx="1350335" cy="97819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PROBLEM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DECLINE IN-STORE SALES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83AC42B0-7D8D-4AAC-4D8E-A37234D3C914}"/>
              </a:ext>
            </a:extLst>
          </p:cNvPr>
          <p:cNvSpPr/>
          <p:nvPr/>
        </p:nvSpPr>
        <p:spPr>
          <a:xfrm>
            <a:off x="1390650" y="1600200"/>
            <a:ext cx="1485900" cy="54610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F1C3371-1A3D-981A-8875-3726D1DDC069}"/>
              </a:ext>
            </a:extLst>
          </p:cNvPr>
          <p:cNvCxnSpPr/>
          <p:nvPr/>
        </p:nvCxnSpPr>
        <p:spPr>
          <a:xfrm>
            <a:off x="2717800" y="1873250"/>
            <a:ext cx="838200" cy="22681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F71C392-4504-3B81-8438-4F47F2DAE0D2}"/>
              </a:ext>
            </a:extLst>
          </p:cNvPr>
          <p:cNvSpPr txBox="1"/>
          <p:nvPr/>
        </p:nvSpPr>
        <p:spPr>
          <a:xfrm>
            <a:off x="1676400" y="2367821"/>
            <a:ext cx="16383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8A4C9E2B-C862-A55B-C368-7BBC85E3FABC}"/>
              </a:ext>
            </a:extLst>
          </p:cNvPr>
          <p:cNvSpPr/>
          <p:nvPr/>
        </p:nvSpPr>
        <p:spPr>
          <a:xfrm>
            <a:off x="4570082" y="1846530"/>
            <a:ext cx="1689100" cy="54610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Man(People)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BC7DFEB-FB7C-7C6F-CDA9-4BC02548CF9E}"/>
              </a:ext>
            </a:extLst>
          </p:cNvPr>
          <p:cNvCxnSpPr/>
          <p:nvPr/>
        </p:nvCxnSpPr>
        <p:spPr>
          <a:xfrm>
            <a:off x="6083302" y="2174215"/>
            <a:ext cx="711200" cy="2032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3ECABC7-400C-324D-BFC2-3EF58812F122}"/>
              </a:ext>
            </a:extLst>
          </p:cNvPr>
          <p:cNvSpPr txBox="1"/>
          <p:nvPr/>
        </p:nvSpPr>
        <p:spPr>
          <a:xfrm>
            <a:off x="3556000" y="2475180"/>
            <a:ext cx="2387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staff training in digital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Small team managing many tasks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656F9455-83FC-0A3B-C3A8-A9F68408272D}"/>
              </a:ext>
            </a:extLst>
          </p:cNvPr>
          <p:cNvSpPr/>
          <p:nvPr/>
        </p:nvSpPr>
        <p:spPr>
          <a:xfrm>
            <a:off x="7378700" y="1873250"/>
            <a:ext cx="2209800" cy="60193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BE08F33-0D22-D0B8-5A41-E9446B9074ED}"/>
              </a:ext>
            </a:extLst>
          </p:cNvPr>
          <p:cNvCxnSpPr/>
          <p:nvPr/>
        </p:nvCxnSpPr>
        <p:spPr>
          <a:xfrm>
            <a:off x="9144000" y="2146300"/>
            <a:ext cx="838200" cy="19950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91D4166B-5AA8-C783-C9D0-64E18643AE56}"/>
              </a:ext>
            </a:extLst>
          </p:cNvPr>
          <p:cNvSpPr txBox="1"/>
          <p:nvPr/>
        </p:nvSpPr>
        <p:spPr>
          <a:xfrm>
            <a:off x="7480300" y="2716927"/>
            <a:ext cx="2108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Traditional in store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delivery options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1B682B45-FF90-2929-7230-97C3CD3EF5CB}"/>
              </a:ext>
            </a:extLst>
          </p:cNvPr>
          <p:cNvSpPr/>
          <p:nvPr/>
        </p:nvSpPr>
        <p:spPr>
          <a:xfrm>
            <a:off x="2876550" y="6350000"/>
            <a:ext cx="1693532" cy="48260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F30FCFD-067C-7621-F399-5694E751F6DF}"/>
              </a:ext>
            </a:extLst>
          </p:cNvPr>
          <p:cNvCxnSpPr/>
          <p:nvPr/>
        </p:nvCxnSpPr>
        <p:spPr>
          <a:xfrm flipH="1" flipV="1">
            <a:off x="3860800" y="4141381"/>
            <a:ext cx="317500" cy="25134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EB0CC9E6-EEDC-271F-E7E4-4A328C8D4920}"/>
              </a:ext>
            </a:extLst>
          </p:cNvPr>
          <p:cNvSpPr txBox="1"/>
          <p:nvPr/>
        </p:nvSpPr>
        <p:spPr>
          <a:xfrm>
            <a:off x="1816100" y="4866888"/>
            <a:ext cx="2362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 of imported flowers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Expensive eco-friendly packaging</a:t>
            </a:r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D770D50F-8160-E6B8-8C47-BEECA64E3D13}"/>
              </a:ext>
            </a:extLst>
          </p:cNvPr>
          <p:cNvSpPr/>
          <p:nvPr/>
        </p:nvSpPr>
        <p:spPr>
          <a:xfrm>
            <a:off x="5943600" y="6350000"/>
            <a:ext cx="1866900" cy="49530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Mother Nature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ACFC806-4450-63C2-AF6F-9EC5CCA2220F}"/>
              </a:ext>
            </a:extLst>
          </p:cNvPr>
          <p:cNvCxnSpPr/>
          <p:nvPr/>
        </p:nvCxnSpPr>
        <p:spPr>
          <a:xfrm flipH="1" flipV="1">
            <a:off x="6515100" y="4141381"/>
            <a:ext cx="1092200" cy="24245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DBD106CF-9246-7A70-3F96-7AB3633126C7}"/>
              </a:ext>
            </a:extLst>
          </p:cNvPr>
          <p:cNvSpPr txBox="1"/>
          <p:nvPr/>
        </p:nvSpPr>
        <p:spPr>
          <a:xfrm>
            <a:off x="4978400" y="4577316"/>
            <a:ext cx="219326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Climate change affecting flower supply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high street foot traffic</a:t>
            </a:r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E35FEA7C-D4AE-08E2-C2D8-C30E3865AC5A}"/>
              </a:ext>
            </a:extLst>
          </p:cNvPr>
          <p:cNvSpPr/>
          <p:nvPr/>
        </p:nvSpPr>
        <p:spPr>
          <a:xfrm>
            <a:off x="8459233" y="6350000"/>
            <a:ext cx="1600200" cy="50800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150C90E-F9DC-31DB-48CB-86E08EE52EE1}"/>
              </a:ext>
            </a:extLst>
          </p:cNvPr>
          <p:cNvCxnSpPr/>
          <p:nvPr/>
        </p:nvCxnSpPr>
        <p:spPr>
          <a:xfrm flipH="1" flipV="1">
            <a:off x="9258300" y="4141381"/>
            <a:ext cx="635000" cy="25134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333D7C4A-D1D5-7258-F769-97E024326C0E}"/>
              </a:ext>
            </a:extLst>
          </p:cNvPr>
          <p:cNvSpPr txBox="1"/>
          <p:nvPr/>
        </p:nvSpPr>
        <p:spPr>
          <a:xfrm>
            <a:off x="7469667" y="5127704"/>
            <a:ext cx="27901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clear tracking of customers trends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analysis of data sales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3E119E9-9626-8456-0A98-09DE6C2BEFC7}"/>
              </a:ext>
            </a:extLst>
          </p:cNvPr>
          <p:cNvSpPr txBox="1"/>
          <p:nvPr/>
        </p:nvSpPr>
        <p:spPr>
          <a:xfrm>
            <a:off x="10706100" y="6350000"/>
            <a:ext cx="189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Ishikawa,1986)</a:t>
            </a:r>
          </a:p>
        </p:txBody>
      </p:sp>
    </p:spTree>
    <p:extLst>
      <p:ext uri="{BB962C8B-B14F-4D97-AF65-F5344CB8AC3E}">
        <p14:creationId xmlns:p14="http://schemas.microsoft.com/office/powerpoint/2010/main" val="2260204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9366E2-BA4B-99C9-0522-65A212FB5ACD}"/>
              </a:ext>
            </a:extLst>
          </p:cNvPr>
          <p:cNvSpPr txBox="1"/>
          <p:nvPr/>
        </p:nvSpPr>
        <p:spPr>
          <a:xfrm>
            <a:off x="4311798" y="899337"/>
            <a:ext cx="3817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AE7C64-D4DF-EF49-4426-B62EE2159ED8}"/>
              </a:ext>
            </a:extLst>
          </p:cNvPr>
          <p:cNvSpPr txBox="1"/>
          <p:nvPr/>
        </p:nvSpPr>
        <p:spPr>
          <a:xfrm>
            <a:off x="2781300" y="2433588"/>
            <a:ext cx="8509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/>
              <a:t>30% declining in-stores sales due to internal and external factors</a:t>
            </a:r>
          </a:p>
          <a:p>
            <a:endParaRPr lang="en-GB" sz="1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/>
              <a:t>Rising costs and supply chain issues affect profitability</a:t>
            </a:r>
          </a:p>
          <a:p>
            <a:endParaRPr lang="en-GB" sz="1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/>
              <a:t>Improvements in marketing, in website and delivery services are required</a:t>
            </a:r>
          </a:p>
        </p:txBody>
      </p:sp>
    </p:spTree>
    <p:extLst>
      <p:ext uri="{BB962C8B-B14F-4D97-AF65-F5344CB8AC3E}">
        <p14:creationId xmlns:p14="http://schemas.microsoft.com/office/powerpoint/2010/main" val="2950099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9BBDFE-B331-5997-7A7E-8A2BE4174AD9}"/>
              </a:ext>
            </a:extLst>
          </p:cNvPr>
          <p:cNvSpPr txBox="1"/>
          <p:nvPr/>
        </p:nvSpPr>
        <p:spPr>
          <a:xfrm>
            <a:off x="3086100" y="749300"/>
            <a:ext cx="5473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83B1DE-39BC-8668-99BF-410B9B6859DB}"/>
              </a:ext>
            </a:extLst>
          </p:cNvPr>
          <p:cNvSpPr txBox="1"/>
          <p:nvPr/>
        </p:nvSpPr>
        <p:spPr>
          <a:xfrm>
            <a:off x="2946400" y="2691368"/>
            <a:ext cx="76581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Ishikawa, K., 1986.Guide to Quality Control. Tokyo: Asian Productivity Organization.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Johnson, G. et al., 2020. Exploring Strategy.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Mind Tools, 2023. PESTLE Analysis.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www.mindtools.com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Porter, M., 2008. The Five Competitive Forces That Shape Strategy. Harvard Business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Rothaermel, F., 2021. Strategic Management. New York: McGraw-Hill.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0466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E89107-40D7-0761-6BDF-7B3B2B9C9AAF}"/>
              </a:ext>
            </a:extLst>
          </p:cNvPr>
          <p:cNvSpPr txBox="1"/>
          <p:nvPr/>
        </p:nvSpPr>
        <p:spPr>
          <a:xfrm>
            <a:off x="5334000" y="2222500"/>
            <a:ext cx="624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1C35FB-4065-CC7E-F863-91BDA82CE1AF}"/>
              </a:ext>
            </a:extLst>
          </p:cNvPr>
          <p:cNvSpPr txBox="1"/>
          <p:nvPr/>
        </p:nvSpPr>
        <p:spPr>
          <a:xfrm>
            <a:off x="5207000" y="3501023"/>
            <a:ext cx="4521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9828858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09AD5D6-7FEC-4569-B018-F3C3C51D97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526527-8941-4DC4-B6A5-65D100AB79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C001CF-3E4B-4A2E-830C-EB3919026D92}">
  <ds:schemaRefs>
    <ds:schemaRef ds:uri="http://schemas.microsoft.com/office/2006/documentManagement/types"/>
    <ds:schemaRef ds:uri="b4f9f7ee-5770-4a14-8925-17f3d16e50b7"/>
    <ds:schemaRef ds:uri="http://www.w3.org/XML/1998/namespace"/>
    <ds:schemaRef ds:uri="http://schemas.microsoft.com/office/infopath/2007/PartnerControl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GREEN HAVEN FLORIST</Template>
  <TotalTime>0</TotalTime>
  <Words>516</Words>
  <Application>Microsoft Office PowerPoint</Application>
  <PresentationFormat>Widescreen</PresentationFormat>
  <Paragraphs>118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Green Haven Florists: Analysis of Declining  In-Store Sales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gkouso</dc:creator>
  <cp:lastModifiedBy>maria gkouso</cp:lastModifiedBy>
  <cp:revision>1</cp:revision>
  <dcterms:created xsi:type="dcterms:W3CDTF">2026-03-15T23:58:53Z</dcterms:created>
  <dcterms:modified xsi:type="dcterms:W3CDTF">2026-03-16T00:01:03Z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