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17"/>
  </p:notesMasterIdLst>
  <p:sldIdLst>
    <p:sldId id="27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1039" autoAdjust="0"/>
  </p:normalViewPr>
  <p:slideViewPr>
    <p:cSldViewPr snapToGrid="0">
      <p:cViewPr>
        <p:scale>
          <a:sx n="51" d="100"/>
          <a:sy n="51" d="100"/>
        </p:scale>
        <p:origin x="150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679602-D862-40AD-BA58-C23E07EBD7B4}" type="datetimeFigureOut">
              <a:rPr lang="en-GB" smtClean="0"/>
              <a:t>10/01/2021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4B0249-1071-4E22-8C13-4804A78AA380}" type="slidenum">
              <a:rPr lang="en-GB" smtClean="0"/>
              <a:t>‹#›</a:t>
            </a:fld>
            <a:endParaRPr lang="en-GB" dirty="0"/>
          </a:p>
        </p:txBody>
      </p:sp>
    </p:spTree>
    <p:extLst>
      <p:ext uri="{BB962C8B-B14F-4D97-AF65-F5344CB8AC3E}">
        <p14:creationId xmlns:p14="http://schemas.microsoft.com/office/powerpoint/2010/main" val="1054416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4B0249-1071-4E22-8C13-4804A78AA380}" type="slidenum">
              <a:rPr lang="en-GB" smtClean="0"/>
              <a:t>1</a:t>
            </a:fld>
            <a:endParaRPr lang="en-GB" dirty="0"/>
          </a:p>
        </p:txBody>
      </p:sp>
    </p:spTree>
    <p:extLst>
      <p:ext uri="{BB962C8B-B14F-4D97-AF65-F5344CB8AC3E}">
        <p14:creationId xmlns:p14="http://schemas.microsoft.com/office/powerpoint/2010/main" val="3268453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4B0249-1071-4E22-8C13-4804A78AA380}" type="slidenum">
              <a:rPr lang="en-GB" smtClean="0"/>
              <a:t>2</a:t>
            </a:fld>
            <a:endParaRPr lang="en-GB" dirty="0"/>
          </a:p>
        </p:txBody>
      </p:sp>
    </p:spTree>
    <p:extLst>
      <p:ext uri="{BB962C8B-B14F-4D97-AF65-F5344CB8AC3E}">
        <p14:creationId xmlns:p14="http://schemas.microsoft.com/office/powerpoint/2010/main" val="4273720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main objectives of the Human Resource Management is to ensure that a business has the availability of a competent and willing workforce as well as meeting the needs and aspirations of each colleague.</a:t>
            </a:r>
          </a:p>
          <a:p>
            <a:endParaRPr lang="en-GB" b="1" dirty="0"/>
          </a:p>
          <a:p>
            <a:r>
              <a:rPr lang="en-GB" b="1" dirty="0"/>
              <a:t>The business objectives are profit, growth, competition, survival and have stability and diversification.</a:t>
            </a:r>
          </a:p>
          <a:p>
            <a:endParaRPr lang="en-GB" b="1" dirty="0"/>
          </a:p>
          <a:p>
            <a:r>
              <a:rPr lang="en-GB" b="1" dirty="0"/>
              <a:t>HR are responsible for the needs, demands and challenges and should follow legal restrictions. The function also has to develop healthy relationships between management and unions.</a:t>
            </a:r>
          </a:p>
          <a:p>
            <a:r>
              <a:rPr lang="en-GB" b="1" dirty="0"/>
              <a:t>HR is important for organisational effectiveness. HR management has to prepare and plan recruitment and selection, induction, training and developing the team.  This is to achieve the organisational objectives of profit, growth, survival and stability diversification. Objectives can be influenced by labour markets, changing priorities and trends such as Brexit.</a:t>
            </a:r>
          </a:p>
          <a:p>
            <a:r>
              <a:rPr lang="en-GB" b="1" dirty="0"/>
              <a:t>HR maintain the departments contribution; the main responsibility of the function is to ensure the tasks happen to monitor consistency and timeframes.</a:t>
            </a:r>
          </a:p>
          <a:p>
            <a:endParaRPr lang="en-GB" b="1" dirty="0"/>
          </a:p>
          <a:p>
            <a:pPr marL="0" indent="0">
              <a:buFont typeface="+mj-lt"/>
              <a:buNone/>
            </a:pPr>
            <a:r>
              <a:rPr lang="en-GB" b="1" dirty="0"/>
              <a:t>HR assist employees in achieving goals such as salaries, job satisfaction, working hours, promotions and welfare, however the list is not exhaustive. </a:t>
            </a:r>
          </a:p>
          <a:p>
            <a:pPr marL="0" indent="0">
              <a:buFont typeface="+mj-lt"/>
              <a:buNone/>
            </a:pPr>
            <a:endParaRPr lang="en-GB" b="1" dirty="0"/>
          </a:p>
          <a:p>
            <a:pPr marL="228600" indent="-228600">
              <a:buFont typeface="+mj-lt"/>
              <a:buAutoNum type="arabicPeriod"/>
            </a:pPr>
            <a:endParaRPr lang="en-GB" b="1" dirty="0"/>
          </a:p>
          <a:p>
            <a:pPr marL="228600" indent="-228600">
              <a:buFont typeface="+mj-lt"/>
              <a:buAutoNum type="arabicPeriod"/>
            </a:pPr>
            <a:r>
              <a:rPr lang="en-GB" b="1" dirty="0"/>
              <a:t>To achieve goals by utilising human resource correctly.</a:t>
            </a:r>
          </a:p>
          <a:p>
            <a:pPr marL="228600" indent="-228600">
              <a:buFont typeface="+mj-lt"/>
              <a:buAutoNum type="arabicPeriod"/>
            </a:pPr>
            <a:r>
              <a:rPr lang="en-GB" b="1" dirty="0"/>
              <a:t>To develop and maintain great working relationships amongst all employees.</a:t>
            </a:r>
          </a:p>
          <a:p>
            <a:pPr marL="228600" indent="-228600">
              <a:buFont typeface="+mj-lt"/>
              <a:buAutoNum type="arabicPeriod"/>
            </a:pPr>
            <a:r>
              <a:rPr lang="en-GB" b="1" dirty="0"/>
              <a:t>To integrate individual and group goals .</a:t>
            </a:r>
          </a:p>
          <a:p>
            <a:pPr marL="228600" indent="-228600">
              <a:buFont typeface="+mj-lt"/>
              <a:buAutoNum type="arabicPeriod"/>
            </a:pPr>
            <a:r>
              <a:rPr lang="en-GB" b="1" dirty="0"/>
              <a:t>To create opportunities for development .</a:t>
            </a:r>
          </a:p>
          <a:p>
            <a:pPr marL="228600" indent="-228600">
              <a:buFont typeface="+mj-lt"/>
              <a:buAutoNum type="arabicPeriod"/>
            </a:pPr>
            <a:r>
              <a:rPr lang="en-GB" b="1" dirty="0"/>
              <a:t>To identify needs, such as fair pay, incentives, welfare facilities, recognition, security and status.</a:t>
            </a:r>
          </a:p>
          <a:p>
            <a:pPr marL="228600" indent="-228600">
              <a:buFont typeface="+mj-lt"/>
              <a:buAutoNum type="arabicPeriod"/>
            </a:pPr>
            <a:r>
              <a:rPr lang="en-GB" b="1" dirty="0"/>
              <a:t>To motivate the team.</a:t>
            </a:r>
          </a:p>
          <a:p>
            <a:pPr marL="228600" indent="-228600">
              <a:buFont typeface="+mj-lt"/>
              <a:buAutoNum type="arabicPeriod"/>
            </a:pPr>
            <a:r>
              <a:rPr lang="en-GB" b="1" dirty="0"/>
              <a:t>To encourage and maintain relationships between management and employees.</a:t>
            </a:r>
          </a:p>
          <a:p>
            <a:pPr marL="228600" indent="-228600">
              <a:buFont typeface="+mj-lt"/>
              <a:buAutoNum type="arabicPeriod"/>
            </a:pPr>
            <a:r>
              <a:rPr lang="en-GB" b="1" dirty="0"/>
              <a:t>Develop the team.</a:t>
            </a:r>
          </a:p>
          <a:p>
            <a:pPr marL="228600" indent="-228600">
              <a:buFont typeface="+mj-lt"/>
              <a:buAutoNum type="arabicPeriod"/>
            </a:pPr>
            <a:r>
              <a:rPr lang="en-GB" b="1" dirty="0"/>
              <a:t>To provide a healthy and hygienic place to work.</a:t>
            </a:r>
          </a:p>
          <a:p>
            <a:pPr marL="228600" indent="-228600">
              <a:buFont typeface="+mj-lt"/>
              <a:buAutoNum type="arabicPeriod"/>
            </a:pPr>
            <a:r>
              <a:rPr lang="en-GB" b="1" dirty="0"/>
              <a:t>To retain the workforce.</a:t>
            </a:r>
          </a:p>
          <a:p>
            <a:pPr marL="228600" indent="-228600">
              <a:buFont typeface="+mj-lt"/>
              <a:buAutoNum type="arabicPeriod"/>
            </a:pPr>
            <a:endParaRPr lang="en-GB" b="1" dirty="0"/>
          </a:p>
          <a:p>
            <a:pPr marL="0" indent="0">
              <a:buFont typeface="+mj-lt"/>
              <a:buNone/>
            </a:pPr>
            <a:endParaRPr lang="en-GB" b="1" dirty="0"/>
          </a:p>
          <a:p>
            <a:pPr marL="0" indent="0">
              <a:buFont typeface="+mj-lt"/>
              <a:buNone/>
            </a:pPr>
            <a:r>
              <a:rPr lang="en-GB" b="1" dirty="0"/>
              <a:t>The job of a HR manager is wider than personal management, when an employee joins a organisation till retirement HR covers all activities. </a:t>
            </a:r>
          </a:p>
          <a:p>
            <a:pPr marL="0" indent="0">
              <a:buFont typeface="+mj-lt"/>
              <a:buNone/>
            </a:pPr>
            <a:endParaRPr lang="en-GB" b="1" dirty="0"/>
          </a:p>
          <a:p>
            <a:pPr marL="228600" indent="-228600">
              <a:buFont typeface="+mj-lt"/>
              <a:buAutoNum type="arabicPeriod"/>
            </a:pPr>
            <a:r>
              <a:rPr lang="en-GB" b="1" dirty="0"/>
              <a:t>Resource planning.</a:t>
            </a:r>
          </a:p>
          <a:p>
            <a:pPr marL="228600" indent="-228600">
              <a:buFont typeface="+mj-lt"/>
              <a:buAutoNum type="arabicPeriod"/>
            </a:pPr>
            <a:r>
              <a:rPr lang="en-GB" b="1" dirty="0"/>
              <a:t>Recruitment and selection.</a:t>
            </a:r>
          </a:p>
          <a:p>
            <a:pPr marL="228600" indent="-228600">
              <a:buFont typeface="+mj-lt"/>
              <a:buAutoNum type="arabicPeriod"/>
            </a:pPr>
            <a:r>
              <a:rPr lang="en-GB" b="1" dirty="0"/>
              <a:t>Placement.</a:t>
            </a:r>
          </a:p>
          <a:p>
            <a:pPr marL="228600" indent="-228600">
              <a:buFont typeface="+mj-lt"/>
              <a:buAutoNum type="arabicPeriod"/>
            </a:pPr>
            <a:r>
              <a:rPr lang="en-GB" b="1" dirty="0"/>
              <a:t>Induction.</a:t>
            </a:r>
          </a:p>
          <a:p>
            <a:pPr marL="228600" indent="-228600">
              <a:buFont typeface="+mj-lt"/>
              <a:buAutoNum type="arabicPeriod"/>
            </a:pPr>
            <a:r>
              <a:rPr lang="en-GB" b="1" dirty="0"/>
              <a:t>Training and development.</a:t>
            </a:r>
          </a:p>
          <a:p>
            <a:pPr marL="228600" indent="-228600">
              <a:buFont typeface="+mj-lt"/>
              <a:buAutoNum type="arabicPeriod"/>
            </a:pPr>
            <a:r>
              <a:rPr lang="en-GB" b="1" dirty="0"/>
              <a:t>Promotion.</a:t>
            </a:r>
          </a:p>
          <a:p>
            <a:pPr marL="228600" indent="-228600">
              <a:buFont typeface="+mj-lt"/>
              <a:buAutoNum type="arabicPeriod"/>
            </a:pPr>
            <a:r>
              <a:rPr lang="en-GB" b="1" dirty="0"/>
              <a:t>Job evaluation.</a:t>
            </a:r>
          </a:p>
          <a:p>
            <a:pPr marL="228600" indent="-228600">
              <a:buFont typeface="+mj-lt"/>
              <a:buAutoNum type="arabicPeriod"/>
            </a:pPr>
            <a:r>
              <a:rPr lang="en-GB" b="1" dirty="0"/>
              <a:t>Motivation.</a:t>
            </a:r>
          </a:p>
          <a:p>
            <a:pPr marL="228600" indent="-228600">
              <a:buFont typeface="+mj-lt"/>
              <a:buAutoNum type="arabicPeriod"/>
            </a:pPr>
            <a:r>
              <a:rPr lang="en-GB" b="1" dirty="0"/>
              <a:t>Communication.</a:t>
            </a:r>
          </a:p>
          <a:p>
            <a:pPr marL="228600" indent="-228600">
              <a:buFont typeface="+mj-lt"/>
              <a:buAutoNum type="arabicPeriod"/>
            </a:pPr>
            <a:r>
              <a:rPr lang="en-GB" b="1" dirty="0"/>
              <a:t>Welfare.</a:t>
            </a:r>
          </a:p>
          <a:p>
            <a:pPr marL="228600" indent="-228600">
              <a:buFont typeface="+mj-lt"/>
              <a:buAutoNum type="arabicPeriod"/>
            </a:pPr>
            <a:r>
              <a:rPr lang="en-GB" b="1" dirty="0"/>
              <a:t>Working hours.</a:t>
            </a:r>
          </a:p>
          <a:p>
            <a:pPr marL="228600" indent="-228600">
              <a:buFont typeface="+mj-lt"/>
              <a:buAutoNum type="arabicPeriod"/>
            </a:pPr>
            <a:r>
              <a:rPr lang="en-GB" b="1" dirty="0"/>
              <a:t>Health and safety</a:t>
            </a:r>
          </a:p>
          <a:p>
            <a:pPr marL="0" indent="0">
              <a:buFont typeface="+mj-lt"/>
              <a:buNone/>
            </a:pPr>
            <a:endParaRPr lang="en-GB" b="1" dirty="0"/>
          </a:p>
          <a:p>
            <a:pPr marL="0" indent="0">
              <a:buFont typeface="+mj-lt"/>
              <a:buNone/>
            </a:pPr>
            <a:endParaRPr lang="en-GB" b="1" dirty="0"/>
          </a:p>
          <a:p>
            <a:pPr marL="0" indent="0">
              <a:buFont typeface="+mj-lt"/>
              <a:buNone/>
            </a:pPr>
            <a:endParaRPr lang="en-GB" b="1" dirty="0"/>
          </a:p>
          <a:p>
            <a:pPr marL="0" indent="0">
              <a:buFont typeface="+mj-lt"/>
              <a:buNone/>
            </a:pPr>
            <a:endParaRPr lang="en-GB" b="1" dirty="0"/>
          </a:p>
          <a:p>
            <a:pPr marL="228600" indent="-228600">
              <a:buFont typeface="+mj-lt"/>
              <a:buAutoNum type="arabicPeriod"/>
            </a:pPr>
            <a:endParaRPr lang="en-GB" b="1" dirty="0"/>
          </a:p>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FE4B0249-1071-4E22-8C13-4804A78AA380}" type="slidenum">
              <a:rPr lang="en-GB" smtClean="0"/>
              <a:t>3</a:t>
            </a:fld>
            <a:endParaRPr lang="en-GB" dirty="0"/>
          </a:p>
        </p:txBody>
      </p:sp>
    </p:spTree>
    <p:extLst>
      <p:ext uri="{BB962C8B-B14F-4D97-AF65-F5344CB8AC3E}">
        <p14:creationId xmlns:p14="http://schemas.microsoft.com/office/powerpoint/2010/main" val="448968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HR has a social responsibility role and should support a broad strategy by aligning policies and practices and communication training on social responsibilities. HR should have strong employment and people management practices, ensuring strategies are met.</a:t>
            </a:r>
          </a:p>
          <a:p>
            <a:endParaRPr lang="en-GB" b="1" dirty="0"/>
          </a:p>
          <a:p>
            <a:r>
              <a:rPr lang="en-GB" b="1" dirty="0"/>
              <a:t>Corporate responsibilities.</a:t>
            </a:r>
          </a:p>
          <a:p>
            <a:endParaRPr lang="en-GB" b="1" dirty="0"/>
          </a:p>
          <a:p>
            <a:pPr marL="228600" indent="-228600">
              <a:buFont typeface="+mj-lt"/>
              <a:buAutoNum type="arabicPeriod"/>
            </a:pPr>
            <a:r>
              <a:rPr lang="en-GB" b="1" dirty="0"/>
              <a:t>Community – Focus on how the organisation affects the general public.</a:t>
            </a:r>
          </a:p>
          <a:p>
            <a:pPr marL="228600" indent="-228600">
              <a:buFont typeface="+mj-lt"/>
              <a:buAutoNum type="arabicPeriod"/>
            </a:pPr>
            <a:r>
              <a:rPr lang="en-GB" b="1" dirty="0"/>
              <a:t>Employees – Focuses on the rights of the employees and their wellbeing.</a:t>
            </a:r>
          </a:p>
          <a:p>
            <a:pPr marL="228600" indent="-228600">
              <a:buFont typeface="+mj-lt"/>
              <a:buAutoNum type="arabicPeriod"/>
            </a:pPr>
            <a:r>
              <a:rPr lang="en-GB" b="1" dirty="0"/>
              <a:t>Environment – From switching lights off, to recycling materials to the carbon footprint of the organisation.</a:t>
            </a:r>
          </a:p>
          <a:p>
            <a:pPr marL="228600" indent="-228600">
              <a:buFont typeface="+mj-lt"/>
              <a:buAutoNum type="arabicPeriod"/>
            </a:pPr>
            <a:r>
              <a:rPr lang="en-GB" b="1" dirty="0"/>
              <a:t>Market Place – Such as issues with fair trade, corporate taxes and anti bribery.</a:t>
            </a:r>
          </a:p>
          <a:p>
            <a:pPr marL="228600" indent="-228600">
              <a:buFont typeface="+mj-lt"/>
              <a:buAutoNum type="arabicPeriod"/>
            </a:pPr>
            <a:endParaRPr lang="en-GB" b="1" dirty="0"/>
          </a:p>
          <a:p>
            <a:pPr marL="0" indent="0">
              <a:buFont typeface="+mj-lt"/>
              <a:buNone/>
            </a:pPr>
            <a:endParaRPr lang="en-GB" b="1" dirty="0"/>
          </a:p>
          <a:p>
            <a:pPr marL="0" indent="0">
              <a:buFont typeface="+mj-lt"/>
              <a:buNone/>
            </a:pPr>
            <a:r>
              <a:rPr lang="en-GB" b="1" dirty="0"/>
              <a:t>The rationale for corporate social responsibility is to lower the risk of problems and make sure the business has sustainable practises. It includes ensuring the business is making a positive contribution, increases efficiency and reduces waste. This builds trust and supports employee engagement, retention and becomes our brand.</a:t>
            </a:r>
          </a:p>
          <a:p>
            <a:pPr marL="0" indent="0">
              <a:buFont typeface="+mj-lt"/>
              <a:buNone/>
            </a:pPr>
            <a:endParaRPr lang="en-GB" dirty="0"/>
          </a:p>
        </p:txBody>
      </p:sp>
      <p:sp>
        <p:nvSpPr>
          <p:cNvPr id="4" name="Slide Number Placeholder 3"/>
          <p:cNvSpPr>
            <a:spLocks noGrp="1"/>
          </p:cNvSpPr>
          <p:nvPr>
            <p:ph type="sldNum" sz="quarter" idx="5"/>
          </p:nvPr>
        </p:nvSpPr>
        <p:spPr/>
        <p:txBody>
          <a:bodyPr/>
          <a:lstStyle/>
          <a:p>
            <a:fld id="{FE4B0249-1071-4E22-8C13-4804A78AA380}" type="slidenum">
              <a:rPr lang="en-GB" smtClean="0"/>
              <a:t>4</a:t>
            </a:fld>
            <a:endParaRPr lang="en-GB" dirty="0"/>
          </a:p>
        </p:txBody>
      </p:sp>
    </p:spTree>
    <p:extLst>
      <p:ext uri="{BB962C8B-B14F-4D97-AF65-F5344CB8AC3E}">
        <p14:creationId xmlns:p14="http://schemas.microsoft.com/office/powerpoint/2010/main" val="116770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HR function evolves and priorities change. During the Covid-19 pandemic the function has shifted. Before the pandemic the focus was on employee engagement, employee health and well being and learning and development. During the pandemic the focus changed to employee health and well being, employees engagement and retention(CIPD).</a:t>
            </a:r>
          </a:p>
          <a:p>
            <a:endParaRPr lang="en-GB" b="1" dirty="0"/>
          </a:p>
          <a:p>
            <a:r>
              <a:rPr lang="en-GB" b="1" dirty="0"/>
              <a:t>Human resource continues to evolve using transactional v transformational. The difference between transactional and transformational HR work is that the transactional is administrative (some companies outsource this) and transformational is change management and continual improvement. The future will bring in different automation systems so it will reduce the requirement for HR colleagues to undertake the transitional work.</a:t>
            </a:r>
          </a:p>
        </p:txBody>
      </p:sp>
      <p:sp>
        <p:nvSpPr>
          <p:cNvPr id="4" name="Slide Number Placeholder 3"/>
          <p:cNvSpPr>
            <a:spLocks noGrp="1"/>
          </p:cNvSpPr>
          <p:nvPr>
            <p:ph type="sldNum" sz="quarter" idx="5"/>
          </p:nvPr>
        </p:nvSpPr>
        <p:spPr/>
        <p:txBody>
          <a:bodyPr/>
          <a:lstStyle/>
          <a:p>
            <a:fld id="{FE4B0249-1071-4E22-8C13-4804A78AA380}" type="slidenum">
              <a:rPr lang="en-GB" smtClean="0"/>
              <a:t>5</a:t>
            </a:fld>
            <a:endParaRPr lang="en-GB" dirty="0"/>
          </a:p>
        </p:txBody>
      </p:sp>
    </p:spTree>
    <p:extLst>
      <p:ext uri="{BB962C8B-B14F-4D97-AF65-F5344CB8AC3E}">
        <p14:creationId xmlns:p14="http://schemas.microsoft.com/office/powerpoint/2010/main" val="1512180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CIPD have designed a profession map to support with the human resource function, the purpose is to champion better work and working environments. Its about  Creating  opportunities, organisations and working environments and getting the best out of our people. The map is used to make better decisions, act with confidence, perform at your peak, drive change and progress with your career(CIPD).</a:t>
            </a:r>
          </a:p>
          <a:p>
            <a:endParaRPr lang="en-GB" b="1" dirty="0"/>
          </a:p>
          <a:p>
            <a:r>
              <a:rPr lang="en-GB" b="1" dirty="0"/>
              <a:t>There are four key areas: purpose and value, core knowledge, core behaviours and special knowledge. Everything flows from the purpose which is to champion better work and working lives. By following which area and choosing your path you will be able to transform the Human Resource function to drive the performance, increase your HR capability to work across strategic issues and build the HR credibility enabling you to challenge the business (CIPD). </a:t>
            </a:r>
          </a:p>
        </p:txBody>
      </p:sp>
      <p:sp>
        <p:nvSpPr>
          <p:cNvPr id="4" name="Slide Number Placeholder 3"/>
          <p:cNvSpPr>
            <a:spLocks noGrp="1"/>
          </p:cNvSpPr>
          <p:nvPr>
            <p:ph type="sldNum" sz="quarter" idx="5"/>
          </p:nvPr>
        </p:nvSpPr>
        <p:spPr/>
        <p:txBody>
          <a:bodyPr/>
          <a:lstStyle/>
          <a:p>
            <a:fld id="{FE4B0249-1071-4E22-8C13-4804A78AA380}" type="slidenum">
              <a:rPr lang="en-GB" smtClean="0"/>
              <a:t>6</a:t>
            </a:fld>
            <a:endParaRPr lang="en-GB" dirty="0"/>
          </a:p>
        </p:txBody>
      </p:sp>
    </p:spTree>
    <p:extLst>
      <p:ext uri="{BB962C8B-B14F-4D97-AF65-F5344CB8AC3E}">
        <p14:creationId xmlns:p14="http://schemas.microsoft.com/office/powerpoint/2010/main" val="1500170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Change Management.</a:t>
            </a:r>
          </a:p>
          <a:p>
            <a:endParaRPr lang="en-GB" b="1" u="sng" dirty="0"/>
          </a:p>
          <a:p>
            <a:r>
              <a:rPr lang="en-GB" b="1" u="none" dirty="0"/>
              <a:t>For effective change management it has to be at three levels;</a:t>
            </a:r>
          </a:p>
          <a:p>
            <a:endParaRPr lang="en-GB" b="1" u="none" dirty="0"/>
          </a:p>
          <a:p>
            <a:pPr marL="171450" indent="-171450">
              <a:buFont typeface="Arial" panose="020B0604020202020204" pitchFamily="34" charset="0"/>
              <a:buChar char="•"/>
            </a:pPr>
            <a:r>
              <a:rPr lang="en-GB" b="1" u="none" dirty="0"/>
              <a:t>Individual</a:t>
            </a:r>
          </a:p>
          <a:p>
            <a:pPr marL="171450" indent="-171450">
              <a:buFont typeface="Arial" panose="020B0604020202020204" pitchFamily="34" charset="0"/>
              <a:buChar char="•"/>
            </a:pPr>
            <a:endParaRPr lang="en-GB" b="1" u="none" dirty="0"/>
          </a:p>
          <a:p>
            <a:pPr marL="0" indent="0">
              <a:buFont typeface="Arial" panose="020B0604020202020204" pitchFamily="34" charset="0"/>
              <a:buNone/>
            </a:pPr>
            <a:r>
              <a:rPr lang="en-GB" b="1" u="none" dirty="0"/>
              <a:t>For a business to successfully change, individuals need to change. The success of projects lies with employees doing things differently.</a:t>
            </a:r>
          </a:p>
          <a:p>
            <a:pPr marL="0" indent="0">
              <a:buFont typeface="Arial" panose="020B0604020202020204" pitchFamily="34" charset="0"/>
              <a:buNone/>
            </a:pPr>
            <a:r>
              <a:rPr lang="en-GB" b="1" u="none" dirty="0"/>
              <a:t>Change is also only successful if everyone is onboard and has the desire to change. </a:t>
            </a:r>
          </a:p>
          <a:p>
            <a:pPr marL="0" indent="0">
              <a:buFont typeface="Arial" panose="020B0604020202020204" pitchFamily="34" charset="0"/>
              <a:buNone/>
            </a:pPr>
            <a:endParaRPr lang="en-GB" b="1" u="none" dirty="0"/>
          </a:p>
          <a:p>
            <a:pPr marL="171450" indent="-171450">
              <a:buFont typeface="Arial" panose="020B0604020202020204" pitchFamily="34" charset="0"/>
              <a:buChar char="•"/>
            </a:pPr>
            <a:r>
              <a:rPr lang="en-GB" b="1" u="none" dirty="0"/>
              <a:t>Organisational</a:t>
            </a:r>
          </a:p>
          <a:p>
            <a:pPr marL="171450" indent="-171450">
              <a:buFont typeface="Arial" panose="020B0604020202020204" pitchFamily="34" charset="0"/>
              <a:buChar char="•"/>
            </a:pPr>
            <a:endParaRPr lang="en-GB" b="1" u="none" dirty="0"/>
          </a:p>
          <a:p>
            <a:pPr marL="0" indent="0">
              <a:buFont typeface="Arial" panose="020B0604020202020204" pitchFamily="34" charset="0"/>
              <a:buNone/>
            </a:pPr>
            <a:r>
              <a:rPr lang="en-GB" b="1" u="none" dirty="0"/>
              <a:t>To be successful in a rapid changing environment, change management must be the norm in everything they do. The change must be led from the top. By making change management a core capability, it will bring success.</a:t>
            </a:r>
          </a:p>
          <a:p>
            <a:pPr marL="0" indent="0">
              <a:buFont typeface="Arial" panose="020B0604020202020204" pitchFamily="34" charset="0"/>
              <a:buNone/>
            </a:pPr>
            <a:endParaRPr lang="en-GB" b="1" u="none" dirty="0"/>
          </a:p>
          <a:p>
            <a:pPr marL="171450" indent="-171450">
              <a:buFont typeface="Arial" panose="020B0604020202020204" pitchFamily="34" charset="0"/>
              <a:buChar char="•"/>
            </a:pPr>
            <a:r>
              <a:rPr lang="en-GB" b="1" u="none" dirty="0"/>
              <a:t>Projects</a:t>
            </a:r>
          </a:p>
          <a:p>
            <a:pPr marL="171450" indent="-171450">
              <a:buFont typeface="Arial" panose="020B0604020202020204" pitchFamily="34" charset="0"/>
              <a:buChar char="•"/>
            </a:pPr>
            <a:endParaRPr lang="en-GB" b="1" u="none" dirty="0"/>
          </a:p>
          <a:p>
            <a:pPr marL="0" indent="0">
              <a:buFont typeface="Arial" panose="020B0604020202020204" pitchFamily="34" charset="0"/>
              <a:buNone/>
            </a:pPr>
            <a:r>
              <a:rPr lang="en-GB" b="1" u="none" dirty="0"/>
              <a:t>Change happens one person at a time, by using project-level change across a group. You would prepare, manage and reinforce the change.</a:t>
            </a:r>
          </a:p>
          <a:p>
            <a:pPr marL="0" indent="0">
              <a:buFont typeface="Arial" panose="020B0604020202020204" pitchFamily="34" charset="0"/>
              <a:buNone/>
            </a:pPr>
            <a:endParaRPr lang="en-GB" b="1" u="none" dirty="0"/>
          </a:p>
          <a:p>
            <a:pPr marL="0" indent="0">
              <a:buFont typeface="Arial" panose="020B0604020202020204" pitchFamily="34" charset="0"/>
              <a:buNone/>
            </a:pPr>
            <a:r>
              <a:rPr lang="en-GB" b="1" u="none" dirty="0"/>
              <a:t>Change management is an important business, it helps improve revenues, remain profitable and relevant, increases profitability of a projects success and ensures a match between requirements and results (managementstudy).</a:t>
            </a:r>
          </a:p>
          <a:p>
            <a:pPr marL="0" indent="0">
              <a:buFont typeface="Arial" panose="020B0604020202020204" pitchFamily="34" charset="0"/>
              <a:buNone/>
            </a:pPr>
            <a:endParaRPr lang="en-GB" b="1" u="none" dirty="0"/>
          </a:p>
          <a:p>
            <a:pPr marL="0" indent="0">
              <a:buFont typeface="Arial" panose="020B0604020202020204" pitchFamily="34" charset="0"/>
              <a:buNone/>
            </a:pPr>
            <a:r>
              <a:rPr lang="en-GB" b="1" u="none" dirty="0"/>
              <a:t>Change management is not easy and can be impacted by a lack of senior support, a lack of support for change or a change resistant culture across the business.</a:t>
            </a:r>
          </a:p>
          <a:p>
            <a:pPr marL="0" indent="0">
              <a:buFont typeface="Arial" panose="020B0604020202020204" pitchFamily="34" charset="0"/>
              <a:buNone/>
            </a:pPr>
            <a:endParaRPr lang="en-GB" b="1" u="none" dirty="0"/>
          </a:p>
          <a:p>
            <a:pPr marL="0" indent="0">
              <a:buFont typeface="Arial" panose="020B0604020202020204" pitchFamily="34" charset="0"/>
              <a:buNone/>
            </a:pPr>
            <a:r>
              <a:rPr lang="en-GB" b="1" u="none" dirty="0"/>
              <a:t>Managing change has never been more critical for organisations and if taken seriously they are ahead of the game. Change can have a positive or negative impact on staff morale.</a:t>
            </a:r>
          </a:p>
          <a:p>
            <a:pPr marL="0" indent="0">
              <a:buFont typeface="Arial" panose="020B0604020202020204" pitchFamily="34" charset="0"/>
              <a:buNone/>
            </a:pPr>
            <a:endParaRPr lang="en-GB" b="1" u="none" dirty="0"/>
          </a:p>
          <a:p>
            <a:pPr marL="0" indent="0">
              <a:buFont typeface="Arial" panose="020B0604020202020204" pitchFamily="34" charset="0"/>
              <a:buNone/>
            </a:pPr>
            <a:r>
              <a:rPr lang="en-GB" b="1" u="none" dirty="0"/>
              <a:t>(Management study HQ)</a:t>
            </a:r>
          </a:p>
          <a:p>
            <a:pPr marL="0" indent="0">
              <a:buFont typeface="Arial" panose="020B0604020202020204" pitchFamily="34" charset="0"/>
              <a:buNone/>
            </a:pPr>
            <a:endParaRPr lang="en-GB" b="1" u="none" dirty="0"/>
          </a:p>
        </p:txBody>
      </p:sp>
      <p:sp>
        <p:nvSpPr>
          <p:cNvPr id="4" name="Slide Number Placeholder 3"/>
          <p:cNvSpPr>
            <a:spLocks noGrp="1"/>
          </p:cNvSpPr>
          <p:nvPr>
            <p:ph type="sldNum" sz="quarter" idx="5"/>
          </p:nvPr>
        </p:nvSpPr>
        <p:spPr/>
        <p:txBody>
          <a:bodyPr/>
          <a:lstStyle/>
          <a:p>
            <a:fld id="{FE4B0249-1071-4E22-8C13-4804A78AA380}" type="slidenum">
              <a:rPr lang="en-GB" smtClean="0"/>
              <a:t>7</a:t>
            </a:fld>
            <a:endParaRPr lang="en-GB" dirty="0"/>
          </a:p>
        </p:txBody>
      </p:sp>
    </p:spTree>
    <p:extLst>
      <p:ext uri="{BB962C8B-B14F-4D97-AF65-F5344CB8AC3E}">
        <p14:creationId xmlns:p14="http://schemas.microsoft.com/office/powerpoint/2010/main" val="2192495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ADKAR Model.</a:t>
            </a:r>
          </a:p>
          <a:p>
            <a:endParaRPr lang="en-GB" b="1" u="sng" dirty="0"/>
          </a:p>
          <a:p>
            <a:r>
              <a:rPr lang="en-GB" b="1" u="none" dirty="0"/>
              <a:t>The ADKAR model is a tool for its people-focused approach to change management. It was created by Jeffery Hiatt and it helps facilitate change on an individual level. It is often more about the person’s reaction and less about the change itself. </a:t>
            </a:r>
          </a:p>
          <a:p>
            <a:endParaRPr lang="en-GB" b="1" u="none" dirty="0"/>
          </a:p>
          <a:p>
            <a:pPr marL="171450" indent="-171450">
              <a:buFont typeface="Arial" panose="020B0604020202020204" pitchFamily="34" charset="0"/>
              <a:buChar char="•"/>
            </a:pPr>
            <a:r>
              <a:rPr lang="en-GB" b="1" u="none" dirty="0"/>
              <a:t>Awareness – Awareness of the change needed.</a:t>
            </a:r>
          </a:p>
          <a:p>
            <a:pPr marL="171450" indent="-171450">
              <a:buFont typeface="Arial" panose="020B0604020202020204" pitchFamily="34" charset="0"/>
              <a:buChar char="•"/>
            </a:pPr>
            <a:r>
              <a:rPr lang="en-GB" b="1" u="none" dirty="0"/>
              <a:t>Desire – Desire to participate and support the change.</a:t>
            </a:r>
          </a:p>
          <a:p>
            <a:pPr marL="171450" indent="-171450">
              <a:buFont typeface="Arial" panose="020B0604020202020204" pitchFamily="34" charset="0"/>
              <a:buChar char="•"/>
            </a:pPr>
            <a:r>
              <a:rPr lang="en-GB" b="1" u="none" dirty="0"/>
              <a:t>Knowledge – Knowledge of how to change.</a:t>
            </a:r>
          </a:p>
          <a:p>
            <a:pPr marL="171450" indent="-171450">
              <a:buFont typeface="Arial" panose="020B0604020202020204" pitchFamily="34" charset="0"/>
              <a:buChar char="•"/>
            </a:pPr>
            <a:r>
              <a:rPr lang="en-GB" b="1" u="none" dirty="0"/>
              <a:t>Ability – Ability to implement the change.</a:t>
            </a:r>
          </a:p>
          <a:p>
            <a:pPr marL="171450" indent="-171450">
              <a:buFont typeface="Arial" panose="020B0604020202020204" pitchFamily="34" charset="0"/>
              <a:buChar char="•"/>
            </a:pPr>
            <a:r>
              <a:rPr lang="en-GB" b="1" u="none" dirty="0"/>
              <a:t>Reinforcement – Reinforce to sustain the change.</a:t>
            </a:r>
          </a:p>
          <a:p>
            <a:pPr marL="171450" indent="-171450">
              <a:buFont typeface="Arial" panose="020B0604020202020204" pitchFamily="34" charset="0"/>
              <a:buChar char="•"/>
            </a:pPr>
            <a:endParaRPr lang="en-GB" b="1" u="none" dirty="0"/>
          </a:p>
          <a:p>
            <a:pPr marL="0" indent="0">
              <a:buFont typeface="Arial" panose="020B0604020202020204" pitchFamily="34" charset="0"/>
              <a:buNone/>
            </a:pPr>
            <a:r>
              <a:rPr lang="en-GB" b="1" u="none" dirty="0"/>
              <a:t>As organisational change is directly dependant upon the employee and the implementation, it is crucial that employees have a clear understanding of what the changes are, why the change is happening and how it affects them. The model helps with this process (lucidchart).</a:t>
            </a:r>
          </a:p>
        </p:txBody>
      </p:sp>
      <p:sp>
        <p:nvSpPr>
          <p:cNvPr id="4" name="Slide Number Placeholder 3"/>
          <p:cNvSpPr>
            <a:spLocks noGrp="1"/>
          </p:cNvSpPr>
          <p:nvPr>
            <p:ph type="sldNum" sz="quarter" idx="5"/>
          </p:nvPr>
        </p:nvSpPr>
        <p:spPr/>
        <p:txBody>
          <a:bodyPr/>
          <a:lstStyle/>
          <a:p>
            <a:fld id="{FE4B0249-1071-4E22-8C13-4804A78AA380}" type="slidenum">
              <a:rPr lang="en-GB" smtClean="0"/>
              <a:t>8</a:t>
            </a:fld>
            <a:endParaRPr lang="en-GB" dirty="0"/>
          </a:p>
        </p:txBody>
      </p:sp>
    </p:spTree>
    <p:extLst>
      <p:ext uri="{BB962C8B-B14F-4D97-AF65-F5344CB8AC3E}">
        <p14:creationId xmlns:p14="http://schemas.microsoft.com/office/powerpoint/2010/main" val="194841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Human Resources Services.</a:t>
            </a:r>
          </a:p>
          <a:p>
            <a:endParaRPr lang="en-GB" b="1" u="sng" dirty="0"/>
          </a:p>
          <a:p>
            <a:r>
              <a:rPr lang="en-GB" b="1" u="none" dirty="0"/>
              <a:t>HR services delivery refers to the function that supports and provides the services to the employees. The HR service will span the entire employee lifecycle, from hire to retire. The most important focus is to optimize the employee experience to improve their satisfaction and make them efficient and productive.</a:t>
            </a:r>
          </a:p>
          <a:p>
            <a:endParaRPr lang="en-GB" b="1" u="none" dirty="0"/>
          </a:p>
          <a:p>
            <a:endParaRPr lang="en-GB" b="1" u="none" dirty="0"/>
          </a:p>
          <a:p>
            <a:pPr marL="171450" indent="-171450">
              <a:buFont typeface="Arial" panose="020B0604020202020204" pitchFamily="34" charset="0"/>
              <a:buChar char="•"/>
            </a:pPr>
            <a:r>
              <a:rPr lang="en-GB" b="1" u="none" dirty="0"/>
              <a:t>The traditional approach is that the human resources function receive employees requests, this is normally done via email or telephone. The HR team would respond accordingly (Frisby).</a:t>
            </a:r>
          </a:p>
          <a:p>
            <a:pPr marL="0" indent="0">
              <a:buFont typeface="Arial" panose="020B0604020202020204" pitchFamily="34" charset="0"/>
              <a:buNone/>
            </a:pPr>
            <a:endParaRPr lang="en-GB" b="1" u="none" dirty="0"/>
          </a:p>
          <a:p>
            <a:pPr marL="171450" indent="-171450">
              <a:buFont typeface="Arial" panose="020B0604020202020204" pitchFamily="34" charset="0"/>
              <a:buChar char="•"/>
            </a:pPr>
            <a:r>
              <a:rPr lang="en-GB" b="1" u="none" dirty="0"/>
              <a:t>A more modern approach, one of which is increasingly being adopted by organisations, is a ‘multi tiered’ model and solution based on Ulrich’s 1998 three legged model of human resource service delivery.</a:t>
            </a:r>
          </a:p>
          <a:p>
            <a:endParaRPr lang="en-GB" b="1" u="none" dirty="0"/>
          </a:p>
          <a:p>
            <a:endParaRPr lang="en-GB" b="1" u="none" dirty="0"/>
          </a:p>
          <a:p>
            <a:endParaRPr lang="en-GB" b="1" u="none" dirty="0"/>
          </a:p>
        </p:txBody>
      </p:sp>
      <p:sp>
        <p:nvSpPr>
          <p:cNvPr id="4" name="Slide Number Placeholder 3"/>
          <p:cNvSpPr>
            <a:spLocks noGrp="1"/>
          </p:cNvSpPr>
          <p:nvPr>
            <p:ph type="sldNum" sz="quarter" idx="5"/>
          </p:nvPr>
        </p:nvSpPr>
        <p:spPr/>
        <p:txBody>
          <a:bodyPr/>
          <a:lstStyle/>
          <a:p>
            <a:fld id="{FE4B0249-1071-4E22-8C13-4804A78AA380}" type="slidenum">
              <a:rPr lang="en-GB" smtClean="0"/>
              <a:t>9</a:t>
            </a:fld>
            <a:endParaRPr lang="en-GB" dirty="0"/>
          </a:p>
        </p:txBody>
      </p:sp>
    </p:spTree>
    <p:extLst>
      <p:ext uri="{BB962C8B-B14F-4D97-AF65-F5344CB8AC3E}">
        <p14:creationId xmlns:p14="http://schemas.microsoft.com/office/powerpoint/2010/main" val="1743740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Ulrich Model.</a:t>
            </a:r>
          </a:p>
          <a:p>
            <a:endParaRPr lang="en-GB" b="1" u="none" dirty="0"/>
          </a:p>
          <a:p>
            <a:r>
              <a:rPr lang="en-GB" b="1" u="none" dirty="0"/>
              <a:t>The model is commonly looked at as a basic structure for organising a company’s HR function and it can be adapted.</a:t>
            </a:r>
          </a:p>
          <a:p>
            <a:endParaRPr lang="en-GB" b="1" u="none" dirty="0"/>
          </a:p>
          <a:p>
            <a:endParaRPr lang="en-GB" b="1" u="none" dirty="0"/>
          </a:p>
          <a:p>
            <a:pPr marL="171450" indent="-171450">
              <a:buFont typeface="Arial" panose="020B0604020202020204" pitchFamily="34" charset="0"/>
              <a:buChar char="•"/>
            </a:pPr>
            <a:r>
              <a:rPr lang="en-GB" b="1" u="none" dirty="0"/>
              <a:t>HR Business Partners (HRBP) –  The HRBP’s role are consultant seniors. They are generalists providing strategic information, giving advice and support. They are often referred to as the liaison between the manager and the HR services.</a:t>
            </a:r>
          </a:p>
          <a:p>
            <a:pPr marL="171450" indent="-171450">
              <a:buFont typeface="Arial" panose="020B0604020202020204" pitchFamily="34" charset="0"/>
              <a:buChar char="•"/>
            </a:pPr>
            <a:endParaRPr lang="en-GB" b="1" u="none" dirty="0"/>
          </a:p>
          <a:p>
            <a:pPr marL="171450" indent="-171450">
              <a:buFont typeface="Arial" panose="020B0604020202020204" pitchFamily="34" charset="0"/>
              <a:buChar char="•"/>
            </a:pPr>
            <a:r>
              <a:rPr lang="en-GB" b="1" u="none" dirty="0"/>
              <a:t>Centre of excellence/centre of expertise (CoE) – They are a teams of experts with specialist knowledge who work to provide and develop best practises. This includes recruitment, development, benefits, employee relations, and change management.</a:t>
            </a:r>
          </a:p>
          <a:p>
            <a:pPr marL="171450" indent="-171450">
              <a:buFont typeface="Arial" panose="020B0604020202020204" pitchFamily="34" charset="0"/>
              <a:buChar char="•"/>
            </a:pPr>
            <a:endParaRPr lang="en-GB" b="1" u="none" dirty="0"/>
          </a:p>
          <a:p>
            <a:pPr marL="171450" indent="-171450">
              <a:buFont typeface="Arial" panose="020B0604020202020204" pitchFamily="34" charset="0"/>
              <a:buChar char="•"/>
            </a:pPr>
            <a:r>
              <a:rPr lang="en-GB" b="1" u="none" dirty="0"/>
              <a:t>Shared services/shared service centres – Shared services is a separate business that handles administrative activities, e.g. instead of having payroll carried out across multiple sites, shared services centralise this activity through a single point. Shared services can involve HR functions such as IT, finance or procurement. They could be set up inhouse or outsourced, they often provide intranets, service portals or help desks. Some companies charge a fee, whilst others incorporate the costs into the general running costs (DTS technology).</a:t>
            </a:r>
          </a:p>
        </p:txBody>
      </p:sp>
      <p:sp>
        <p:nvSpPr>
          <p:cNvPr id="4" name="Slide Number Placeholder 3"/>
          <p:cNvSpPr>
            <a:spLocks noGrp="1"/>
          </p:cNvSpPr>
          <p:nvPr>
            <p:ph type="sldNum" sz="quarter" idx="5"/>
          </p:nvPr>
        </p:nvSpPr>
        <p:spPr/>
        <p:txBody>
          <a:bodyPr/>
          <a:lstStyle/>
          <a:p>
            <a:fld id="{FE4B0249-1071-4E22-8C13-4804A78AA380}" type="slidenum">
              <a:rPr lang="en-GB" smtClean="0"/>
              <a:t>10</a:t>
            </a:fld>
            <a:endParaRPr lang="en-GB" dirty="0"/>
          </a:p>
        </p:txBody>
      </p:sp>
    </p:spTree>
    <p:extLst>
      <p:ext uri="{BB962C8B-B14F-4D97-AF65-F5344CB8AC3E}">
        <p14:creationId xmlns:p14="http://schemas.microsoft.com/office/powerpoint/2010/main" val="1949665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Line Managers.</a:t>
            </a:r>
          </a:p>
          <a:p>
            <a:endParaRPr lang="en-GB" b="1" u="sng" dirty="0"/>
          </a:p>
          <a:p>
            <a:r>
              <a:rPr lang="en-GB" b="1" u="none" dirty="0"/>
              <a:t>The main reason HR and line managers should work closely is because they both have a vested interest in the business and its success. Through working together the line manager becomes proficient in HR functions, therefore the HR professional is able to focus more on strategics (Mayhew 2020).</a:t>
            </a:r>
          </a:p>
          <a:p>
            <a:endParaRPr lang="en-GB" b="1" u="none" dirty="0"/>
          </a:p>
          <a:p>
            <a:r>
              <a:rPr lang="en-GB" b="1" u="none" dirty="0"/>
              <a:t>HR can work to provide guidance on the development and introduction of policies and procedures concerns with effective employee engagement or helping to formulate a flexible working arrangement to encouraging job satisfaction. HR are always conscience of best working practices.</a:t>
            </a:r>
          </a:p>
          <a:p>
            <a:endParaRPr lang="en-GB" b="1" u="none" dirty="0"/>
          </a:p>
          <a:p>
            <a:r>
              <a:rPr lang="en-GB" b="1" u="none" dirty="0"/>
              <a:t>HR can provide technical support advice regarding legislation and employment law. Advising on managing the recruitment process, taking into account diversity and inclusion and discrimination and always ensuring fairness and transparency.</a:t>
            </a:r>
          </a:p>
          <a:p>
            <a:endParaRPr lang="en-GB" b="1" u="none" dirty="0"/>
          </a:p>
          <a:p>
            <a:r>
              <a:rPr lang="en-GB" b="1" u="none" dirty="0"/>
              <a:t>HR managers can also help with practical issues such as learning and development. This could be formulating development plans to tailoring individual needs, as well as looking at the organisations strategy (Armstrong/Taylor).</a:t>
            </a:r>
          </a:p>
          <a:p>
            <a:endParaRPr lang="en-GB" b="1" u="none" dirty="0"/>
          </a:p>
          <a:p>
            <a:r>
              <a:rPr lang="en-GB" b="1" u="none" dirty="0"/>
              <a:t>Recruitment  - The human resources department supports the need for workforce in the organisation. HR and line managers should work closely and have regular communication to determine vacancies and learning development to have a seamless operation. HR and line managers need to review job descriptions for accuracy during the recruitment and selection stage, they are there to identify talented candidates .</a:t>
            </a:r>
          </a:p>
          <a:p>
            <a:endParaRPr lang="en-GB" b="1" u="none" dirty="0"/>
          </a:p>
          <a:p>
            <a:r>
              <a:rPr lang="en-GB" b="1" u="none" dirty="0"/>
              <a:t>Workforce – HR and line managers should have a strategy plan concerning future business demands. This could be to determine if training current employees is the correct plan by looking at succession planning. By working together the organisation benefits from the appropriate succession and adequate staffing.</a:t>
            </a:r>
          </a:p>
          <a:p>
            <a:endParaRPr lang="en-GB" b="1" u="none" dirty="0"/>
          </a:p>
          <a:p>
            <a:r>
              <a:rPr lang="en-GB" b="1" u="none" dirty="0"/>
              <a:t>Performance Management – Training and development is a HR function that prepares the line manager for leadership tasks. Leadership training could include how to provide employees with constructive feedback or an unbiased assessment of an employees performance. HR and line managers should work together to ensure a consistent approach, inconsistencies can be negative on employee job satisfaction.</a:t>
            </a:r>
          </a:p>
          <a:p>
            <a:endParaRPr lang="en-GB" b="1" u="none" dirty="0"/>
          </a:p>
          <a:p>
            <a:r>
              <a:rPr lang="en-GB" b="1" u="none" dirty="0"/>
              <a:t>Conflict resolution – This is likely whenever departments employees represent different cultures, work styles and personalities, HR are typically asked to resolve these. A positive working relationship between HR and line manager can support easier handling of investigations or mediation. A great working relationship also gives greater confidence that things are done correctly in accordance with company policies (Mayhew ).</a:t>
            </a:r>
          </a:p>
          <a:p>
            <a:endParaRPr lang="en-GB" b="1" u="none" dirty="0"/>
          </a:p>
          <a:p>
            <a:endParaRPr lang="en-GB" b="1" u="none" dirty="0"/>
          </a:p>
          <a:p>
            <a:endParaRPr lang="en-GB" b="1" u="sng" dirty="0"/>
          </a:p>
          <a:p>
            <a:endParaRPr lang="en-GB" b="1" u="sng" dirty="0"/>
          </a:p>
        </p:txBody>
      </p:sp>
      <p:sp>
        <p:nvSpPr>
          <p:cNvPr id="4" name="Slide Number Placeholder 3"/>
          <p:cNvSpPr>
            <a:spLocks noGrp="1"/>
          </p:cNvSpPr>
          <p:nvPr>
            <p:ph type="sldNum" sz="quarter" idx="5"/>
          </p:nvPr>
        </p:nvSpPr>
        <p:spPr/>
        <p:txBody>
          <a:bodyPr/>
          <a:lstStyle/>
          <a:p>
            <a:fld id="{FE4B0249-1071-4E22-8C13-4804A78AA380}" type="slidenum">
              <a:rPr lang="en-GB" smtClean="0"/>
              <a:t>11</a:t>
            </a:fld>
            <a:endParaRPr lang="en-GB" dirty="0"/>
          </a:p>
        </p:txBody>
      </p:sp>
    </p:spTree>
    <p:extLst>
      <p:ext uri="{BB962C8B-B14F-4D97-AF65-F5344CB8AC3E}">
        <p14:creationId xmlns:p14="http://schemas.microsoft.com/office/powerpoint/2010/main" val="33711404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Ethical Practises.</a:t>
            </a:r>
          </a:p>
          <a:p>
            <a:endParaRPr lang="en-GB" b="1" u="sng" dirty="0"/>
          </a:p>
          <a:p>
            <a:r>
              <a:rPr lang="en-GB" b="1" u="none" dirty="0"/>
              <a:t>Ethics are about building trust by role modelling behaviours and applying principles and values consistently. Ethical values provide the moral compass by which we live our lives and make any decisions.</a:t>
            </a:r>
          </a:p>
          <a:p>
            <a:endParaRPr lang="en-GB" b="1" u="none" dirty="0"/>
          </a:p>
          <a:p>
            <a:pPr algn="ctr"/>
            <a:r>
              <a:rPr lang="en-GB" b="1" u="none" dirty="0"/>
              <a:t>‘Doing the right thing because it’s the right thing to do’ (CIPD).</a:t>
            </a:r>
          </a:p>
          <a:p>
            <a:pPr algn="l"/>
            <a:endParaRPr lang="en-GB" b="1" u="none" dirty="0"/>
          </a:p>
          <a:p>
            <a:pPr algn="l"/>
            <a:r>
              <a:rPr lang="en-GB" b="1" u="none" dirty="0"/>
              <a:t>Behaviour in business includes obeying rules and regulations, effective communication, taking responsibility, professionalism, trust and mutual respect for all employees at work (CIPD).</a:t>
            </a:r>
          </a:p>
          <a:p>
            <a:pPr algn="l"/>
            <a:endParaRPr lang="en-GB" b="1" u="none" dirty="0"/>
          </a:p>
          <a:p>
            <a:pPr algn="l"/>
            <a:r>
              <a:rPr lang="en-GB" b="1" u="none" dirty="0"/>
              <a:t>As HR professionals we are responsible for adding value and contributing to the ethical success. We are responsible for our decisions and our actions and we are advocates by engaging in activities that enhances its values.</a:t>
            </a:r>
          </a:p>
          <a:p>
            <a:pPr algn="l"/>
            <a:endParaRPr lang="en-GB" b="1" u="none" dirty="0"/>
          </a:p>
          <a:p>
            <a:pPr algn="l"/>
            <a:r>
              <a:rPr lang="en-GB" b="1" u="none" dirty="0"/>
              <a:t>We build respect and strategic importance for the HR function within business and we assist in achieving goals. We positively influence recruitment practises, encourage professional decisions and responsibility.</a:t>
            </a:r>
          </a:p>
          <a:p>
            <a:pPr algn="l"/>
            <a:r>
              <a:rPr lang="en-GB" b="1" u="none" dirty="0"/>
              <a:t>The HR function work within guidelines that adhere to the highest standards of behaviour, complies with the law and works consistently within the values. We strive to achieve the highest level of service and performance. We advocate the appropriate appreciation of all employees being human beings, and advocate open and honest communication to influence (Shrm).</a:t>
            </a:r>
          </a:p>
          <a:p>
            <a:pPr algn="l"/>
            <a:endParaRPr lang="en-GB" b="1" u="none" dirty="0"/>
          </a:p>
          <a:p>
            <a:pPr algn="l"/>
            <a:r>
              <a:rPr lang="en-GB" b="1" u="none" dirty="0"/>
              <a:t>HR professionals are expected to fix ethical problems and bring stability back into the organisation (CIPD).</a:t>
            </a:r>
          </a:p>
          <a:p>
            <a:pPr algn="l"/>
            <a:endParaRPr lang="en-GB" b="1" u="none" dirty="0"/>
          </a:p>
          <a:p>
            <a:pPr algn="l"/>
            <a:r>
              <a:rPr lang="en-GB" b="1" u="none" dirty="0"/>
              <a:t>We must act ethically in every professional interaction. Lead by example, question to ensure that decisions are made ethically, and have the ability to recognise and resolve issues, using core skills, knowledge and influencing behaviours.</a:t>
            </a:r>
          </a:p>
          <a:p>
            <a:pPr algn="l"/>
            <a:endParaRPr lang="en-GB" b="1" u="none" dirty="0"/>
          </a:p>
          <a:p>
            <a:pPr algn="ctr"/>
            <a:endParaRPr lang="en-GB" b="1" u="none" dirty="0"/>
          </a:p>
        </p:txBody>
      </p:sp>
      <p:sp>
        <p:nvSpPr>
          <p:cNvPr id="4" name="Slide Number Placeholder 3"/>
          <p:cNvSpPr>
            <a:spLocks noGrp="1"/>
          </p:cNvSpPr>
          <p:nvPr>
            <p:ph type="sldNum" sz="quarter" idx="5"/>
          </p:nvPr>
        </p:nvSpPr>
        <p:spPr/>
        <p:txBody>
          <a:bodyPr/>
          <a:lstStyle/>
          <a:p>
            <a:fld id="{FE4B0249-1071-4E22-8C13-4804A78AA380}" type="slidenum">
              <a:rPr lang="en-GB" smtClean="0"/>
              <a:t>12</a:t>
            </a:fld>
            <a:endParaRPr lang="en-GB" dirty="0"/>
          </a:p>
        </p:txBody>
      </p:sp>
    </p:spTree>
    <p:extLst>
      <p:ext uri="{BB962C8B-B14F-4D97-AF65-F5344CB8AC3E}">
        <p14:creationId xmlns:p14="http://schemas.microsoft.com/office/powerpoint/2010/main" val="19831997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u="sng" dirty="0"/>
          </a:p>
          <a:p>
            <a:endParaRPr lang="en-GB" b="1" u="sng" dirty="0"/>
          </a:p>
          <a:p>
            <a:r>
              <a:rPr lang="en-GB" b="1" u="none" dirty="0"/>
              <a:t>Ethics are moral principles that govern behaviours and conduct. It is the difference between good and bad; unethical is the immoral principles of people.</a:t>
            </a:r>
          </a:p>
          <a:p>
            <a:endParaRPr lang="en-GB" b="1" u="none" dirty="0"/>
          </a:p>
          <a:p>
            <a:r>
              <a:rPr lang="en-GB" b="1" u="none" dirty="0"/>
              <a:t>A HR professional must regularly monitor the organisation recruitment and hiring process. This is done to make sure that there are no discrimination based on ethnicity, sexual orientation, race, religion and disability. However by simply following the equal employment guidelines, does not ensure ethical behaviour. If a candidate is recommended in order to fill a vacancy, that would be unethical, as it would remove other candidates that may be more suitable and qualified.</a:t>
            </a:r>
          </a:p>
          <a:p>
            <a:endParaRPr lang="en-GB" b="1" u="none" dirty="0"/>
          </a:p>
          <a:p>
            <a:r>
              <a:rPr lang="en-GB" b="1" u="none" dirty="0"/>
              <a:t>A HR manager can support benefits such as bonuses and this could be made based on KPI’s, it becomes an ethical dilemma if it comes to giving benefits differently for those that don’t achieve.</a:t>
            </a:r>
          </a:p>
          <a:p>
            <a:endParaRPr lang="en-GB" b="1" u="none" dirty="0"/>
          </a:p>
          <a:p>
            <a:r>
              <a:rPr lang="en-GB" b="1" u="none" dirty="0"/>
              <a:t>Labour costs within organisation must be kept down. Ethics would come at the forefront if we were to outsource labour to different countries with lower wages. There is nothing wrong with outsourcing, however it could give your business a bad reputation for potentially using underpaid workers to save labour costs.</a:t>
            </a:r>
          </a:p>
          <a:p>
            <a:endParaRPr lang="en-GB" b="1" u="none" dirty="0"/>
          </a:p>
          <a:p>
            <a:r>
              <a:rPr lang="en-GB" b="1" u="none" dirty="0"/>
              <a:t>Companies are expected to provide fair working conditions for employees. Fair pay and benefits are an obvious factor within a work place. we must practice diversity and inclusion and not discriminate our workforce. We will have different cultures, backgrounds or beliefs and no one should be discriminated in anyway.</a:t>
            </a:r>
          </a:p>
          <a:p>
            <a:endParaRPr lang="en-GB" b="1" u="none" dirty="0"/>
          </a:p>
          <a:p>
            <a:endParaRPr lang="en-GB" b="1" u="none" dirty="0"/>
          </a:p>
          <a:p>
            <a:endParaRPr lang="en-GB" b="1" u="none" dirty="0"/>
          </a:p>
          <a:p>
            <a:endParaRPr lang="en-GB" b="1" u="none" dirty="0"/>
          </a:p>
          <a:p>
            <a:endParaRPr lang="en-GB" b="1" u="none" dirty="0"/>
          </a:p>
        </p:txBody>
      </p:sp>
      <p:sp>
        <p:nvSpPr>
          <p:cNvPr id="4" name="Slide Number Placeholder 3"/>
          <p:cNvSpPr>
            <a:spLocks noGrp="1"/>
          </p:cNvSpPr>
          <p:nvPr>
            <p:ph type="sldNum" sz="quarter" idx="5"/>
          </p:nvPr>
        </p:nvSpPr>
        <p:spPr/>
        <p:txBody>
          <a:bodyPr/>
          <a:lstStyle/>
          <a:p>
            <a:fld id="{FE4B0249-1071-4E22-8C13-4804A78AA380}" type="slidenum">
              <a:rPr lang="en-GB" smtClean="0"/>
              <a:t>13</a:t>
            </a:fld>
            <a:endParaRPr lang="en-GB" dirty="0"/>
          </a:p>
        </p:txBody>
      </p:sp>
    </p:spTree>
    <p:extLst>
      <p:ext uri="{BB962C8B-B14F-4D97-AF65-F5344CB8AC3E}">
        <p14:creationId xmlns:p14="http://schemas.microsoft.com/office/powerpoint/2010/main" val="10020341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 Evaluation.</a:t>
            </a:r>
          </a:p>
          <a:p>
            <a:endParaRPr lang="en-GB" b="1" u="sng" dirty="0"/>
          </a:p>
          <a:p>
            <a:r>
              <a:rPr lang="en-GB" b="1" u="none" dirty="0"/>
              <a:t>Managing a HR function includes not only putting processes, procedures and tools into action, it also entails implementing and maintaining a continuous improvement process.</a:t>
            </a:r>
          </a:p>
          <a:p>
            <a:endParaRPr lang="en-GB" b="1" u="none" dirty="0"/>
          </a:p>
          <a:p>
            <a:r>
              <a:rPr lang="en-GB" b="1" u="none" dirty="0"/>
              <a:t>Audits are inspections and investigations. They are conducted to investigate whether HR standards are being met or evaluate relationships between the HR function and the client, they could be planned or random. It is a management and evaluation approach.</a:t>
            </a:r>
          </a:p>
          <a:p>
            <a:endParaRPr lang="en-GB" b="1" u="none" dirty="0"/>
          </a:p>
          <a:p>
            <a:r>
              <a:rPr lang="en-GB" b="1" u="none" dirty="0"/>
              <a:t>HR information systems are computer systems to collect data and analyse, they can assist in making decisions. They are also good for analysing and evaluating  data which can support with broader goals. It can be used to evaluate turnover, absence, costs and benefits and can also be used for questionnaires so we can understand our employees values and attitudes.</a:t>
            </a:r>
          </a:p>
          <a:p>
            <a:endParaRPr lang="en-GB" b="1" u="none" dirty="0"/>
          </a:p>
          <a:p>
            <a:r>
              <a:rPr lang="en-GB" b="1" u="none" dirty="0"/>
              <a:t>Benchmarking allows you to compare your services and processes against those of other companies. This would be a good activity to do before a decision to out source your HR function, as it will support with and help identify the level of service we have now and what we would be looking for.</a:t>
            </a:r>
          </a:p>
          <a:p>
            <a:endParaRPr lang="en-GB" b="1" u="none" dirty="0"/>
          </a:p>
          <a:p>
            <a:r>
              <a:rPr lang="en-GB" b="1" u="none" dirty="0"/>
              <a:t>Whether you don’t plan to receive or you ask for feedback it is always forms a part of monitoring your function. Feedback can be qualitative or quantitative and can be obtained both formally and informally (Disweb).</a:t>
            </a:r>
          </a:p>
          <a:p>
            <a:endParaRPr lang="en-GB" b="1" u="none" dirty="0"/>
          </a:p>
          <a:p>
            <a:r>
              <a:rPr lang="en-GB" b="1" u="sng" dirty="0"/>
              <a:t>Research.</a:t>
            </a:r>
          </a:p>
          <a:p>
            <a:endParaRPr lang="en-GB" b="1" u="sng" dirty="0"/>
          </a:p>
          <a:p>
            <a:r>
              <a:rPr lang="en-GB" b="1" u="none" dirty="0"/>
              <a:t>A 2011 survey, researched that the HR function spent more time dealing with discipline and grievances than other issue, including learning and development and recruitment (Wanrooy 2013). Therefore the management of workplace conflict remains the role for the HR function. However ideally it needs to adopt a more strategic role. The ACAS research identified that HR played a key role in workplace conflict, it suggests that they are able to develop more trust with line managers and employees therefore more informal solutions to workplace conflict is more likely (Jones and Saunders 2012).</a:t>
            </a:r>
          </a:p>
          <a:p>
            <a:r>
              <a:rPr lang="en-GB" b="1" u="none" dirty="0"/>
              <a:t>However more recent research in the area (Saundry) found more evidence that there are actually are barriers to the HR function contributing to the workplace. This is due to some businesses using shared services, therefore HR  is remote from the workplace and employee relations in general, and conflict management is not seen as a strategic priority.</a:t>
            </a:r>
          </a:p>
          <a:p>
            <a:r>
              <a:rPr lang="en-GB" b="1" u="none" dirty="0"/>
              <a:t>The ACAS research looked a various models such as the ‘Ulrich model’. The finding is that conflict management is a key pillar of productivity, the longer term consequences of these developments for organisational performance and well-being are a major cause of concern. Despite the outcome they believed that ‘good work’ offers a basis for reinforcing the CIPD’s vision of ‘championing a better work and working lives’ (Cheese). Peter Cheese 2017 in an article stated that ‘good work’ is engaging, gives people a voice, treats them fairly, is good for well-being and helps them progress. In order to embed this agenda HR and all other levels need to see that building the competence of the line managers is key. Fairness underpins trust, which is essential for a productive workplace. This means the demands on line managers goes beyond just procedural. Instead line managers need to build a positive relationship with their staff and resolve conflict when it arises.</a:t>
            </a:r>
          </a:p>
          <a:p>
            <a:endParaRPr lang="en-GB" b="1" u="none" dirty="0"/>
          </a:p>
          <a:p>
            <a:r>
              <a:rPr lang="en-GB" b="1" u="none" dirty="0"/>
              <a:t>Juan Lopez-Cortarelo, Warwick Business School researched that line managers play an essential role in the HR function. Qualitative research was used in a UK based organisations, examining the roles of managers in HRM. In a survey, it found that there was a wide variation within organisations in the consistency of the implementation and the quality of the HR process, due to line management involvement. The typical line manager are low skilled and likely to identify with the workers interest, rather than top management. The findings were portrayed as serious impediments to the success of HR (Mcgovern et al 1997).</a:t>
            </a:r>
          </a:p>
          <a:p>
            <a:r>
              <a:rPr lang="en-GB" b="1" u="none" dirty="0"/>
              <a:t>The research was based on a retail firm with several stores nationwide, the HR policies are applicable to all. Initially the Head of HR commented ‘Our managers do not have any discretion what's so ever, they do what we tell them to do’ The researcher designed questions to determine their roles in HR, what policies they carried out and what HR decisions they made. The findings were that that there were clear HR policies and they were widely known. In general. the managers viewed HR as value adding partners, and were praised for the support. The role of the line manager was very much to do as instructed, therefore there was no buy in or motivation to own the responsibility of their people. The conclusion of the research determined that companies design their HR systems to enable various levels of discretion and take steps towards aligning line managers HR decision with organisational aims. It showed that the relationship between HR and line managers is important and if broken down it would have implementations on outcomes such as employee behaviours and attitude and therefore on organisational performance (Lopes-Cotarelo).</a:t>
            </a:r>
          </a:p>
          <a:p>
            <a:endParaRPr lang="en-GB" b="1" u="sng" dirty="0"/>
          </a:p>
        </p:txBody>
      </p:sp>
      <p:sp>
        <p:nvSpPr>
          <p:cNvPr id="4" name="Slide Number Placeholder 3"/>
          <p:cNvSpPr>
            <a:spLocks noGrp="1"/>
          </p:cNvSpPr>
          <p:nvPr>
            <p:ph type="sldNum" sz="quarter" idx="5"/>
          </p:nvPr>
        </p:nvSpPr>
        <p:spPr/>
        <p:txBody>
          <a:bodyPr/>
          <a:lstStyle/>
          <a:p>
            <a:fld id="{FE4B0249-1071-4E22-8C13-4804A78AA380}" type="slidenum">
              <a:rPr lang="en-GB" smtClean="0"/>
              <a:t>14</a:t>
            </a:fld>
            <a:endParaRPr lang="en-GB" dirty="0"/>
          </a:p>
        </p:txBody>
      </p:sp>
    </p:spTree>
    <p:extLst>
      <p:ext uri="{BB962C8B-B14F-4D97-AF65-F5344CB8AC3E}">
        <p14:creationId xmlns:p14="http://schemas.microsoft.com/office/powerpoint/2010/main" val="19444789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4B0249-1071-4E22-8C13-4804A78AA380}" type="slidenum">
              <a:rPr lang="en-GB" smtClean="0"/>
              <a:t>15</a:t>
            </a:fld>
            <a:endParaRPr lang="en-GB" dirty="0"/>
          </a:p>
        </p:txBody>
      </p:sp>
    </p:spTree>
    <p:extLst>
      <p:ext uri="{BB962C8B-B14F-4D97-AF65-F5344CB8AC3E}">
        <p14:creationId xmlns:p14="http://schemas.microsoft.com/office/powerpoint/2010/main" val="3415517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3677665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87729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852584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205269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601227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3804413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3489452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264952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3151484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1537040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1/10/2021</a:t>
            </a:fld>
            <a:endParaRPr lang="en-US" dirty="0"/>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dirty="0"/>
          </a:p>
        </p:txBody>
      </p:sp>
    </p:spTree>
    <p:extLst>
      <p:ext uri="{BB962C8B-B14F-4D97-AF65-F5344CB8AC3E}">
        <p14:creationId xmlns:p14="http://schemas.microsoft.com/office/powerpoint/2010/main" val="2730327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1/10/2021</a:t>
            </a:fld>
            <a:endParaRPr lang="en-US" dirty="0"/>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dirty="0"/>
          </a:p>
        </p:txBody>
      </p:sp>
    </p:spTree>
    <p:extLst>
      <p:ext uri="{BB962C8B-B14F-4D97-AF65-F5344CB8AC3E}">
        <p14:creationId xmlns:p14="http://schemas.microsoft.com/office/powerpoint/2010/main" val="1288006160"/>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marketing91.com/" TargetMode="External"/><Relationship Id="rId13" Type="http://schemas.openxmlformats.org/officeDocument/2006/relationships/hyperlink" Target="https://www.shrm.org/" TargetMode="External"/><Relationship Id="rId3" Type="http://schemas.openxmlformats.org/officeDocument/2006/relationships/hyperlink" Target="https://archive.acas.org.uk/" TargetMode="External"/><Relationship Id="rId7" Type="http://schemas.openxmlformats.org/officeDocument/2006/relationships/hyperlink" Target="https://www.dtssydney.com/" TargetMode="External"/><Relationship Id="rId12" Type="http://schemas.openxmlformats.org/officeDocument/2006/relationships/hyperlink" Target="https://smallbusiness.chron.com/"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peopleprofession.cipd.org/" TargetMode="External"/><Relationship Id="rId11" Type="http://schemas.openxmlformats.org/officeDocument/2006/relationships/hyperlink" Target="https://www.lucidchart.com/" TargetMode="External"/><Relationship Id="rId5" Type="http://schemas.openxmlformats.org/officeDocument/2006/relationships/hyperlink" Target="https://www.managementstudyhq.com/" TargetMode="External"/><Relationship Id="rId10" Type="http://schemas.openxmlformats.org/officeDocument/2006/relationships/hyperlink" Target="https://warwick.ac.uk/" TargetMode="External"/><Relationship Id="rId4" Type="http://schemas.openxmlformats.org/officeDocument/2006/relationships/hyperlink" Target="https://askanacademic.com/" TargetMode="External"/><Relationship Id="rId9" Type="http://schemas.openxmlformats.org/officeDocument/2006/relationships/hyperlink" Target="https://www.hrmexam.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DD0CC36-964D-4D76-A122-64BB9D7F288D}"/>
              </a:ext>
            </a:extLst>
          </p:cNvPr>
          <p:cNvSpPr txBox="1"/>
          <p:nvPr/>
        </p:nvSpPr>
        <p:spPr>
          <a:xfrm>
            <a:off x="3028950" y="27242"/>
            <a:ext cx="6134100" cy="5347746"/>
          </a:xfrm>
          <a:prstGeom prst="rect">
            <a:avLst/>
          </a:prstGeom>
          <a:noFill/>
        </p:spPr>
        <p:txBody>
          <a:bodyPr wrap="square">
            <a:spAutoFit/>
          </a:bodyPr>
          <a:lstStyle/>
          <a:p>
            <a:pPr>
              <a:lnSpc>
                <a:spcPct val="106000"/>
              </a:lnSpc>
              <a:spcBef>
                <a:spcPts val="1200"/>
              </a:spcBef>
              <a:spcAft>
                <a:spcPts val="800"/>
              </a:spcAft>
            </a:pPr>
            <a:r>
              <a:rPr lang="en-US" sz="10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Qualification: CIPD Diploma in Applied Human Resources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Bef>
                <a:spcPts val="1200"/>
              </a:spcBef>
              <a:spcAft>
                <a:spcPts val="800"/>
              </a:spcAft>
            </a:pPr>
            <a:r>
              <a:rPr lang="en-US" sz="10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 </a:t>
            </a: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Module Name: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The Function of Human Resources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Word Count: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latin typeface="Arial" panose="020B0604020202020204" pitchFamily="34" charset="0"/>
                <a:ea typeface="Calibri" panose="020F0502020204030204" pitchFamily="34" charset="0"/>
                <a:cs typeface="Times New Roman" panose="02020603050405020304" pitchFamily="18" charset="0"/>
              </a:rPr>
              <a:t>2991</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tabLst>
                <a:tab pos="457200" algn="l"/>
                <a:tab pos="914400" algn="l"/>
                <a:tab pos="1371600" algn="l"/>
                <a:tab pos="1828800" algn="l"/>
                <a:tab pos="2286000" algn="l"/>
              </a:tabLs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Student Name:	Sarah Mason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Student Number:	2005783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By signing below, I confirm that the work/evidence presented is my own, unaided work. I understand the regulations pertaining to candidate malpractice and the action that may be taken as a result.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1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Signed: 		Sarah Mason</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US" sz="9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Date:		21</a:t>
            </a:r>
            <a:r>
              <a:rPr lang="en-US" sz="900" baseline="300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st</a:t>
            </a:r>
            <a:r>
              <a:rPr lang="en-US" sz="900" dirty="0">
                <a:solidFill>
                  <a:srgbClr val="58595B"/>
                </a:solidFill>
                <a:effectLst/>
                <a:latin typeface="Arial" panose="020B0604020202020204" pitchFamily="34" charset="0"/>
                <a:ea typeface="Calibri" panose="020F0502020204030204" pitchFamily="34" charset="0"/>
                <a:cs typeface="Times New Roman" panose="02020603050405020304" pitchFamily="18" charset="0"/>
              </a:rPr>
              <a:t> January 2021</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0822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A221245A-B93D-45A8-B0FA-EC2AEE26EA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12201CA5-C83F-486C-A41B-422A1FF9B8DE}"/>
              </a:ext>
            </a:extLst>
          </p:cNvPr>
          <p:cNvPicPr>
            <a:picLocks noChangeAspect="1"/>
          </p:cNvPicPr>
          <p:nvPr/>
        </p:nvPicPr>
        <p:blipFill rotWithShape="1">
          <a:blip r:embed="rId3"/>
          <a:srcRect t="31430" r="1" b="20196"/>
          <a:stretch/>
        </p:blipFill>
        <p:spPr>
          <a:xfrm>
            <a:off x="20" y="10"/>
            <a:ext cx="12191979" cy="6857989"/>
          </a:xfrm>
          <a:prstGeom prst="rect">
            <a:avLst/>
          </a:prstGeom>
        </p:spPr>
      </p:pic>
      <p:sp>
        <p:nvSpPr>
          <p:cNvPr id="35" name="Rectangle 34">
            <a:extLst>
              <a:ext uri="{FF2B5EF4-FFF2-40B4-BE49-F238E27FC236}">
                <a16:creationId xmlns:a16="http://schemas.microsoft.com/office/drawing/2014/main" id="{A60A95D1-194E-4E4E-8C67-30F91F8E76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690"/>
            <a:ext cx="8521995" cy="6858000"/>
          </a:xfrm>
          <a:prstGeom prst="rect">
            <a:avLst/>
          </a:prstGeom>
          <a:gradFill>
            <a:gsLst>
              <a:gs pos="58000">
                <a:srgbClr val="000000">
                  <a:alpha val="30000"/>
                </a:srgbClr>
              </a:gs>
              <a:gs pos="33000">
                <a:srgbClr val="000000">
                  <a:alpha val="20000"/>
                </a:srgbClr>
              </a:gs>
              <a:gs pos="0">
                <a:srgbClr val="000000">
                  <a:alpha val="0"/>
                </a:srgbClr>
              </a:gs>
              <a:gs pos="100000">
                <a:srgbClr val="000000">
                  <a:alpha val="30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05AACC1-8BBD-4950-B24A-5278D4199583}"/>
              </a:ext>
            </a:extLst>
          </p:cNvPr>
          <p:cNvSpPr>
            <a:spLocks noGrp="1"/>
          </p:cNvSpPr>
          <p:nvPr>
            <p:ph type="ctrTitle"/>
          </p:nvPr>
        </p:nvSpPr>
        <p:spPr>
          <a:xfrm>
            <a:off x="1104900" y="871538"/>
            <a:ext cx="6515100" cy="3202921"/>
          </a:xfrm>
        </p:spPr>
        <p:txBody>
          <a:bodyPr>
            <a:normAutofit/>
          </a:bodyPr>
          <a:lstStyle/>
          <a:p>
            <a:pPr algn="l"/>
            <a:r>
              <a:rPr lang="en-GB" sz="6100" dirty="0">
                <a:solidFill>
                  <a:srgbClr val="FFFFFF"/>
                </a:solidFill>
              </a:rPr>
              <a:t>The function of Human Resources</a:t>
            </a:r>
          </a:p>
        </p:txBody>
      </p:sp>
      <p:sp>
        <p:nvSpPr>
          <p:cNvPr id="3" name="Subtitle 2">
            <a:extLst>
              <a:ext uri="{FF2B5EF4-FFF2-40B4-BE49-F238E27FC236}">
                <a16:creationId xmlns:a16="http://schemas.microsoft.com/office/drawing/2014/main" id="{B23B954C-89AD-4F99-8931-68C58B094067}"/>
              </a:ext>
            </a:extLst>
          </p:cNvPr>
          <p:cNvSpPr>
            <a:spLocks noGrp="1"/>
          </p:cNvSpPr>
          <p:nvPr>
            <p:ph type="subTitle" idx="1"/>
          </p:nvPr>
        </p:nvSpPr>
        <p:spPr>
          <a:xfrm>
            <a:off x="1104900" y="4464424"/>
            <a:ext cx="5208493" cy="1057834"/>
          </a:xfrm>
        </p:spPr>
        <p:txBody>
          <a:bodyPr>
            <a:normAutofit/>
          </a:bodyPr>
          <a:lstStyle/>
          <a:p>
            <a:pPr algn="l"/>
            <a:r>
              <a:rPr lang="en-GB" dirty="0">
                <a:solidFill>
                  <a:srgbClr val="FFFFFF"/>
                </a:solidFill>
              </a:rPr>
              <a:t>By Sarah Mason</a:t>
            </a:r>
          </a:p>
        </p:txBody>
      </p:sp>
      <p:cxnSp>
        <p:nvCxnSpPr>
          <p:cNvPr id="37" name="Straight Connector 36">
            <a:extLst>
              <a:ext uri="{FF2B5EF4-FFF2-40B4-BE49-F238E27FC236}">
                <a16:creationId xmlns:a16="http://schemas.microsoft.com/office/drawing/2014/main" id="{64C0A835-9AC9-4D0F-A529-BE4789E126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9339206" y="3065930"/>
            <a:ext cx="2852793" cy="379776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CF67ECC-797A-4CA0-87E3-3604664986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0172700" y="0"/>
            <a:ext cx="1358310" cy="68580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924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294" name="Straight Connector 72">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295" name="Straight Connector 74">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296" name="Straight Connector 76">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297" name="Straight Connector 78">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298" name="Straight Connector 80">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299" name="Straight Connector 82">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300" name="Straight Connector 84">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12301" name="Rectangle 86">
            <a:extLst>
              <a:ext uri="{FF2B5EF4-FFF2-40B4-BE49-F238E27FC236}">
                <a16:creationId xmlns:a16="http://schemas.microsoft.com/office/drawing/2014/main" id="{2D23EF01-5C9E-4B1E-85FE-E230C5BC9C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02" name="Rectangle 88">
            <a:extLst>
              <a:ext uri="{FF2B5EF4-FFF2-40B4-BE49-F238E27FC236}">
                <a16:creationId xmlns:a16="http://schemas.microsoft.com/office/drawing/2014/main" id="{BF8F92FE-E706-460E-95F3-8B49EF548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292" name="Picture 4" descr="HR graphic _ HR_Impact_HRReady">
            <a:extLst>
              <a:ext uri="{FF2B5EF4-FFF2-40B4-BE49-F238E27FC236}">
                <a16:creationId xmlns:a16="http://schemas.microsoft.com/office/drawing/2014/main" id="{D7DD7BD3-7635-4BBC-B2CC-337928AB2515}"/>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2507" b="12323"/>
          <a:stretch/>
        </p:blipFill>
        <p:spPr bwMode="auto">
          <a:xfrm>
            <a:off x="533401" y="533398"/>
            <a:ext cx="11125200" cy="5791201"/>
          </a:xfrm>
          <a:prstGeom prst="rect">
            <a:avLst/>
          </a:prstGeom>
          <a:noFill/>
          <a:extLst>
            <a:ext uri="{909E8E84-426E-40DD-AFC4-6F175D3DCCD1}">
              <a14:hiddenFill xmlns:a14="http://schemas.microsoft.com/office/drawing/2010/main">
                <a:solidFill>
                  <a:srgbClr val="FFFFFF"/>
                </a:solidFill>
              </a14:hiddenFill>
            </a:ext>
          </a:extLst>
        </p:spPr>
      </p:pic>
      <p:cxnSp>
        <p:nvCxnSpPr>
          <p:cNvPr id="12303" name="Straight Connector 90">
            <a:extLst>
              <a:ext uri="{FF2B5EF4-FFF2-40B4-BE49-F238E27FC236}">
                <a16:creationId xmlns:a16="http://schemas.microsoft.com/office/drawing/2014/main" id="{4BBA8B30-585D-4596-A896-BF3FD1FB25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304" name="Straight Connector 92">
            <a:extLst>
              <a:ext uri="{FF2B5EF4-FFF2-40B4-BE49-F238E27FC236}">
                <a16:creationId xmlns:a16="http://schemas.microsoft.com/office/drawing/2014/main" id="{EFD94027-0273-4AF2-87C2-49EB6D65503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818708" cy="642738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305" name="Straight Connector 94">
            <a:extLst>
              <a:ext uri="{FF2B5EF4-FFF2-40B4-BE49-F238E27FC236}">
                <a16:creationId xmlns:a16="http://schemas.microsoft.com/office/drawing/2014/main" id="{94870472-9E8A-42D0-BDA3-B312F4C72A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2475298"/>
            <a:ext cx="903767" cy="438270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BD280D8D-93BB-4BD4-86DA-25993A4B52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6033977"/>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A9FEC981-EB48-4A49-88DF-0A6DB2ECB0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602476" y="1392865"/>
            <a:ext cx="589524" cy="546513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FB91E5C6-85F3-4BA6-9D1E-794A781F62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DBFF75F-844B-447A-A83D-D0B0D85175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640572" y="0"/>
            <a:ext cx="6551428" cy="10047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7877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28"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29"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0"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1"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2"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3"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34"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1035" name="Rectangle 84">
            <a:extLst>
              <a:ext uri="{FF2B5EF4-FFF2-40B4-BE49-F238E27FC236}">
                <a16:creationId xmlns:a16="http://schemas.microsoft.com/office/drawing/2014/main" id="{1AF3C8EA-7A37-4A07-BDF2-89EBD3DF2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5 Inspirational Examples of Corporate Social Responsibility in Marketing Giving Compass">
            <a:extLst>
              <a:ext uri="{FF2B5EF4-FFF2-40B4-BE49-F238E27FC236}">
                <a16:creationId xmlns:a16="http://schemas.microsoft.com/office/drawing/2014/main" id="{1F822D6D-5B11-446B-AB23-734C1737782C}"/>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324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85" name="Rectangle 84">
            <a:extLst>
              <a:ext uri="{FF2B5EF4-FFF2-40B4-BE49-F238E27FC236}">
                <a16:creationId xmlns:a16="http://schemas.microsoft.com/office/drawing/2014/main" id="{1AF3C8EA-7A37-4A07-BDF2-89EBD3DF2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GettyImages-178524048">
            <a:extLst>
              <a:ext uri="{FF2B5EF4-FFF2-40B4-BE49-F238E27FC236}">
                <a16:creationId xmlns:a16="http://schemas.microsoft.com/office/drawing/2014/main" id="{FB891F13-41CA-4B1F-8E1A-3F3D81FD0203}"/>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3151" b="64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941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076"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77"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78"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79"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80"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81"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82"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3083" name="Rectangle 84">
            <a:extLst>
              <a:ext uri="{FF2B5EF4-FFF2-40B4-BE49-F238E27FC236}">
                <a16:creationId xmlns:a16="http://schemas.microsoft.com/office/drawing/2014/main" id="{EA3B6404-C37D-4FE3-8124-9FC5ECE56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Freeform: Shape 86">
            <a:extLst>
              <a:ext uri="{FF2B5EF4-FFF2-40B4-BE49-F238E27FC236}">
                <a16:creationId xmlns:a16="http://schemas.microsoft.com/office/drawing/2014/main" id="{ED61EC8C-9F54-4671-8E82-4AE6101D6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177768" y="0"/>
            <a:ext cx="5014232" cy="6868738"/>
          </a:xfrm>
          <a:custGeom>
            <a:avLst/>
            <a:gdLst>
              <a:gd name="connsiteX0" fmla="*/ 0 w 4584879"/>
              <a:gd name="connsiteY0" fmla="*/ 0 h 6863976"/>
              <a:gd name="connsiteX1" fmla="*/ 4584879 w 4584879"/>
              <a:gd name="connsiteY1" fmla="*/ 0 h 6863976"/>
              <a:gd name="connsiteX2" fmla="*/ 2493114 w 4584879"/>
              <a:gd name="connsiteY2" fmla="*/ 6863976 h 6863976"/>
              <a:gd name="connsiteX3" fmla="*/ 0 w 4584879"/>
              <a:gd name="connsiteY3" fmla="*/ 6863976 h 6863976"/>
              <a:gd name="connsiteX0" fmla="*/ 0 w 4584879"/>
              <a:gd name="connsiteY0" fmla="*/ 0 h 6863976"/>
              <a:gd name="connsiteX1" fmla="*/ 4584879 w 4584879"/>
              <a:gd name="connsiteY1" fmla="*/ 0 h 6863976"/>
              <a:gd name="connsiteX2" fmla="*/ 2713264 w 4584879"/>
              <a:gd name="connsiteY2" fmla="*/ 6863976 h 6863976"/>
              <a:gd name="connsiteX3" fmla="*/ 0 w 4584879"/>
              <a:gd name="connsiteY3" fmla="*/ 6863976 h 6863976"/>
              <a:gd name="connsiteX4" fmla="*/ 0 w 4584879"/>
              <a:gd name="connsiteY4" fmla="*/ 0 h 6863976"/>
              <a:gd name="connsiteX0" fmla="*/ 0 w 4408998"/>
              <a:gd name="connsiteY0" fmla="*/ 4762 h 6868738"/>
              <a:gd name="connsiteX1" fmla="*/ 4408998 w 4408998"/>
              <a:gd name="connsiteY1" fmla="*/ 0 h 6868738"/>
              <a:gd name="connsiteX2" fmla="*/ 2713264 w 4408998"/>
              <a:gd name="connsiteY2" fmla="*/ 6868738 h 6868738"/>
              <a:gd name="connsiteX3" fmla="*/ 0 w 4408998"/>
              <a:gd name="connsiteY3" fmla="*/ 6868738 h 6868738"/>
              <a:gd name="connsiteX4" fmla="*/ 0 w 4408998"/>
              <a:gd name="connsiteY4" fmla="*/ 4762 h 6868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998" h="6868738">
                <a:moveTo>
                  <a:pt x="0" y="4762"/>
                </a:moveTo>
                <a:lnTo>
                  <a:pt x="4408998" y="0"/>
                </a:lnTo>
                <a:lnTo>
                  <a:pt x="2713264" y="6868738"/>
                </a:lnTo>
                <a:lnTo>
                  <a:pt x="0" y="6868738"/>
                </a:lnTo>
                <a:lnTo>
                  <a:pt x="0" y="4762"/>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CE1CA6C-67F4-4293-98FE-9E48E638ADCD}"/>
              </a:ext>
            </a:extLst>
          </p:cNvPr>
          <p:cNvSpPr>
            <a:spLocks noGrp="1"/>
          </p:cNvSpPr>
          <p:nvPr>
            <p:ph type="title"/>
          </p:nvPr>
        </p:nvSpPr>
        <p:spPr>
          <a:xfrm>
            <a:off x="7758752" y="1828801"/>
            <a:ext cx="3738926" cy="3287486"/>
          </a:xfrm>
        </p:spPr>
        <p:txBody>
          <a:bodyPr vert="horz" lIns="91440" tIns="45720" rIns="91440" bIns="45720" rtlCol="0" anchor="b">
            <a:normAutofit/>
          </a:bodyPr>
          <a:lstStyle/>
          <a:p>
            <a:pPr algn="r"/>
            <a:r>
              <a:rPr lang="en-US" dirty="0"/>
              <a:t> </a:t>
            </a:r>
          </a:p>
        </p:txBody>
      </p:sp>
      <p:pic>
        <p:nvPicPr>
          <p:cNvPr id="3074" name="Picture 2">
            <a:extLst>
              <a:ext uri="{FF2B5EF4-FFF2-40B4-BE49-F238E27FC236}">
                <a16:creationId xmlns:a16="http://schemas.microsoft.com/office/drawing/2014/main" id="{CBE8C7F8-5524-44E7-8C0D-BB7AA13403C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349829" y="457200"/>
            <a:ext cx="9622971" cy="5856514"/>
          </a:xfrm>
          <a:prstGeom prst="rect">
            <a:avLst/>
          </a:prstGeom>
          <a:noFill/>
          <a:extLst>
            <a:ext uri="{909E8E84-426E-40DD-AFC4-6F175D3DCCD1}">
              <a14:hiddenFill xmlns:a14="http://schemas.microsoft.com/office/drawing/2010/main">
                <a:solidFill>
                  <a:srgbClr val="FFFFFF"/>
                </a:solidFill>
              </a14:hiddenFill>
            </a:ext>
          </a:extLst>
        </p:spPr>
      </p:pic>
      <p:cxnSp>
        <p:nvCxnSpPr>
          <p:cNvPr id="89" name="Straight Connector 88">
            <a:extLst>
              <a:ext uri="{FF2B5EF4-FFF2-40B4-BE49-F238E27FC236}">
                <a16:creationId xmlns:a16="http://schemas.microsoft.com/office/drawing/2014/main" id="{3A5D40F5-A8C4-4952-BCA6-4D0D14F8BF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58751" y="0"/>
            <a:ext cx="532263" cy="68580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0577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85" name="Rectangle 84">
            <a:extLst>
              <a:ext uri="{FF2B5EF4-FFF2-40B4-BE49-F238E27FC236}">
                <a16:creationId xmlns:a16="http://schemas.microsoft.com/office/drawing/2014/main" id="{53851C1C-90B4-4D68-8D77-ACEDEBF97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23">
            <a:extLst>
              <a:ext uri="{FF2B5EF4-FFF2-40B4-BE49-F238E27FC236}">
                <a16:creationId xmlns:a16="http://schemas.microsoft.com/office/drawing/2014/main" id="{66A6C3B0-6FDC-4B35-B7CE-CC75F305A2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0" y="-10952"/>
            <a:ext cx="5037413" cy="6881907"/>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58016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358016 w 6132997"/>
              <a:gd name="connsiteY4" fmla="*/ 0 h 6881904"/>
              <a:gd name="connsiteX0" fmla="*/ 1916832 w 6132997"/>
              <a:gd name="connsiteY0" fmla="*/ 0 h 6892855"/>
              <a:gd name="connsiteX1" fmla="*/ 6132997 w 6132997"/>
              <a:gd name="connsiteY1" fmla="*/ 10951 h 6892855"/>
              <a:gd name="connsiteX2" fmla="*/ 6132997 w 6132997"/>
              <a:gd name="connsiteY2" fmla="*/ 6868949 h 6892855"/>
              <a:gd name="connsiteX3" fmla="*/ 0 w 6132997"/>
              <a:gd name="connsiteY3" fmla="*/ 6892855 h 6892855"/>
              <a:gd name="connsiteX4" fmla="*/ 1916832 w 6132997"/>
              <a:gd name="connsiteY4" fmla="*/ 0 h 6892855"/>
              <a:gd name="connsiteX0" fmla="*/ 2210210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210210 w 6426375"/>
              <a:gd name="connsiteY4" fmla="*/ 0 h 6881905"/>
              <a:gd name="connsiteX0" fmla="*/ 2755055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755055 w 6426375"/>
              <a:gd name="connsiteY4" fmla="*/ 0 h 688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6375" h="6881905">
                <a:moveTo>
                  <a:pt x="2755055" y="0"/>
                </a:moveTo>
                <a:lnTo>
                  <a:pt x="6426375" y="10951"/>
                </a:lnTo>
                <a:lnTo>
                  <a:pt x="6426375" y="6868949"/>
                </a:lnTo>
                <a:lnTo>
                  <a:pt x="0" y="6881905"/>
                </a:lnTo>
                <a:lnTo>
                  <a:pt x="275505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9" name="Straight Connector 88">
            <a:extLst>
              <a:ext uri="{FF2B5EF4-FFF2-40B4-BE49-F238E27FC236}">
                <a16:creationId xmlns:a16="http://schemas.microsoft.com/office/drawing/2014/main" id="{BF6F135C-352B-4218-8C4A-72DA56E2BC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486400" y="0"/>
            <a:ext cx="6705600" cy="199853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3358AD04-C5C5-4EED-9739-2CCED69898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68513" y="4035406"/>
            <a:ext cx="4723487" cy="28225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2A09171-30F7-4DDD-8406-68606DFBE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34056" y="0"/>
            <a:ext cx="2036307" cy="687095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098" name="Picture 2" descr="Diagram&#10;&#10;Description automatically generated">
            <a:extLst>
              <a:ext uri="{FF2B5EF4-FFF2-40B4-BE49-F238E27FC236}">
                <a16:creationId xmlns:a16="http://schemas.microsoft.com/office/drawing/2014/main" id="{8267CA98-3B34-447F-888C-6952EFE8F8DD}"/>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7301" b="5294"/>
          <a:stretch/>
        </p:blipFill>
        <p:spPr bwMode="auto">
          <a:xfrm>
            <a:off x="533400" y="533400"/>
            <a:ext cx="111252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885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7" name="Straight Connector 136">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151" name="Rectangle 150">
            <a:extLst>
              <a:ext uri="{FF2B5EF4-FFF2-40B4-BE49-F238E27FC236}">
                <a16:creationId xmlns:a16="http://schemas.microsoft.com/office/drawing/2014/main" id="{53851C1C-90B4-4D68-8D77-ACEDEBF97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 name="Rectangle 23">
            <a:extLst>
              <a:ext uri="{FF2B5EF4-FFF2-40B4-BE49-F238E27FC236}">
                <a16:creationId xmlns:a16="http://schemas.microsoft.com/office/drawing/2014/main" id="{66A6C3B0-6FDC-4B35-B7CE-CC75F305A2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0" y="-10952"/>
            <a:ext cx="5037413" cy="6881907"/>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58016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358016 w 6132997"/>
              <a:gd name="connsiteY4" fmla="*/ 0 h 6881904"/>
              <a:gd name="connsiteX0" fmla="*/ 1916832 w 6132997"/>
              <a:gd name="connsiteY0" fmla="*/ 0 h 6892855"/>
              <a:gd name="connsiteX1" fmla="*/ 6132997 w 6132997"/>
              <a:gd name="connsiteY1" fmla="*/ 10951 h 6892855"/>
              <a:gd name="connsiteX2" fmla="*/ 6132997 w 6132997"/>
              <a:gd name="connsiteY2" fmla="*/ 6868949 h 6892855"/>
              <a:gd name="connsiteX3" fmla="*/ 0 w 6132997"/>
              <a:gd name="connsiteY3" fmla="*/ 6892855 h 6892855"/>
              <a:gd name="connsiteX4" fmla="*/ 1916832 w 6132997"/>
              <a:gd name="connsiteY4" fmla="*/ 0 h 6892855"/>
              <a:gd name="connsiteX0" fmla="*/ 2210210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210210 w 6426375"/>
              <a:gd name="connsiteY4" fmla="*/ 0 h 6881905"/>
              <a:gd name="connsiteX0" fmla="*/ 2755055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755055 w 6426375"/>
              <a:gd name="connsiteY4" fmla="*/ 0 h 688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6375" h="6881905">
                <a:moveTo>
                  <a:pt x="2755055" y="0"/>
                </a:moveTo>
                <a:lnTo>
                  <a:pt x="6426375" y="10951"/>
                </a:lnTo>
                <a:lnTo>
                  <a:pt x="6426375" y="6868949"/>
                </a:lnTo>
                <a:lnTo>
                  <a:pt x="0" y="6881905"/>
                </a:lnTo>
                <a:lnTo>
                  <a:pt x="275505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5" name="Straight Connector 154">
            <a:extLst>
              <a:ext uri="{FF2B5EF4-FFF2-40B4-BE49-F238E27FC236}">
                <a16:creationId xmlns:a16="http://schemas.microsoft.com/office/drawing/2014/main" id="{BF6F135C-352B-4218-8C4A-72DA56E2BC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486400" y="0"/>
            <a:ext cx="6705600" cy="199853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3358AD04-C5C5-4EED-9739-2CCED69898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68513" y="4035406"/>
            <a:ext cx="4723487" cy="28225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72A09171-30F7-4DDD-8406-68606DFBE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34056" y="0"/>
            <a:ext cx="2036307" cy="687095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5124" name="Picture 4" descr="Change management model – ADKAR&lt;sup&gt;&lt;sup&gt;®&lt;/sup&gt;&lt;/sup&gt;">
            <a:extLst>
              <a:ext uri="{FF2B5EF4-FFF2-40B4-BE49-F238E27FC236}">
                <a16:creationId xmlns:a16="http://schemas.microsoft.com/office/drawing/2014/main" id="{65D6C8E2-46D1-479B-BBC2-B2C7064572F7}"/>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7468" r="3" b="3"/>
          <a:stretch/>
        </p:blipFill>
        <p:spPr bwMode="auto">
          <a:xfrm>
            <a:off x="533400" y="533400"/>
            <a:ext cx="111252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47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6148"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49"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0"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1"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2"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3"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4"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6155" name="Rectangle 84">
            <a:extLst>
              <a:ext uri="{FF2B5EF4-FFF2-40B4-BE49-F238E27FC236}">
                <a16:creationId xmlns:a16="http://schemas.microsoft.com/office/drawing/2014/main" id="{53851C1C-90B4-4D68-8D77-ACEDEBF97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56" name="Rectangle 23">
            <a:extLst>
              <a:ext uri="{FF2B5EF4-FFF2-40B4-BE49-F238E27FC236}">
                <a16:creationId xmlns:a16="http://schemas.microsoft.com/office/drawing/2014/main" id="{66A6C3B0-6FDC-4B35-B7CE-CC75F305A2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0" y="-10952"/>
            <a:ext cx="5037413" cy="6881907"/>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58016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358016 w 6132997"/>
              <a:gd name="connsiteY4" fmla="*/ 0 h 6881904"/>
              <a:gd name="connsiteX0" fmla="*/ 1916832 w 6132997"/>
              <a:gd name="connsiteY0" fmla="*/ 0 h 6892855"/>
              <a:gd name="connsiteX1" fmla="*/ 6132997 w 6132997"/>
              <a:gd name="connsiteY1" fmla="*/ 10951 h 6892855"/>
              <a:gd name="connsiteX2" fmla="*/ 6132997 w 6132997"/>
              <a:gd name="connsiteY2" fmla="*/ 6868949 h 6892855"/>
              <a:gd name="connsiteX3" fmla="*/ 0 w 6132997"/>
              <a:gd name="connsiteY3" fmla="*/ 6892855 h 6892855"/>
              <a:gd name="connsiteX4" fmla="*/ 1916832 w 6132997"/>
              <a:gd name="connsiteY4" fmla="*/ 0 h 6892855"/>
              <a:gd name="connsiteX0" fmla="*/ 2210210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210210 w 6426375"/>
              <a:gd name="connsiteY4" fmla="*/ 0 h 6881905"/>
              <a:gd name="connsiteX0" fmla="*/ 2755055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755055 w 6426375"/>
              <a:gd name="connsiteY4" fmla="*/ 0 h 688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6375" h="6881905">
                <a:moveTo>
                  <a:pt x="2755055" y="0"/>
                </a:moveTo>
                <a:lnTo>
                  <a:pt x="6426375" y="10951"/>
                </a:lnTo>
                <a:lnTo>
                  <a:pt x="6426375" y="6868949"/>
                </a:lnTo>
                <a:lnTo>
                  <a:pt x="0" y="6881905"/>
                </a:lnTo>
                <a:lnTo>
                  <a:pt x="275505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157" name="Straight Connector 88">
            <a:extLst>
              <a:ext uri="{FF2B5EF4-FFF2-40B4-BE49-F238E27FC236}">
                <a16:creationId xmlns:a16="http://schemas.microsoft.com/office/drawing/2014/main" id="{BF6F135C-352B-4218-8C4A-72DA56E2BC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486400" y="0"/>
            <a:ext cx="6705600" cy="199853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8" name="Straight Connector 90">
            <a:extLst>
              <a:ext uri="{FF2B5EF4-FFF2-40B4-BE49-F238E27FC236}">
                <a16:creationId xmlns:a16="http://schemas.microsoft.com/office/drawing/2014/main" id="{3358AD04-C5C5-4EED-9739-2CCED69898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68513" y="4035406"/>
            <a:ext cx="4723487" cy="28225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6159" name="Straight Connector 92">
            <a:extLst>
              <a:ext uri="{FF2B5EF4-FFF2-40B4-BE49-F238E27FC236}">
                <a16:creationId xmlns:a16="http://schemas.microsoft.com/office/drawing/2014/main" id="{72A09171-30F7-4DDD-8406-68606DFBE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34056" y="0"/>
            <a:ext cx="2036307" cy="687095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9713D439-3153-4DA6-A536-04020D8CCE5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37202" y="478970"/>
            <a:ext cx="9071557" cy="5553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5816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72"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73"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74"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75"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76"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77"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78"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7179" name="Rectangle 84">
            <a:extLst>
              <a:ext uri="{FF2B5EF4-FFF2-40B4-BE49-F238E27FC236}">
                <a16:creationId xmlns:a16="http://schemas.microsoft.com/office/drawing/2014/main" id="{53851C1C-90B4-4D68-8D77-ACEDEBF97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80" name="Rectangle 23">
            <a:extLst>
              <a:ext uri="{FF2B5EF4-FFF2-40B4-BE49-F238E27FC236}">
                <a16:creationId xmlns:a16="http://schemas.microsoft.com/office/drawing/2014/main" id="{66A6C3B0-6FDC-4B35-B7CE-CC75F305A2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0" y="-10952"/>
            <a:ext cx="5037413" cy="6881907"/>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58016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358016 w 6132997"/>
              <a:gd name="connsiteY4" fmla="*/ 0 h 6881904"/>
              <a:gd name="connsiteX0" fmla="*/ 1916832 w 6132997"/>
              <a:gd name="connsiteY0" fmla="*/ 0 h 6892855"/>
              <a:gd name="connsiteX1" fmla="*/ 6132997 w 6132997"/>
              <a:gd name="connsiteY1" fmla="*/ 10951 h 6892855"/>
              <a:gd name="connsiteX2" fmla="*/ 6132997 w 6132997"/>
              <a:gd name="connsiteY2" fmla="*/ 6868949 h 6892855"/>
              <a:gd name="connsiteX3" fmla="*/ 0 w 6132997"/>
              <a:gd name="connsiteY3" fmla="*/ 6892855 h 6892855"/>
              <a:gd name="connsiteX4" fmla="*/ 1916832 w 6132997"/>
              <a:gd name="connsiteY4" fmla="*/ 0 h 6892855"/>
              <a:gd name="connsiteX0" fmla="*/ 2210210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210210 w 6426375"/>
              <a:gd name="connsiteY4" fmla="*/ 0 h 6881905"/>
              <a:gd name="connsiteX0" fmla="*/ 2755055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755055 w 6426375"/>
              <a:gd name="connsiteY4" fmla="*/ 0 h 688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6375" h="6881905">
                <a:moveTo>
                  <a:pt x="2755055" y="0"/>
                </a:moveTo>
                <a:lnTo>
                  <a:pt x="6426375" y="10951"/>
                </a:lnTo>
                <a:lnTo>
                  <a:pt x="6426375" y="6868949"/>
                </a:lnTo>
                <a:lnTo>
                  <a:pt x="0" y="6881905"/>
                </a:lnTo>
                <a:lnTo>
                  <a:pt x="275505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181" name="Straight Connector 88">
            <a:extLst>
              <a:ext uri="{FF2B5EF4-FFF2-40B4-BE49-F238E27FC236}">
                <a16:creationId xmlns:a16="http://schemas.microsoft.com/office/drawing/2014/main" id="{BF6F135C-352B-4218-8C4A-72DA56E2BC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486400" y="0"/>
            <a:ext cx="6705600" cy="199853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82" name="Straight Connector 90">
            <a:extLst>
              <a:ext uri="{FF2B5EF4-FFF2-40B4-BE49-F238E27FC236}">
                <a16:creationId xmlns:a16="http://schemas.microsoft.com/office/drawing/2014/main" id="{3358AD04-C5C5-4EED-9739-2CCED69898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68513" y="4035406"/>
            <a:ext cx="4723487" cy="28225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183" name="Straight Connector 92">
            <a:extLst>
              <a:ext uri="{FF2B5EF4-FFF2-40B4-BE49-F238E27FC236}">
                <a16:creationId xmlns:a16="http://schemas.microsoft.com/office/drawing/2014/main" id="{72A09171-30F7-4DDD-8406-68606DFBE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34056" y="0"/>
            <a:ext cx="2036307" cy="687095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7170" name="Picture 2">
            <a:extLst>
              <a:ext uri="{FF2B5EF4-FFF2-40B4-BE49-F238E27FC236}">
                <a16:creationId xmlns:a16="http://schemas.microsoft.com/office/drawing/2014/main" id="{291870F0-F70E-47A8-B38B-EB070A74E657}"/>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21539" b="9055"/>
          <a:stretch/>
        </p:blipFill>
        <p:spPr bwMode="auto">
          <a:xfrm>
            <a:off x="533400" y="314326"/>
            <a:ext cx="11125200" cy="6010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474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5" name="Straight Connector 134">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149" name="Rectangle 148">
            <a:extLst>
              <a:ext uri="{FF2B5EF4-FFF2-40B4-BE49-F238E27FC236}">
                <a16:creationId xmlns:a16="http://schemas.microsoft.com/office/drawing/2014/main" id="{446E324D-9201-4292-875F-C3B15A73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1" name="Straight Connector 150">
            <a:extLst>
              <a:ext uri="{FF2B5EF4-FFF2-40B4-BE49-F238E27FC236}">
                <a16:creationId xmlns:a16="http://schemas.microsoft.com/office/drawing/2014/main" id="{02AD7D83-A622-4E64-A15F-5715B2553B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1"/>
            <a:ext cx="5683516" cy="288556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E97A393F-6750-4B9D-A774-36E66ABA47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7835" y="0"/>
            <a:ext cx="3234165" cy="155502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92A6F3B3-F9A3-4E38-8F8E-5247F74D50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1242929"/>
            <a:ext cx="3559041" cy="56150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1D51125D-D15A-4ADA-929B-DACA6E0D1C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09656" y="3630223"/>
            <a:ext cx="3282344" cy="322777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8194" name="Picture 2" descr="What is Line Manager">
            <a:extLst>
              <a:ext uri="{FF2B5EF4-FFF2-40B4-BE49-F238E27FC236}">
                <a16:creationId xmlns:a16="http://schemas.microsoft.com/office/drawing/2014/main" id="{ACA52B1D-1578-4277-973C-5101D623FF8B}"/>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7458"/>
          <a:stretch/>
        </p:blipFill>
        <p:spPr bwMode="auto">
          <a:xfrm>
            <a:off x="533400" y="533400"/>
            <a:ext cx="11125200" cy="5791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738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85" name="Rectangle 84">
            <a:extLst>
              <a:ext uri="{FF2B5EF4-FFF2-40B4-BE49-F238E27FC236}">
                <a16:creationId xmlns:a16="http://schemas.microsoft.com/office/drawing/2014/main" id="{446E324D-9201-4292-875F-C3B15A73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7" name="Straight Connector 86">
            <a:extLst>
              <a:ext uri="{FF2B5EF4-FFF2-40B4-BE49-F238E27FC236}">
                <a16:creationId xmlns:a16="http://schemas.microsoft.com/office/drawing/2014/main" id="{02AD7D83-A622-4E64-A15F-5715B2553B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1"/>
            <a:ext cx="5683516" cy="288556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E97A393F-6750-4B9D-A774-36E66ABA47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7835" y="0"/>
            <a:ext cx="3234165" cy="155502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92A6F3B3-F9A3-4E38-8F8E-5247F74D50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1242929"/>
            <a:ext cx="3559041" cy="56150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D51125D-D15A-4ADA-929B-DACA6E0D1C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09656" y="3630223"/>
            <a:ext cx="3282344" cy="322777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9220" name="Picture 4">
            <a:extLst>
              <a:ext uri="{FF2B5EF4-FFF2-40B4-BE49-F238E27FC236}">
                <a16:creationId xmlns:a16="http://schemas.microsoft.com/office/drawing/2014/main" id="{A3888141-72DC-41D1-9833-D85B74BC4EC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68287" y="957943"/>
            <a:ext cx="8186056" cy="5145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69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87" name="Rectangle 86">
            <a:extLst>
              <a:ext uri="{FF2B5EF4-FFF2-40B4-BE49-F238E27FC236}">
                <a16:creationId xmlns:a16="http://schemas.microsoft.com/office/drawing/2014/main" id="{446E324D-9201-4292-875F-C3B15A73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9" name="Straight Connector 88">
            <a:extLst>
              <a:ext uri="{FF2B5EF4-FFF2-40B4-BE49-F238E27FC236}">
                <a16:creationId xmlns:a16="http://schemas.microsoft.com/office/drawing/2014/main" id="{02AD7D83-A622-4E64-A15F-5715B2553B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1"/>
            <a:ext cx="5683516" cy="288556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E97A393F-6750-4B9D-A774-36E66ABA47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7835" y="0"/>
            <a:ext cx="3234165" cy="155502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92A6F3B3-F9A3-4E38-8F8E-5247F74D50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1242929"/>
            <a:ext cx="3559041" cy="56150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1D51125D-D15A-4ADA-929B-DACA6E0D1C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09656" y="3630223"/>
            <a:ext cx="3282344" cy="322777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10244" name="Picture 4" descr="Who is most ethical? | AJP">
            <a:extLst>
              <a:ext uri="{FF2B5EF4-FFF2-40B4-BE49-F238E27FC236}">
                <a16:creationId xmlns:a16="http://schemas.microsoft.com/office/drawing/2014/main" id="{6C5FAC72-C568-4379-9EA0-0D1A754E5DBB}"/>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9090" b="17594"/>
          <a:stretch/>
        </p:blipFill>
        <p:spPr bwMode="auto">
          <a:xfrm>
            <a:off x="533400" y="533400"/>
            <a:ext cx="11125200" cy="5791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633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 name="Straight Connector 70">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85" name="Rectangle 84">
            <a:extLst>
              <a:ext uri="{FF2B5EF4-FFF2-40B4-BE49-F238E27FC236}">
                <a16:creationId xmlns:a16="http://schemas.microsoft.com/office/drawing/2014/main" id="{53851C1C-90B4-4D68-8D77-ACEDEBF97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23">
            <a:extLst>
              <a:ext uri="{FF2B5EF4-FFF2-40B4-BE49-F238E27FC236}">
                <a16:creationId xmlns:a16="http://schemas.microsoft.com/office/drawing/2014/main" id="{66A6C3B0-6FDC-4B35-B7CE-CC75F305A2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0" y="-10952"/>
            <a:ext cx="5037413" cy="6881907"/>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58016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358016 w 6132997"/>
              <a:gd name="connsiteY4" fmla="*/ 0 h 6881904"/>
              <a:gd name="connsiteX0" fmla="*/ 1916832 w 6132997"/>
              <a:gd name="connsiteY0" fmla="*/ 0 h 6892855"/>
              <a:gd name="connsiteX1" fmla="*/ 6132997 w 6132997"/>
              <a:gd name="connsiteY1" fmla="*/ 10951 h 6892855"/>
              <a:gd name="connsiteX2" fmla="*/ 6132997 w 6132997"/>
              <a:gd name="connsiteY2" fmla="*/ 6868949 h 6892855"/>
              <a:gd name="connsiteX3" fmla="*/ 0 w 6132997"/>
              <a:gd name="connsiteY3" fmla="*/ 6892855 h 6892855"/>
              <a:gd name="connsiteX4" fmla="*/ 1916832 w 6132997"/>
              <a:gd name="connsiteY4" fmla="*/ 0 h 6892855"/>
              <a:gd name="connsiteX0" fmla="*/ 2210210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210210 w 6426375"/>
              <a:gd name="connsiteY4" fmla="*/ 0 h 6881905"/>
              <a:gd name="connsiteX0" fmla="*/ 2755055 w 6426375"/>
              <a:gd name="connsiteY0" fmla="*/ 0 h 6881905"/>
              <a:gd name="connsiteX1" fmla="*/ 6426375 w 6426375"/>
              <a:gd name="connsiteY1" fmla="*/ 10951 h 6881905"/>
              <a:gd name="connsiteX2" fmla="*/ 6426375 w 6426375"/>
              <a:gd name="connsiteY2" fmla="*/ 6868949 h 6881905"/>
              <a:gd name="connsiteX3" fmla="*/ 0 w 6426375"/>
              <a:gd name="connsiteY3" fmla="*/ 6881905 h 6881905"/>
              <a:gd name="connsiteX4" fmla="*/ 2755055 w 6426375"/>
              <a:gd name="connsiteY4" fmla="*/ 0 h 688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6375" h="6881905">
                <a:moveTo>
                  <a:pt x="2755055" y="0"/>
                </a:moveTo>
                <a:lnTo>
                  <a:pt x="6426375" y="10951"/>
                </a:lnTo>
                <a:lnTo>
                  <a:pt x="6426375" y="6868949"/>
                </a:lnTo>
                <a:lnTo>
                  <a:pt x="0" y="6881905"/>
                </a:lnTo>
                <a:lnTo>
                  <a:pt x="275505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9" name="Straight Connector 88">
            <a:extLst>
              <a:ext uri="{FF2B5EF4-FFF2-40B4-BE49-F238E27FC236}">
                <a16:creationId xmlns:a16="http://schemas.microsoft.com/office/drawing/2014/main" id="{BF6F135C-352B-4218-8C4A-72DA56E2BC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486400" y="0"/>
            <a:ext cx="6705600" cy="199853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3358AD04-C5C5-4EED-9739-2CCED69898D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68513" y="4035406"/>
            <a:ext cx="4723487" cy="28225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2A09171-30F7-4DDD-8406-68606DFBE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34056" y="0"/>
            <a:ext cx="2036307" cy="6870956"/>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11266" name="Picture 2" descr="HR Evaluation">
            <a:extLst>
              <a:ext uri="{FF2B5EF4-FFF2-40B4-BE49-F238E27FC236}">
                <a16:creationId xmlns:a16="http://schemas.microsoft.com/office/drawing/2014/main" id="{EA091E3F-5A5C-4A8E-BF30-B14453155E19}"/>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8907" b="699"/>
          <a:stretch/>
        </p:blipFill>
        <p:spPr bwMode="auto">
          <a:xfrm>
            <a:off x="533400" y="533400"/>
            <a:ext cx="111252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082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21">
            <a:extLst>
              <a:ext uri="{FF2B5EF4-FFF2-40B4-BE49-F238E27FC236}">
                <a16:creationId xmlns:a16="http://schemas.microsoft.com/office/drawing/2014/main" id="{3FA49195-69EB-4E39-A68A-C232E2D03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A92F9DC-743D-47E7-A019-EE09540F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6FD5E2-0796-49E7-B125-0CAE8438A1D3}"/>
              </a:ext>
            </a:extLst>
          </p:cNvPr>
          <p:cNvSpPr>
            <a:spLocks noGrp="1"/>
          </p:cNvSpPr>
          <p:nvPr>
            <p:ph type="title"/>
          </p:nvPr>
        </p:nvSpPr>
        <p:spPr>
          <a:xfrm>
            <a:off x="2053600" y="4092943"/>
            <a:ext cx="7802880" cy="3231543"/>
          </a:xfrm>
        </p:spPr>
        <p:txBody>
          <a:bodyPr vert="horz" lIns="91440" tIns="45720" rIns="91440" bIns="45720" rtlCol="0" anchor="b">
            <a:normAutofit fontScale="90000"/>
          </a:bodyPr>
          <a:lstStyle/>
          <a:p>
            <a:pPr>
              <a:lnSpc>
                <a:spcPct val="107000"/>
              </a:lnSpc>
              <a:spcAft>
                <a:spcPts val="800"/>
              </a:spcAft>
            </a:pPr>
            <a:r>
              <a:rPr lang="en-GB" sz="1800" b="1" u="sng" dirty="0">
                <a:effectLst/>
                <a:latin typeface="Calibri" panose="020F0502020204030204" pitchFamily="34" charset="0"/>
                <a:ea typeface="Calibri" panose="020F0502020204030204" pitchFamily="34" charset="0"/>
                <a:cs typeface="Times New Roman" panose="02020603050405020304" pitchFamily="18" charset="0"/>
              </a:rPr>
              <a:t>References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ACAS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https://archive.acas.org.uk/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Armstrong and Taylor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https://askanacademic.com/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Change Management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https://www.managementstudyhq.com/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CIPD profession map 2020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https://peopleprofession.cipd.org</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Disweb   disweb.rmit.edu.au</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DTS International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https://www.dtssydney.com/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Hitecsh</a:t>
            </a:r>
            <a:r>
              <a:rPr lang="en-GB" sz="1800" dirty="0">
                <a:effectLst/>
                <a:latin typeface="Calibri" panose="020F0502020204030204" pitchFamily="34" charset="0"/>
                <a:ea typeface="Calibri" panose="020F0502020204030204" pitchFamily="34" charset="0"/>
                <a:cs typeface="Times New Roman" panose="02020603050405020304" pitchFamily="18" charset="0"/>
              </a:rPr>
              <a:t> Bhasin 2019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https://www.marketing91.com/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https://www.hrmexam.com/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Jones, C. and Saundry, R. (2012)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https://archive.acas.org.uk/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Juan López-Cotarelo, Industrial Relations Research Unit, Warwick Business School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https://warwick.ac.uk/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Lucid Chart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1"/>
              </a:rPr>
              <a:t>https://www.lucidchart.com/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Peter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Cheeese</a:t>
            </a:r>
            <a:r>
              <a:rPr lang="en-GB" sz="1800" dirty="0">
                <a:effectLst/>
                <a:latin typeface="Calibri" panose="020F0502020204030204" pitchFamily="34" charset="0"/>
                <a:ea typeface="Calibri" panose="020F0502020204030204" pitchFamily="34" charset="0"/>
                <a:cs typeface="Times New Roman" panose="02020603050405020304" pitchFamily="18" charset="0"/>
              </a:rPr>
              <a:t> CIPD Profession Map 2020</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Richard Saundry, University of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Sheffield</a:t>
            </a:r>
            <a:r>
              <a:rPr lang="en-GB" sz="1800" dirty="0">
                <a:effectLst/>
                <a:latin typeface="Calibri" panose="020F0502020204030204" pitchFamily="34" charset="0"/>
                <a:ea typeface="Calibri" panose="020F0502020204030204" pitchFamily="34" charset="0"/>
                <a:cs typeface="Times New Roman" panose="02020603050405020304" pitchFamily="18" charset="0"/>
              </a:rPr>
              <a:t>     https://archive.acas.org.uk/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Ruth Mayhew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2"/>
              </a:rPr>
              <a:t>https://smallbusiness.chron.com/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SHRM  2014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3"/>
              </a:rPr>
              <a:t>https://www.shrm.org</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Sue Kinsey, University of Plymouth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https://archive.acas.org.uk/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Ulrich Model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https://www.marketing91.com/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Virginia Fisher, University of West England    https://archive.acas.org.uk/</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US" sz="6600" dirty="0"/>
          </a:p>
        </p:txBody>
      </p:sp>
      <p:cxnSp>
        <p:nvCxnSpPr>
          <p:cNvPr id="26" name="Straight Connector 25">
            <a:extLst>
              <a:ext uri="{FF2B5EF4-FFF2-40B4-BE49-F238E27FC236}">
                <a16:creationId xmlns:a16="http://schemas.microsoft.com/office/drawing/2014/main" id="{13280B82-CD55-43FD-92C4-F05E2A8D1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7932" y="19556"/>
            <a:ext cx="8547253" cy="232232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0A4F542-D561-4AFB-8321-EB900BAF0A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7931" y="0"/>
            <a:ext cx="1461005" cy="461772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4D9248B-0006-4BFE-8110-40C16E45C0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35720" y="3957320"/>
            <a:ext cx="3272713" cy="290067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593BB5-7AFA-4C8F-AECA-CE733B1FD0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93326" y="0"/>
            <a:ext cx="1332509" cy="685799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521483B-CE28-412B-9C71-9BE081E9DC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37960" y="0"/>
            <a:ext cx="5654039" cy="220625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C9F4738-DD27-44BE-98C6-AB0B2296BD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5196840"/>
            <a:ext cx="5181599" cy="16416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2693268"/>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3641</Words>
  <Application>Microsoft Office PowerPoint</Application>
  <PresentationFormat>Widescreen</PresentationFormat>
  <Paragraphs>219</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Univers Condensed Light</vt:lpstr>
      <vt:lpstr>Walbaum Display Light</vt:lpstr>
      <vt:lpstr>AngleLinesVTI</vt:lpstr>
      <vt:lpstr>PowerPoint Presentation</vt:lpstr>
      <vt:lpstr>The function of Human Resources</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ACAS https://archive.acas.org.uk/ Armstrong and Taylor  https://askanacademic.com/ Change Management  https://www.managementstudyhq.com/ CIPD profession map 2020  https://peopleprofession.cipd.org Disweb   disweb.rmit.edu.au DTS International https://www.dtssydney.com/  Hitecsh Bhasin 2019  https://www.marketing91.com/  https://www.hrmexam.com/ Jones, C. and Saundry, R. (2012)  https://archive.acas.org.uk/ Juan López-Cotarelo, Industrial Relations Research Unit, Warwick Business School  https://warwick.ac.uk/  Lucid Chart  https://www.lucidchart.com/ Peter Cheeese CIPD Profession Map 2020 Richard Saundry, University of Sheffield     https://archive.acas.org.uk/ Ruth Mayhew  https://smallbusiness.chron.com/ SHRM  2014  https://www.shrm.org   Sue Kinsey, University of Plymouth  https://archive.acas.org.uk/ Ulrich Model  https://www.marketing91.com/  Virginia Fisher, University of West England    https://archive.acas.org.uk/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Mason</dc:creator>
  <cp:lastModifiedBy>Sarah Mason</cp:lastModifiedBy>
  <cp:revision>1</cp:revision>
  <dcterms:created xsi:type="dcterms:W3CDTF">2021-01-26T17:20:11Z</dcterms:created>
  <dcterms:modified xsi:type="dcterms:W3CDTF">2021-01-26T17:20:55Z</dcterms:modified>
</cp:coreProperties>
</file>