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7" r:id="rId48"/>
    <p:sldId id="302" r:id="rId49"/>
    <p:sldId id="303" r:id="rId50"/>
    <p:sldId id="306" r:id="rId51"/>
    <p:sldId id="305" r:id="rId52"/>
    <p:sldId id="308" r:id="rId53"/>
    <p:sldId id="309" r:id="rId54"/>
    <p:sldId id="310" r:id="rId55"/>
    <p:sldId id="311" r:id="rId56"/>
    <p:sldId id="312" r:id="rId57"/>
    <p:sldId id="313" r:id="rId58"/>
    <p:sldId id="314" r:id="rId59"/>
    <p:sldId id="315" r:id="rId60"/>
    <p:sldId id="316" r:id="rId6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6441" autoAdjust="0"/>
  </p:normalViewPr>
  <p:slideViewPr>
    <p:cSldViewPr>
      <p:cViewPr varScale="1">
        <p:scale>
          <a:sx n="71" d="100"/>
          <a:sy n="71" d="100"/>
        </p:scale>
        <p:origin x="-1344" y="-96"/>
      </p:cViewPr>
      <p:guideLst>
        <p:guide orient="horz" pos="2160"/>
        <p:guide pos="2880"/>
      </p:guideLst>
    </p:cSldViewPr>
  </p:slideViewPr>
  <p:notesTextViewPr>
    <p:cViewPr>
      <p:scale>
        <a:sx n="1" d="1"/>
        <a:sy n="1" d="1"/>
      </p:scale>
      <p:origin x="0" y="0"/>
    </p:cViewPr>
  </p:notesTextViewPr>
  <p:sorterViewPr>
    <p:cViewPr>
      <p:scale>
        <a:sx n="100" d="100"/>
        <a:sy n="100" d="100"/>
      </p:scale>
      <p:origin x="0" y="9798"/>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97AB57E-1CA2-4C59-894D-5095DBE3341C}" type="datetimeFigureOut">
              <a:rPr lang="en-GB" smtClean="0"/>
              <a:t>28/11/2016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516B23C-2FAD-466D-870F-79E2EEE7EE52}" type="slidenum">
              <a:rPr lang="en-GB" smtClean="0"/>
              <a:t>‹#›</a:t>
            </a:fld>
            <a:endParaRPr lang="en-GB" dirty="0"/>
          </a:p>
        </p:txBody>
      </p:sp>
    </p:spTree>
    <p:extLst>
      <p:ext uri="{BB962C8B-B14F-4D97-AF65-F5344CB8AC3E}">
        <p14:creationId xmlns:p14="http://schemas.microsoft.com/office/powerpoint/2010/main" val="5540088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97AB57E-1CA2-4C59-894D-5095DBE3341C}" type="datetimeFigureOut">
              <a:rPr lang="en-GB" smtClean="0"/>
              <a:t>28/11/2016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516B23C-2FAD-466D-870F-79E2EEE7EE52}" type="slidenum">
              <a:rPr lang="en-GB" smtClean="0"/>
              <a:t>‹#›</a:t>
            </a:fld>
            <a:endParaRPr lang="en-GB" dirty="0"/>
          </a:p>
        </p:txBody>
      </p:sp>
    </p:spTree>
    <p:extLst>
      <p:ext uri="{BB962C8B-B14F-4D97-AF65-F5344CB8AC3E}">
        <p14:creationId xmlns:p14="http://schemas.microsoft.com/office/powerpoint/2010/main" val="616610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97AB57E-1CA2-4C59-894D-5095DBE3341C}" type="datetimeFigureOut">
              <a:rPr lang="en-GB" smtClean="0"/>
              <a:t>28/11/2016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516B23C-2FAD-466D-870F-79E2EEE7EE52}" type="slidenum">
              <a:rPr lang="en-GB" smtClean="0"/>
              <a:t>‹#›</a:t>
            </a:fld>
            <a:endParaRPr lang="en-GB" dirty="0"/>
          </a:p>
        </p:txBody>
      </p:sp>
    </p:spTree>
    <p:extLst>
      <p:ext uri="{BB962C8B-B14F-4D97-AF65-F5344CB8AC3E}">
        <p14:creationId xmlns:p14="http://schemas.microsoft.com/office/powerpoint/2010/main" val="810181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97AB57E-1CA2-4C59-894D-5095DBE3341C}" type="datetimeFigureOut">
              <a:rPr lang="en-GB" smtClean="0"/>
              <a:t>28/11/2016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516B23C-2FAD-466D-870F-79E2EEE7EE52}" type="slidenum">
              <a:rPr lang="en-GB" smtClean="0"/>
              <a:t>‹#›</a:t>
            </a:fld>
            <a:endParaRPr lang="en-GB" dirty="0"/>
          </a:p>
        </p:txBody>
      </p:sp>
    </p:spTree>
    <p:extLst>
      <p:ext uri="{BB962C8B-B14F-4D97-AF65-F5344CB8AC3E}">
        <p14:creationId xmlns:p14="http://schemas.microsoft.com/office/powerpoint/2010/main" val="1497494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97AB57E-1CA2-4C59-894D-5095DBE3341C}" type="datetimeFigureOut">
              <a:rPr lang="en-GB" smtClean="0"/>
              <a:t>28/11/2016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3516B23C-2FAD-466D-870F-79E2EEE7EE52}" type="slidenum">
              <a:rPr lang="en-GB" smtClean="0"/>
              <a:t>‹#›</a:t>
            </a:fld>
            <a:endParaRPr lang="en-GB" dirty="0"/>
          </a:p>
        </p:txBody>
      </p:sp>
    </p:spTree>
    <p:extLst>
      <p:ext uri="{BB962C8B-B14F-4D97-AF65-F5344CB8AC3E}">
        <p14:creationId xmlns:p14="http://schemas.microsoft.com/office/powerpoint/2010/main" val="41560260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97AB57E-1CA2-4C59-894D-5095DBE3341C}" type="datetimeFigureOut">
              <a:rPr lang="en-GB" smtClean="0"/>
              <a:t>28/11/2016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3516B23C-2FAD-466D-870F-79E2EEE7EE52}" type="slidenum">
              <a:rPr lang="en-GB" smtClean="0"/>
              <a:t>‹#›</a:t>
            </a:fld>
            <a:endParaRPr lang="en-GB" dirty="0"/>
          </a:p>
        </p:txBody>
      </p:sp>
    </p:spTree>
    <p:extLst>
      <p:ext uri="{BB962C8B-B14F-4D97-AF65-F5344CB8AC3E}">
        <p14:creationId xmlns:p14="http://schemas.microsoft.com/office/powerpoint/2010/main" val="34790336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7AB57E-1CA2-4C59-894D-5095DBE3341C}" type="datetimeFigureOut">
              <a:rPr lang="en-GB" smtClean="0"/>
              <a:t>28/11/2016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3516B23C-2FAD-466D-870F-79E2EEE7EE52}" type="slidenum">
              <a:rPr lang="en-GB" smtClean="0"/>
              <a:t>‹#›</a:t>
            </a:fld>
            <a:endParaRPr lang="en-GB" dirty="0"/>
          </a:p>
        </p:txBody>
      </p:sp>
    </p:spTree>
    <p:extLst>
      <p:ext uri="{BB962C8B-B14F-4D97-AF65-F5344CB8AC3E}">
        <p14:creationId xmlns:p14="http://schemas.microsoft.com/office/powerpoint/2010/main" val="3218314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97AB57E-1CA2-4C59-894D-5095DBE3341C}" type="datetimeFigureOut">
              <a:rPr lang="en-GB" smtClean="0"/>
              <a:t>28/11/2016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516B23C-2FAD-466D-870F-79E2EEE7EE52}" type="slidenum">
              <a:rPr lang="en-GB" smtClean="0"/>
              <a:t>‹#›</a:t>
            </a:fld>
            <a:endParaRPr lang="en-GB" dirty="0"/>
          </a:p>
        </p:txBody>
      </p:sp>
    </p:spTree>
    <p:extLst>
      <p:ext uri="{BB962C8B-B14F-4D97-AF65-F5344CB8AC3E}">
        <p14:creationId xmlns:p14="http://schemas.microsoft.com/office/powerpoint/2010/main" val="4113080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97AB57E-1CA2-4C59-894D-5095DBE3341C}" type="datetimeFigureOut">
              <a:rPr lang="en-GB" smtClean="0"/>
              <a:t>28/11/2016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516B23C-2FAD-466D-870F-79E2EEE7EE52}" type="slidenum">
              <a:rPr lang="en-GB" smtClean="0"/>
              <a:t>‹#›</a:t>
            </a:fld>
            <a:endParaRPr lang="en-GB" dirty="0"/>
          </a:p>
        </p:txBody>
      </p:sp>
    </p:spTree>
    <p:extLst>
      <p:ext uri="{BB962C8B-B14F-4D97-AF65-F5344CB8AC3E}">
        <p14:creationId xmlns:p14="http://schemas.microsoft.com/office/powerpoint/2010/main" val="1614571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97AB57E-1CA2-4C59-894D-5095DBE3341C}" type="datetimeFigureOut">
              <a:rPr lang="en-GB" smtClean="0"/>
              <a:t>28/11/2016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516B23C-2FAD-466D-870F-79E2EEE7EE52}" type="slidenum">
              <a:rPr lang="en-GB" smtClean="0"/>
              <a:t>‹#›</a:t>
            </a:fld>
            <a:endParaRPr lang="en-GB" dirty="0"/>
          </a:p>
        </p:txBody>
      </p:sp>
    </p:spTree>
    <p:extLst>
      <p:ext uri="{BB962C8B-B14F-4D97-AF65-F5344CB8AC3E}">
        <p14:creationId xmlns:p14="http://schemas.microsoft.com/office/powerpoint/2010/main" val="2272857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97AB57E-1CA2-4C59-894D-5095DBE3341C}" type="datetimeFigureOut">
              <a:rPr lang="en-GB" smtClean="0"/>
              <a:t>28/11/2016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516B23C-2FAD-466D-870F-79E2EEE7EE52}" type="slidenum">
              <a:rPr lang="en-GB" smtClean="0"/>
              <a:t>‹#›</a:t>
            </a:fld>
            <a:endParaRPr lang="en-GB" dirty="0"/>
          </a:p>
        </p:txBody>
      </p:sp>
    </p:spTree>
    <p:extLst>
      <p:ext uri="{BB962C8B-B14F-4D97-AF65-F5344CB8AC3E}">
        <p14:creationId xmlns:p14="http://schemas.microsoft.com/office/powerpoint/2010/main" val="2175452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7AB57E-1CA2-4C59-894D-5095DBE3341C}" type="datetimeFigureOut">
              <a:rPr lang="en-GB" smtClean="0"/>
              <a:t>28/11/2016</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16B23C-2FAD-466D-870F-79E2EEE7EE52}" type="slidenum">
              <a:rPr lang="en-GB" smtClean="0"/>
              <a:t>‹#›</a:t>
            </a:fld>
            <a:endParaRPr lang="en-GB" dirty="0"/>
          </a:p>
        </p:txBody>
      </p:sp>
    </p:spTree>
    <p:extLst>
      <p:ext uri="{BB962C8B-B14F-4D97-AF65-F5344CB8AC3E}">
        <p14:creationId xmlns:p14="http://schemas.microsoft.com/office/powerpoint/2010/main" val="32077374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Biomass</a:t>
            </a:r>
            <a:endParaRPr lang="en-GB" dirty="0"/>
          </a:p>
        </p:txBody>
      </p:sp>
      <p:sp>
        <p:nvSpPr>
          <p:cNvPr id="3" name="Subtitle 2"/>
          <p:cNvSpPr>
            <a:spLocks noGrp="1"/>
          </p:cNvSpPr>
          <p:nvPr>
            <p:ph type="subTitle" idx="1"/>
          </p:nvPr>
        </p:nvSpPr>
        <p:spPr/>
        <p:txBody>
          <a:bodyPr/>
          <a:lstStyle/>
          <a:p>
            <a:r>
              <a:rPr lang="en-GB" dirty="0" smtClean="0"/>
              <a:t>By</a:t>
            </a:r>
          </a:p>
          <a:p>
            <a:r>
              <a:rPr lang="en-GB" dirty="0" smtClean="0"/>
              <a:t>Andrew Thorn</a:t>
            </a:r>
            <a:endParaRPr lang="en-GB" dirty="0"/>
          </a:p>
        </p:txBody>
      </p:sp>
    </p:spTree>
    <p:extLst>
      <p:ext uri="{BB962C8B-B14F-4D97-AF65-F5344CB8AC3E}">
        <p14:creationId xmlns:p14="http://schemas.microsoft.com/office/powerpoint/2010/main" val="38658907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Biomass?</a:t>
            </a:r>
            <a:endParaRPr lang="en-GB" dirty="0"/>
          </a:p>
        </p:txBody>
      </p:sp>
      <p:sp>
        <p:nvSpPr>
          <p:cNvPr id="3" name="Content Placeholder 2"/>
          <p:cNvSpPr>
            <a:spLocks noGrp="1"/>
          </p:cNvSpPr>
          <p:nvPr>
            <p:ph idx="1"/>
          </p:nvPr>
        </p:nvSpPr>
        <p:spPr/>
        <p:txBody>
          <a:bodyPr/>
          <a:lstStyle/>
          <a:p>
            <a:pPr marL="0" indent="0">
              <a:buNone/>
            </a:pPr>
            <a:r>
              <a:rPr lang="en-GB" dirty="0" smtClean="0"/>
              <a:t>‘The material of plants and  animals, including their wastes and residues.’</a:t>
            </a:r>
            <a:endParaRPr lang="en-GB" dirty="0"/>
          </a:p>
        </p:txBody>
      </p:sp>
    </p:spTree>
    <p:extLst>
      <p:ext uri="{BB962C8B-B14F-4D97-AF65-F5344CB8AC3E}">
        <p14:creationId xmlns:p14="http://schemas.microsoft.com/office/powerpoint/2010/main" val="37425730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Biomass?</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It includes</a:t>
            </a:r>
          </a:p>
          <a:p>
            <a:r>
              <a:rPr lang="en-GB" dirty="0" smtClean="0"/>
              <a:t>Trees</a:t>
            </a:r>
          </a:p>
          <a:p>
            <a:r>
              <a:rPr lang="en-GB" dirty="0" smtClean="0"/>
              <a:t>Arable crops</a:t>
            </a:r>
          </a:p>
          <a:p>
            <a:r>
              <a:rPr lang="en-GB" dirty="0" smtClean="0"/>
              <a:t>Algae and other plants</a:t>
            </a:r>
          </a:p>
          <a:p>
            <a:r>
              <a:rPr lang="en-GB" dirty="0" smtClean="0"/>
              <a:t>Agricultural and forest residues</a:t>
            </a:r>
          </a:p>
          <a:p>
            <a:r>
              <a:rPr lang="en-GB" dirty="0" smtClean="0"/>
              <a:t>Effluents</a:t>
            </a:r>
          </a:p>
          <a:p>
            <a:r>
              <a:rPr lang="en-GB" dirty="0" smtClean="0"/>
              <a:t>Sewage sludge</a:t>
            </a:r>
          </a:p>
          <a:p>
            <a:r>
              <a:rPr lang="en-GB" dirty="0" smtClean="0"/>
              <a:t>Manures</a:t>
            </a:r>
          </a:p>
          <a:p>
            <a:r>
              <a:rPr lang="en-GB" dirty="0" smtClean="0"/>
              <a:t>Industrial by products</a:t>
            </a:r>
          </a:p>
          <a:p>
            <a:r>
              <a:rPr lang="en-GB" dirty="0" smtClean="0"/>
              <a:t>Organic fraction of municipal solid waste</a:t>
            </a:r>
            <a:endParaRPr lang="en-GB" dirty="0"/>
          </a:p>
        </p:txBody>
      </p:sp>
    </p:spTree>
    <p:extLst>
      <p:ext uri="{BB962C8B-B14F-4D97-AF65-F5344CB8AC3E}">
        <p14:creationId xmlns:p14="http://schemas.microsoft.com/office/powerpoint/2010/main" val="1538262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Photosynthesis and the Carbon Cycle</a:t>
            </a:r>
            <a:endParaRPr lang="en-GB" dirty="0"/>
          </a:p>
        </p:txBody>
      </p:sp>
      <p:sp>
        <p:nvSpPr>
          <p:cNvPr id="3" name="Content Placeholder 2"/>
          <p:cNvSpPr>
            <a:spLocks noGrp="1"/>
          </p:cNvSpPr>
          <p:nvPr>
            <p:ph idx="1"/>
          </p:nvPr>
        </p:nvSpPr>
        <p:spPr/>
        <p:txBody>
          <a:bodyPr/>
          <a:lstStyle/>
          <a:p>
            <a:r>
              <a:rPr lang="en-GB" dirty="0" smtClean="0"/>
              <a:t>Plants convert carbon dioxide (CO</a:t>
            </a:r>
            <a:r>
              <a:rPr lang="en-GB" baseline="-25000" dirty="0" smtClean="0"/>
              <a:t>2</a:t>
            </a:r>
            <a:r>
              <a:rPr lang="en-GB" dirty="0" smtClean="0"/>
              <a:t>) and water from the atmosphere into organic matter and organic matter and oxygen using the energy of the sun</a:t>
            </a:r>
          </a:p>
          <a:p>
            <a:r>
              <a:rPr lang="en-GB" dirty="0" smtClean="0"/>
              <a:t>The process is called photosynthesis</a:t>
            </a:r>
          </a:p>
          <a:p>
            <a:pPr marL="0" indent="0">
              <a:buNone/>
            </a:pPr>
            <a:r>
              <a:rPr lang="en-GB" dirty="0"/>
              <a:t>	</a:t>
            </a:r>
            <a:r>
              <a:rPr lang="en-GB" dirty="0" smtClean="0"/>
              <a:t>6CO</a:t>
            </a:r>
            <a:r>
              <a:rPr lang="en-GB" baseline="-25000" dirty="0" smtClean="0"/>
              <a:t>2</a:t>
            </a:r>
            <a:r>
              <a:rPr lang="en-GB" dirty="0" smtClean="0"/>
              <a:t> + 6H</a:t>
            </a:r>
            <a:r>
              <a:rPr lang="en-GB" baseline="-25000" dirty="0" smtClean="0"/>
              <a:t>2</a:t>
            </a:r>
            <a:r>
              <a:rPr lang="en-GB" dirty="0" smtClean="0"/>
              <a:t>O          C</a:t>
            </a:r>
            <a:r>
              <a:rPr lang="en-GB" baseline="-25000" dirty="0" smtClean="0"/>
              <a:t>6</a:t>
            </a:r>
            <a:r>
              <a:rPr lang="en-GB" dirty="0" smtClean="0"/>
              <a:t>H</a:t>
            </a:r>
            <a:r>
              <a:rPr lang="en-GB" baseline="-25000" dirty="0" smtClean="0"/>
              <a:t>12</a:t>
            </a:r>
            <a:r>
              <a:rPr lang="en-GB" dirty="0" smtClean="0"/>
              <a:t>O</a:t>
            </a:r>
            <a:r>
              <a:rPr lang="en-GB" baseline="-25000" dirty="0" smtClean="0"/>
              <a:t>6</a:t>
            </a:r>
            <a:r>
              <a:rPr lang="en-GB" dirty="0" smtClean="0"/>
              <a:t> + 6O</a:t>
            </a:r>
            <a:r>
              <a:rPr lang="en-GB" baseline="-25000" dirty="0" smtClean="0"/>
              <a:t>2</a:t>
            </a:r>
            <a:endParaRPr lang="en-GB" dirty="0"/>
          </a:p>
        </p:txBody>
      </p:sp>
    </p:spTree>
    <p:extLst>
      <p:ext uri="{BB962C8B-B14F-4D97-AF65-F5344CB8AC3E}">
        <p14:creationId xmlns:p14="http://schemas.microsoft.com/office/powerpoint/2010/main" val="42378254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Biomass Combustion</a:t>
            </a:r>
            <a:endParaRPr lang="en-GB" dirty="0"/>
          </a:p>
        </p:txBody>
      </p:sp>
      <p:sp>
        <p:nvSpPr>
          <p:cNvPr id="3" name="Content Placeholder 2"/>
          <p:cNvSpPr>
            <a:spLocks noGrp="1"/>
          </p:cNvSpPr>
          <p:nvPr>
            <p:ph idx="1"/>
          </p:nvPr>
        </p:nvSpPr>
        <p:spPr/>
        <p:txBody>
          <a:bodyPr/>
          <a:lstStyle/>
          <a:p>
            <a:r>
              <a:rPr lang="en-GB" dirty="0" smtClean="0"/>
              <a:t>When biomass is burned or digested the organic carbon is recycled in a complex global process known as the Carbon Cycle</a:t>
            </a:r>
          </a:p>
          <a:p>
            <a:r>
              <a:rPr lang="en-GB" dirty="0" smtClean="0"/>
              <a:t>In this process, the CO</a:t>
            </a:r>
            <a:r>
              <a:rPr lang="en-GB" baseline="-25000" dirty="0" smtClean="0"/>
              <a:t>2</a:t>
            </a:r>
            <a:r>
              <a:rPr lang="en-GB" dirty="0" smtClean="0"/>
              <a:t> that was</a:t>
            </a:r>
            <a:endParaRPr lang="en-GB" dirty="0"/>
          </a:p>
        </p:txBody>
      </p:sp>
    </p:spTree>
    <p:extLst>
      <p:ext uri="{BB962C8B-B14F-4D97-AF65-F5344CB8AC3E}">
        <p14:creationId xmlns:p14="http://schemas.microsoft.com/office/powerpoint/2010/main" val="15318114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Biomass Conversion</a:t>
            </a:r>
            <a:endParaRPr lang="en-GB" dirty="0"/>
          </a:p>
        </p:txBody>
      </p:sp>
      <p:sp>
        <p:nvSpPr>
          <p:cNvPr id="3" name="Content Placeholder 2"/>
          <p:cNvSpPr>
            <a:spLocks noGrp="1"/>
          </p:cNvSpPr>
          <p:nvPr>
            <p:ph idx="1"/>
          </p:nvPr>
        </p:nvSpPr>
        <p:spPr/>
        <p:txBody>
          <a:bodyPr/>
          <a:lstStyle/>
          <a:p>
            <a:r>
              <a:rPr lang="en-GB" dirty="0" smtClean="0"/>
              <a:t>Therefore, if the cycle of growth and harvest is maintained, there is, broadly speaking no net release CO</a:t>
            </a:r>
            <a:r>
              <a:rPr lang="en-GB" baseline="-25000" dirty="0" smtClean="0"/>
              <a:t>2</a:t>
            </a:r>
            <a:endParaRPr lang="en-GB" dirty="0" smtClean="0"/>
          </a:p>
          <a:p>
            <a:r>
              <a:rPr lang="en-GB" dirty="0" smtClean="0"/>
              <a:t>This is why biomass is regarded as an energy source that does not emit CO</a:t>
            </a:r>
            <a:r>
              <a:rPr lang="en-GB" baseline="-25000" dirty="0" smtClean="0"/>
              <a:t>2</a:t>
            </a:r>
            <a:r>
              <a:rPr lang="en-GB" dirty="0" smtClean="0"/>
              <a:t> into the atmosphere when burned</a:t>
            </a:r>
            <a:endParaRPr lang="en-GB" dirty="0"/>
          </a:p>
        </p:txBody>
      </p:sp>
    </p:spTree>
    <p:extLst>
      <p:ext uri="{BB962C8B-B14F-4D97-AF65-F5344CB8AC3E}">
        <p14:creationId xmlns:p14="http://schemas.microsoft.com/office/powerpoint/2010/main" val="8527347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381000"/>
            <a:ext cx="8077199" cy="6019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438586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457200"/>
            <a:ext cx="8458199" cy="6248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697492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Biomass Conversion</a:t>
            </a:r>
            <a:endParaRPr lang="en-GB" dirty="0"/>
          </a:p>
        </p:txBody>
      </p:sp>
      <p:sp>
        <p:nvSpPr>
          <p:cNvPr id="3" name="Content Placeholder 2"/>
          <p:cNvSpPr>
            <a:spLocks noGrp="1"/>
          </p:cNvSpPr>
          <p:nvPr>
            <p:ph idx="1"/>
          </p:nvPr>
        </p:nvSpPr>
        <p:spPr>
          <a:xfrm>
            <a:off x="457200" y="1600200"/>
            <a:ext cx="8229600" cy="4876800"/>
          </a:xfrm>
        </p:spPr>
        <p:txBody>
          <a:bodyPr>
            <a:normAutofit/>
          </a:bodyPr>
          <a:lstStyle/>
          <a:p>
            <a:r>
              <a:rPr lang="en-GB" dirty="0" smtClean="0"/>
              <a:t>It is not usually  possible to use biomass raw materials as they stand</a:t>
            </a:r>
          </a:p>
          <a:p>
            <a:r>
              <a:rPr lang="en-GB" dirty="0" smtClean="0"/>
              <a:t>They have to be converted in some way to solid, liquid or gaseous fuels that can be used to provide heat, generate electricity or power vehicles</a:t>
            </a:r>
          </a:p>
          <a:p>
            <a:r>
              <a:rPr lang="en-GB" dirty="0" smtClean="0"/>
              <a:t>This conversion is generally achieved by some type of mechanical thermal or biological process</a:t>
            </a:r>
            <a:endParaRPr lang="en-GB" dirty="0"/>
          </a:p>
        </p:txBody>
      </p:sp>
    </p:spTree>
    <p:extLst>
      <p:ext uri="{BB962C8B-B14F-4D97-AF65-F5344CB8AC3E}">
        <p14:creationId xmlns:p14="http://schemas.microsoft.com/office/powerpoint/2010/main" val="952813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Biomass Conversion</a:t>
            </a:r>
            <a:endParaRPr lang="en-GB" dirty="0"/>
          </a:p>
        </p:txBody>
      </p:sp>
      <p:sp>
        <p:nvSpPr>
          <p:cNvPr id="3" name="Content Placeholder 2"/>
          <p:cNvSpPr>
            <a:spLocks noGrp="1"/>
          </p:cNvSpPr>
          <p:nvPr>
            <p:ph idx="1"/>
          </p:nvPr>
        </p:nvSpPr>
        <p:spPr/>
        <p:txBody>
          <a:bodyPr/>
          <a:lstStyle/>
          <a:p>
            <a:r>
              <a:rPr lang="en-GB" dirty="0" smtClean="0"/>
              <a:t>Combustion, gasification and pyrolysis are examples of thermal processes</a:t>
            </a:r>
          </a:p>
          <a:p>
            <a:r>
              <a:rPr lang="en-GB" dirty="0" smtClean="0"/>
              <a:t>They produce either direct heat or a gas or oil, such as bio-oil</a:t>
            </a:r>
          </a:p>
          <a:p>
            <a:r>
              <a:rPr lang="en-GB" dirty="0" smtClean="0"/>
              <a:t>The gas can be used to drive a motor or a fuel cell</a:t>
            </a:r>
          </a:p>
          <a:p>
            <a:r>
              <a:rPr lang="en-GB" dirty="0" smtClean="0"/>
              <a:t>The bio-oil can be further transformed into gaseous and liquid fuels</a:t>
            </a:r>
            <a:endParaRPr lang="en-GB" dirty="0"/>
          </a:p>
        </p:txBody>
      </p:sp>
    </p:spTree>
    <p:extLst>
      <p:ext uri="{BB962C8B-B14F-4D97-AF65-F5344CB8AC3E}">
        <p14:creationId xmlns:p14="http://schemas.microsoft.com/office/powerpoint/2010/main" val="30542180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Biomass Conversion</a:t>
            </a:r>
            <a:endParaRPr lang="en-GB" dirty="0"/>
          </a:p>
        </p:txBody>
      </p:sp>
      <p:sp>
        <p:nvSpPr>
          <p:cNvPr id="3" name="Content Placeholder 2"/>
          <p:cNvSpPr>
            <a:spLocks noGrp="1"/>
          </p:cNvSpPr>
          <p:nvPr>
            <p:ph idx="1"/>
          </p:nvPr>
        </p:nvSpPr>
        <p:spPr/>
        <p:txBody>
          <a:bodyPr/>
          <a:lstStyle/>
          <a:p>
            <a:r>
              <a:rPr lang="en-GB" dirty="0" smtClean="0"/>
              <a:t>Fermentation and digestion are examples of biological processes</a:t>
            </a:r>
          </a:p>
          <a:p>
            <a:r>
              <a:rPr lang="en-GB" dirty="0" smtClean="0"/>
              <a:t>These use microbial or enzymatic activity to convert sugar into ethanol, or biomass to solid fuels or biogas</a:t>
            </a:r>
            <a:endParaRPr lang="en-GB" dirty="0"/>
          </a:p>
        </p:txBody>
      </p:sp>
    </p:spTree>
    <p:extLst>
      <p:ext uri="{BB962C8B-B14F-4D97-AF65-F5344CB8AC3E}">
        <p14:creationId xmlns:p14="http://schemas.microsoft.com/office/powerpoint/2010/main" val="19872926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838200"/>
          </a:xfrm>
        </p:spPr>
        <p:txBody>
          <a:bodyPr/>
          <a:lstStyle/>
          <a:p>
            <a:r>
              <a:rPr lang="en-GB" dirty="0" smtClean="0"/>
              <a:t>Biomass Conversion Pathways</a:t>
            </a:r>
            <a:endParaRPr lang="en-GB"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4800" y="1066800"/>
            <a:ext cx="8534400" cy="548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319631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Thermal Processes Combustion</a:t>
            </a:r>
            <a:endParaRPr lang="en-GB" dirty="0"/>
          </a:p>
        </p:txBody>
      </p:sp>
      <p:sp>
        <p:nvSpPr>
          <p:cNvPr id="3" name="Content Placeholder 2"/>
          <p:cNvSpPr>
            <a:spLocks noGrp="1"/>
          </p:cNvSpPr>
          <p:nvPr>
            <p:ph idx="1"/>
          </p:nvPr>
        </p:nvSpPr>
        <p:spPr/>
        <p:txBody>
          <a:bodyPr/>
          <a:lstStyle/>
          <a:p>
            <a:r>
              <a:rPr lang="en-GB" dirty="0" smtClean="0"/>
              <a:t>The biomass can either be fired directly or co-fired with fossil fuels</a:t>
            </a:r>
          </a:p>
          <a:p>
            <a:r>
              <a:rPr lang="en-GB" dirty="0" smtClean="0"/>
              <a:t>Modern coal-fired plants are increasingly being designed for co-firing in order to reduce carbon dioxide emissions</a:t>
            </a:r>
            <a:endParaRPr lang="en-GB" dirty="0"/>
          </a:p>
        </p:txBody>
      </p:sp>
    </p:spTree>
    <p:extLst>
      <p:ext uri="{BB962C8B-B14F-4D97-AF65-F5344CB8AC3E}">
        <p14:creationId xmlns:p14="http://schemas.microsoft.com/office/powerpoint/2010/main" val="9945444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Thermal Processes Combustion</a:t>
            </a:r>
            <a:endParaRPr lang="en-GB" dirty="0"/>
          </a:p>
        </p:txBody>
      </p:sp>
      <p:sp>
        <p:nvSpPr>
          <p:cNvPr id="3" name="Content Placeholder 2"/>
          <p:cNvSpPr>
            <a:spLocks noGrp="1"/>
          </p:cNvSpPr>
          <p:nvPr>
            <p:ph idx="1"/>
          </p:nvPr>
        </p:nvSpPr>
        <p:spPr/>
        <p:txBody>
          <a:bodyPr/>
          <a:lstStyle/>
          <a:p>
            <a:r>
              <a:rPr lang="en-GB" dirty="0" smtClean="0"/>
              <a:t>During combustion, a biomass particle first losses its moisture at temperatures up to 100</a:t>
            </a:r>
            <a:r>
              <a:rPr lang="en-GB" baseline="30000" dirty="0" smtClean="0"/>
              <a:t>°</a:t>
            </a:r>
            <a:r>
              <a:rPr lang="en-GB" dirty="0" smtClean="0"/>
              <a:t>C using heat given off by other particles</a:t>
            </a:r>
          </a:p>
          <a:p>
            <a:r>
              <a:rPr lang="en-GB" dirty="0" smtClean="0"/>
              <a:t>Then, as the dried particle heats up, volatile gases containing hydrocarbons, carbon monoxide, methane and other gaseous components are released</a:t>
            </a:r>
            <a:endParaRPr lang="en-GB" dirty="0"/>
          </a:p>
        </p:txBody>
      </p:sp>
    </p:spTree>
    <p:extLst>
      <p:ext uri="{BB962C8B-B14F-4D97-AF65-F5344CB8AC3E}">
        <p14:creationId xmlns:p14="http://schemas.microsoft.com/office/powerpoint/2010/main" val="29884081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lstStyle/>
          <a:p>
            <a:r>
              <a:rPr lang="en-GB" dirty="0" smtClean="0"/>
              <a:t>Thermal Processes Combustion</a:t>
            </a:r>
            <a:endParaRPr lang="en-GB" dirty="0"/>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4800" y="1295400"/>
            <a:ext cx="8610600" cy="5257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082603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Pyrolysis</a:t>
            </a:r>
            <a:endParaRPr lang="en-GB" dirty="0"/>
          </a:p>
        </p:txBody>
      </p:sp>
      <p:sp>
        <p:nvSpPr>
          <p:cNvPr id="3" name="Content Placeholder 2"/>
          <p:cNvSpPr>
            <a:spLocks noGrp="1"/>
          </p:cNvSpPr>
          <p:nvPr>
            <p:ph idx="1"/>
          </p:nvPr>
        </p:nvSpPr>
        <p:spPr/>
        <p:txBody>
          <a:bodyPr/>
          <a:lstStyle/>
          <a:p>
            <a:r>
              <a:rPr lang="en-GB" dirty="0" smtClean="0"/>
              <a:t>Uses an external source of heat with no oxygen</a:t>
            </a:r>
          </a:p>
          <a:p>
            <a:r>
              <a:rPr lang="en-GB" dirty="0" smtClean="0"/>
              <a:t>Heat causes the biomass molecule to breakdown to form water (steam) and highly reactive low-molecular weight fragments, many of which combine to form char</a:t>
            </a:r>
            <a:endParaRPr lang="en-GB" dirty="0"/>
          </a:p>
        </p:txBody>
      </p:sp>
    </p:spTree>
    <p:extLst>
      <p:ext uri="{BB962C8B-B14F-4D97-AF65-F5344CB8AC3E}">
        <p14:creationId xmlns:p14="http://schemas.microsoft.com/office/powerpoint/2010/main" val="2744715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Pyrolysis</a:t>
            </a:r>
            <a:endParaRPr lang="en-GB" dirty="0"/>
          </a:p>
        </p:txBody>
      </p:sp>
      <p:sp>
        <p:nvSpPr>
          <p:cNvPr id="3" name="Content Placeholder 2"/>
          <p:cNvSpPr>
            <a:spLocks noGrp="1"/>
          </p:cNvSpPr>
          <p:nvPr>
            <p:ph idx="1"/>
          </p:nvPr>
        </p:nvSpPr>
        <p:spPr>
          <a:xfrm>
            <a:off x="457200" y="1600200"/>
            <a:ext cx="8229600" cy="5029200"/>
          </a:xfrm>
        </p:spPr>
        <p:txBody>
          <a:bodyPr>
            <a:normAutofit fontScale="92500" lnSpcReduction="10000"/>
          </a:bodyPr>
          <a:lstStyle/>
          <a:p>
            <a:r>
              <a:rPr lang="en-GB" dirty="0" smtClean="0"/>
              <a:t>Hot char will react with steam to produce carbon monoxide and hydrogen, giving a gas with a high heating value</a:t>
            </a:r>
          </a:p>
          <a:p>
            <a:r>
              <a:rPr lang="en-GB" dirty="0" smtClean="0"/>
              <a:t>Some of the low-molecular weight compounds may be swept from the reactor, recombining to form tars as they cool</a:t>
            </a:r>
          </a:p>
          <a:p>
            <a:r>
              <a:rPr lang="en-GB" dirty="0" smtClean="0"/>
              <a:t>Fine particles of ash and partly carbonised biomass may also be carried in the gas stream</a:t>
            </a:r>
          </a:p>
          <a:p>
            <a:r>
              <a:rPr lang="en-GB" dirty="0" smtClean="0"/>
              <a:t>For these reasons, the gas requires advanced cleaning before it can be used in a combustion engine or turbine</a:t>
            </a:r>
            <a:endParaRPr lang="en-GB" dirty="0"/>
          </a:p>
        </p:txBody>
      </p:sp>
    </p:spTree>
    <p:extLst>
      <p:ext uri="{BB962C8B-B14F-4D97-AF65-F5344CB8AC3E}">
        <p14:creationId xmlns:p14="http://schemas.microsoft.com/office/powerpoint/2010/main" val="25587222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Pyrolysis</a:t>
            </a:r>
            <a:endParaRPr lang="en-GB" dirty="0"/>
          </a:p>
        </p:txBody>
      </p:sp>
      <p:pic>
        <p:nvPicPr>
          <p:cNvPr id="512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1447800"/>
            <a:ext cx="8305800" cy="49529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99485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Pyrolysis</a:t>
            </a:r>
            <a:endParaRPr lang="en-GB" dirty="0"/>
          </a:p>
        </p:txBody>
      </p:sp>
      <p:sp>
        <p:nvSpPr>
          <p:cNvPr id="3" name="Content Placeholder 2"/>
          <p:cNvSpPr>
            <a:spLocks noGrp="1"/>
          </p:cNvSpPr>
          <p:nvPr>
            <p:ph idx="1"/>
          </p:nvPr>
        </p:nvSpPr>
        <p:spPr>
          <a:xfrm>
            <a:off x="457200" y="1600200"/>
            <a:ext cx="8229600" cy="4953000"/>
          </a:xfrm>
        </p:spPr>
        <p:txBody>
          <a:bodyPr>
            <a:normAutofit fontScale="92500" lnSpcReduction="10000"/>
          </a:bodyPr>
          <a:lstStyle/>
          <a:p>
            <a:r>
              <a:rPr lang="en-GB" dirty="0" smtClean="0"/>
              <a:t>The liquid product from biomass pyrolysis is known as bio-oil</a:t>
            </a:r>
          </a:p>
          <a:p>
            <a:r>
              <a:rPr lang="en-GB" dirty="0" smtClean="0"/>
              <a:t>Bio-oils are a mixture of different molecules (alcohols, aldehydes, ketones, esters and phenolic compounds) derived from the fragmentation of lignin, cellulose, hemi cellulose and extractives</a:t>
            </a:r>
          </a:p>
          <a:p>
            <a:r>
              <a:rPr lang="en-GB" dirty="0" smtClean="0"/>
              <a:t>Bio-oil is much easier to handle and transport than solid fuel</a:t>
            </a:r>
          </a:p>
          <a:p>
            <a:r>
              <a:rPr lang="en-GB" dirty="0" smtClean="0"/>
              <a:t>However bio-oil can change during storage if the products in the condensate have not reached their thermodynamic</a:t>
            </a:r>
            <a:endParaRPr lang="en-GB" dirty="0"/>
          </a:p>
        </p:txBody>
      </p:sp>
    </p:spTree>
    <p:extLst>
      <p:ext uri="{BB962C8B-B14F-4D97-AF65-F5344CB8AC3E}">
        <p14:creationId xmlns:p14="http://schemas.microsoft.com/office/powerpoint/2010/main" val="30023776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Pyrolysis</a:t>
            </a:r>
            <a:endParaRPr lang="en-GB" dirty="0"/>
          </a:p>
        </p:txBody>
      </p:sp>
      <p:sp>
        <p:nvSpPr>
          <p:cNvPr id="3" name="Content Placeholder 2"/>
          <p:cNvSpPr>
            <a:spLocks noGrp="1"/>
          </p:cNvSpPr>
          <p:nvPr>
            <p:ph idx="1"/>
          </p:nvPr>
        </p:nvSpPr>
        <p:spPr/>
        <p:txBody>
          <a:bodyPr/>
          <a:lstStyle/>
          <a:p>
            <a:r>
              <a:rPr lang="en-GB" dirty="0" smtClean="0"/>
              <a:t>Pyrolysis of biomass is divided into (1) Slow pyrolysis, which is well known to produce charcoal, for example</a:t>
            </a:r>
          </a:p>
          <a:p>
            <a:r>
              <a:rPr lang="en-GB" dirty="0" smtClean="0"/>
              <a:t>Fast pyrolysis, which produces a high yield of liquid biofuels and other chemicals and flash pyrolysis</a:t>
            </a:r>
            <a:endParaRPr lang="en-GB" dirty="0"/>
          </a:p>
        </p:txBody>
      </p:sp>
    </p:spTree>
    <p:extLst>
      <p:ext uri="{BB962C8B-B14F-4D97-AF65-F5344CB8AC3E}">
        <p14:creationId xmlns:p14="http://schemas.microsoft.com/office/powerpoint/2010/main" val="41764242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Fast Pyrolysis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Is a high temperature (500 - 700°C) process in which small particles of biomass are heated rapidly in the absence of oxygen causing them to decompose to give vapours, aerosols and some char</a:t>
            </a:r>
          </a:p>
          <a:p>
            <a:r>
              <a:rPr lang="en-GB" dirty="0" smtClean="0"/>
              <a:t>After cooling and condensation, a dark viscous liquid (bio-oil) is obtained</a:t>
            </a:r>
          </a:p>
          <a:p>
            <a:r>
              <a:rPr lang="en-GB" dirty="0" smtClean="0"/>
              <a:t>It has a heating value about half that of conventional fuel oil and can substitute for the latter in combustion systems or engines for heat or power generation</a:t>
            </a:r>
            <a:endParaRPr lang="en-GB" dirty="0"/>
          </a:p>
        </p:txBody>
      </p:sp>
    </p:spTree>
    <p:extLst>
      <p:ext uri="{BB962C8B-B14F-4D97-AF65-F5344CB8AC3E}">
        <p14:creationId xmlns:p14="http://schemas.microsoft.com/office/powerpoint/2010/main" val="5322866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Fast Pyrolysis</a:t>
            </a:r>
            <a:endParaRPr lang="en-GB" dirty="0"/>
          </a:p>
        </p:txBody>
      </p:sp>
      <p:sp>
        <p:nvSpPr>
          <p:cNvPr id="3" name="Content Placeholder 2"/>
          <p:cNvSpPr>
            <a:spLocks noGrp="1"/>
          </p:cNvSpPr>
          <p:nvPr>
            <p:ph idx="1"/>
          </p:nvPr>
        </p:nvSpPr>
        <p:spPr/>
        <p:txBody>
          <a:bodyPr/>
          <a:lstStyle/>
          <a:p>
            <a:r>
              <a:rPr lang="en-GB" dirty="0" smtClean="0"/>
              <a:t>Further processing of oil by hydrogenation or using a catalyst will give a higher quality product close in specification to petroleum-derived fuel oils</a:t>
            </a:r>
          </a:p>
          <a:p>
            <a:r>
              <a:rPr lang="en-GB" dirty="0" smtClean="0"/>
              <a:t>This product can be used in diesel-fired vehicle engines</a:t>
            </a:r>
            <a:endParaRPr lang="en-GB" dirty="0"/>
          </a:p>
        </p:txBody>
      </p:sp>
    </p:spTree>
    <p:extLst>
      <p:ext uri="{BB962C8B-B14F-4D97-AF65-F5344CB8AC3E}">
        <p14:creationId xmlns:p14="http://schemas.microsoft.com/office/powerpoint/2010/main" val="18950328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Liquefaction</a:t>
            </a:r>
            <a:endParaRPr lang="en-GB" dirty="0"/>
          </a:p>
        </p:txBody>
      </p:sp>
      <p:sp>
        <p:nvSpPr>
          <p:cNvPr id="3" name="Content Placeholder 2"/>
          <p:cNvSpPr>
            <a:spLocks noGrp="1"/>
          </p:cNvSpPr>
          <p:nvPr>
            <p:ph idx="1"/>
          </p:nvPr>
        </p:nvSpPr>
        <p:spPr/>
        <p:txBody>
          <a:bodyPr/>
          <a:lstStyle/>
          <a:p>
            <a:r>
              <a:rPr lang="en-GB" dirty="0" smtClean="0"/>
              <a:t>Is a thermochemical conversion process in which liquid is obtained from biomass</a:t>
            </a:r>
          </a:p>
          <a:p>
            <a:r>
              <a:rPr lang="en-GB" dirty="0" smtClean="0"/>
              <a:t>In this process different liquid compounds are produced at low temperatures (300 - 500°C) and high pressures (5 – 20 MPa) over a residence time of about 30 minutes</a:t>
            </a:r>
          </a:p>
          <a:p>
            <a:r>
              <a:rPr lang="en-GB" dirty="0" smtClean="0"/>
              <a:t>It requires the use of either a catalyst or hydrogen under high pressure</a:t>
            </a:r>
            <a:endParaRPr lang="en-GB" dirty="0"/>
          </a:p>
        </p:txBody>
      </p:sp>
    </p:spTree>
    <p:extLst>
      <p:ext uri="{BB962C8B-B14F-4D97-AF65-F5344CB8AC3E}">
        <p14:creationId xmlns:p14="http://schemas.microsoft.com/office/powerpoint/2010/main" val="21040549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Gasification</a:t>
            </a:r>
            <a:endParaRPr lang="en-GB" dirty="0"/>
          </a:p>
        </p:txBody>
      </p:sp>
      <p:sp>
        <p:nvSpPr>
          <p:cNvPr id="3" name="Content Placeholder 2"/>
          <p:cNvSpPr>
            <a:spLocks noGrp="1"/>
          </p:cNvSpPr>
          <p:nvPr>
            <p:ph idx="1"/>
          </p:nvPr>
        </p:nvSpPr>
        <p:spPr/>
        <p:txBody>
          <a:bodyPr/>
          <a:lstStyle/>
          <a:p>
            <a:r>
              <a:rPr lang="en-GB" dirty="0" smtClean="0"/>
              <a:t>Is a high temperature </a:t>
            </a:r>
            <a:r>
              <a:rPr lang="en-GB" dirty="0" err="1" smtClean="0"/>
              <a:t>thermo</a:t>
            </a:r>
            <a:r>
              <a:rPr lang="en-GB" dirty="0" smtClean="0"/>
              <a:t> chemical process carried out under conditions that lead to a combustible gas, rather than heat or liquid</a:t>
            </a:r>
          </a:p>
          <a:p>
            <a:r>
              <a:rPr lang="en-GB" dirty="0" smtClean="0"/>
              <a:t>The process involves partial combustion of biomass feedstocks with a restricted supply of air or oxygen at temperature in the range 1200 - 1400°C</a:t>
            </a:r>
          </a:p>
          <a:p>
            <a:endParaRPr lang="en-GB" dirty="0"/>
          </a:p>
        </p:txBody>
      </p:sp>
    </p:spTree>
    <p:extLst>
      <p:ext uri="{BB962C8B-B14F-4D97-AF65-F5344CB8AC3E}">
        <p14:creationId xmlns:p14="http://schemas.microsoft.com/office/powerpoint/2010/main" val="36859906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Gasification</a:t>
            </a:r>
            <a:endParaRPr lang="en-GB" dirty="0"/>
          </a:p>
        </p:txBody>
      </p:sp>
      <p:sp>
        <p:nvSpPr>
          <p:cNvPr id="3" name="Content Placeholder 2"/>
          <p:cNvSpPr>
            <a:spLocks noGrp="1"/>
          </p:cNvSpPr>
          <p:nvPr>
            <p:ph idx="1"/>
          </p:nvPr>
        </p:nvSpPr>
        <p:spPr/>
        <p:txBody>
          <a:bodyPr/>
          <a:lstStyle/>
          <a:p>
            <a:r>
              <a:rPr lang="en-GB" dirty="0" smtClean="0"/>
              <a:t>Ideally, pure oxygen would be used because this would lead to a product of high heating value consisting mainly of carbon monoxide, hydrogen, methane and carbon dioxide</a:t>
            </a:r>
          </a:p>
          <a:p>
            <a:r>
              <a:rPr lang="en-GB" dirty="0" smtClean="0"/>
              <a:t>However, most biomass gasifiers use air for costs reasons so the output is diluted with nitrogen and therefore has a lower heating value.</a:t>
            </a:r>
            <a:endParaRPr lang="en-GB" dirty="0"/>
          </a:p>
        </p:txBody>
      </p:sp>
    </p:spTree>
    <p:extLst>
      <p:ext uri="{BB962C8B-B14F-4D97-AF65-F5344CB8AC3E}">
        <p14:creationId xmlns:p14="http://schemas.microsoft.com/office/powerpoint/2010/main" val="18516484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Gasification</a:t>
            </a:r>
            <a:endParaRPr lang="en-GB" dirty="0"/>
          </a:p>
        </p:txBody>
      </p:sp>
      <p:sp>
        <p:nvSpPr>
          <p:cNvPr id="3" name="Content Placeholder 2"/>
          <p:cNvSpPr>
            <a:spLocks noGrp="1"/>
          </p:cNvSpPr>
          <p:nvPr>
            <p:ph idx="1"/>
          </p:nvPr>
        </p:nvSpPr>
        <p:spPr/>
        <p:txBody>
          <a:bodyPr/>
          <a:lstStyle/>
          <a:p>
            <a:r>
              <a:rPr lang="en-GB" dirty="0" smtClean="0"/>
              <a:t>Whichever process is used the product can, after appropriate treatment, be turned directly, or used in gas turbines or engines to produce electricity</a:t>
            </a:r>
          </a:p>
          <a:p>
            <a:r>
              <a:rPr lang="en-GB" dirty="0" smtClean="0"/>
              <a:t>The process can be varied to give a hydrogen rich gas or synthesis gas which can be used to make other fuel products</a:t>
            </a:r>
            <a:endParaRPr lang="en-GB" dirty="0"/>
          </a:p>
        </p:txBody>
      </p:sp>
    </p:spTree>
    <p:extLst>
      <p:ext uri="{BB962C8B-B14F-4D97-AF65-F5344CB8AC3E}">
        <p14:creationId xmlns:p14="http://schemas.microsoft.com/office/powerpoint/2010/main" val="38735673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Fischer-</a:t>
            </a:r>
            <a:r>
              <a:rPr lang="en-GB" dirty="0" err="1" smtClean="0"/>
              <a:t>Tropsch</a:t>
            </a:r>
            <a:r>
              <a:rPr lang="en-GB" dirty="0" smtClean="0"/>
              <a:t> Diesel</a:t>
            </a:r>
            <a:endParaRPr lang="en-GB" dirty="0"/>
          </a:p>
        </p:txBody>
      </p:sp>
      <p:sp>
        <p:nvSpPr>
          <p:cNvPr id="3" name="Content Placeholder 2"/>
          <p:cNvSpPr>
            <a:spLocks noGrp="1"/>
          </p:cNvSpPr>
          <p:nvPr>
            <p:ph idx="1"/>
          </p:nvPr>
        </p:nvSpPr>
        <p:spPr/>
        <p:txBody>
          <a:bodyPr/>
          <a:lstStyle/>
          <a:p>
            <a:r>
              <a:rPr lang="en-GB" dirty="0" smtClean="0"/>
              <a:t>Can be produced by gasification of coal or biomass</a:t>
            </a:r>
          </a:p>
          <a:p>
            <a:r>
              <a:rPr lang="en-GB" dirty="0" smtClean="0"/>
              <a:t>Coal or carbohydrates of different molecular length from biomass react with oxygen and steam to generate CO and H</a:t>
            </a:r>
            <a:r>
              <a:rPr lang="en-GB" baseline="-25000" dirty="0" smtClean="0"/>
              <a:t>2</a:t>
            </a:r>
            <a:r>
              <a:rPr lang="en-GB" dirty="0" smtClean="0"/>
              <a:t> via the </a:t>
            </a:r>
            <a:r>
              <a:rPr lang="en-GB" dirty="0" err="1" smtClean="0"/>
              <a:t>Lurgi</a:t>
            </a:r>
            <a:r>
              <a:rPr lang="en-GB" dirty="0" smtClean="0"/>
              <a:t> process</a:t>
            </a:r>
          </a:p>
          <a:p>
            <a:pPr marL="0" indent="0">
              <a:buNone/>
            </a:pPr>
            <a:r>
              <a:rPr lang="en-GB" dirty="0"/>
              <a:t>	</a:t>
            </a:r>
            <a:r>
              <a:rPr lang="en-GB" dirty="0" smtClean="0"/>
              <a:t>C + H</a:t>
            </a:r>
            <a:r>
              <a:rPr lang="en-GB" baseline="-25000" dirty="0" smtClean="0"/>
              <a:t>2</a:t>
            </a:r>
            <a:r>
              <a:rPr lang="en-GB" dirty="0" smtClean="0"/>
              <a:t>O</a:t>
            </a:r>
            <a:r>
              <a:rPr lang="en-GB" baseline="-25000" dirty="0" smtClean="0"/>
              <a:t>(Steam) 	</a:t>
            </a:r>
            <a:r>
              <a:rPr lang="en-GB" baseline="30000" dirty="0" smtClean="0"/>
              <a:t>Heat</a:t>
            </a:r>
            <a:r>
              <a:rPr lang="en-GB" dirty="0" smtClean="0"/>
              <a:t>       CO + H</a:t>
            </a:r>
            <a:r>
              <a:rPr lang="en-GB" baseline="-25000" dirty="0" smtClean="0"/>
              <a:t>2</a:t>
            </a:r>
            <a:endParaRPr lang="en-GB" dirty="0" smtClean="0"/>
          </a:p>
          <a:p>
            <a:pPr marL="0" indent="0">
              <a:buNone/>
            </a:pPr>
            <a:r>
              <a:rPr lang="en-GB" dirty="0"/>
              <a:t>	</a:t>
            </a:r>
            <a:r>
              <a:rPr lang="en-GB" dirty="0" smtClean="0"/>
              <a:t>				      syngas</a:t>
            </a:r>
            <a:endParaRPr lang="en-GB" dirty="0"/>
          </a:p>
        </p:txBody>
      </p:sp>
      <p:cxnSp>
        <p:nvCxnSpPr>
          <p:cNvPr id="5" name="Straight Arrow Connector 4"/>
          <p:cNvCxnSpPr/>
          <p:nvPr/>
        </p:nvCxnSpPr>
        <p:spPr>
          <a:xfrm>
            <a:off x="3962400" y="5029200"/>
            <a:ext cx="11430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50492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Fischer-</a:t>
            </a:r>
            <a:r>
              <a:rPr lang="en-GB" dirty="0" err="1" smtClean="0"/>
              <a:t>Tropsch</a:t>
            </a:r>
            <a:r>
              <a:rPr lang="en-GB" dirty="0" smtClean="0"/>
              <a:t> Diesel</a:t>
            </a:r>
            <a:endParaRPr lang="en-GB" dirty="0"/>
          </a:p>
        </p:txBody>
      </p:sp>
      <p:sp>
        <p:nvSpPr>
          <p:cNvPr id="3" name="Content Placeholder 2"/>
          <p:cNvSpPr>
            <a:spLocks noGrp="1"/>
          </p:cNvSpPr>
          <p:nvPr>
            <p:ph idx="1"/>
          </p:nvPr>
        </p:nvSpPr>
        <p:spPr/>
        <p:txBody>
          <a:bodyPr/>
          <a:lstStyle/>
          <a:p>
            <a:r>
              <a:rPr lang="en-GB" dirty="0" smtClean="0"/>
              <a:t>The mixture is called syngas and can be directly used in gas turbines for power generation and/or in the presence of different catalysts and process conditions converted to different fuels, such as methanol, DME, methane or FT diesel</a:t>
            </a:r>
            <a:endParaRPr lang="en-GB" dirty="0"/>
          </a:p>
        </p:txBody>
      </p:sp>
    </p:spTree>
    <p:extLst>
      <p:ext uri="{BB962C8B-B14F-4D97-AF65-F5344CB8AC3E}">
        <p14:creationId xmlns:p14="http://schemas.microsoft.com/office/powerpoint/2010/main" val="741381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Fischer-</a:t>
            </a:r>
            <a:r>
              <a:rPr lang="en-GB" dirty="0" err="1" smtClean="0"/>
              <a:t>Tropsch</a:t>
            </a:r>
            <a:r>
              <a:rPr lang="en-GB" dirty="0" smtClean="0"/>
              <a:t> Diesel</a:t>
            </a:r>
            <a:endParaRPr lang="en-GB" dirty="0"/>
          </a:p>
        </p:txBody>
      </p:sp>
      <p:sp>
        <p:nvSpPr>
          <p:cNvPr id="3" name="Content Placeholder 2"/>
          <p:cNvSpPr>
            <a:spLocks noGrp="1"/>
          </p:cNvSpPr>
          <p:nvPr>
            <p:ph idx="1"/>
          </p:nvPr>
        </p:nvSpPr>
        <p:spPr/>
        <p:txBody>
          <a:bodyPr/>
          <a:lstStyle/>
          <a:p>
            <a:r>
              <a:rPr lang="en-GB" dirty="0" smtClean="0"/>
              <a:t>The composition of the products is varied by different process parameters, such as temperature, pressure and residence time, and also by the kind of catalyst which is used in the process</a:t>
            </a:r>
          </a:p>
          <a:p>
            <a:r>
              <a:rPr lang="en-GB" dirty="0" smtClean="0"/>
              <a:t>One of the advantages of syngas production is the wider range of different feedstocks or raw materials that can give rise to syngas</a:t>
            </a:r>
            <a:endParaRPr lang="en-GB" dirty="0"/>
          </a:p>
        </p:txBody>
      </p:sp>
    </p:spTree>
    <p:extLst>
      <p:ext uri="{BB962C8B-B14F-4D97-AF65-F5344CB8AC3E}">
        <p14:creationId xmlns:p14="http://schemas.microsoft.com/office/powerpoint/2010/main" val="23137091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Fischer-</a:t>
            </a:r>
            <a:r>
              <a:rPr lang="en-GB" dirty="0" err="1" smtClean="0"/>
              <a:t>Tropsch</a:t>
            </a:r>
            <a:r>
              <a:rPr lang="en-GB" dirty="0" smtClean="0"/>
              <a:t> Diesel</a:t>
            </a:r>
            <a:endParaRPr lang="en-GB" dirty="0"/>
          </a:p>
        </p:txBody>
      </p:sp>
      <p:sp>
        <p:nvSpPr>
          <p:cNvPr id="3" name="Content Placeholder 2"/>
          <p:cNvSpPr>
            <a:spLocks noGrp="1"/>
          </p:cNvSpPr>
          <p:nvPr>
            <p:ph idx="1"/>
          </p:nvPr>
        </p:nvSpPr>
        <p:spPr/>
        <p:txBody>
          <a:bodyPr/>
          <a:lstStyle/>
          <a:p>
            <a:r>
              <a:rPr lang="en-GB" dirty="0" smtClean="0"/>
              <a:t> the raw syngas may be contaminated with sulphur compounds, nitrogen compounds and heavy organic compounds collectively known as ‘tar’</a:t>
            </a:r>
          </a:p>
          <a:p>
            <a:r>
              <a:rPr lang="en-GB" dirty="0" smtClean="0"/>
              <a:t>There is also benzene, toluene and xylenes in </a:t>
            </a:r>
            <a:r>
              <a:rPr lang="en-GB" dirty="0" err="1" smtClean="0"/>
              <a:t>unpurified</a:t>
            </a:r>
            <a:r>
              <a:rPr lang="en-GB" dirty="0" smtClean="0"/>
              <a:t> raw gas produced by gasification</a:t>
            </a:r>
          </a:p>
          <a:p>
            <a:r>
              <a:rPr lang="en-GB" dirty="0" smtClean="0"/>
              <a:t>These contaminants may inactivate the catalysts</a:t>
            </a:r>
            <a:endParaRPr lang="en-GB" dirty="0"/>
          </a:p>
        </p:txBody>
      </p:sp>
    </p:spTree>
    <p:extLst>
      <p:ext uri="{BB962C8B-B14F-4D97-AF65-F5344CB8AC3E}">
        <p14:creationId xmlns:p14="http://schemas.microsoft.com/office/powerpoint/2010/main" val="29466551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Fischer-</a:t>
            </a:r>
            <a:r>
              <a:rPr lang="en-GB" dirty="0" err="1" smtClean="0"/>
              <a:t>Tropsch</a:t>
            </a:r>
            <a:r>
              <a:rPr lang="en-GB" dirty="0" smtClean="0"/>
              <a:t> Diesel</a:t>
            </a:r>
            <a:endParaRPr lang="en-GB" dirty="0"/>
          </a:p>
        </p:txBody>
      </p:sp>
      <p:sp>
        <p:nvSpPr>
          <p:cNvPr id="3" name="Content Placeholder 2"/>
          <p:cNvSpPr>
            <a:spLocks noGrp="1"/>
          </p:cNvSpPr>
          <p:nvPr>
            <p:ph idx="1"/>
          </p:nvPr>
        </p:nvSpPr>
        <p:spPr>
          <a:xfrm>
            <a:off x="457200" y="1600200"/>
            <a:ext cx="8229600" cy="4953000"/>
          </a:xfrm>
        </p:spPr>
        <p:txBody>
          <a:bodyPr>
            <a:normAutofit/>
          </a:bodyPr>
          <a:lstStyle/>
          <a:p>
            <a:r>
              <a:rPr lang="en-GB" dirty="0" smtClean="0"/>
              <a:t>Therefore it is often necessary to have a gas cleaning step for the raw syngas before conversion to different biofuels such as DME or methanol</a:t>
            </a:r>
          </a:p>
          <a:p>
            <a:r>
              <a:rPr lang="en-GB" dirty="0" smtClean="0"/>
              <a:t>Tar separation is a very complex and expensive process, but it is possible to remove some portion of the tar by an absorption step using a kind of oil in the purification step of syngas</a:t>
            </a:r>
            <a:endParaRPr lang="en-GB" dirty="0"/>
          </a:p>
        </p:txBody>
      </p:sp>
    </p:spTree>
    <p:extLst>
      <p:ext uri="{BB962C8B-B14F-4D97-AF65-F5344CB8AC3E}">
        <p14:creationId xmlns:p14="http://schemas.microsoft.com/office/powerpoint/2010/main" val="23851338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Fischer-</a:t>
            </a:r>
            <a:r>
              <a:rPr lang="en-GB" dirty="0" err="1" smtClean="0"/>
              <a:t>Tropsch</a:t>
            </a:r>
            <a:r>
              <a:rPr lang="en-GB" dirty="0" smtClean="0"/>
              <a:t> Synthesis</a:t>
            </a:r>
            <a:endParaRPr lang="en-GB" dirty="0"/>
          </a:p>
        </p:txBody>
      </p:sp>
      <p:sp>
        <p:nvSpPr>
          <p:cNvPr id="3" name="Content Placeholder 2"/>
          <p:cNvSpPr>
            <a:spLocks noGrp="1"/>
          </p:cNvSpPr>
          <p:nvPr>
            <p:ph idx="1"/>
          </p:nvPr>
        </p:nvSpPr>
        <p:spPr/>
        <p:txBody>
          <a:bodyPr/>
          <a:lstStyle/>
          <a:p>
            <a:pPr marL="0" indent="0">
              <a:buNone/>
            </a:pPr>
            <a:r>
              <a:rPr lang="en-GB" dirty="0" smtClean="0"/>
              <a:t>	CO + H</a:t>
            </a:r>
            <a:r>
              <a:rPr lang="en-GB" baseline="-25000" dirty="0" smtClean="0"/>
              <a:t>2</a:t>
            </a:r>
            <a:r>
              <a:rPr lang="en-GB" dirty="0"/>
              <a:t> </a:t>
            </a:r>
            <a:r>
              <a:rPr lang="en-GB" dirty="0" smtClean="0"/>
              <a:t> </a:t>
            </a:r>
            <a:r>
              <a:rPr lang="en-GB" baseline="-25000" dirty="0" smtClean="0"/>
              <a:t>Heat</a:t>
            </a:r>
            <a:r>
              <a:rPr lang="en-GB" dirty="0" smtClean="0"/>
              <a:t> </a:t>
            </a:r>
            <a:r>
              <a:rPr lang="en-GB" baseline="-25000" dirty="0" smtClean="0"/>
              <a:t>Pressure</a:t>
            </a:r>
            <a:r>
              <a:rPr lang="en-GB" dirty="0" smtClean="0"/>
              <a:t>	Alkene + H</a:t>
            </a:r>
            <a:r>
              <a:rPr lang="en-GB" baseline="-25000" dirty="0" smtClean="0"/>
              <a:t>2</a:t>
            </a:r>
            <a:r>
              <a:rPr lang="en-GB" dirty="0" smtClean="0"/>
              <a:t>O</a:t>
            </a:r>
          </a:p>
          <a:p>
            <a:pPr marL="0" indent="0">
              <a:buNone/>
            </a:pPr>
            <a:endParaRPr lang="en-GB" dirty="0"/>
          </a:p>
          <a:p>
            <a:pPr marL="0" indent="0">
              <a:buNone/>
            </a:pPr>
            <a:endParaRPr lang="en-GB" dirty="0" smtClean="0"/>
          </a:p>
          <a:p>
            <a:pPr marL="0" indent="0">
              <a:buNone/>
            </a:pPr>
            <a:r>
              <a:rPr lang="en-GB" dirty="0"/>
              <a:t>	</a:t>
            </a:r>
            <a:r>
              <a:rPr lang="en-GB" dirty="0" smtClean="0"/>
              <a:t>CO + H</a:t>
            </a:r>
            <a:r>
              <a:rPr lang="en-GB" baseline="-25000" dirty="0" smtClean="0"/>
              <a:t>2  Heat Pressure</a:t>
            </a:r>
            <a:r>
              <a:rPr lang="en-GB" dirty="0" smtClean="0"/>
              <a:t>	CH</a:t>
            </a:r>
            <a:r>
              <a:rPr lang="en-GB" baseline="-25000" dirty="0" smtClean="0"/>
              <a:t>4</a:t>
            </a:r>
            <a:r>
              <a:rPr lang="en-GB" dirty="0" smtClean="0"/>
              <a:t> + H</a:t>
            </a:r>
            <a:r>
              <a:rPr lang="en-GB" baseline="-25000" dirty="0" smtClean="0"/>
              <a:t>2</a:t>
            </a:r>
            <a:r>
              <a:rPr lang="en-GB" dirty="0" smtClean="0"/>
              <a:t>O</a:t>
            </a:r>
          </a:p>
          <a:p>
            <a:pPr marL="0" indent="0">
              <a:buNone/>
            </a:pPr>
            <a:endParaRPr lang="en-GB" dirty="0"/>
          </a:p>
        </p:txBody>
      </p:sp>
      <p:cxnSp>
        <p:nvCxnSpPr>
          <p:cNvPr id="5" name="Straight Arrow Connector 4"/>
          <p:cNvCxnSpPr/>
          <p:nvPr/>
        </p:nvCxnSpPr>
        <p:spPr>
          <a:xfrm>
            <a:off x="2895600" y="1905000"/>
            <a:ext cx="18288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2895600" y="3657600"/>
            <a:ext cx="16764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14697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Thermal Processing Equipment</a:t>
            </a:r>
            <a:endParaRPr lang="en-GB" dirty="0"/>
          </a:p>
        </p:txBody>
      </p:sp>
      <p:sp>
        <p:nvSpPr>
          <p:cNvPr id="3" name="Content Placeholder 2"/>
          <p:cNvSpPr>
            <a:spLocks noGrp="1"/>
          </p:cNvSpPr>
          <p:nvPr>
            <p:ph idx="1"/>
          </p:nvPr>
        </p:nvSpPr>
        <p:spPr>
          <a:xfrm>
            <a:off x="457200" y="1600200"/>
            <a:ext cx="8229600" cy="4953000"/>
          </a:xfrm>
        </p:spPr>
        <p:txBody>
          <a:bodyPr>
            <a:normAutofit lnSpcReduction="10000"/>
          </a:bodyPr>
          <a:lstStyle/>
          <a:p>
            <a:r>
              <a:rPr lang="en-GB" dirty="0" smtClean="0"/>
              <a:t>There are several different types of thermal processing equipment for biomass, (1) Fixed bed gasifier (moving bed); (2) The fluidised bed reactor (gasifier)</a:t>
            </a:r>
          </a:p>
          <a:p>
            <a:r>
              <a:rPr lang="en-GB" dirty="0" smtClean="0"/>
              <a:t>The simplest gasifier equipment is the fixed bed reactor, which consists of an upright cylindrical container that has an inlet and an outlet for the gases and where the feedstock is fed from above and the ashes are removed at the base of the container</a:t>
            </a:r>
            <a:endParaRPr lang="en-GB" dirty="0"/>
          </a:p>
        </p:txBody>
      </p:sp>
    </p:spTree>
    <p:extLst>
      <p:ext uri="{BB962C8B-B14F-4D97-AF65-F5344CB8AC3E}">
        <p14:creationId xmlns:p14="http://schemas.microsoft.com/office/powerpoint/2010/main" val="32664103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Thermal Processing Equipment</a:t>
            </a:r>
            <a:endParaRPr lang="en-GB" dirty="0"/>
          </a:p>
        </p:txBody>
      </p:sp>
      <p:sp>
        <p:nvSpPr>
          <p:cNvPr id="3" name="Content Placeholder 2"/>
          <p:cNvSpPr>
            <a:spLocks noGrp="1"/>
          </p:cNvSpPr>
          <p:nvPr>
            <p:ph idx="1"/>
          </p:nvPr>
        </p:nvSpPr>
        <p:spPr/>
        <p:txBody>
          <a:bodyPr/>
          <a:lstStyle/>
          <a:p>
            <a:r>
              <a:rPr lang="en-GB" dirty="0" smtClean="0"/>
              <a:t>There are several different constructions of fixed bed reactors, such as the (1) Updraft gasifier; (2) Downdraft gasifier and; (3) Cross flow gasifier</a:t>
            </a:r>
            <a:endParaRPr lang="en-GB" dirty="0"/>
          </a:p>
        </p:txBody>
      </p:sp>
    </p:spTree>
    <p:extLst>
      <p:ext uri="{BB962C8B-B14F-4D97-AF65-F5344CB8AC3E}">
        <p14:creationId xmlns:p14="http://schemas.microsoft.com/office/powerpoint/2010/main" val="11338975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a:t>
            </a:r>
            <a:r>
              <a:rPr lang="en-GB" smtClean="0"/>
              <a:t>of Gasifier</a:t>
            </a:r>
            <a:endParaRPr lang="en-GB"/>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09600" y="1600200"/>
            <a:ext cx="8229600" cy="4953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993251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Updraft Gasifier</a:t>
            </a:r>
            <a:endParaRPr lang="en-GB" dirty="0"/>
          </a:p>
        </p:txBody>
      </p:sp>
      <p:sp>
        <p:nvSpPr>
          <p:cNvPr id="3" name="Content Placeholder 2"/>
          <p:cNvSpPr>
            <a:spLocks noGrp="1"/>
          </p:cNvSpPr>
          <p:nvPr>
            <p:ph idx="1"/>
          </p:nvPr>
        </p:nvSpPr>
        <p:spPr/>
        <p:txBody>
          <a:bodyPr/>
          <a:lstStyle/>
          <a:p>
            <a:r>
              <a:rPr lang="en-GB" dirty="0" smtClean="0"/>
              <a:t>Permits the vapour of liquid compounds and tar to </a:t>
            </a:r>
            <a:r>
              <a:rPr lang="en-GB" dirty="0" err="1" smtClean="0"/>
              <a:t>distill</a:t>
            </a:r>
            <a:r>
              <a:rPr lang="en-GB" dirty="0" smtClean="0"/>
              <a:t> (flow) over</a:t>
            </a:r>
          </a:p>
          <a:p>
            <a:r>
              <a:rPr lang="en-GB" dirty="0" smtClean="0"/>
              <a:t>For downdraft gasifier the only way out for such materials is through the highest temperature zone, where they are destroyed</a:t>
            </a:r>
          </a:p>
          <a:p>
            <a:r>
              <a:rPr lang="en-GB" dirty="0" smtClean="0"/>
              <a:t>Therefore the amount of tar is minimised in this process and often any further purification of syngas is not necessary</a:t>
            </a:r>
            <a:endParaRPr lang="en-GB" dirty="0"/>
          </a:p>
        </p:txBody>
      </p:sp>
    </p:spTree>
    <p:extLst>
      <p:ext uri="{BB962C8B-B14F-4D97-AF65-F5344CB8AC3E}">
        <p14:creationId xmlns:p14="http://schemas.microsoft.com/office/powerpoint/2010/main" val="34054416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Cross Flow Gasifier</a:t>
            </a:r>
            <a:endParaRPr lang="en-GB" dirty="0"/>
          </a:p>
        </p:txBody>
      </p:sp>
      <p:sp>
        <p:nvSpPr>
          <p:cNvPr id="3" name="Content Placeholder 2"/>
          <p:cNvSpPr>
            <a:spLocks noGrp="1"/>
          </p:cNvSpPr>
          <p:nvPr>
            <p:ph idx="1"/>
          </p:nvPr>
        </p:nvSpPr>
        <p:spPr/>
        <p:txBody>
          <a:bodyPr/>
          <a:lstStyle/>
          <a:p>
            <a:r>
              <a:rPr lang="en-GB" dirty="0" smtClean="0"/>
              <a:t>The syngas is drawn off from the opposite side of the incoming gas, which prevents any contact of the reaction products with the fresh feedstock</a:t>
            </a:r>
          </a:p>
          <a:p>
            <a:r>
              <a:rPr lang="en-GB" dirty="0" smtClean="0"/>
              <a:t>Using this method the syngas is contaminated with a high amount of tar</a:t>
            </a:r>
            <a:endParaRPr lang="en-GB" dirty="0"/>
          </a:p>
        </p:txBody>
      </p:sp>
    </p:spTree>
    <p:extLst>
      <p:ext uri="{BB962C8B-B14F-4D97-AF65-F5344CB8AC3E}">
        <p14:creationId xmlns:p14="http://schemas.microsoft.com/office/powerpoint/2010/main" val="32864804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Types of Gasification</a:t>
            </a:r>
            <a:endParaRPr lang="en-GB" dirty="0"/>
          </a:p>
        </p:txBody>
      </p:sp>
      <p:sp>
        <p:nvSpPr>
          <p:cNvPr id="3" name="Content Placeholder 2"/>
          <p:cNvSpPr>
            <a:spLocks noGrp="1"/>
          </p:cNvSpPr>
          <p:nvPr>
            <p:ph idx="1"/>
          </p:nvPr>
        </p:nvSpPr>
        <p:spPr/>
        <p:txBody>
          <a:bodyPr/>
          <a:lstStyle/>
          <a:p>
            <a:pPr marL="0" indent="0">
              <a:buNone/>
            </a:pPr>
            <a:r>
              <a:rPr lang="en-GB" dirty="0" smtClean="0"/>
              <a:t>These include: -</a:t>
            </a:r>
          </a:p>
          <a:p>
            <a:r>
              <a:rPr lang="en-GB" dirty="0" smtClean="0"/>
              <a:t>Entrained bed</a:t>
            </a:r>
          </a:p>
          <a:p>
            <a:r>
              <a:rPr lang="en-GB" dirty="0" smtClean="0"/>
              <a:t>Twin fluidised bed</a:t>
            </a:r>
          </a:p>
          <a:p>
            <a:r>
              <a:rPr lang="en-GB" dirty="0" smtClean="0"/>
              <a:t>Bubbling fluid bed</a:t>
            </a:r>
          </a:p>
          <a:p>
            <a:r>
              <a:rPr lang="en-GB" dirty="0" smtClean="0"/>
              <a:t>Circulating fluid bed</a:t>
            </a:r>
            <a:endParaRPr lang="en-GB" dirty="0"/>
          </a:p>
        </p:txBody>
      </p:sp>
    </p:spTree>
    <p:extLst>
      <p:ext uri="{BB962C8B-B14F-4D97-AF65-F5344CB8AC3E}">
        <p14:creationId xmlns:p14="http://schemas.microsoft.com/office/powerpoint/2010/main" val="12042522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lstStyle/>
          <a:p>
            <a:r>
              <a:rPr lang="en-GB" dirty="0" smtClean="0"/>
              <a:t>In groups of two prepare a short 10 minute presentation that demonstrates how two of the gasification reactors operates.  You should spend 1 hour doing this.</a:t>
            </a:r>
            <a:endParaRPr lang="en-GB" dirty="0"/>
          </a:p>
        </p:txBody>
      </p:sp>
    </p:spTree>
    <p:extLst>
      <p:ext uri="{BB962C8B-B14F-4D97-AF65-F5344CB8AC3E}">
        <p14:creationId xmlns:p14="http://schemas.microsoft.com/office/powerpoint/2010/main" val="34058038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Fluidised Bed Reactor</a:t>
            </a:r>
            <a:endParaRPr lang="en-GB" dirty="0"/>
          </a:p>
        </p:txBody>
      </p:sp>
      <p:sp>
        <p:nvSpPr>
          <p:cNvPr id="3" name="Content Placeholder 2"/>
          <p:cNvSpPr>
            <a:spLocks noGrp="1"/>
          </p:cNvSpPr>
          <p:nvPr>
            <p:ph idx="1"/>
          </p:nvPr>
        </p:nvSpPr>
        <p:spPr/>
        <p:txBody>
          <a:bodyPr>
            <a:normAutofit lnSpcReduction="10000"/>
          </a:bodyPr>
          <a:lstStyle/>
          <a:p>
            <a:r>
              <a:rPr lang="en-GB" dirty="0" smtClean="0"/>
              <a:t>Is based on a counter-current flow of gas and particulate material (fluidising medium) which is normally a kind of quartz sand bed with a controlled particle size</a:t>
            </a:r>
          </a:p>
          <a:p>
            <a:r>
              <a:rPr lang="en-GB" dirty="0" smtClean="0"/>
              <a:t>This method ensures a uniform temperature is maintained throughout the bed enhancing the overall yield of gasification at a lower temperature than is required in the fixed bed reactors.</a:t>
            </a:r>
            <a:endParaRPr lang="en-GB" dirty="0"/>
          </a:p>
        </p:txBody>
      </p:sp>
    </p:spTree>
    <p:extLst>
      <p:ext uri="{BB962C8B-B14F-4D97-AF65-F5344CB8AC3E}">
        <p14:creationId xmlns:p14="http://schemas.microsoft.com/office/powerpoint/2010/main" val="34670780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Fluidised Bed Reactor</a:t>
            </a:r>
            <a:endParaRPr lang="en-GB" dirty="0"/>
          </a:p>
        </p:txBody>
      </p:sp>
      <p:sp>
        <p:nvSpPr>
          <p:cNvPr id="3" name="Content Placeholder 2"/>
          <p:cNvSpPr>
            <a:spLocks noGrp="1"/>
          </p:cNvSpPr>
          <p:nvPr>
            <p:ph idx="1"/>
          </p:nvPr>
        </p:nvSpPr>
        <p:spPr/>
        <p:txBody>
          <a:bodyPr/>
          <a:lstStyle/>
          <a:p>
            <a:r>
              <a:rPr lang="en-GB" dirty="0" smtClean="0"/>
              <a:t>One drawback of this method is the high loss of sensible heat and a residue of both fuel and ash in the syngas</a:t>
            </a:r>
          </a:p>
          <a:p>
            <a:r>
              <a:rPr lang="en-GB" dirty="0" smtClean="0"/>
              <a:t>By using a cyclone it is possible to separate ash and particles from the syngas and there are several methods to overcome these problems</a:t>
            </a:r>
            <a:endParaRPr lang="en-GB" dirty="0"/>
          </a:p>
        </p:txBody>
      </p:sp>
    </p:spTree>
    <p:extLst>
      <p:ext uri="{BB962C8B-B14F-4D97-AF65-F5344CB8AC3E}">
        <p14:creationId xmlns:p14="http://schemas.microsoft.com/office/powerpoint/2010/main" val="20276994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Gasification Fluidised Bed Reactor</a:t>
            </a:r>
            <a:endParaRPr lang="en-GB" dirty="0"/>
          </a:p>
        </p:txBody>
      </p:sp>
      <p:sp>
        <p:nvSpPr>
          <p:cNvPr id="3" name="Content Placeholder 2"/>
          <p:cNvSpPr>
            <a:spLocks noGrp="1"/>
          </p:cNvSpPr>
          <p:nvPr>
            <p:ph idx="1"/>
          </p:nvPr>
        </p:nvSpPr>
        <p:spPr/>
        <p:txBody>
          <a:bodyPr>
            <a:normAutofit lnSpcReduction="10000"/>
          </a:bodyPr>
          <a:lstStyle/>
          <a:p>
            <a:pPr marL="514350" indent="-514350">
              <a:buAutoNum type="arabicPeriod"/>
            </a:pPr>
            <a:r>
              <a:rPr lang="en-GB" dirty="0" smtClean="0"/>
              <a:t>Biomass is fed into the fluidised bed</a:t>
            </a:r>
          </a:p>
          <a:p>
            <a:pPr marL="514350" indent="-514350">
              <a:buAutoNum type="arabicPeriod"/>
            </a:pPr>
            <a:r>
              <a:rPr lang="en-GB" dirty="0" smtClean="0"/>
              <a:t>Biomass is heated with hot sand (about 1000° C) and syngas and char are formed</a:t>
            </a:r>
          </a:p>
          <a:p>
            <a:pPr marL="514350" indent="-514350">
              <a:buAutoNum type="arabicPeriod"/>
            </a:pPr>
            <a:r>
              <a:rPr lang="en-GB" dirty="0" smtClean="0"/>
              <a:t>The syngas and char are separated by the use of a cyclone</a:t>
            </a:r>
          </a:p>
          <a:p>
            <a:pPr marL="514350" indent="-514350">
              <a:buAutoNum type="arabicPeriod"/>
            </a:pPr>
            <a:r>
              <a:rPr lang="en-GB" dirty="0" smtClean="0"/>
              <a:t>The syngas is further purified before its use as a raw material for fuel production</a:t>
            </a:r>
          </a:p>
          <a:p>
            <a:pPr marL="514350" indent="-514350">
              <a:buAutoNum type="arabicPeriod"/>
            </a:pPr>
            <a:r>
              <a:rPr lang="en-GB" dirty="0" smtClean="0"/>
              <a:t>The flue gas may be used is steam production and power generation</a:t>
            </a:r>
            <a:endParaRPr lang="en-GB" dirty="0"/>
          </a:p>
        </p:txBody>
      </p:sp>
    </p:spTree>
    <p:extLst>
      <p:ext uri="{BB962C8B-B14F-4D97-AF65-F5344CB8AC3E}">
        <p14:creationId xmlns:p14="http://schemas.microsoft.com/office/powerpoint/2010/main" val="370753903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6146" name="Picture 2" descr="Image result for Industrial Fluidized Bed Reacto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 y="228600"/>
            <a:ext cx="8928100" cy="624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34327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Ash Problems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Ash issues such as agglomeration occur, and exchange of the sand bed may be needed after certain time interval</a:t>
            </a:r>
          </a:p>
          <a:p>
            <a:r>
              <a:rPr lang="en-GB" dirty="0" smtClean="0"/>
              <a:t>One way to overcome some problems with agglomeration is to use a mixture of biomass and peat in order to increase the melting point of the raw material in the furnace</a:t>
            </a:r>
          </a:p>
          <a:p>
            <a:r>
              <a:rPr lang="en-GB" dirty="0" smtClean="0"/>
              <a:t>It is also possible to use lime instead of quartz in the fluidised bed reactor to improve the agglomeration temperature in the combustion atmosphere of some biomass</a:t>
            </a:r>
            <a:endParaRPr lang="en-GB" dirty="0"/>
          </a:p>
        </p:txBody>
      </p:sp>
    </p:spTree>
    <p:extLst>
      <p:ext uri="{BB962C8B-B14F-4D97-AF65-F5344CB8AC3E}">
        <p14:creationId xmlns:p14="http://schemas.microsoft.com/office/powerpoint/2010/main" val="372342952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Bubbling Fluidised Bed Reactor</a:t>
            </a:r>
            <a:endParaRPr lang="en-GB" dirty="0"/>
          </a:p>
        </p:txBody>
      </p:sp>
      <p:sp>
        <p:nvSpPr>
          <p:cNvPr id="3" name="Content Placeholder 2"/>
          <p:cNvSpPr>
            <a:spLocks noGrp="1"/>
          </p:cNvSpPr>
          <p:nvPr>
            <p:ph idx="1"/>
          </p:nvPr>
        </p:nvSpPr>
        <p:spPr/>
        <p:txBody>
          <a:bodyPr>
            <a:normAutofit fontScale="92500"/>
          </a:bodyPr>
          <a:lstStyle/>
          <a:p>
            <a:r>
              <a:rPr lang="en-GB" dirty="0" smtClean="0"/>
              <a:t>A bed of fine inert material sits at the gasifier bottom, with air, oxygen or steam being blown upwards through the bed just fast enough (1 – 3 m/s) to agitate the material</a:t>
            </a:r>
          </a:p>
          <a:p>
            <a:r>
              <a:rPr lang="en-GB" dirty="0" smtClean="0"/>
              <a:t>Biomass is fed in from the side, mixes, and combusts or forms syngas which leaves upwards</a:t>
            </a:r>
          </a:p>
          <a:p>
            <a:r>
              <a:rPr lang="en-GB" dirty="0" smtClean="0"/>
              <a:t>Operates at temperatures below 900°C to avoid ash melting and sticking.  Can be pressurised</a:t>
            </a:r>
            <a:endParaRPr lang="en-GB" dirty="0"/>
          </a:p>
        </p:txBody>
      </p:sp>
    </p:spTree>
    <p:extLst>
      <p:ext uri="{BB962C8B-B14F-4D97-AF65-F5344CB8AC3E}">
        <p14:creationId xmlns:p14="http://schemas.microsoft.com/office/powerpoint/2010/main" val="13861950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Bubbling Fluidised Bed Reactor</a:t>
            </a:r>
            <a:endParaRPr lang="en-GB" dirty="0"/>
          </a:p>
        </p:txBody>
      </p:sp>
      <p:sp>
        <p:nvSpPr>
          <p:cNvPr id="3" name="Content Placeholder 2"/>
          <p:cNvSpPr>
            <a:spLocks noGrp="1"/>
          </p:cNvSpPr>
          <p:nvPr>
            <p:ph idx="1"/>
          </p:nvPr>
        </p:nvSpPr>
        <p:spPr/>
        <p:txBody>
          <a:bodyPr/>
          <a:lstStyle/>
          <a:p>
            <a:r>
              <a:rPr lang="en-GB" dirty="0" smtClean="0"/>
              <a:t>Can use a wide variety of feedstocks</a:t>
            </a:r>
          </a:p>
          <a:p>
            <a:r>
              <a:rPr lang="en-GB" dirty="0" smtClean="0"/>
              <a:t>An issue of bed agglomeration can occur when using feedstocks with low ash melting temperatures</a:t>
            </a:r>
          </a:p>
          <a:p>
            <a:r>
              <a:rPr lang="en-GB" dirty="0" smtClean="0"/>
              <a:t>BFB gasifiers can take feed moisture content of 10 -55% although optimum is 10 – 15%</a:t>
            </a:r>
            <a:endParaRPr lang="en-GB" dirty="0"/>
          </a:p>
        </p:txBody>
      </p:sp>
    </p:spTree>
    <p:extLst>
      <p:ext uri="{BB962C8B-B14F-4D97-AF65-F5344CB8AC3E}">
        <p14:creationId xmlns:p14="http://schemas.microsoft.com/office/powerpoint/2010/main" val="20618456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Bubbling Fluidised Bed Gasifier</a:t>
            </a:r>
            <a:endParaRPr lang="en-GB" dirty="0"/>
          </a:p>
        </p:txBody>
      </p:sp>
      <p:pic>
        <p:nvPicPr>
          <p:cNvPr id="9218" name="Picture 2" descr="C:\Users\Andrew.FAD-ATHORN-L\Pictures\Bubbling Fluidised bed.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85800" y="1600200"/>
            <a:ext cx="8000999" cy="4525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086409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Entrained Flow Gasifiers</a:t>
            </a:r>
            <a:endParaRPr lang="en-GB" dirty="0"/>
          </a:p>
        </p:txBody>
      </p:sp>
      <p:sp>
        <p:nvSpPr>
          <p:cNvPr id="3" name="Content Placeholder 2"/>
          <p:cNvSpPr>
            <a:spLocks noGrp="1"/>
          </p:cNvSpPr>
          <p:nvPr>
            <p:ph idx="1"/>
          </p:nvPr>
        </p:nvSpPr>
        <p:spPr/>
        <p:txBody>
          <a:bodyPr>
            <a:normAutofit lnSpcReduction="10000"/>
          </a:bodyPr>
          <a:lstStyle/>
          <a:p>
            <a:r>
              <a:rPr lang="en-GB" dirty="0" smtClean="0"/>
              <a:t>Powdered biomass is fed into a gasifier with pressurised oxygen and/or steam</a:t>
            </a:r>
          </a:p>
          <a:p>
            <a:r>
              <a:rPr lang="en-GB" dirty="0" smtClean="0"/>
              <a:t>A turbulent flow at the top of the gasifier burns some of the biomass, providing large amounts of heat at high temperature (1200 - 1500°C) for fast conversion of biomass into very high quality syngas</a:t>
            </a:r>
          </a:p>
          <a:p>
            <a:r>
              <a:rPr lang="en-GB" dirty="0" smtClean="0"/>
              <a:t>The ash melts onto the gasifier walls and is discharged as molten slag</a:t>
            </a:r>
            <a:endParaRPr lang="en-GB" dirty="0"/>
          </a:p>
        </p:txBody>
      </p:sp>
    </p:spTree>
    <p:extLst>
      <p:ext uri="{BB962C8B-B14F-4D97-AF65-F5344CB8AC3E}">
        <p14:creationId xmlns:p14="http://schemas.microsoft.com/office/powerpoint/2010/main" val="340131982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838200"/>
          </a:xfrm>
        </p:spPr>
        <p:txBody>
          <a:bodyPr/>
          <a:lstStyle/>
          <a:p>
            <a:r>
              <a:rPr lang="en-GB" dirty="0" smtClean="0"/>
              <a:t>Entrained Flow Gasifiers</a:t>
            </a:r>
            <a:endParaRPr lang="en-GB" dirty="0"/>
          </a:p>
        </p:txBody>
      </p:sp>
      <p:sp>
        <p:nvSpPr>
          <p:cNvPr id="3" name="Content Placeholder 2"/>
          <p:cNvSpPr>
            <a:spLocks noGrp="1"/>
          </p:cNvSpPr>
          <p:nvPr>
            <p:ph idx="1"/>
          </p:nvPr>
        </p:nvSpPr>
        <p:spPr>
          <a:xfrm>
            <a:off x="457200" y="1066800"/>
            <a:ext cx="8229600" cy="5562600"/>
          </a:xfrm>
        </p:spPr>
        <p:txBody>
          <a:bodyPr>
            <a:normAutofit fontScale="92500" lnSpcReduction="10000"/>
          </a:bodyPr>
          <a:lstStyle/>
          <a:p>
            <a:r>
              <a:rPr lang="en-GB" dirty="0" smtClean="0"/>
              <a:t>Due to ash found in most biomass, the directly heated entrained flow gasifiers are slagging reactors</a:t>
            </a:r>
          </a:p>
          <a:p>
            <a:r>
              <a:rPr lang="en-GB" dirty="0" smtClean="0"/>
              <a:t>Melting ash flows down the reactor surfaces before being cooked into granules and easily removed from the system</a:t>
            </a:r>
          </a:p>
          <a:p>
            <a:r>
              <a:rPr lang="en-GB" dirty="0" smtClean="0"/>
              <a:t>Ash viscosity is of critical importance to the reactor design, and changes in ash composition can lead to changes in slag removal rates</a:t>
            </a:r>
          </a:p>
          <a:p>
            <a:r>
              <a:rPr lang="en-GB" dirty="0" smtClean="0"/>
              <a:t>This means that entrained flow gasifiers can use feedstocks such as straw, but in a low and constant proportions</a:t>
            </a:r>
            <a:endParaRPr lang="en-GB" dirty="0"/>
          </a:p>
        </p:txBody>
      </p:sp>
    </p:spTree>
    <p:extLst>
      <p:ext uri="{BB962C8B-B14F-4D97-AF65-F5344CB8AC3E}">
        <p14:creationId xmlns:p14="http://schemas.microsoft.com/office/powerpoint/2010/main" val="368944224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Image result for Entrained Flow Gasifier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1523999"/>
            <a:ext cx="8534400" cy="4890655"/>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p:txBody>
          <a:bodyPr/>
          <a:lstStyle/>
          <a:p>
            <a:r>
              <a:rPr lang="en-GB" dirty="0" smtClean="0"/>
              <a:t>Entrained Flow Gasifier</a:t>
            </a:r>
            <a:endParaRPr lang="en-GB" dirty="0"/>
          </a:p>
        </p:txBody>
      </p:sp>
    </p:spTree>
    <p:extLst>
      <p:ext uri="{BB962C8B-B14F-4D97-AF65-F5344CB8AC3E}">
        <p14:creationId xmlns:p14="http://schemas.microsoft.com/office/powerpoint/2010/main" val="404584414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Circulating Fluidised Bed</a:t>
            </a:r>
            <a:endParaRPr lang="en-GB" dirty="0"/>
          </a:p>
        </p:txBody>
      </p:sp>
      <p:sp>
        <p:nvSpPr>
          <p:cNvPr id="3" name="Content Placeholder 2"/>
          <p:cNvSpPr>
            <a:spLocks noGrp="1"/>
          </p:cNvSpPr>
          <p:nvPr>
            <p:ph idx="1"/>
          </p:nvPr>
        </p:nvSpPr>
        <p:spPr>
          <a:xfrm>
            <a:off x="457200" y="1600200"/>
            <a:ext cx="8229600" cy="5029200"/>
          </a:xfrm>
        </p:spPr>
        <p:txBody>
          <a:bodyPr>
            <a:normAutofit lnSpcReduction="10000"/>
          </a:bodyPr>
          <a:lstStyle/>
          <a:p>
            <a:r>
              <a:rPr lang="en-GB" dirty="0" smtClean="0"/>
              <a:t>A bed of fine inert material has air, oxygen or steam blown upwards through it fast enough (5 – 10 m/s) to suspend material throughout the gasifier</a:t>
            </a:r>
          </a:p>
          <a:p>
            <a:r>
              <a:rPr lang="en-GB" dirty="0" smtClean="0"/>
              <a:t>Biomass is fed in from the side, is suspended, and combusts providing heat, or reacts to form syngas</a:t>
            </a:r>
          </a:p>
          <a:p>
            <a:r>
              <a:rPr lang="en-GB" dirty="0" smtClean="0"/>
              <a:t>The mixture of syngas and particles are separated using a cyclone, with material returned into the base of the gasifier</a:t>
            </a:r>
            <a:endParaRPr lang="en-GB" dirty="0"/>
          </a:p>
        </p:txBody>
      </p:sp>
    </p:spTree>
    <p:extLst>
      <p:ext uri="{BB962C8B-B14F-4D97-AF65-F5344CB8AC3E}">
        <p14:creationId xmlns:p14="http://schemas.microsoft.com/office/powerpoint/2010/main" val="127998990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Circulating Fluidised Bed</a:t>
            </a:r>
            <a:endParaRPr lang="en-GB" dirty="0"/>
          </a:p>
        </p:txBody>
      </p:sp>
      <p:sp>
        <p:nvSpPr>
          <p:cNvPr id="3" name="Content Placeholder 2"/>
          <p:cNvSpPr>
            <a:spLocks noGrp="1"/>
          </p:cNvSpPr>
          <p:nvPr>
            <p:ph idx="1"/>
          </p:nvPr>
        </p:nvSpPr>
        <p:spPr/>
        <p:txBody>
          <a:bodyPr>
            <a:normAutofit lnSpcReduction="10000"/>
          </a:bodyPr>
          <a:lstStyle/>
          <a:p>
            <a:r>
              <a:rPr lang="en-GB" dirty="0" smtClean="0"/>
              <a:t>Operates at temperatures below 900°C to avoid ash melting and sticking.  Can be pressurised</a:t>
            </a:r>
          </a:p>
          <a:p>
            <a:r>
              <a:rPr lang="en-GB" dirty="0" smtClean="0"/>
              <a:t>These gasifiers are fuel flexible being able to change feedstocks when desired</a:t>
            </a:r>
          </a:p>
          <a:p>
            <a:r>
              <a:rPr lang="en-GB" dirty="0" smtClean="0"/>
              <a:t>Can accept wastes</a:t>
            </a:r>
          </a:p>
          <a:p>
            <a:r>
              <a:rPr lang="en-GB" dirty="0" smtClean="0"/>
              <a:t>More tolerant to fluctuations in feed quantity and moisture.  Moisture contents of 5 – 60% although 10 – 15% optimal</a:t>
            </a:r>
            <a:endParaRPr lang="en-GB" dirty="0"/>
          </a:p>
        </p:txBody>
      </p:sp>
    </p:spTree>
    <p:extLst>
      <p:ext uri="{BB962C8B-B14F-4D97-AF65-F5344CB8AC3E}">
        <p14:creationId xmlns:p14="http://schemas.microsoft.com/office/powerpoint/2010/main" val="213549470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Circulating Fluidised Bed</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4800" y="1524000"/>
            <a:ext cx="8534400" cy="4876800"/>
          </a:xfrm>
        </p:spPr>
      </p:pic>
    </p:spTree>
    <p:extLst>
      <p:ext uri="{BB962C8B-B14F-4D97-AF65-F5344CB8AC3E}">
        <p14:creationId xmlns:p14="http://schemas.microsoft.com/office/powerpoint/2010/main" val="140688821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Dual Fluidised bed</a:t>
            </a:r>
            <a:endParaRPr lang="en-GB" dirty="0"/>
          </a:p>
        </p:txBody>
      </p:sp>
      <p:sp>
        <p:nvSpPr>
          <p:cNvPr id="3" name="Content Placeholder 2"/>
          <p:cNvSpPr>
            <a:spLocks noGrp="1"/>
          </p:cNvSpPr>
          <p:nvPr>
            <p:ph idx="1"/>
          </p:nvPr>
        </p:nvSpPr>
        <p:spPr/>
        <p:txBody>
          <a:bodyPr/>
          <a:lstStyle/>
          <a:p>
            <a:r>
              <a:rPr lang="en-GB" dirty="0" smtClean="0"/>
              <a:t>This system has two chambers- a gasifier and a combustor</a:t>
            </a:r>
          </a:p>
          <a:p>
            <a:r>
              <a:rPr lang="en-GB" dirty="0" smtClean="0"/>
              <a:t>Biomass is fed into the CFB/BFB gasification chamber and converted to nitrogen- free syngas and char using steam</a:t>
            </a:r>
          </a:p>
          <a:p>
            <a:r>
              <a:rPr lang="en-GB" dirty="0" smtClean="0"/>
              <a:t>The char is burnt in air in the CFB/BFB combustion chamber, heating the accompanying bed particles</a:t>
            </a:r>
            <a:endParaRPr lang="en-GB" dirty="0"/>
          </a:p>
        </p:txBody>
      </p:sp>
    </p:spTree>
    <p:extLst>
      <p:ext uri="{BB962C8B-B14F-4D97-AF65-F5344CB8AC3E}">
        <p14:creationId xmlns:p14="http://schemas.microsoft.com/office/powerpoint/2010/main" val="230270622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Dual Fluidised bed</a:t>
            </a:r>
          </a:p>
        </p:txBody>
      </p:sp>
      <p:sp>
        <p:nvSpPr>
          <p:cNvPr id="3" name="Content Placeholder 2"/>
          <p:cNvSpPr>
            <a:spLocks noGrp="1"/>
          </p:cNvSpPr>
          <p:nvPr>
            <p:ph idx="1"/>
          </p:nvPr>
        </p:nvSpPr>
        <p:spPr/>
        <p:txBody>
          <a:bodyPr/>
          <a:lstStyle/>
          <a:p>
            <a:r>
              <a:rPr lang="en-GB" dirty="0" smtClean="0"/>
              <a:t>This hot bed material is then feedback into the gasification chamber, providing the indirect reaction heat</a:t>
            </a:r>
          </a:p>
          <a:p>
            <a:r>
              <a:rPr lang="en-GB" dirty="0" smtClean="0"/>
              <a:t>Cyclones remove any CFB chamber syngas or flue gas</a:t>
            </a:r>
          </a:p>
          <a:p>
            <a:r>
              <a:rPr lang="en-GB" dirty="0" smtClean="0"/>
              <a:t>Operates at temperatures below 900°C to avoid ash melting and sticking.  Could be pressurised</a:t>
            </a:r>
            <a:endParaRPr lang="en-GB" dirty="0"/>
          </a:p>
        </p:txBody>
      </p:sp>
    </p:spTree>
    <p:extLst>
      <p:ext uri="{BB962C8B-B14F-4D97-AF65-F5344CB8AC3E}">
        <p14:creationId xmlns:p14="http://schemas.microsoft.com/office/powerpoint/2010/main" val="168447384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Dual Fluidised bed</a:t>
            </a:r>
          </a:p>
        </p:txBody>
      </p:sp>
      <p:sp>
        <p:nvSpPr>
          <p:cNvPr id="3" name="Content Placeholder 2"/>
          <p:cNvSpPr>
            <a:spLocks noGrp="1"/>
          </p:cNvSpPr>
          <p:nvPr>
            <p:ph idx="1"/>
          </p:nvPr>
        </p:nvSpPr>
        <p:spPr/>
        <p:txBody>
          <a:bodyPr/>
          <a:lstStyle/>
          <a:p>
            <a:r>
              <a:rPr lang="en-GB" dirty="0" smtClean="0"/>
              <a:t>The presence of steam promotes methane production</a:t>
            </a:r>
          </a:p>
          <a:p>
            <a:r>
              <a:rPr lang="en-GB" dirty="0" smtClean="0"/>
              <a:t>Once methane is formed it is stable at lower temperatures</a:t>
            </a:r>
          </a:p>
          <a:p>
            <a:r>
              <a:rPr lang="en-GB" dirty="0" smtClean="0"/>
              <a:t>The syngas produced is high in particulates</a:t>
            </a:r>
            <a:endParaRPr lang="en-GB" dirty="0"/>
          </a:p>
        </p:txBody>
      </p:sp>
    </p:spTree>
    <p:extLst>
      <p:ext uri="{BB962C8B-B14F-4D97-AF65-F5344CB8AC3E}">
        <p14:creationId xmlns:p14="http://schemas.microsoft.com/office/powerpoint/2010/main" val="62705360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Dual Fluidised bed</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90600" y="1371600"/>
            <a:ext cx="7467600" cy="51815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8410863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Plasma Gasification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Untreated biomass is dropped into the gasifier, coming into contact with an electrically generated plasma, usually at atmospheric pressure and temperatures of 1,500 – 5,000°C</a:t>
            </a:r>
          </a:p>
          <a:p>
            <a:r>
              <a:rPr lang="en-GB" dirty="0" smtClean="0"/>
              <a:t>Organic matter is converted into very high quality syngas, and inorganic matter is vitrified into inert slag</a:t>
            </a:r>
          </a:p>
          <a:p>
            <a:r>
              <a:rPr lang="en-GB" dirty="0" smtClean="0"/>
              <a:t>Note that plasma gasification uses plasma torches.  It is also possible to use plasma arc in a subsequent process step for </a:t>
            </a:r>
            <a:r>
              <a:rPr lang="en-GB" smtClean="0"/>
              <a:t>syngas clean up</a:t>
            </a:r>
            <a:endParaRPr lang="en-GB" dirty="0"/>
          </a:p>
        </p:txBody>
      </p:sp>
    </p:spTree>
    <p:extLst>
      <p:ext uri="{BB962C8B-B14F-4D97-AF65-F5344CB8AC3E}">
        <p14:creationId xmlns:p14="http://schemas.microsoft.com/office/powerpoint/2010/main" val="33136926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Plasma Gasification</a:t>
            </a:r>
          </a:p>
        </p:txBody>
      </p:sp>
      <p:sp>
        <p:nvSpPr>
          <p:cNvPr id="3" name="Content Placeholder 2"/>
          <p:cNvSpPr>
            <a:spLocks noGrp="1"/>
          </p:cNvSpPr>
          <p:nvPr>
            <p:ph idx="1"/>
          </p:nvPr>
        </p:nvSpPr>
        <p:spPr/>
        <p:txBody>
          <a:bodyPr/>
          <a:lstStyle/>
          <a:p>
            <a:r>
              <a:rPr lang="en-GB" dirty="0" smtClean="0"/>
              <a:t>Can accept almost any material</a:t>
            </a:r>
          </a:p>
          <a:p>
            <a:r>
              <a:rPr lang="en-GB" dirty="0" smtClean="0"/>
              <a:t>The flexible operation of the plasma torches, by ramping up or down the input electrical power or the rate of plasma flow allows any variation in the feedstock quantity, moisture and composition to be accommodated</a:t>
            </a:r>
            <a:endParaRPr lang="en-GB" dirty="0"/>
          </a:p>
        </p:txBody>
      </p:sp>
    </p:spTree>
    <p:extLst>
      <p:ext uri="{BB962C8B-B14F-4D97-AF65-F5344CB8AC3E}">
        <p14:creationId xmlns:p14="http://schemas.microsoft.com/office/powerpoint/2010/main" val="34460396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Plasma Gasification</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524000"/>
            <a:ext cx="7924800" cy="4953000"/>
          </a:xfrm>
        </p:spPr>
      </p:pic>
    </p:spTree>
    <p:extLst>
      <p:ext uri="{BB962C8B-B14F-4D97-AF65-F5344CB8AC3E}">
        <p14:creationId xmlns:p14="http://schemas.microsoft.com/office/powerpoint/2010/main" val="19562592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18989</TotalTime>
  <Words>2359</Words>
  <Application>Microsoft Office PowerPoint</Application>
  <PresentationFormat>On-screen Show (4:3)</PresentationFormat>
  <Paragraphs>192</Paragraphs>
  <Slides>60</Slides>
  <Notes>0</Notes>
  <HiddenSlides>0</HiddenSlides>
  <MMClips>0</MMClips>
  <ScaleCrop>false</ScaleCrop>
  <HeadingPairs>
    <vt:vector size="4" baseType="variant">
      <vt:variant>
        <vt:lpstr>Theme</vt:lpstr>
      </vt:variant>
      <vt:variant>
        <vt:i4>1</vt:i4>
      </vt:variant>
      <vt:variant>
        <vt:lpstr>Slide Titles</vt:lpstr>
      </vt:variant>
      <vt:variant>
        <vt:i4>60</vt:i4>
      </vt:variant>
    </vt:vector>
  </HeadingPairs>
  <TitlesOfParts>
    <vt:vector size="61" baseType="lpstr">
      <vt:lpstr>Office Theme</vt:lpstr>
      <vt:lpstr>Biomass</vt:lpstr>
      <vt:lpstr>What is Biomass?</vt:lpstr>
      <vt:lpstr>What is Biomass?</vt:lpstr>
      <vt:lpstr>Photosynthesis and the Carbon Cycle</vt:lpstr>
      <vt:lpstr>Biomass Combustion</vt:lpstr>
      <vt:lpstr>Biomass Conversion</vt:lpstr>
      <vt:lpstr>PowerPoint Presentation</vt:lpstr>
      <vt:lpstr>PowerPoint Presentation</vt:lpstr>
      <vt:lpstr>Biomass Conversion</vt:lpstr>
      <vt:lpstr>Biomass Conversion</vt:lpstr>
      <vt:lpstr>Biomass Conversion</vt:lpstr>
      <vt:lpstr>Biomass Conversion Pathways</vt:lpstr>
      <vt:lpstr>Thermal Processes Combustion</vt:lpstr>
      <vt:lpstr>Thermal Processes Combustion</vt:lpstr>
      <vt:lpstr>Thermal Processes Combustion</vt:lpstr>
      <vt:lpstr>Pyrolysis</vt:lpstr>
      <vt:lpstr>Pyrolysis</vt:lpstr>
      <vt:lpstr>Pyrolysis</vt:lpstr>
      <vt:lpstr>Pyrolysis</vt:lpstr>
      <vt:lpstr>Pyrolysis</vt:lpstr>
      <vt:lpstr>Fast Pyrolysis</vt:lpstr>
      <vt:lpstr>Fast Pyrolysis</vt:lpstr>
      <vt:lpstr>Liquefaction</vt:lpstr>
      <vt:lpstr>Gasification</vt:lpstr>
      <vt:lpstr>Gasification</vt:lpstr>
      <vt:lpstr>Gasification</vt:lpstr>
      <vt:lpstr>Fischer-Tropsch Diesel</vt:lpstr>
      <vt:lpstr>Fischer-Tropsch Diesel</vt:lpstr>
      <vt:lpstr>Fischer-Tropsch Diesel</vt:lpstr>
      <vt:lpstr>Fischer-Tropsch Diesel</vt:lpstr>
      <vt:lpstr>Fischer-Tropsch Diesel</vt:lpstr>
      <vt:lpstr>Fischer-Tropsch Synthesis</vt:lpstr>
      <vt:lpstr>Thermal Processing Equipment</vt:lpstr>
      <vt:lpstr>Thermal Processing Equipment</vt:lpstr>
      <vt:lpstr>Types of Gasifier</vt:lpstr>
      <vt:lpstr>Updraft Gasifier</vt:lpstr>
      <vt:lpstr>Cross Flow Gasifier</vt:lpstr>
      <vt:lpstr>Other Types of Gasification</vt:lpstr>
      <vt:lpstr>Exercise</vt:lpstr>
      <vt:lpstr>Fluidised Bed Reactor</vt:lpstr>
      <vt:lpstr>Fluidised Bed Reactor</vt:lpstr>
      <vt:lpstr>Gasification Fluidised Bed Reactor</vt:lpstr>
      <vt:lpstr>PowerPoint Presentation</vt:lpstr>
      <vt:lpstr>Ash Problems</vt:lpstr>
      <vt:lpstr>Bubbling Fluidised Bed Reactor</vt:lpstr>
      <vt:lpstr>Bubbling Fluidised Bed Reactor</vt:lpstr>
      <vt:lpstr>Bubbling Fluidised Bed Gasifier</vt:lpstr>
      <vt:lpstr>Entrained Flow Gasifiers</vt:lpstr>
      <vt:lpstr>Entrained Flow Gasifiers</vt:lpstr>
      <vt:lpstr>Entrained Flow Gasifier</vt:lpstr>
      <vt:lpstr>Circulating Fluidised Bed</vt:lpstr>
      <vt:lpstr>Circulating Fluidised Bed</vt:lpstr>
      <vt:lpstr>Circulating Fluidised Bed</vt:lpstr>
      <vt:lpstr>Dual Fluidised bed</vt:lpstr>
      <vt:lpstr>Dual Fluidised bed</vt:lpstr>
      <vt:lpstr>Dual Fluidised bed</vt:lpstr>
      <vt:lpstr>Dual Fluidised bed</vt:lpstr>
      <vt:lpstr>Plasma Gasification</vt:lpstr>
      <vt:lpstr>Plasma Gasification</vt:lpstr>
      <vt:lpstr>Plasma Gasification</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Biomass</dc:title>
  <dc:creator>Andrew Thorn</dc:creator>
  <cp:lastModifiedBy>Andrew Thorn</cp:lastModifiedBy>
  <cp:revision>38</cp:revision>
  <dcterms:created xsi:type="dcterms:W3CDTF">2016-09-12T23:24:25Z</dcterms:created>
  <dcterms:modified xsi:type="dcterms:W3CDTF">2016-11-28T02:47:25Z</dcterms:modified>
</cp:coreProperties>
</file>