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57" r:id="rId3"/>
    <p:sldId id="258"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6" r:id="rId19"/>
    <p:sldId id="285" r:id="rId20"/>
    <p:sldId id="277" r:id="rId21"/>
    <p:sldId id="278" r:id="rId22"/>
    <p:sldId id="280" r:id="rId23"/>
    <p:sldId id="282" r:id="rId24"/>
    <p:sldId id="281" r:id="rId25"/>
    <p:sldId id="308" r:id="rId26"/>
    <p:sldId id="279" r:id="rId27"/>
    <p:sldId id="283" r:id="rId28"/>
    <p:sldId id="309" r:id="rId29"/>
    <p:sldId id="286" r:id="rId30"/>
    <p:sldId id="287" r:id="rId31"/>
    <p:sldId id="284" r:id="rId32"/>
    <p:sldId id="289" r:id="rId33"/>
    <p:sldId id="290" r:id="rId34"/>
    <p:sldId id="291" r:id="rId35"/>
    <p:sldId id="292" r:id="rId36"/>
    <p:sldId id="293" r:id="rId37"/>
    <p:sldId id="294" r:id="rId38"/>
    <p:sldId id="295" r:id="rId39"/>
    <p:sldId id="296" r:id="rId40"/>
    <p:sldId id="297" r:id="rId41"/>
    <p:sldId id="310" r:id="rId42"/>
    <p:sldId id="311" r:id="rId43"/>
    <p:sldId id="314" r:id="rId44"/>
    <p:sldId id="298" r:id="rId45"/>
    <p:sldId id="299" r:id="rId46"/>
    <p:sldId id="302" r:id="rId47"/>
    <p:sldId id="303" r:id="rId48"/>
    <p:sldId id="312" r:id="rId49"/>
    <p:sldId id="313" r:id="rId50"/>
    <p:sldId id="304"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lvl="0"/>
            <a:fld id="{0D3CAAB0-DF24-45F0-BC39-68B64E4F3F41}" type="datetime1">
              <a:rPr lang="en-GB" smtClean="0"/>
              <a:pPr lvl="0"/>
              <a:t>02/09/2023</a:t>
            </a:fld>
            <a:endParaRPr lang="en-GB"/>
          </a:p>
        </p:txBody>
      </p:sp>
      <p:sp>
        <p:nvSpPr>
          <p:cNvPr id="17" name="Footer Placeholder 16"/>
          <p:cNvSpPr>
            <a:spLocks noGrp="1"/>
          </p:cNvSpPr>
          <p:nvPr>
            <p:ph type="ftr" sz="quarter" idx="11"/>
          </p:nvPr>
        </p:nvSpPr>
        <p:spPr/>
        <p:txBody>
          <a:bodyPr/>
          <a:lstStyle/>
          <a:p>
            <a:pPr lvl="0"/>
            <a:endParaRPr lang="en-GB"/>
          </a:p>
        </p:txBody>
      </p:sp>
      <p:sp>
        <p:nvSpPr>
          <p:cNvPr id="29" name="Slide Number Placeholder 28"/>
          <p:cNvSpPr>
            <a:spLocks noGrp="1"/>
          </p:cNvSpPr>
          <p:nvPr>
            <p:ph type="sldNum" sz="quarter" idx="12"/>
          </p:nvPr>
        </p:nvSpPr>
        <p:spPr/>
        <p:txBody>
          <a:bodyPr/>
          <a:lstStyle/>
          <a:p>
            <a:pPr lvl="0"/>
            <a:fld id="{3C537D9C-8158-4CE8-9E21-71F3BE566EA8}"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lvl="0"/>
            <a:fld id="{F445F1F2-A4CC-4B53-80BC-AA33663EEFD6}" type="datetime1">
              <a:rPr lang="en-GB" smtClean="0"/>
              <a:pPr lvl="0"/>
              <a:t>02/09/2023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94F40FFE-AF84-4B9C-8317-891592686F6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lvl="0"/>
            <a:fld id="{E3F9146F-CF67-4369-965C-119808AC90BA}" type="datetime1">
              <a:rPr lang="en-GB" smtClean="0"/>
              <a:pPr lvl="0"/>
              <a:t>02/09/2023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a:xfrm>
            <a:off x="7924800" y="6416675"/>
            <a:ext cx="762000" cy="365125"/>
          </a:xfrm>
        </p:spPr>
        <p:txBody>
          <a:bodyPr/>
          <a:lstStyle/>
          <a:p>
            <a:pPr lvl="0"/>
            <a:fld id="{85E1038F-9144-40E5-BA3D-7D80744B301E}"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lvl="0"/>
            <a:fld id="{7645B497-E2E4-4321-A6E7-B9C44EDAA6DA}" type="datetime1">
              <a:rPr lang="en-GB" smtClean="0"/>
              <a:pPr lvl="0"/>
              <a:t>02/09/2023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415AA38C-6EC2-4BA2-8FA0-81550D4AAA19}" type="slidenum">
              <a:rPr lang="en-GB" smtClean="0"/>
              <a:t>‹#›</a:t>
            </a:fld>
            <a:endParaRPr lang="en-GB"/>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lvl="0"/>
            <a:fld id="{A62CD4A6-B0FA-41BC-B1FC-0ED8E1B6FCDA}" type="datetime1">
              <a:rPr lang="en-GB" smtClean="0"/>
              <a:pPr lvl="0"/>
              <a:t>02/09/2023</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D1801543-E580-416A-A34C-DB38372E977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lvl="0"/>
            <a:fld id="{162CDD87-4475-4332-B66A-B9B200BE9166}" type="datetime1">
              <a:rPr lang="en-GB" smtClean="0"/>
              <a:pPr lvl="0"/>
              <a:t>02/09/2023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75EFCFEF-14E4-4AD9-B9AC-3F3FFD7EFBB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D158BEB0-CF02-449D-9636-5867064384A8}" type="datetime1">
              <a:rPr lang="en-GB" smtClean="0"/>
              <a:pPr lvl="0"/>
              <a:t>02/09/2023</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73B11C43-746D-4CD7-8BC2-9BBE031A569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lvl="0"/>
            <a:fld id="{7F200910-D552-4DD0-91A1-F955737844DB}" type="datetime1">
              <a:rPr lang="en-GB" smtClean="0"/>
              <a:pPr lvl="0"/>
              <a:t>02/09/2023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4910A2C-A242-4E4E-8326-22B0E543240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lvl="0"/>
            <a:fld id="{92BB6D87-4158-4284-9FED-032409576A4B}" type="datetime1">
              <a:rPr lang="en-GB" smtClean="0"/>
              <a:pPr lvl="0"/>
              <a:t>02/09/2023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EDA13AE-B999-4552-9F1A-A60934EFE3C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lvl="0"/>
            <a:fld id="{2D652FD5-F31F-452E-B398-CB7BA4625778}" type="datetime1">
              <a:rPr lang="en-GB" smtClean="0"/>
              <a:pPr lvl="0"/>
              <a:t>02/09/2023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8919C3D-7878-44D3-AE95-4C50915AD13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lvl="0"/>
            <a:fld id="{725A607F-EB7E-45CF-931E-2FA5878FD8D2}" type="datetime1">
              <a:rPr lang="en-GB" smtClean="0"/>
              <a:pPr lvl="0"/>
              <a:t>02/09/2023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157DA97-C58C-4A2C-89B6-97CE6A3B6EC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lvl="0"/>
            <a:fld id="{D27F76DA-407A-4809-A3D8-84A300319E67}" type="datetime1">
              <a:rPr lang="en-GB" smtClean="0"/>
              <a:pPr lvl="0"/>
              <a:t>02/09/2023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lvl="0"/>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lvl="0"/>
            <a:fld id="{78C0AD2E-C79B-4FA1-9389-6B31BF8C23B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jpeg"/><Relationship Id="rId9"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p:cNvSpPr txBox="1">
            <a:spLocks noGrp="1"/>
          </p:cNvSpPr>
          <p:nvPr>
            <p:ph type="ctrTitle"/>
          </p:nvPr>
        </p:nvSpPr>
        <p:spPr/>
        <p:txBody>
          <a:bodyPr>
            <a:normAutofit/>
          </a:bodyPr>
          <a:lstStyle/>
          <a:p>
            <a:pPr lvl="0"/>
            <a:r>
              <a:rPr lang="en-GB" dirty="0" err="1"/>
              <a:t>Ahhi</a:t>
            </a:r>
            <a:r>
              <a:rPr lang="en-GB" dirty="0"/>
              <a:t> 4001 and 5003 – ‘THE CRISIS OF CIVILISATION’ </a:t>
            </a:r>
          </a:p>
        </p:txBody>
      </p:sp>
      <p:sp>
        <p:nvSpPr>
          <p:cNvPr id="3" name="Subtitle 4"/>
          <p:cNvSpPr txBox="1">
            <a:spLocks noGrp="1"/>
          </p:cNvSpPr>
          <p:nvPr>
            <p:ph type="subTitle" idx="1"/>
          </p:nvPr>
        </p:nvSpPr>
        <p:spPr/>
        <p:txBody>
          <a:bodyPr/>
          <a:lstStyle/>
          <a:p>
            <a:pPr lvl="0"/>
            <a:r>
              <a:rPr lang="en-GB"/>
              <a:t>BRITAIN  1919-1939 – THE IDEA OF CRISIS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MORBID AGE’</a:t>
            </a:r>
          </a:p>
        </p:txBody>
      </p:sp>
      <p:pic>
        <p:nvPicPr>
          <p:cNvPr id="3" name="Content Placeholder 5"/>
          <p:cNvPicPr>
            <a:picLocks noGrp="1" noChangeAspect="1"/>
          </p:cNvPicPr>
          <p:nvPr>
            <p:ph sz="half" idx="1"/>
          </p:nvPr>
        </p:nvPicPr>
        <p:blipFill>
          <a:blip r:embed="rId2"/>
          <a:stretch>
            <a:fillRect/>
          </a:stretch>
        </p:blipFill>
        <p:spPr>
          <a:xfrm>
            <a:off x="1438275" y="2672556"/>
            <a:ext cx="2076450" cy="2381250"/>
          </a:xfrm>
        </p:spPr>
      </p:pic>
      <p:pic>
        <p:nvPicPr>
          <p:cNvPr id="4" name="Content Placeholder 6"/>
          <p:cNvPicPr>
            <a:picLocks noGrp="1" noChangeAspect="1"/>
          </p:cNvPicPr>
          <p:nvPr>
            <p:ph sz="half" idx="2"/>
          </p:nvPr>
        </p:nvPicPr>
        <p:blipFill>
          <a:blip r:embed="rId3"/>
          <a:stretch>
            <a:fillRect/>
          </a:stretch>
        </p:blipFill>
        <p:spPr>
          <a:xfrm>
            <a:off x="5220071" y="1772820"/>
            <a:ext cx="2664296" cy="4248476"/>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p>
          <a:p>
            <a:pPr lvl="0"/>
            <a:endParaRPr lang="en-GB" dirty="0"/>
          </a:p>
          <a:p>
            <a:pPr lvl="0"/>
            <a:r>
              <a:rPr lang="en-GB" dirty="0"/>
              <a:t>5. Creeds</a:t>
            </a:r>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1. Decline of the West</a:t>
            </a:r>
          </a:p>
        </p:txBody>
      </p:sp>
      <p:sp>
        <p:nvSpPr>
          <p:cNvPr id="3" name="Content Placeholder 2"/>
          <p:cNvSpPr txBox="1">
            <a:spLocks noGrp="1"/>
          </p:cNvSpPr>
          <p:nvPr>
            <p:ph sz="half" idx="1"/>
          </p:nvPr>
        </p:nvSpPr>
        <p:spPr/>
        <p:txBody>
          <a:bodyPr/>
          <a:lstStyle/>
          <a:p>
            <a:pPr lvl="0">
              <a:lnSpc>
                <a:spcPct val="90000"/>
              </a:lnSpc>
            </a:pPr>
            <a:r>
              <a:rPr lang="en-GB" sz="2400"/>
              <a:t>Question posed: - Is Civilisation Decaying?</a:t>
            </a:r>
          </a:p>
          <a:p>
            <a:pPr lvl="0">
              <a:lnSpc>
                <a:spcPct val="90000"/>
              </a:lnSpc>
            </a:pPr>
            <a:r>
              <a:rPr lang="en-GB" sz="2400"/>
              <a:t>What is Civilisation – Classical, Empire, Marxism?</a:t>
            </a:r>
          </a:p>
          <a:p>
            <a:pPr lvl="0">
              <a:lnSpc>
                <a:spcPct val="90000"/>
              </a:lnSpc>
            </a:pPr>
            <a:r>
              <a:rPr lang="en-GB" sz="2400"/>
              <a:t>Philosophical  origins – Friedrich Nietzsche (1844-1900)‘The Reality of Decay’</a:t>
            </a:r>
          </a:p>
          <a:p>
            <a:pPr lvl="0">
              <a:lnSpc>
                <a:spcPct val="90000"/>
              </a:lnSpc>
            </a:pPr>
            <a:r>
              <a:rPr lang="en-GB" sz="2400"/>
              <a:t>- Oswald Spengler (1880-1936) ‘the West has reached its winter’</a:t>
            </a:r>
          </a:p>
        </p:txBody>
      </p:sp>
      <p:pic>
        <p:nvPicPr>
          <p:cNvPr id="4" name="Content Placeholder 4"/>
          <p:cNvPicPr>
            <a:picLocks noGrp="1" noChangeAspect="1"/>
          </p:cNvPicPr>
          <p:nvPr>
            <p:ph sz="half" idx="2"/>
          </p:nvPr>
        </p:nvPicPr>
        <p:blipFill>
          <a:blip r:embed="rId2"/>
          <a:stretch>
            <a:fillRect/>
          </a:stretch>
        </p:blipFill>
        <p:spPr>
          <a:xfrm>
            <a:off x="5004048" y="1700808"/>
            <a:ext cx="3384376" cy="396044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Decline of the West</a:t>
            </a:r>
          </a:p>
        </p:txBody>
      </p:sp>
      <p:pic>
        <p:nvPicPr>
          <p:cNvPr id="3" name="Content Placeholder 4"/>
          <p:cNvPicPr>
            <a:picLocks noGrp="1" noChangeAspect="1"/>
          </p:cNvPicPr>
          <p:nvPr>
            <p:ph sz="half" idx="1"/>
          </p:nvPr>
        </p:nvPicPr>
        <p:blipFill>
          <a:blip r:embed="rId2"/>
          <a:stretch>
            <a:fillRect/>
          </a:stretch>
        </p:blipFill>
        <p:spPr>
          <a:xfrm>
            <a:off x="1079500" y="2008981"/>
            <a:ext cx="2794000" cy="3708400"/>
          </a:xfrm>
        </p:spPr>
      </p:pic>
      <p:sp>
        <p:nvSpPr>
          <p:cNvPr id="4" name="Content Placeholder 3"/>
          <p:cNvSpPr txBox="1">
            <a:spLocks noGrp="1"/>
          </p:cNvSpPr>
          <p:nvPr>
            <p:ph sz="half" idx="2"/>
          </p:nvPr>
        </p:nvSpPr>
        <p:spPr/>
        <p:txBody>
          <a:bodyPr/>
          <a:lstStyle/>
          <a:p>
            <a:pPr lvl="0"/>
            <a:r>
              <a:rPr lang="en-GB"/>
              <a:t>Arnold Toynbee (1889-1975)</a:t>
            </a:r>
          </a:p>
          <a:p>
            <a:pPr lvl="0"/>
            <a:r>
              <a:rPr lang="en-GB"/>
              <a:t>‘Our bubble will burst like the rest’</a:t>
            </a:r>
          </a:p>
          <a:p>
            <a:pPr lvl="0"/>
            <a:r>
              <a:rPr lang="en-GB"/>
              <a:t>Hope for Western Civilisation  - creative individuals !</a:t>
            </a:r>
          </a:p>
          <a:p>
            <a:pPr lvl="0"/>
            <a:r>
              <a:rPr lang="en-GB"/>
              <a:t>If creativity diminishes, so does civilisation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2. Capitalism in Crisis</a:t>
            </a:r>
          </a:p>
        </p:txBody>
      </p:sp>
      <p:sp>
        <p:nvSpPr>
          <p:cNvPr id="3" name="Content Placeholder 2"/>
          <p:cNvSpPr txBox="1">
            <a:spLocks noGrp="1"/>
          </p:cNvSpPr>
          <p:nvPr>
            <p:ph sz="half" idx="1"/>
          </p:nvPr>
        </p:nvSpPr>
        <p:spPr/>
        <p:txBody>
          <a:bodyPr/>
          <a:lstStyle/>
          <a:p>
            <a:pPr lvl="0"/>
            <a:r>
              <a:rPr lang="en-GB" sz="2400"/>
              <a:t>‘The Decay’ – of Capitalist Society (1923)</a:t>
            </a:r>
          </a:p>
          <a:p>
            <a:pPr lvl="0"/>
            <a:r>
              <a:rPr lang="en-GB" sz="2400"/>
              <a:t>By Sidney and Beatrice Webb</a:t>
            </a:r>
          </a:p>
          <a:p>
            <a:pPr lvl="0"/>
            <a:r>
              <a:rPr lang="en-GB" sz="2400"/>
              <a:t>Response from ‘the Left ‘</a:t>
            </a:r>
          </a:p>
          <a:p>
            <a:pPr lvl="0"/>
            <a:r>
              <a:rPr lang="en-GB" sz="2400"/>
              <a:t>Pursuit of naked profit = penury, unemployment, dangerous Imperial ventures  </a:t>
            </a:r>
          </a:p>
        </p:txBody>
      </p:sp>
      <p:pic>
        <p:nvPicPr>
          <p:cNvPr id="4" name="Content Placeholder 4"/>
          <p:cNvPicPr>
            <a:picLocks noGrp="1" noChangeAspect="1"/>
          </p:cNvPicPr>
          <p:nvPr>
            <p:ph sz="half" idx="2"/>
          </p:nvPr>
        </p:nvPicPr>
        <p:blipFill>
          <a:blip r:embed="rId2"/>
          <a:stretch>
            <a:fillRect/>
          </a:stretch>
        </p:blipFill>
        <p:spPr>
          <a:xfrm>
            <a:off x="5386387" y="2972594"/>
            <a:ext cx="2562225" cy="1781175"/>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ALTERNATIVE </a:t>
            </a:r>
          </a:p>
        </p:txBody>
      </p:sp>
      <p:sp>
        <p:nvSpPr>
          <p:cNvPr id="3" name="Content Placeholder 2"/>
          <p:cNvSpPr txBox="1">
            <a:spLocks noGrp="1"/>
          </p:cNvSpPr>
          <p:nvPr>
            <p:ph idx="1"/>
          </p:nvPr>
        </p:nvSpPr>
        <p:spPr/>
        <p:txBody>
          <a:bodyPr/>
          <a:lstStyle/>
          <a:p>
            <a:pPr lvl="0"/>
            <a:r>
              <a:rPr lang="en-GB" dirty="0"/>
              <a:t> Social Democracy</a:t>
            </a:r>
          </a:p>
          <a:p>
            <a:pPr lvl="0"/>
            <a:r>
              <a:rPr lang="en-GB" dirty="0"/>
              <a:t>Public Ownership</a:t>
            </a:r>
          </a:p>
          <a:p>
            <a:pPr lvl="0"/>
            <a:r>
              <a:rPr lang="en-GB" dirty="0"/>
              <a:t>Cooperative Movement</a:t>
            </a:r>
          </a:p>
          <a:p>
            <a:pPr lvl="0"/>
            <a:r>
              <a:rPr lang="en-GB" dirty="0"/>
              <a:t>Trade Unionism</a:t>
            </a:r>
          </a:p>
          <a:p>
            <a:pPr lvl="0"/>
            <a:r>
              <a:rPr lang="en-GB" dirty="0"/>
              <a:t>Safety Nets – Welfare</a:t>
            </a:r>
          </a:p>
          <a:p>
            <a:pPr lvl="0"/>
            <a:r>
              <a:rPr lang="en-GB" dirty="0"/>
              <a:t>Economic Planning </a:t>
            </a:r>
          </a:p>
          <a:p>
            <a:pPr lvl="0"/>
            <a:r>
              <a:rPr lang="en-GB" dirty="0"/>
              <a:t>Tackle the imbalance between rich and poor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‘Poverty in the midst of plenty’</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00217" y="1600200"/>
            <a:ext cx="3352565" cy="4525963"/>
          </a:xfrm>
        </p:spPr>
      </p:pic>
      <p:sp>
        <p:nvSpPr>
          <p:cNvPr id="5" name="Content Placeholder 4"/>
          <p:cNvSpPr>
            <a:spLocks noGrp="1"/>
          </p:cNvSpPr>
          <p:nvPr>
            <p:ph sz="half" idx="2"/>
          </p:nvPr>
        </p:nvSpPr>
        <p:spPr/>
        <p:txBody>
          <a:bodyPr>
            <a:normAutofit lnSpcReduction="10000"/>
          </a:bodyPr>
          <a:lstStyle/>
          <a:p>
            <a:r>
              <a:rPr lang="en-GB" dirty="0"/>
              <a:t>John Hobson (1858-1940)</a:t>
            </a:r>
          </a:p>
          <a:p>
            <a:r>
              <a:rPr lang="en-GB" dirty="0"/>
              <a:t>Capitalism = Unregulated and imbalanced system </a:t>
            </a:r>
          </a:p>
          <a:p>
            <a:r>
              <a:rPr lang="en-GB" dirty="0"/>
              <a:t>Over saving by the rich, under consumption by the poor </a:t>
            </a:r>
          </a:p>
          <a:p>
            <a:r>
              <a:rPr lang="en-GB" dirty="0"/>
              <a:t>‘Poverty in the midst of  plenty’ </a:t>
            </a:r>
          </a:p>
        </p:txBody>
      </p:sp>
    </p:spTree>
    <p:extLst>
      <p:ext uri="{BB962C8B-B14F-4D97-AF65-F5344CB8AC3E}">
        <p14:creationId xmlns:p14="http://schemas.microsoft.com/office/powerpoint/2010/main" val="2545790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 KEYNES</a:t>
            </a:r>
          </a:p>
        </p:txBody>
      </p:sp>
      <p:sp>
        <p:nvSpPr>
          <p:cNvPr id="3" name="Content Placeholder 2"/>
          <p:cNvSpPr>
            <a:spLocks noGrp="1"/>
          </p:cNvSpPr>
          <p:nvPr>
            <p:ph sz="half" idx="1"/>
          </p:nvPr>
        </p:nvSpPr>
        <p:spPr/>
        <p:txBody>
          <a:bodyPr>
            <a:normAutofit lnSpcReduction="10000"/>
          </a:bodyPr>
          <a:lstStyle/>
          <a:p>
            <a:r>
              <a:rPr lang="en-GB" dirty="0"/>
              <a:t>Belief that : Economic planning = economic progress </a:t>
            </a:r>
          </a:p>
          <a:p>
            <a:r>
              <a:rPr lang="en-GB" dirty="0"/>
              <a:t>‘Rational change’ based upon positive intervention </a:t>
            </a:r>
          </a:p>
          <a:p>
            <a:r>
              <a:rPr lang="en-GB" dirty="0"/>
              <a:t>Neither – revolutionary (violent changer nor reactionary (non-intervention</a:t>
            </a:r>
          </a:p>
          <a:p>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34050" y="2634456"/>
            <a:ext cx="1866900" cy="2457450"/>
          </a:xfrm>
        </p:spPr>
      </p:pic>
    </p:spTree>
    <p:extLst>
      <p:ext uri="{BB962C8B-B14F-4D97-AF65-F5344CB8AC3E}">
        <p14:creationId xmlns:p14="http://schemas.microsoft.com/office/powerpoint/2010/main" val="3178897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MORAL MESSAGE</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85825" y="1600994"/>
            <a:ext cx="3181350" cy="4524375"/>
          </a:xfrm>
        </p:spPr>
      </p:pic>
      <p:sp>
        <p:nvSpPr>
          <p:cNvPr id="4" name="Content Placeholder 3"/>
          <p:cNvSpPr>
            <a:spLocks noGrp="1"/>
          </p:cNvSpPr>
          <p:nvPr>
            <p:ph sz="half" idx="2"/>
          </p:nvPr>
        </p:nvSpPr>
        <p:spPr/>
        <p:txBody>
          <a:bodyPr/>
          <a:lstStyle/>
          <a:p>
            <a:r>
              <a:rPr lang="en-GB" dirty="0"/>
              <a:t>The moral message served by:</a:t>
            </a:r>
          </a:p>
          <a:p>
            <a:r>
              <a:rPr lang="en-GB" i="1" dirty="0"/>
              <a:t>Love on the Dole </a:t>
            </a:r>
            <a:r>
              <a:rPr lang="en-GB" dirty="0"/>
              <a:t>by Walter Greenwood</a:t>
            </a:r>
          </a:p>
          <a:p>
            <a:r>
              <a:rPr lang="en-GB" dirty="0"/>
              <a:t>Poverty and unemployment in Salford</a:t>
            </a:r>
          </a:p>
          <a:p>
            <a:r>
              <a:rPr lang="en-GB" dirty="0"/>
              <a:t>The </a:t>
            </a:r>
            <a:r>
              <a:rPr lang="en-GB" dirty="0" err="1"/>
              <a:t>Hardcastles</a:t>
            </a:r>
            <a:r>
              <a:rPr lang="en-GB" dirty="0"/>
              <a:t> – poverty with dignity</a:t>
            </a:r>
          </a:p>
        </p:txBody>
      </p:sp>
    </p:spTree>
    <p:extLst>
      <p:ext uri="{BB962C8B-B14F-4D97-AF65-F5344CB8AC3E}">
        <p14:creationId xmlns:p14="http://schemas.microsoft.com/office/powerpoint/2010/main" val="2321423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SOCIAL DISMAY</a:t>
            </a:r>
          </a:p>
        </p:txBody>
      </p:sp>
      <p:sp>
        <p:nvSpPr>
          <p:cNvPr id="3" name="Content Placeholder 2"/>
          <p:cNvSpPr>
            <a:spLocks noGrp="1"/>
          </p:cNvSpPr>
          <p:nvPr>
            <p:ph sz="half" idx="1"/>
          </p:nvPr>
        </p:nvSpPr>
        <p:spPr/>
        <p:txBody>
          <a:bodyPr>
            <a:normAutofit lnSpcReduction="10000"/>
          </a:bodyPr>
          <a:lstStyle/>
          <a:p>
            <a:r>
              <a:rPr lang="en-GB" dirty="0"/>
              <a:t>Decay and degeneration in the human stock</a:t>
            </a:r>
          </a:p>
          <a:p>
            <a:r>
              <a:rPr lang="en-GB" dirty="0"/>
              <a:t>The ‘Imperial Race’ in decline</a:t>
            </a:r>
          </a:p>
          <a:p>
            <a:r>
              <a:rPr lang="en-GB" dirty="0"/>
              <a:t>The ‘Social Body’ diseased – a Disorder of the M	</a:t>
            </a:r>
            <a:r>
              <a:rPr lang="en-GB" dirty="0" err="1"/>
              <a:t>ind</a:t>
            </a:r>
            <a:endParaRPr lang="en-GB" dirty="0"/>
          </a:p>
          <a:p>
            <a:r>
              <a:rPr lang="en-GB" dirty="0"/>
              <a:t>Born from interest in biology  and psycho- analysis</a:t>
            </a:r>
          </a:p>
        </p:txBody>
      </p:sp>
      <p:pic>
        <p:nvPicPr>
          <p:cNvPr id="11" name="Content Placeholder 10"/>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560407"/>
            <a:ext cx="4038600" cy="2605548"/>
          </a:xfrm>
        </p:spPr>
      </p:pic>
    </p:spTree>
    <p:extLst>
      <p:ext uri="{BB962C8B-B14F-4D97-AF65-F5344CB8AC3E}">
        <p14:creationId xmlns:p14="http://schemas.microsoft.com/office/powerpoint/2010/main" val="349391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Eugenics</a:t>
            </a:r>
          </a:p>
        </p:txBody>
      </p:sp>
      <p:sp>
        <p:nvSpPr>
          <p:cNvPr id="3" name="Content Placeholder 2"/>
          <p:cNvSpPr>
            <a:spLocks noGrp="1"/>
          </p:cNvSpPr>
          <p:nvPr>
            <p:ph sz="half" idx="1"/>
          </p:nvPr>
        </p:nvSpPr>
        <p:spPr/>
        <p:txBody>
          <a:bodyPr/>
          <a:lstStyle/>
          <a:p>
            <a:r>
              <a:rPr lang="en-GB" dirty="0"/>
              <a:t>Controlling procreation – Birth control</a:t>
            </a:r>
          </a:p>
          <a:p>
            <a:r>
              <a:rPr lang="en-GB" dirty="0"/>
              <a:t>Sterilisation –  a form of ‘English Fascism’</a:t>
            </a:r>
          </a:p>
          <a:p>
            <a:r>
              <a:rPr lang="en-GB" dirty="0"/>
              <a:t>Segregation</a:t>
            </a:r>
          </a:p>
          <a:p>
            <a:r>
              <a:rPr lang="en-GB" dirty="0"/>
              <a:t>Abortion </a:t>
            </a:r>
          </a:p>
          <a:p>
            <a:r>
              <a:rPr lang="en-GB" dirty="0"/>
              <a:t>Marriage prohibition</a:t>
            </a:r>
          </a:p>
          <a:p>
            <a:r>
              <a:rPr lang="en-GB" dirty="0"/>
              <a:t>The ‘Lethal Chamber’</a:t>
            </a:r>
          </a:p>
          <a:p>
            <a:endParaRPr lang="en-GB" dirty="0"/>
          </a:p>
        </p:txBody>
      </p:sp>
      <p:pic>
        <p:nvPicPr>
          <p:cNvPr id="5"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12359"/>
            <a:ext cx="4038600" cy="3101644"/>
          </a:xfrm>
        </p:spPr>
      </p:pic>
    </p:spTree>
    <p:extLst>
      <p:ext uri="{BB962C8B-B14F-4D97-AF65-F5344CB8AC3E}">
        <p14:creationId xmlns:p14="http://schemas.microsoft.com/office/powerpoint/2010/main" val="1160077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HUXLEY</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628800"/>
            <a:ext cx="3600400" cy="4248472"/>
          </a:xfrm>
        </p:spPr>
      </p:pic>
      <p:sp>
        <p:nvSpPr>
          <p:cNvPr id="4" name="Content Placeholder 3"/>
          <p:cNvSpPr>
            <a:spLocks noGrp="1"/>
          </p:cNvSpPr>
          <p:nvPr>
            <p:ph sz="half" idx="2"/>
          </p:nvPr>
        </p:nvSpPr>
        <p:spPr/>
        <p:txBody>
          <a:bodyPr>
            <a:normAutofit/>
          </a:bodyPr>
          <a:lstStyle/>
          <a:p>
            <a:r>
              <a:rPr lang="en-GB" dirty="0"/>
              <a:t>Julian Huxley (1887-1975) – Grandson of Thomas</a:t>
            </a:r>
          </a:p>
          <a:p>
            <a:r>
              <a:rPr lang="en-GB" dirty="0" err="1"/>
              <a:t>Eugenist</a:t>
            </a:r>
            <a:r>
              <a:rPr lang="en-GB" dirty="0"/>
              <a:t>; evolutionary biologist </a:t>
            </a:r>
          </a:p>
          <a:p>
            <a:r>
              <a:rPr lang="en-GB" dirty="0"/>
              <a:t>Advances in medicine, and welfare provision = kept alive those who natural selection allow to die!</a:t>
            </a:r>
          </a:p>
        </p:txBody>
      </p:sp>
    </p:spTree>
    <p:extLst>
      <p:ext uri="{BB962C8B-B14F-4D97-AF65-F5344CB8AC3E}">
        <p14:creationId xmlns:p14="http://schemas.microsoft.com/office/powerpoint/2010/main" val="3046045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PSYCHO-ANALYSIS</a:t>
            </a:r>
          </a:p>
        </p:txBody>
      </p:sp>
      <p:sp>
        <p:nvSpPr>
          <p:cNvPr id="3" name="Content Placeholder 2"/>
          <p:cNvSpPr>
            <a:spLocks noGrp="1"/>
          </p:cNvSpPr>
          <p:nvPr>
            <p:ph sz="half" idx="1"/>
          </p:nvPr>
        </p:nvSpPr>
        <p:spPr/>
        <p:txBody>
          <a:bodyPr>
            <a:normAutofit fontScale="92500"/>
          </a:bodyPr>
          <a:lstStyle/>
          <a:p>
            <a:r>
              <a:rPr lang="en-GB" dirty="0"/>
              <a:t>Developments embraced analysis of:</a:t>
            </a:r>
          </a:p>
          <a:p>
            <a:r>
              <a:rPr lang="en-GB" dirty="0"/>
              <a:t>Social Order; Political behaviour; International situation; War -  and the Collective Anxieties !!</a:t>
            </a:r>
          </a:p>
          <a:p>
            <a:r>
              <a:rPr lang="en-GB" dirty="0"/>
              <a:t> work of Sigmund Freud (1856-1939); Carl Jung (1875-1961); Ernest Jones (1879-1958)</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59100" y="1600200"/>
            <a:ext cx="3216799" cy="4525963"/>
          </a:xfrm>
        </p:spPr>
      </p:pic>
    </p:spTree>
    <p:extLst>
      <p:ext uri="{BB962C8B-B14F-4D97-AF65-F5344CB8AC3E}">
        <p14:creationId xmlns:p14="http://schemas.microsoft.com/office/powerpoint/2010/main" val="1064385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in the Air’</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6258" y="1600200"/>
            <a:ext cx="3020484" cy="4525963"/>
          </a:xfrm>
        </p:spPr>
      </p:pic>
      <p:sp>
        <p:nvSpPr>
          <p:cNvPr id="4" name="Content Placeholder 3"/>
          <p:cNvSpPr>
            <a:spLocks noGrp="1"/>
          </p:cNvSpPr>
          <p:nvPr>
            <p:ph sz="half" idx="2"/>
          </p:nvPr>
        </p:nvSpPr>
        <p:spPr/>
        <p:txBody>
          <a:bodyPr>
            <a:normAutofit lnSpcReduction="10000"/>
          </a:bodyPr>
          <a:lstStyle/>
          <a:p>
            <a:r>
              <a:rPr lang="en-GB" dirty="0"/>
              <a:t>Greatest of all fears – another World War that Civilisation would not survive</a:t>
            </a:r>
          </a:p>
          <a:p>
            <a:r>
              <a:rPr lang="en-GB" dirty="0"/>
              <a:t>All = renewed discourse on war and its nature:</a:t>
            </a:r>
          </a:p>
          <a:p>
            <a:r>
              <a:rPr lang="en-GB" dirty="0"/>
              <a:t>A ‘Darwinian’ struggle or Civilisation  ‘out of joint’</a:t>
            </a:r>
          </a:p>
        </p:txBody>
      </p:sp>
    </p:spTree>
    <p:extLst>
      <p:ext uri="{BB962C8B-B14F-4D97-AF65-F5344CB8AC3E}">
        <p14:creationId xmlns:p14="http://schemas.microsoft.com/office/powerpoint/2010/main" val="778827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Bomber…</a:t>
            </a:r>
          </a:p>
        </p:txBody>
      </p:sp>
      <p:sp>
        <p:nvSpPr>
          <p:cNvPr id="3" name="Content Placeholder 2"/>
          <p:cNvSpPr>
            <a:spLocks noGrp="1"/>
          </p:cNvSpPr>
          <p:nvPr>
            <p:ph sz="half" idx="1"/>
          </p:nvPr>
        </p:nvSpPr>
        <p:spPr/>
        <p:txBody>
          <a:bodyPr/>
          <a:lstStyle/>
          <a:p>
            <a:r>
              <a:rPr lang="en-GB" dirty="0"/>
              <a:t>Stanley Baldwin (1867-1947). Prime Minister </a:t>
            </a:r>
          </a:p>
          <a:p>
            <a:r>
              <a:rPr lang="en-GB" dirty="0"/>
              <a:t>War = ‘degradation, anarchy, world revolution’ – fear of Bolshevism</a:t>
            </a:r>
          </a:p>
          <a:p>
            <a:r>
              <a:rPr lang="en-GB" dirty="0"/>
              <a:t>‘The Bomber will always get through..’ in </a:t>
            </a:r>
            <a:r>
              <a:rPr lang="en-GB" dirty="0" err="1"/>
              <a:t>Overy</a:t>
            </a:r>
            <a:r>
              <a:rPr lang="en-GB" dirty="0"/>
              <a:t>, p.176.</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844824"/>
            <a:ext cx="3024336" cy="4248472"/>
          </a:xfrm>
        </p:spPr>
      </p:pic>
    </p:spTree>
    <p:extLst>
      <p:ext uri="{BB962C8B-B14F-4D97-AF65-F5344CB8AC3E}">
        <p14:creationId xmlns:p14="http://schemas.microsoft.com/office/powerpoint/2010/main" val="1037429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a:t>
            </a:r>
          </a:p>
        </p:txBody>
      </p:sp>
      <p:sp>
        <p:nvSpPr>
          <p:cNvPr id="3" name="Content Placeholder 2"/>
          <p:cNvSpPr>
            <a:spLocks noGrp="1"/>
          </p:cNvSpPr>
          <p:nvPr>
            <p:ph sz="half" idx="1"/>
          </p:nvPr>
        </p:nvSpPr>
        <p:spPr/>
        <p:txBody>
          <a:bodyPr/>
          <a:lstStyle/>
          <a:p>
            <a:r>
              <a:rPr lang="en-GB" dirty="0"/>
              <a:t>Fear based upon failure of Versailles settlement  and the League of Nations</a:t>
            </a:r>
          </a:p>
          <a:p>
            <a:r>
              <a:rPr lang="en-GB" dirty="0"/>
              <a:t>Reflected in the number of book publications devoted to war </a:t>
            </a:r>
          </a:p>
          <a:p>
            <a:r>
              <a:rPr lang="en-GB" dirty="0"/>
              <a:t>Penguin in the 1930s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19800" y="3077369"/>
            <a:ext cx="1295400" cy="1571625"/>
          </a:xfrm>
        </p:spPr>
      </p:pic>
    </p:spTree>
    <p:extLst>
      <p:ext uri="{BB962C8B-B14F-4D97-AF65-F5344CB8AC3E}">
        <p14:creationId xmlns:p14="http://schemas.microsoft.com/office/powerpoint/2010/main" val="36572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 the Discourse</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783676"/>
            <a:ext cx="3114675" cy="1466850"/>
          </a:xfrm>
        </p:spPr>
      </p:pic>
      <p:sp>
        <p:nvSpPr>
          <p:cNvPr id="5" name="Content Placeholder 4"/>
          <p:cNvSpPr>
            <a:spLocks noGrp="1"/>
          </p:cNvSpPr>
          <p:nvPr>
            <p:ph sz="half" idx="2"/>
          </p:nvPr>
        </p:nvSpPr>
        <p:spPr/>
        <p:txBody>
          <a:bodyPr>
            <a:normAutofit lnSpcReduction="10000"/>
          </a:bodyPr>
          <a:lstStyle/>
          <a:p>
            <a:r>
              <a:rPr lang="en-GB" dirty="0"/>
              <a:t>1. B. Liddell Hart (soldier and theorist):  War reflected primitive/violent emotions – ‘the animal in man’</a:t>
            </a:r>
          </a:p>
          <a:p>
            <a:r>
              <a:rPr lang="en-GB" dirty="0"/>
              <a:t>2. Gilbert Murray (classical scholar):  war is the product of the failure of nation states </a:t>
            </a:r>
          </a:p>
        </p:txBody>
      </p:sp>
      <p:sp>
        <p:nvSpPr>
          <p:cNvPr id="7" name="AutoShape 2" descr="Image result for gilbert murray"/>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Image result for gilbert murray"/>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Lester\OneDrive\Pictures\gilbert murra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0188" y="3573016"/>
            <a:ext cx="194310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1932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THE CLASSICS</a:t>
            </a:r>
          </a:p>
        </p:txBody>
      </p:sp>
      <p:pic>
        <p:nvPicPr>
          <p:cNvPr id="1229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55650" y="1268413"/>
            <a:ext cx="1704975" cy="2628900"/>
          </a:xfrm>
        </p:spPr>
      </p:pic>
      <p:sp>
        <p:nvSpPr>
          <p:cNvPr id="12292" name="AutoShape 5" descr="Image result for goodbye to all that"/>
          <p:cNvSpPr>
            <a:spLocks noChangeAspect="1" noChangeArrowheads="1"/>
          </p:cNvSpPr>
          <p:nvPr/>
        </p:nvSpPr>
        <p:spPr bwMode="auto">
          <a:xfrm>
            <a:off x="0"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pic>
        <p:nvPicPr>
          <p:cNvPr id="12293" name="Picture 6" descr="C:\Users\tenbystaff\Pictures\untitle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7950" y="1557338"/>
            <a:ext cx="1905000"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8" descr="Image result for journey's e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5" y="1225550"/>
            <a:ext cx="173355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AutoShape 10" descr="Image result for testament of youth"/>
          <p:cNvSpPr>
            <a:spLocks noChangeAspect="1" noChangeArrowheads="1"/>
          </p:cNvSpPr>
          <p:nvPr/>
        </p:nvSpPr>
        <p:spPr bwMode="auto">
          <a:xfrm>
            <a:off x="152400"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sp>
        <p:nvSpPr>
          <p:cNvPr id="12296" name="AutoShape 12" descr="Image result for testament of youth"/>
          <p:cNvSpPr>
            <a:spLocks noChangeAspect="1" noChangeArrowheads="1"/>
          </p:cNvSpPr>
          <p:nvPr/>
        </p:nvSpPr>
        <p:spPr bwMode="auto">
          <a:xfrm>
            <a:off x="304800"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pic>
        <p:nvPicPr>
          <p:cNvPr id="12297" name="Picture 13" descr="C:\Users\tenbystaff\Pictures\untitle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288" y="3841750"/>
            <a:ext cx="1704975"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8" name="Picture 14" descr="C:\Users\tenbystaff\Pictures\untitled.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5875" y="4070350"/>
            <a:ext cx="162877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9" name="Picture 15" descr="C:\Users\tenbystaff\Pictures\untitled.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27538" y="3965575"/>
            <a:ext cx="1724025"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0" name="Picture 16" descr="C:\Users\tenbystaff\Pictures\untitled.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2225" y="3989388"/>
            <a:ext cx="1752600"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1" name="Picture 17" descr="C:\Users\tenbystaff\Pictures\untitled.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52950" y="1381125"/>
            <a:ext cx="1724025"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7947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CHALLENGE TO WAR </a:t>
            </a:r>
          </a:p>
        </p:txBody>
      </p:sp>
      <p:sp>
        <p:nvSpPr>
          <p:cNvPr id="3" name="Content Placeholder 2"/>
          <p:cNvSpPr>
            <a:spLocks noGrp="1"/>
          </p:cNvSpPr>
          <p:nvPr>
            <p:ph sz="half" idx="1"/>
          </p:nvPr>
        </p:nvSpPr>
        <p:spPr/>
        <p:txBody>
          <a:bodyPr>
            <a:normAutofit lnSpcReduction="10000"/>
          </a:bodyPr>
          <a:lstStyle/>
          <a:p>
            <a:r>
              <a:rPr lang="en-GB" dirty="0"/>
              <a:t>1. LEAGUE OF NATIONS UNION  - LORD ROBERT CECIL (1864-1958):</a:t>
            </a:r>
          </a:p>
          <a:p>
            <a:r>
              <a:rPr lang="en-GB" dirty="0"/>
              <a:t>1M MEMBERS BY 1933</a:t>
            </a:r>
          </a:p>
          <a:p>
            <a:r>
              <a:rPr lang="en-GB" dirty="0"/>
              <a:t>PEACE BALLOT (1935) – 12M EXPRESSED SUPPORT OF THE UNION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880708"/>
            <a:ext cx="4038600" cy="3964947"/>
          </a:xfrm>
        </p:spPr>
      </p:pic>
    </p:spTree>
    <p:extLst>
      <p:ext uri="{BB962C8B-B14F-4D97-AF65-F5344CB8AC3E}">
        <p14:creationId xmlns:p14="http://schemas.microsoft.com/office/powerpoint/2010/main" val="2460021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CHALLENGE TO WAR </a:t>
            </a:r>
          </a:p>
        </p:txBody>
      </p:sp>
      <p:sp>
        <p:nvSpPr>
          <p:cNvPr id="3" name="Content Placeholder 2"/>
          <p:cNvSpPr>
            <a:spLocks noGrp="1"/>
          </p:cNvSpPr>
          <p:nvPr>
            <p:ph sz="half" idx="1"/>
          </p:nvPr>
        </p:nvSpPr>
        <p:spPr/>
        <p:txBody>
          <a:bodyPr>
            <a:normAutofit fontScale="92500" lnSpcReduction="10000"/>
          </a:bodyPr>
          <a:lstStyle/>
          <a:p>
            <a:r>
              <a:rPr lang="en-GB" dirty="0"/>
              <a:t>2. PACIFISM  - PEACE PLEDGE UNION  - ANGLICAN PRIEST DICK SHEPPHARD (1880-1937)</a:t>
            </a:r>
          </a:p>
          <a:p>
            <a:r>
              <a:rPr lang="en-GB" dirty="0"/>
              <a:t>PEACE MOVEMENTS SPLIT BETWEEN ABSOLUTE PACIFISM AND NEED TO STAND UP TO NAZIS</a:t>
            </a:r>
          </a:p>
          <a:p>
            <a:r>
              <a:rPr lang="en-GB"/>
              <a:t>ALL – FAILURE TO PREVENT WORLD CONFLICT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148064" y="1772816"/>
            <a:ext cx="2952328" cy="4320480"/>
          </a:xfrm>
        </p:spPr>
      </p:pic>
    </p:spTree>
    <p:extLst>
      <p:ext uri="{BB962C8B-B14F-4D97-AF65-F5344CB8AC3E}">
        <p14:creationId xmlns:p14="http://schemas.microsoft.com/office/powerpoint/2010/main" val="1961235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Spanish Civil War</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23528" y="1700808"/>
            <a:ext cx="4032448" cy="4320480"/>
          </a:xfrm>
        </p:spPr>
      </p:pic>
      <p:sp>
        <p:nvSpPr>
          <p:cNvPr id="4" name="Content Placeholder 3"/>
          <p:cNvSpPr>
            <a:spLocks noGrp="1"/>
          </p:cNvSpPr>
          <p:nvPr>
            <p:ph sz="half" idx="2"/>
          </p:nvPr>
        </p:nvSpPr>
        <p:spPr/>
        <p:txBody>
          <a:bodyPr>
            <a:normAutofit lnSpcReduction="10000"/>
          </a:bodyPr>
          <a:lstStyle/>
          <a:p>
            <a:r>
              <a:rPr lang="en-GB" dirty="0"/>
              <a:t>Spanish Civil War (1936-39) gripped Britain</a:t>
            </a:r>
          </a:p>
          <a:p>
            <a:r>
              <a:rPr lang="en-GB" dirty="0"/>
              <a:t>If Fascism triumphed in Spain, Britain next</a:t>
            </a:r>
          </a:p>
          <a:p>
            <a:r>
              <a:rPr lang="en-GB" dirty="0"/>
              <a:t>Fear factor</a:t>
            </a:r>
          </a:p>
          <a:p>
            <a:r>
              <a:rPr lang="en-GB" dirty="0"/>
              <a:t>Part of ‘Civilisation’ debate</a:t>
            </a:r>
          </a:p>
          <a:p>
            <a:r>
              <a:rPr lang="en-GB" dirty="0"/>
              <a:t>Guernica Bombing – April 1937 </a:t>
            </a:r>
          </a:p>
          <a:p>
            <a:r>
              <a:rPr lang="en-GB" dirty="0"/>
              <a:t>Impact on Pacifism</a:t>
            </a:r>
          </a:p>
        </p:txBody>
      </p:sp>
    </p:spTree>
    <p:extLst>
      <p:ext uri="{BB962C8B-B14F-4D97-AF65-F5344CB8AC3E}">
        <p14:creationId xmlns:p14="http://schemas.microsoft.com/office/powerpoint/2010/main" val="4009801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Guernica</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42767"/>
            <a:ext cx="4038600" cy="304082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76825" y="3144044"/>
            <a:ext cx="3181350" cy="1438275"/>
          </a:xfrm>
        </p:spPr>
      </p:pic>
    </p:spTree>
    <p:extLst>
      <p:ext uri="{BB962C8B-B14F-4D97-AF65-F5344CB8AC3E}">
        <p14:creationId xmlns:p14="http://schemas.microsoft.com/office/powerpoint/2010/main" val="1873352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The ‘Death Ship’</a:t>
            </a:r>
          </a:p>
        </p:txBody>
      </p:sp>
      <p:sp>
        <p:nvSpPr>
          <p:cNvPr id="3" name="Content Placeholder 2"/>
          <p:cNvSpPr>
            <a:spLocks noGrp="1"/>
          </p:cNvSpPr>
          <p:nvPr>
            <p:ph sz="half" idx="1"/>
          </p:nvPr>
        </p:nvSpPr>
        <p:spPr/>
        <p:txBody>
          <a:bodyPr>
            <a:normAutofit fontScale="92500"/>
          </a:bodyPr>
          <a:lstStyle/>
          <a:p>
            <a:r>
              <a:rPr lang="en-GB" dirty="0"/>
              <a:t>The Triumph of General Franco saw transformation of opinion about war</a:t>
            </a:r>
          </a:p>
          <a:p>
            <a:r>
              <a:rPr lang="en-GB" dirty="0"/>
              <a:t>Many in the ‘Anti-War Movement’  resigned to the inevitability of war and the need to fight Fascism</a:t>
            </a:r>
          </a:p>
          <a:p>
            <a:r>
              <a:rPr lang="en-GB" dirty="0"/>
              <a:t>Cyril Joad; Gilbert Murray; Storm Jameson</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905500" y="3153569"/>
            <a:ext cx="1524000" cy="1419225"/>
          </a:xfrm>
        </p:spPr>
      </p:pic>
    </p:spTree>
    <p:extLst>
      <p:ext uri="{BB962C8B-B14F-4D97-AF65-F5344CB8AC3E}">
        <p14:creationId xmlns:p14="http://schemas.microsoft.com/office/powerpoint/2010/main" val="2104056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p>
          <a:p>
            <a:pPr lvl="0"/>
            <a:endParaRPr lang="en-GB" dirty="0"/>
          </a:p>
          <a:p>
            <a:pPr lvl="0"/>
            <a:r>
              <a:rPr lang="en-GB" dirty="0"/>
              <a:t>5. Creeds</a:t>
            </a:r>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extLst>
      <p:ext uri="{BB962C8B-B14F-4D97-AF65-F5344CB8AC3E}">
        <p14:creationId xmlns:p14="http://schemas.microsoft.com/office/powerpoint/2010/main" val="838190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CREEDS </a:t>
            </a:r>
          </a:p>
        </p:txBody>
      </p:sp>
      <p:sp>
        <p:nvSpPr>
          <p:cNvPr id="3" name="Content Placeholder 2"/>
          <p:cNvSpPr>
            <a:spLocks noGrp="1"/>
          </p:cNvSpPr>
          <p:nvPr>
            <p:ph sz="half" idx="1"/>
          </p:nvPr>
        </p:nvSpPr>
        <p:spPr/>
        <p:txBody>
          <a:bodyPr>
            <a:normAutofit lnSpcReduction="10000"/>
          </a:bodyPr>
          <a:lstStyle/>
          <a:p>
            <a:r>
              <a:rPr lang="en-GB" dirty="0"/>
              <a:t>Economic and political uncertainties saw many seduced by new ideologies </a:t>
            </a:r>
          </a:p>
          <a:p>
            <a:r>
              <a:rPr lang="en-GB" dirty="0"/>
              <a:t>Appetite for debate on Germany and Russia</a:t>
            </a:r>
          </a:p>
          <a:p>
            <a:r>
              <a:rPr lang="en-GB" dirty="0"/>
              <a:t>Linked to ‘Civilisation debate</a:t>
            </a:r>
          </a:p>
          <a:p>
            <a:r>
              <a:rPr lang="en-GB" dirty="0"/>
              <a:t>Fascism generally pilloried; Soviet Union – split views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6016" y="1268760"/>
            <a:ext cx="2418358" cy="3077096"/>
          </a:xfrm>
        </p:spPr>
      </p:pic>
      <p:pic>
        <p:nvPicPr>
          <p:cNvPr id="1026" name="Picture 2" descr="C:\Users\Lester\OneDrive\Pictures\a066e536-2521-4829-95cb-4f431be49cc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3645024"/>
            <a:ext cx="1838325" cy="248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3880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CREEDS</a:t>
            </a:r>
          </a:p>
        </p:txBody>
      </p:sp>
      <p:sp>
        <p:nvSpPr>
          <p:cNvPr id="5" name="Content Placeholder 4"/>
          <p:cNvSpPr>
            <a:spLocks noGrp="1"/>
          </p:cNvSpPr>
          <p:nvPr>
            <p:ph idx="1"/>
          </p:nvPr>
        </p:nvSpPr>
        <p:spPr/>
        <p:txBody>
          <a:bodyPr>
            <a:normAutofit fontScale="92500"/>
          </a:bodyPr>
          <a:lstStyle/>
          <a:p>
            <a:r>
              <a:rPr lang="en-GB" dirty="0"/>
              <a:t>Soviet Union deemed ‘exotic’ and distant land </a:t>
            </a:r>
          </a:p>
          <a:p>
            <a:r>
              <a:rPr lang="en-GB" dirty="0"/>
              <a:t>Little sympathy for ‘Tsarist ‘Russia</a:t>
            </a:r>
          </a:p>
          <a:p>
            <a:r>
              <a:rPr lang="en-GB" dirty="0"/>
              <a:t>Planned economy model deemed ‘progressive’</a:t>
            </a:r>
          </a:p>
          <a:p>
            <a:r>
              <a:rPr lang="en-GB" dirty="0"/>
              <a:t>Evils of Stalin’s totalitarian regime ignored</a:t>
            </a:r>
          </a:p>
          <a:p>
            <a:r>
              <a:rPr lang="en-GB" dirty="0"/>
              <a:t>Support from George Bernard Shaw; Stephen Spender; Sidney and Beatrice Webb (but opposed by George Orwell, and Arthur Koestler</a:t>
            </a:r>
          </a:p>
          <a:p>
            <a:r>
              <a:rPr lang="en-GB" dirty="0"/>
              <a:t>Nazism seen as disease not cure – but early support from veterans – Henry Williamson and Wyndham Lewis </a:t>
            </a:r>
          </a:p>
        </p:txBody>
      </p:sp>
    </p:spTree>
    <p:extLst>
      <p:ext uri="{BB962C8B-B14F-4D97-AF65-F5344CB8AC3E}">
        <p14:creationId xmlns:p14="http://schemas.microsoft.com/office/powerpoint/2010/main" val="514563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Disappointment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2248748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Civilisation?</a:t>
            </a:r>
          </a:p>
        </p:txBody>
      </p:sp>
      <p:pic>
        <p:nvPicPr>
          <p:cNvPr id="6"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628800"/>
            <a:ext cx="2808312" cy="446449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8024" y="1628800"/>
            <a:ext cx="2808312" cy="4392488"/>
          </a:xfrm>
        </p:spPr>
      </p:pic>
    </p:spTree>
    <p:extLst>
      <p:ext uri="{BB962C8B-B14F-4D97-AF65-F5344CB8AC3E}">
        <p14:creationId xmlns:p14="http://schemas.microsoft.com/office/powerpoint/2010/main" val="3758962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Disappointment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479090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SOVIET UNION</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1916832"/>
            <a:ext cx="2880320" cy="410445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64088" y="1988840"/>
            <a:ext cx="2592288" cy="3960440"/>
          </a:xfrm>
        </p:spPr>
      </p:pic>
    </p:spTree>
    <p:extLst>
      <p:ext uri="{BB962C8B-B14F-4D97-AF65-F5344CB8AC3E}">
        <p14:creationId xmlns:p14="http://schemas.microsoft.com/office/powerpoint/2010/main" val="718785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Moscow  May-June 1932 </a:t>
            </a:r>
          </a:p>
        </p:txBody>
      </p:sp>
      <p:sp>
        <p:nvSpPr>
          <p:cNvPr id="5" name="Content Placeholder 4"/>
          <p:cNvSpPr>
            <a:spLocks noGrp="1"/>
          </p:cNvSpPr>
          <p:nvPr>
            <p:ph sz="half" idx="1"/>
          </p:nvPr>
        </p:nvSpPr>
        <p:spPr/>
        <p:txBody>
          <a:bodyPr>
            <a:normAutofit fontScale="92500" lnSpcReduction="20000"/>
          </a:bodyPr>
          <a:lstStyle/>
          <a:p>
            <a:r>
              <a:rPr lang="en-GB" dirty="0"/>
              <a:t>Following early criticism they formed a positive overview of Soviet system</a:t>
            </a:r>
          </a:p>
          <a:p>
            <a:r>
              <a:rPr lang="en-GB" dirty="0"/>
              <a:t>Controversial link between Webb social theories and events in the Soviet Union</a:t>
            </a:r>
          </a:p>
          <a:p>
            <a:r>
              <a:rPr lang="en-GB" dirty="0"/>
              <a:t>Overlooked the brutalities of collectivist policies</a:t>
            </a:r>
          </a:p>
          <a:p>
            <a:r>
              <a:rPr lang="en-GB" dirty="0"/>
              <a:t>Ignored the ‘Purges’ and the ‘Gulags’</a:t>
            </a:r>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772816"/>
            <a:ext cx="2952328" cy="4032448"/>
          </a:xfrm>
        </p:spPr>
      </p:pic>
    </p:spTree>
    <p:extLst>
      <p:ext uri="{BB962C8B-B14F-4D97-AF65-F5344CB8AC3E}">
        <p14:creationId xmlns:p14="http://schemas.microsoft.com/office/powerpoint/2010/main" val="463688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Change of Heart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484784"/>
            <a:ext cx="4038600" cy="4464496"/>
          </a:xfrm>
        </p:spPr>
      </p:pic>
      <p:sp>
        <p:nvSpPr>
          <p:cNvPr id="4" name="Content Placeholder 3"/>
          <p:cNvSpPr>
            <a:spLocks noGrp="1"/>
          </p:cNvSpPr>
          <p:nvPr>
            <p:ph sz="half" idx="2"/>
          </p:nvPr>
        </p:nvSpPr>
        <p:spPr/>
        <p:txBody>
          <a:bodyPr>
            <a:normAutofit lnSpcReduction="10000"/>
          </a:bodyPr>
          <a:lstStyle/>
          <a:p>
            <a:r>
              <a:rPr lang="en-GB" dirty="0"/>
              <a:t>Admiration of the ‘managed economy’ of the first ‘Five-Year Plan ‘ </a:t>
            </a:r>
          </a:p>
          <a:p>
            <a:r>
              <a:rPr lang="en-GB" dirty="0"/>
              <a:t>Intrigued by the organisation around state enterprises</a:t>
            </a:r>
          </a:p>
          <a:p>
            <a:r>
              <a:rPr lang="en-GB" dirty="0"/>
              <a:t>Admired the economic modernisation and scientific advances </a:t>
            </a:r>
          </a:p>
          <a:p>
            <a:endParaRPr lang="en-GB" dirty="0"/>
          </a:p>
        </p:txBody>
      </p:sp>
    </p:spTree>
    <p:extLst>
      <p:ext uri="{BB962C8B-B14F-4D97-AF65-F5344CB8AC3E}">
        <p14:creationId xmlns:p14="http://schemas.microsoft.com/office/powerpoint/2010/main" val="2608522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Civilisation?</a:t>
            </a:r>
          </a:p>
        </p:txBody>
      </p:sp>
      <p:sp>
        <p:nvSpPr>
          <p:cNvPr id="3" name="Content Placeholder 2"/>
          <p:cNvSpPr>
            <a:spLocks noGrp="1"/>
          </p:cNvSpPr>
          <p:nvPr>
            <p:ph sz="half" idx="1"/>
          </p:nvPr>
        </p:nvSpPr>
        <p:spPr/>
        <p:txBody>
          <a:bodyPr>
            <a:normAutofit fontScale="92500"/>
          </a:bodyPr>
          <a:lstStyle/>
          <a:p>
            <a:r>
              <a:rPr lang="en-GB" dirty="0"/>
              <a:t>Published 1935 (with the 1937 edition dropping the question mark!)</a:t>
            </a:r>
          </a:p>
          <a:p>
            <a:endParaRPr lang="en-GB" dirty="0"/>
          </a:p>
          <a:p>
            <a:r>
              <a:rPr lang="en-GB" dirty="0"/>
              <a:t>A tome for ‘fellow travellers’ – a shop window on the Soviet system </a:t>
            </a:r>
          </a:p>
          <a:p>
            <a:endParaRPr lang="en-GB" dirty="0"/>
          </a:p>
          <a:p>
            <a:r>
              <a:rPr lang="en-GB" dirty="0"/>
              <a:t>A Crisis of Civilisation?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64088" y="1628800"/>
            <a:ext cx="2736304" cy="4464496"/>
          </a:xfrm>
        </p:spPr>
      </p:pic>
    </p:spTree>
    <p:extLst>
      <p:ext uri="{BB962C8B-B14F-4D97-AF65-F5344CB8AC3E}">
        <p14:creationId xmlns:p14="http://schemas.microsoft.com/office/powerpoint/2010/main" val="15649074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Happy Land Far, Far Away’</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lstStyle/>
          <a:p>
            <a:r>
              <a:rPr lang="en-GB" dirty="0"/>
              <a:t>Paul </a:t>
            </a:r>
            <a:r>
              <a:rPr lang="en-GB" dirty="0" err="1"/>
              <a:t>Flewers</a:t>
            </a:r>
            <a:r>
              <a:rPr lang="en-GB" dirty="0"/>
              <a:t>, </a:t>
            </a:r>
            <a:r>
              <a:rPr lang="en-GB" i="1" dirty="0"/>
              <a:t>A Happy Land Far, Far Away? Fellow-Travelling With Sir Bernard Pares and Sidney and Beatrice Webb , </a:t>
            </a:r>
            <a:r>
              <a:rPr lang="en-GB" dirty="0"/>
              <a:t>School of Slavonic and East European Studies, Vol. 17, No. 2, Autumn 2005, pp,85-101.</a:t>
            </a:r>
          </a:p>
          <a:p>
            <a:endParaRPr lang="en-GB" dirty="0"/>
          </a:p>
          <a:p>
            <a:endParaRPr lang="en-GB" dirty="0"/>
          </a:p>
        </p:txBody>
      </p:sp>
    </p:spTree>
    <p:extLst>
      <p:ext uri="{BB962C8B-B14F-4D97-AF65-F5344CB8AC3E}">
        <p14:creationId xmlns:p14="http://schemas.microsoft.com/office/powerpoint/2010/main" val="10420167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‘keeping the conscience’</a:t>
            </a:r>
          </a:p>
        </p:txBody>
      </p:sp>
      <p:sp>
        <p:nvSpPr>
          <p:cNvPr id="3" name="Content Placeholder 2"/>
          <p:cNvSpPr>
            <a:spLocks noGrp="1"/>
          </p:cNvSpPr>
          <p:nvPr>
            <p:ph sz="half" idx="1"/>
          </p:nvPr>
        </p:nvSpPr>
        <p:spPr/>
        <p:txBody>
          <a:bodyPr/>
          <a:lstStyle/>
          <a:p>
            <a:r>
              <a:rPr lang="en-GB" dirty="0"/>
              <a:t>The Party seen as ‘keeping the conscience of its own members…’ while they  ‘act as missionaries among the non-party citizens’.</a:t>
            </a:r>
          </a:p>
          <a:p>
            <a:r>
              <a:rPr lang="en-GB" i="1" dirty="0"/>
              <a:t>A New Civilisation ? </a:t>
            </a:r>
            <a:r>
              <a:rPr lang="en-GB" dirty="0"/>
              <a:t>p</a:t>
            </a:r>
            <a:r>
              <a:rPr lang="en-GB" i="1" dirty="0"/>
              <a:t>.340.</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409285"/>
            <a:ext cx="4038600" cy="2907792"/>
          </a:xfrm>
        </p:spPr>
      </p:pic>
    </p:spTree>
    <p:extLst>
      <p:ext uri="{BB962C8B-B14F-4D97-AF65-F5344CB8AC3E}">
        <p14:creationId xmlns:p14="http://schemas.microsoft.com/office/powerpoint/2010/main" val="19867505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Denial</a:t>
            </a:r>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96362"/>
            <a:ext cx="4038600" cy="2933639"/>
          </a:xfrm>
        </p:spPr>
      </p:pic>
      <p:sp>
        <p:nvSpPr>
          <p:cNvPr id="6" name="Content Placeholder 5"/>
          <p:cNvSpPr>
            <a:spLocks noGrp="1"/>
          </p:cNvSpPr>
          <p:nvPr>
            <p:ph sz="half" idx="2"/>
          </p:nvPr>
        </p:nvSpPr>
        <p:spPr/>
        <p:txBody>
          <a:bodyPr>
            <a:normAutofit fontScale="92500" lnSpcReduction="20000"/>
          </a:bodyPr>
          <a:lstStyle/>
          <a:p>
            <a:r>
              <a:rPr lang="en-GB" dirty="0"/>
              <a:t>Apologist for the purges and the show trials – seen to uphold moral standards, deny careerists and deviations</a:t>
            </a:r>
          </a:p>
          <a:p>
            <a:r>
              <a:rPr lang="en-GB" dirty="0"/>
              <a:t>Downplayed famine and the hardships </a:t>
            </a:r>
          </a:p>
          <a:p>
            <a:r>
              <a:rPr lang="en-GB" dirty="0"/>
              <a:t>Did criticise repression of individual thought and democratic politics , but failed to reconcile this with the positive reactions</a:t>
            </a:r>
          </a:p>
          <a:p>
            <a:endParaRPr lang="en-GB" dirty="0"/>
          </a:p>
        </p:txBody>
      </p:sp>
    </p:spTree>
    <p:extLst>
      <p:ext uri="{BB962C8B-B14F-4D97-AF65-F5344CB8AC3E}">
        <p14:creationId xmlns:p14="http://schemas.microsoft.com/office/powerpoint/2010/main" val="349021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Wish fulfilment ?</a:t>
            </a:r>
          </a:p>
        </p:txBody>
      </p:sp>
      <p:sp>
        <p:nvSpPr>
          <p:cNvPr id="3" name="Content Placeholder 2"/>
          <p:cNvSpPr>
            <a:spLocks noGrp="1"/>
          </p:cNvSpPr>
          <p:nvPr>
            <p:ph sz="half" idx="1"/>
          </p:nvPr>
        </p:nvSpPr>
        <p:spPr/>
        <p:txBody>
          <a:bodyPr>
            <a:normAutofit lnSpcReduction="10000"/>
          </a:bodyPr>
          <a:lstStyle/>
          <a:p>
            <a:r>
              <a:rPr lang="en-GB" dirty="0"/>
              <a:t>A dream come true: ‘wish fulfilment’ (</a:t>
            </a:r>
            <a:r>
              <a:rPr lang="en-GB" dirty="0" err="1"/>
              <a:t>Flewin</a:t>
            </a:r>
            <a:r>
              <a:rPr lang="en-GB" dirty="0"/>
              <a:t>, p.100), that denied the more malevolent realities -  the chaos, inefficiencies and abuses.</a:t>
            </a:r>
          </a:p>
          <a:p>
            <a:r>
              <a:rPr lang="en-GB" dirty="0"/>
              <a:t>Poor knowledge of Russian society and limited access</a:t>
            </a:r>
          </a:p>
          <a:p>
            <a:endParaRPr lang="en-GB" dirty="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772816"/>
            <a:ext cx="3672408" cy="4176464"/>
          </a:xfrm>
        </p:spPr>
      </p:pic>
    </p:spTree>
    <p:extLst>
      <p:ext uri="{BB962C8B-B14F-4D97-AF65-F5344CB8AC3E}">
        <p14:creationId xmlns:p14="http://schemas.microsoft.com/office/powerpoint/2010/main" val="16033841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ODYSSEY!</a:t>
            </a:r>
          </a:p>
        </p:txBody>
      </p:sp>
      <p:pic>
        <p:nvPicPr>
          <p:cNvPr id="7" name="Content Placeholder 6"/>
          <p:cNvPicPr>
            <a:picLocks noGrp="1" noChangeAspect="1"/>
          </p:cNvPicPr>
          <p:nvPr>
            <p:ph sz="half" idx="1"/>
          </p:nvPr>
        </p:nvPicPr>
        <p:blipFill>
          <a:blip r:embed="rId2"/>
          <a:stretch>
            <a:fillRect/>
          </a:stretch>
        </p:blipFill>
        <p:spPr>
          <a:xfrm>
            <a:off x="953637" y="1600200"/>
            <a:ext cx="3045725" cy="4525963"/>
          </a:xfrm>
        </p:spPr>
      </p:pic>
      <p:sp>
        <p:nvSpPr>
          <p:cNvPr id="6" name="Content Placeholder 5"/>
          <p:cNvSpPr>
            <a:spLocks noGrp="1"/>
          </p:cNvSpPr>
          <p:nvPr>
            <p:ph sz="half" idx="2"/>
          </p:nvPr>
        </p:nvSpPr>
        <p:spPr>
          <a:xfrm>
            <a:off x="4648200" y="1484784"/>
            <a:ext cx="4038600" cy="4641379"/>
          </a:xfrm>
        </p:spPr>
        <p:txBody>
          <a:bodyPr/>
          <a:lstStyle/>
          <a:p>
            <a:r>
              <a:rPr lang="en-GB" dirty="0" err="1"/>
              <a:t>Webbs</a:t>
            </a:r>
            <a:r>
              <a:rPr lang="en-GB" dirty="0"/>
              <a:t> view of the Soviet Union judges in context of :</a:t>
            </a:r>
          </a:p>
          <a:p>
            <a:r>
              <a:rPr lang="en-GB" dirty="0"/>
              <a:t>Economic crash of 1929 </a:t>
            </a:r>
          </a:p>
          <a:p>
            <a:r>
              <a:rPr lang="en-GB" dirty="0"/>
              <a:t>Failure to deal with consequences</a:t>
            </a:r>
          </a:p>
          <a:p>
            <a:r>
              <a:rPr lang="en-GB" dirty="0"/>
              <a:t>Seeking an alternative</a:t>
            </a:r>
          </a:p>
          <a:p>
            <a:r>
              <a:rPr lang="en-GB" dirty="0"/>
              <a:t>A Crisis of Civilisation?</a:t>
            </a:r>
          </a:p>
          <a:p>
            <a:endParaRPr lang="en-GB" dirty="0"/>
          </a:p>
        </p:txBody>
      </p:sp>
    </p:spTree>
    <p:extLst>
      <p:ext uri="{BB962C8B-B14F-4D97-AF65-F5344CB8AC3E}">
        <p14:creationId xmlns:p14="http://schemas.microsoft.com/office/powerpoint/2010/main" val="3302837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ODYSSEY</a:t>
            </a:r>
          </a:p>
        </p:txBody>
      </p:sp>
      <p:sp>
        <p:nvSpPr>
          <p:cNvPr id="3" name="Content Placeholder 2"/>
          <p:cNvSpPr>
            <a:spLocks noGrp="1"/>
          </p:cNvSpPr>
          <p:nvPr>
            <p:ph sz="half" idx="1"/>
          </p:nvPr>
        </p:nvSpPr>
        <p:spPr/>
        <p:txBody>
          <a:bodyPr>
            <a:normAutofit fontScale="92500" lnSpcReduction="10000"/>
          </a:bodyPr>
          <a:lstStyle/>
          <a:p>
            <a:r>
              <a:rPr lang="en-GB" dirty="0"/>
              <a:t>View of Soviet system based upon Fabian ‘</a:t>
            </a:r>
            <a:r>
              <a:rPr lang="en-GB" dirty="0" err="1"/>
              <a:t>etatist</a:t>
            </a:r>
            <a:r>
              <a:rPr lang="en-GB" dirty="0"/>
              <a:t>’ approach to social reform (top-down!)</a:t>
            </a:r>
          </a:p>
          <a:p>
            <a:r>
              <a:rPr lang="en-GB" dirty="0"/>
              <a:t>In conflict with Gradualist and democratic approach</a:t>
            </a:r>
          </a:p>
          <a:p>
            <a:r>
              <a:rPr lang="en-GB" dirty="0"/>
              <a:t>Although , </a:t>
            </a:r>
            <a:r>
              <a:rPr lang="en-GB" dirty="0" err="1"/>
              <a:t>Webbs</a:t>
            </a:r>
            <a:r>
              <a:rPr lang="en-GB" dirty="0"/>
              <a:t> remained unsure of a Soviet-style British model</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988840"/>
            <a:ext cx="3062089" cy="4104456"/>
          </a:xfrm>
        </p:spPr>
      </p:pic>
    </p:spTree>
    <p:extLst>
      <p:ext uri="{BB962C8B-B14F-4D97-AF65-F5344CB8AC3E}">
        <p14:creationId xmlns:p14="http://schemas.microsoft.com/office/powerpoint/2010/main" val="5576440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 alone! </a:t>
            </a:r>
          </a:p>
        </p:txBody>
      </p:sp>
      <p:sp>
        <p:nvSpPr>
          <p:cNvPr id="3" name="Content Placeholder 2"/>
          <p:cNvSpPr>
            <a:spLocks noGrp="1"/>
          </p:cNvSpPr>
          <p:nvPr>
            <p:ph sz="half" idx="1"/>
          </p:nvPr>
        </p:nvSpPr>
        <p:spPr/>
        <p:txBody>
          <a:bodyPr>
            <a:normAutofit/>
          </a:bodyPr>
          <a:lstStyle/>
          <a:p>
            <a:r>
              <a:rPr lang="en-GB" dirty="0"/>
              <a:t>‘The Society of Cultural Relations between the British Commonwealth and the USSR’ (1924)– The S.C.R.</a:t>
            </a:r>
          </a:p>
          <a:p>
            <a:r>
              <a:rPr lang="en-GB" dirty="0"/>
              <a:t>Bertrand Russell; J.M. Keynes; Julian Huxley; E.M. Forster; GBS; Virginia Woolf  </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10150" y="1793081"/>
            <a:ext cx="3314700" cy="4140200"/>
          </a:xfrm>
        </p:spPr>
      </p:pic>
    </p:spTree>
    <p:extLst>
      <p:ext uri="{BB962C8B-B14F-4D97-AF65-F5344CB8AC3E}">
        <p14:creationId xmlns:p14="http://schemas.microsoft.com/office/powerpoint/2010/main" val="13853664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0" y="1582341"/>
            <a:ext cx="4572000" cy="4093428"/>
          </a:xfrm>
          <a:prstGeom prst="rect">
            <a:avLst/>
          </a:prstGeom>
        </p:spPr>
        <p:txBody>
          <a:bodyPr>
            <a:spAutoFit/>
          </a:bodyPr>
          <a:lstStyle/>
          <a:p>
            <a:r>
              <a:rPr lang="en-GB" sz="2000" dirty="0"/>
              <a:t>We the undersigned are recent visitors to the USSR ... We desire to record that we saw nowhere evidence of economic slavery, privation, unemployment and cynical despair of betterment. ... Everywhere we saw [a] hopeful and enthusiastic working-class ... setting an example of industry and conduct which would greatly enrich us if our systems supplied our workers with any incentive to follow it."</a:t>
            </a:r>
          </a:p>
          <a:p>
            <a:r>
              <a:rPr lang="en-GB" sz="2000" i="1" dirty="0"/>
              <a:t>Letter to The Manchester Guardian, 2 March 1933 – George Bernard Shaw et al</a:t>
            </a:r>
            <a:endParaRPr lang="en-GB" sz="2000" dirty="0"/>
          </a:p>
        </p:txBody>
      </p:sp>
    </p:spTree>
    <p:extLst>
      <p:ext uri="{BB962C8B-B14F-4D97-AF65-F5344CB8AC3E}">
        <p14:creationId xmlns:p14="http://schemas.microsoft.com/office/powerpoint/2010/main" val="24032677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have been!</a:t>
            </a:r>
          </a:p>
        </p:txBody>
      </p:sp>
      <p:sp>
        <p:nvSpPr>
          <p:cNvPr id="3" name="Content Placeholder 2"/>
          <p:cNvSpPr>
            <a:spLocks noGrp="1"/>
          </p:cNvSpPr>
          <p:nvPr>
            <p:ph sz="half" idx="1"/>
          </p:nvPr>
        </p:nvSpPr>
        <p:spPr/>
        <p:txBody>
          <a:bodyPr>
            <a:normAutofit lnSpcReduction="10000"/>
          </a:bodyPr>
          <a:lstStyle/>
          <a:p>
            <a:r>
              <a:rPr lang="en-GB" dirty="0"/>
              <a:t>‘we have been to Russia’ dinners!</a:t>
            </a:r>
          </a:p>
          <a:p>
            <a:r>
              <a:rPr lang="en-GB" dirty="0"/>
              <a:t>Urban planners;</a:t>
            </a:r>
          </a:p>
          <a:p>
            <a:r>
              <a:rPr lang="en-GB" dirty="0"/>
              <a:t>Workers Travel Association </a:t>
            </a:r>
          </a:p>
          <a:p>
            <a:r>
              <a:rPr lang="en-GB" dirty="0"/>
              <a:t>John Strachey M.P. in 1928</a:t>
            </a:r>
          </a:p>
          <a:p>
            <a:r>
              <a:rPr lang="en-GB" dirty="0"/>
              <a:t>Clough William-Ellis in 1931</a:t>
            </a:r>
          </a:p>
          <a:p>
            <a:r>
              <a:rPr lang="en-GB" dirty="0"/>
              <a:t>GBS (with </a:t>
            </a:r>
            <a:r>
              <a:rPr lang="en-GB"/>
              <a:t>Nancy Astor) </a:t>
            </a:r>
            <a:r>
              <a:rPr lang="en-GB" dirty="0"/>
              <a:t>in 1931</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860032" y="1916832"/>
            <a:ext cx="3744415" cy="3888431"/>
          </a:xfrm>
        </p:spPr>
      </p:pic>
    </p:spTree>
    <p:extLst>
      <p:ext uri="{BB962C8B-B14F-4D97-AF65-F5344CB8AC3E}">
        <p14:creationId xmlns:p14="http://schemas.microsoft.com/office/powerpoint/2010/main" val="20760849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Backlash</a:t>
            </a:r>
          </a:p>
        </p:txBody>
      </p:sp>
      <p:sp>
        <p:nvSpPr>
          <p:cNvPr id="3" name="Content Placeholder 2"/>
          <p:cNvSpPr>
            <a:spLocks noGrp="1"/>
          </p:cNvSpPr>
          <p:nvPr>
            <p:ph sz="half" idx="1"/>
          </p:nvPr>
        </p:nvSpPr>
        <p:spPr/>
        <p:txBody>
          <a:bodyPr>
            <a:normAutofit lnSpcReduction="10000"/>
          </a:bodyPr>
          <a:lstStyle/>
          <a:p>
            <a:r>
              <a:rPr lang="en-GB" dirty="0" err="1"/>
              <a:t>Webbs</a:t>
            </a:r>
            <a:r>
              <a:rPr lang="en-GB" dirty="0"/>
              <a:t> were arch-Bureaucrats: </a:t>
            </a:r>
          </a:p>
          <a:p>
            <a:r>
              <a:rPr lang="en-GB" dirty="0"/>
              <a:t>‘fascinated by a state every aspect of which was controlled by an all-powerful bureaucracy ‘ A Lunn, ‘Revolutionary Society in Theory and Practice’ , </a:t>
            </a:r>
            <a:r>
              <a:rPr lang="en-GB" i="1" dirty="0"/>
              <a:t>The Right Book Club, </a:t>
            </a:r>
            <a:r>
              <a:rPr lang="en-GB" dirty="0"/>
              <a:t>1939</a:t>
            </a:r>
            <a:r>
              <a:rPr lang="en-GB" i="1" dirty="0"/>
              <a:t>.  </a:t>
            </a:r>
          </a:p>
          <a:p>
            <a:endParaRPr lang="en-GB" dirty="0"/>
          </a:p>
          <a:p>
            <a:endParaRPr lang="en-GB" i="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10162" y="1916832"/>
            <a:ext cx="3638302" cy="3672408"/>
          </a:xfrm>
        </p:spPr>
      </p:pic>
    </p:spTree>
    <p:extLst>
      <p:ext uri="{BB962C8B-B14F-4D97-AF65-F5344CB8AC3E}">
        <p14:creationId xmlns:p14="http://schemas.microsoft.com/office/powerpoint/2010/main" val="35195333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Backlash</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484784"/>
            <a:ext cx="2736304" cy="4608512"/>
          </a:xfrm>
        </p:spPr>
      </p:pic>
      <p:sp>
        <p:nvSpPr>
          <p:cNvPr id="4" name="Content Placeholder 3"/>
          <p:cNvSpPr>
            <a:spLocks noGrp="1"/>
          </p:cNvSpPr>
          <p:nvPr>
            <p:ph sz="half" idx="2"/>
          </p:nvPr>
        </p:nvSpPr>
        <p:spPr/>
        <p:txBody>
          <a:bodyPr/>
          <a:lstStyle/>
          <a:p>
            <a:r>
              <a:rPr lang="en-GB" dirty="0"/>
              <a:t>Webb’s positive overview of the Soviet Union is based on ‘verbal contortions’</a:t>
            </a:r>
          </a:p>
          <a:p>
            <a:r>
              <a:rPr lang="en-GB" dirty="0"/>
              <a:t> </a:t>
            </a:r>
            <a:r>
              <a:rPr lang="en-GB" dirty="0" err="1"/>
              <a:t>E.H.Carr</a:t>
            </a:r>
            <a:r>
              <a:rPr lang="en-GB" dirty="0"/>
              <a:t>, ‘Russia Through Fabian Eyes’ </a:t>
            </a:r>
            <a:r>
              <a:rPr lang="en-GB" i="1" dirty="0" err="1"/>
              <a:t>Fornightly</a:t>
            </a:r>
            <a:r>
              <a:rPr lang="en-GB" i="1" dirty="0"/>
              <a:t> Journal</a:t>
            </a:r>
            <a:r>
              <a:rPr lang="en-GB" dirty="0"/>
              <a:t>, Feb 1936, p..244</a:t>
            </a:r>
          </a:p>
        </p:txBody>
      </p:sp>
    </p:spTree>
    <p:extLst>
      <p:ext uri="{BB962C8B-B14F-4D97-AF65-F5344CB8AC3E}">
        <p14:creationId xmlns:p14="http://schemas.microsoft.com/office/powerpoint/2010/main" val="37238079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Bernard Pares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normAutofit lnSpcReduction="10000"/>
          </a:bodyPr>
          <a:lstStyle/>
          <a:p>
            <a:r>
              <a:rPr lang="en-GB" dirty="0"/>
              <a:t>Academic and pioneer of Russian and Slavonic Studies</a:t>
            </a:r>
          </a:p>
          <a:p>
            <a:r>
              <a:rPr lang="en-GB" dirty="0"/>
              <a:t>Adviser to the White Russian Alexander Kolchak</a:t>
            </a:r>
          </a:p>
          <a:p>
            <a:r>
              <a:rPr lang="en-GB" dirty="0"/>
              <a:t>Anti-Communist</a:t>
            </a:r>
          </a:p>
          <a:p>
            <a:r>
              <a:rPr lang="en-GB" dirty="0"/>
              <a:t>Visits the Soviet Union in 1935 </a:t>
            </a:r>
          </a:p>
          <a:p>
            <a:r>
              <a:rPr lang="en-GB" dirty="0"/>
              <a:t>More favourable to Stalin’s changes</a:t>
            </a:r>
          </a:p>
        </p:txBody>
      </p:sp>
    </p:spTree>
    <p:extLst>
      <p:ext uri="{BB962C8B-B14F-4D97-AF65-F5344CB8AC3E}">
        <p14:creationId xmlns:p14="http://schemas.microsoft.com/office/powerpoint/2010/main" val="1253387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Darkness </a:t>
            </a:r>
            <a:r>
              <a:rPr lang="en-GB" dirty="0"/>
              <a:t>at Noon</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690687" y="2720181"/>
            <a:ext cx="1571625" cy="2286000"/>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628800"/>
            <a:ext cx="2880320" cy="4392488"/>
          </a:xfrm>
        </p:spPr>
      </p:pic>
    </p:spTree>
    <p:extLst>
      <p:ext uri="{BB962C8B-B14F-4D97-AF65-F5344CB8AC3E}">
        <p14:creationId xmlns:p14="http://schemas.microsoft.com/office/powerpoint/2010/main" val="41693110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MORBID AGE</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9832" y="1916832"/>
            <a:ext cx="2736304" cy="4248472"/>
          </a:xfrm>
        </p:spPr>
      </p:pic>
    </p:spTree>
    <p:extLst>
      <p:ext uri="{BB962C8B-B14F-4D97-AF65-F5344CB8AC3E}">
        <p14:creationId xmlns:p14="http://schemas.microsoft.com/office/powerpoint/2010/main" val="25019058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WEBBS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772816"/>
            <a:ext cx="2880320" cy="4320480"/>
          </a:xfrm>
        </p:spPr>
      </p:pic>
    </p:spTree>
    <p:extLst>
      <p:ext uri="{BB962C8B-B14F-4D97-AF65-F5344CB8AC3E}">
        <p14:creationId xmlns:p14="http://schemas.microsoft.com/office/powerpoint/2010/main" val="33489789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Bibliography </a:t>
            </a:r>
          </a:p>
        </p:txBody>
      </p:sp>
      <p:sp>
        <p:nvSpPr>
          <p:cNvPr id="5" name="Content Placeholder 4"/>
          <p:cNvSpPr>
            <a:spLocks noGrp="1"/>
          </p:cNvSpPr>
          <p:nvPr>
            <p:ph idx="1"/>
          </p:nvPr>
        </p:nvSpPr>
        <p:spPr>
          <a:xfrm>
            <a:off x="457200" y="1600200"/>
            <a:ext cx="8229600" cy="4997152"/>
          </a:xfrm>
        </p:spPr>
        <p:txBody>
          <a:bodyPr>
            <a:normAutofit fontScale="92500" lnSpcReduction="10000"/>
          </a:bodyPr>
          <a:lstStyle/>
          <a:p>
            <a:r>
              <a:rPr lang="en-GB" sz="2400" dirty="0"/>
              <a:t>Paul </a:t>
            </a:r>
            <a:r>
              <a:rPr lang="en-GB" sz="2400" dirty="0" err="1"/>
              <a:t>Flewers</a:t>
            </a:r>
            <a:r>
              <a:rPr lang="en-GB" sz="2400" dirty="0"/>
              <a:t>, ‘A Happy Land Far, Far Away? Fellow-Travelling With Sir Bernard Pares and Sidney and Beatrice Webb’ </a:t>
            </a:r>
            <a:r>
              <a:rPr lang="en-GB" sz="2400" i="1" dirty="0"/>
              <a:t>, School of Slavonic and East European Studies,</a:t>
            </a:r>
            <a:r>
              <a:rPr lang="en-GB" sz="2400" dirty="0"/>
              <a:t> Vol. 17, No. 2, Autumn 2005, pp. 85-101.</a:t>
            </a:r>
          </a:p>
          <a:p>
            <a:r>
              <a:rPr lang="en-GB" sz="2400" dirty="0"/>
              <a:t>Kevin Morgan, </a:t>
            </a:r>
            <a:r>
              <a:rPr lang="en-GB" sz="2400" i="1" dirty="0"/>
              <a:t>The </a:t>
            </a:r>
            <a:r>
              <a:rPr lang="en-GB" sz="2400" i="1" dirty="0" err="1"/>
              <a:t>Webbs</a:t>
            </a:r>
            <a:r>
              <a:rPr lang="en-GB" sz="2400" i="1" dirty="0"/>
              <a:t> and Soviet Communism: Bolshevism and the British Left Part 2 </a:t>
            </a:r>
            <a:r>
              <a:rPr lang="en-GB" sz="2400" dirty="0"/>
              <a:t>(London: Lawrence and </a:t>
            </a:r>
            <a:r>
              <a:rPr lang="en-GB" sz="2400" dirty="0" err="1"/>
              <a:t>Wishart</a:t>
            </a:r>
            <a:r>
              <a:rPr lang="en-GB" sz="2400" dirty="0"/>
              <a:t>, 2006).</a:t>
            </a:r>
          </a:p>
          <a:p>
            <a:r>
              <a:rPr lang="en-GB" sz="2400" dirty="0"/>
              <a:t>Richard </a:t>
            </a:r>
            <a:r>
              <a:rPr lang="en-GB" sz="2400" dirty="0" err="1"/>
              <a:t>Overy</a:t>
            </a:r>
            <a:r>
              <a:rPr lang="en-GB" sz="2400" dirty="0"/>
              <a:t>, </a:t>
            </a:r>
            <a:r>
              <a:rPr lang="en-GB" sz="2400" i="1" dirty="0"/>
              <a:t>The Morbid Age: Britain and the Crisis of Civilisation, 1919-1939 </a:t>
            </a:r>
            <a:r>
              <a:rPr lang="en-GB" sz="2400" dirty="0"/>
              <a:t>(London: Penguin, 2010). </a:t>
            </a:r>
          </a:p>
          <a:p>
            <a:r>
              <a:rPr lang="en-GB" sz="2400" dirty="0"/>
              <a:t>Stephen V. Ward, ‘Soviet communism and the British planning movement: rational learning or Utopian imagining?’, </a:t>
            </a:r>
            <a:r>
              <a:rPr lang="en-GB" sz="2400" i="1" dirty="0"/>
              <a:t>Planning Perspectives, </a:t>
            </a:r>
            <a:r>
              <a:rPr lang="en-GB" sz="2400" dirty="0"/>
              <a:t>Vol. 27, No. 4, October 2012, pp.499–524.</a:t>
            </a:r>
          </a:p>
          <a:p>
            <a:r>
              <a:rPr lang="en-GB" sz="2400" dirty="0"/>
              <a:t>Sidney and Beatrice Webb, </a:t>
            </a:r>
            <a:r>
              <a:rPr lang="en-GB" sz="2400" i="1" dirty="0"/>
              <a:t>Soviet Communism: A New Civilisation? </a:t>
            </a:r>
            <a:r>
              <a:rPr lang="en-GB" sz="2400" dirty="0"/>
              <a:t>(New Impression Edition, 1935).</a:t>
            </a:r>
          </a:p>
          <a:p>
            <a:endParaRPr lang="en-GB" sz="2400" dirty="0"/>
          </a:p>
          <a:p>
            <a:endParaRPr lang="en-GB" sz="2400" dirty="0"/>
          </a:p>
        </p:txBody>
      </p:sp>
    </p:spTree>
    <p:extLst>
      <p:ext uri="{BB962C8B-B14F-4D97-AF65-F5344CB8AC3E}">
        <p14:creationId xmlns:p14="http://schemas.microsoft.com/office/powerpoint/2010/main" val="2599311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588</TotalTime>
  <Words>1713</Words>
  <Application>Microsoft Office PowerPoint</Application>
  <PresentationFormat>On-screen Show (4:3)</PresentationFormat>
  <Paragraphs>212</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Book Antiqua</vt:lpstr>
      <vt:lpstr>Lucida Sans</vt:lpstr>
      <vt:lpstr>Wingdings</vt:lpstr>
      <vt:lpstr>Wingdings 2</vt:lpstr>
      <vt:lpstr>Wingdings 3</vt:lpstr>
      <vt:lpstr>Apex</vt:lpstr>
      <vt:lpstr>Ahhi 4001 and 5003 – ‘THE CRISIS OF CIVILISATION’ </vt:lpstr>
      <vt:lpstr>‘THE MORBID AGE’</vt:lpstr>
      <vt:lpstr>Collective Anxieties </vt:lpstr>
      <vt:lpstr>1. Decline of the West</vt:lpstr>
      <vt:lpstr>Decline of the West</vt:lpstr>
      <vt:lpstr>2. Capitalism in Crisis</vt:lpstr>
      <vt:lpstr>ALTERNATIVE </vt:lpstr>
      <vt:lpstr>‘Poverty in the midst of plenty’</vt:lpstr>
      <vt:lpstr>PLANNING - KEYNES</vt:lpstr>
      <vt:lpstr>THE MORAL MESSAGE</vt:lpstr>
      <vt:lpstr>3. SOCIAL DISMAY</vt:lpstr>
      <vt:lpstr>Eugenics</vt:lpstr>
      <vt:lpstr>HUXLEY</vt:lpstr>
      <vt:lpstr>PSYCHO-ANALYSIS</vt:lpstr>
      <vt:lpstr>‘War in the Air’</vt:lpstr>
      <vt:lpstr>The Bomber…</vt:lpstr>
      <vt:lpstr>War!</vt:lpstr>
      <vt:lpstr>War – the Discourse</vt:lpstr>
      <vt:lpstr>THE CLASSICS</vt:lpstr>
      <vt:lpstr>THE CHALLENGE TO WAR </vt:lpstr>
      <vt:lpstr>THE CHALLENGE TO WAR </vt:lpstr>
      <vt:lpstr>Spanish Civil War</vt:lpstr>
      <vt:lpstr>Guernica</vt:lpstr>
      <vt:lpstr>The ‘Death Ship’</vt:lpstr>
      <vt:lpstr>Collective Anxieties </vt:lpstr>
      <vt:lpstr>5. CREEDS </vt:lpstr>
      <vt:lpstr>CREEDS</vt:lpstr>
      <vt:lpstr>Disappointment</vt:lpstr>
      <vt:lpstr>A New Civilisation?</vt:lpstr>
      <vt:lpstr>Disappointment</vt:lpstr>
      <vt:lpstr>SOVIET UNION</vt:lpstr>
      <vt:lpstr>Moscow  May-June 1932 </vt:lpstr>
      <vt:lpstr>Change of Heart</vt:lpstr>
      <vt:lpstr>A New Civilisation?</vt:lpstr>
      <vt:lpstr>‘A Happy Land Far, Far Away’</vt:lpstr>
      <vt:lpstr>‘keeping the conscience’</vt:lpstr>
      <vt:lpstr>Denial</vt:lpstr>
      <vt:lpstr>Wish fulfilment ?</vt:lpstr>
      <vt:lpstr>ODYSSEY!</vt:lpstr>
      <vt:lpstr>ODYSSEY</vt:lpstr>
      <vt:lpstr>Not alone! </vt:lpstr>
      <vt:lpstr>PowerPoint Presentation</vt:lpstr>
      <vt:lpstr>We have been!</vt:lpstr>
      <vt:lpstr>The Backlash</vt:lpstr>
      <vt:lpstr>Backlash</vt:lpstr>
      <vt:lpstr>Bernard Pares</vt:lpstr>
      <vt:lpstr>Darkness at Noon</vt:lpstr>
      <vt:lpstr>THE MORBID AGE</vt:lpstr>
      <vt:lpstr>THE WEBBS</vt:lpstr>
      <vt:lpstr>Select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CRISIS OF CIVILISATION</dc:title>
  <dc:creator>Lester Mason</dc:creator>
  <cp:lastModifiedBy>Lester Mason</cp:lastModifiedBy>
  <cp:revision>35</cp:revision>
  <cp:lastPrinted>2018-08-17T08:50:09Z</cp:lastPrinted>
  <dcterms:created xsi:type="dcterms:W3CDTF">2017-04-30T09:34:05Z</dcterms:created>
  <dcterms:modified xsi:type="dcterms:W3CDTF">2023-09-02T08:50:36Z</dcterms:modified>
</cp:coreProperties>
</file>