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02" r:id="rId1"/>
  </p:sldMasterIdLst>
  <p:sldIdLst>
    <p:sldId id="256" r:id="rId2"/>
    <p:sldId id="257" r:id="rId3"/>
    <p:sldId id="258" r:id="rId4"/>
    <p:sldId id="269" r:id="rId5"/>
    <p:sldId id="270" r:id="rId6"/>
    <p:sldId id="271" r:id="rId7"/>
    <p:sldId id="272" r:id="rId8"/>
    <p:sldId id="273" r:id="rId9"/>
    <p:sldId id="274" r:id="rId10"/>
    <p:sldId id="275" r:id="rId11"/>
    <p:sldId id="276" r:id="rId12"/>
    <p:sldId id="259" r:id="rId13"/>
    <p:sldId id="260" r:id="rId14"/>
    <p:sldId id="277" r:id="rId15"/>
    <p:sldId id="261" r:id="rId16"/>
    <p:sldId id="267" r:id="rId17"/>
    <p:sldId id="262" r:id="rId18"/>
    <p:sldId id="263" r:id="rId19"/>
    <p:sldId id="264" r:id="rId20"/>
    <p:sldId id="268" r:id="rId21"/>
    <p:sldId id="265" r:id="rId22"/>
    <p:sldId id="278"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712" autoAdjust="0"/>
  </p:normalViewPr>
  <p:slideViewPr>
    <p:cSldViewPr snapToGrid="0">
      <p:cViewPr>
        <p:scale>
          <a:sx n="130" d="100"/>
          <a:sy n="130" d="100"/>
        </p:scale>
        <p:origin x="-360" y="-162"/>
      </p:cViewPr>
      <p:guideLst/>
    </p:cSldViewPr>
  </p:slideViewPr>
  <p:outlineViewPr>
    <p:cViewPr>
      <p:scale>
        <a:sx n="33" d="100"/>
        <a:sy n="33" d="100"/>
      </p:scale>
      <p:origin x="0" y="-1212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57634D-C95C-43CA-B90A-5F9A0504A862}" type="datetimeFigureOut">
              <a:rPr lang="en-GB" smtClean="0"/>
              <a:t>17/05/2020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A045E53-8058-4AB5-9263-575F70A544C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971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57634D-C95C-43CA-B90A-5F9A0504A862}"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045E53-8058-4AB5-9263-575F70A544C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7935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57634D-C95C-43CA-B90A-5F9A0504A862}"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045E53-8058-4AB5-9263-575F70A544C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2851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57634D-C95C-43CA-B90A-5F9A0504A862}"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045E53-8058-4AB5-9263-575F70A544C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7834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57634D-C95C-43CA-B90A-5F9A0504A862}" type="datetimeFigureOut">
              <a:rPr lang="en-GB" smtClean="0"/>
              <a:t>17/05/2020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045E53-8058-4AB5-9263-575F70A544C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5769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57634D-C95C-43CA-B90A-5F9A0504A862}" type="datetimeFigureOut">
              <a:rPr lang="en-GB" smtClean="0"/>
              <a:t>17/05/2020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045E53-8058-4AB5-9263-575F70A544C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3829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7634D-C95C-43CA-B90A-5F9A0504A862}" type="datetimeFigureOut">
              <a:rPr lang="en-GB" smtClean="0"/>
              <a:t>17/05/2020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045E53-8058-4AB5-9263-575F70A544CC}" type="slidenum">
              <a:rPr lang="en-GB" smtClean="0"/>
              <a:t>‹#›</a:t>
            </a:fld>
            <a:endParaRPr lang="en-GB"/>
          </a:p>
        </p:txBody>
      </p:sp>
    </p:spTree>
    <p:extLst>
      <p:ext uri="{BB962C8B-B14F-4D97-AF65-F5344CB8AC3E}">
        <p14:creationId xmlns:p14="http://schemas.microsoft.com/office/powerpoint/2010/main" val="3792467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57634D-C95C-43CA-B90A-5F9A0504A862}"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045E53-8058-4AB5-9263-575F70A544C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1581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F57634D-C95C-43CA-B90A-5F9A0504A862}" type="datetimeFigureOut">
              <a:rPr lang="en-GB" smtClean="0"/>
              <a:t>17/05/2020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A045E53-8058-4AB5-9263-575F70A544C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9190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57634D-C95C-43CA-B90A-5F9A0504A862}"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045E53-8058-4AB5-9263-575F70A544C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1769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57634D-C95C-43CA-B90A-5F9A0504A862}"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045E53-8058-4AB5-9263-575F70A544C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17928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F57634D-C95C-43CA-B90A-5F9A0504A862}" type="datetimeFigureOut">
              <a:rPr lang="en-GB" smtClean="0"/>
              <a:t>17/05/2020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A045E53-8058-4AB5-9263-575F70A544C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0733725"/>
      </p:ext>
    </p:extLst>
  </p:cSld>
  <p:clrMap bg1="lt1" tx1="dk1" bg2="lt2" tx2="dk2" accent1="accent1" accent2="accent2" accent3="accent3" accent4="accent4" accent5="accent5" accent6="accent6" hlink="hlink" folHlink="folHlink"/>
  <p:sldLayoutIdLst>
    <p:sldLayoutId id="2147484303" r:id="rId1"/>
    <p:sldLayoutId id="2147484304" r:id="rId2"/>
    <p:sldLayoutId id="2147484305" r:id="rId3"/>
    <p:sldLayoutId id="2147484306" r:id="rId4"/>
    <p:sldLayoutId id="2147484307" r:id="rId5"/>
    <p:sldLayoutId id="2147484308" r:id="rId6"/>
    <p:sldLayoutId id="2147484309" r:id="rId7"/>
    <p:sldLayoutId id="2147484310" r:id="rId8"/>
    <p:sldLayoutId id="2147484311" r:id="rId9"/>
    <p:sldLayoutId id="2147484312" r:id="rId10"/>
    <p:sldLayoutId id="214748431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Managing a Group Project</a:t>
            </a:r>
          </a:p>
        </p:txBody>
      </p:sp>
      <p:sp>
        <p:nvSpPr>
          <p:cNvPr id="3" name="Subtitle 2"/>
          <p:cNvSpPr>
            <a:spLocks noGrp="1"/>
          </p:cNvSpPr>
          <p:nvPr>
            <p:ph type="subTitle" idx="1"/>
          </p:nvPr>
        </p:nvSpPr>
        <p:spPr/>
        <p:txBody>
          <a:bodyPr/>
          <a:lstStyle/>
          <a:p>
            <a:r>
              <a:rPr lang="en-GB" dirty="0"/>
              <a:t>By </a:t>
            </a:r>
            <a:r>
              <a:rPr lang="en-GB" dirty="0" err="1"/>
              <a:t>Steffan</a:t>
            </a:r>
            <a:r>
              <a:rPr lang="en-GB" dirty="0"/>
              <a:t> </a:t>
            </a:r>
            <a:r>
              <a:rPr lang="en-GB" dirty="0" err="1"/>
              <a:t>tubb</a:t>
            </a:r>
            <a:endParaRPr lang="en-GB" dirty="0"/>
          </a:p>
        </p:txBody>
      </p:sp>
    </p:spTree>
    <p:extLst>
      <p:ext uri="{BB962C8B-B14F-4D97-AF65-F5344CB8AC3E}">
        <p14:creationId xmlns:p14="http://schemas.microsoft.com/office/powerpoint/2010/main" val="1637310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a:t>
            </a:r>
          </a:p>
        </p:txBody>
      </p:sp>
      <p:sp>
        <p:nvSpPr>
          <p:cNvPr id="3" name="Content Placeholder 2"/>
          <p:cNvSpPr>
            <a:spLocks noGrp="1"/>
          </p:cNvSpPr>
          <p:nvPr>
            <p:ph idx="1"/>
          </p:nvPr>
        </p:nvSpPr>
        <p:spPr/>
        <p:txBody>
          <a:bodyPr/>
          <a:lstStyle/>
          <a:p>
            <a:r>
              <a:rPr lang="en-GB" dirty="0"/>
              <a:t>The proposed project should lead to an improvement in set up times on the computer numerical control (CNC) lathes.</a:t>
            </a:r>
          </a:p>
          <a:p>
            <a:r>
              <a:rPr lang="en-GB" dirty="0"/>
              <a:t>If the task is too large you may assemble a team/group to help you.</a:t>
            </a:r>
          </a:p>
        </p:txBody>
      </p:sp>
    </p:spTree>
    <p:extLst>
      <p:ext uri="{BB962C8B-B14F-4D97-AF65-F5344CB8AC3E}">
        <p14:creationId xmlns:p14="http://schemas.microsoft.com/office/powerpoint/2010/main" val="310661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Goals and expectations</a:t>
            </a:r>
          </a:p>
        </p:txBody>
      </p:sp>
      <p:sp>
        <p:nvSpPr>
          <p:cNvPr id="3" name="Content Placeholder 2"/>
          <p:cNvSpPr>
            <a:spLocks noGrp="1"/>
          </p:cNvSpPr>
          <p:nvPr>
            <p:ph idx="1"/>
          </p:nvPr>
        </p:nvSpPr>
        <p:spPr/>
        <p:txBody>
          <a:bodyPr/>
          <a:lstStyle/>
          <a:p>
            <a:r>
              <a:rPr lang="en-GB" dirty="0"/>
              <a:t>To achieve a successful outcome.</a:t>
            </a:r>
          </a:p>
          <a:p>
            <a:r>
              <a:rPr lang="en-GB" dirty="0"/>
              <a:t>To be efficient with time and resources.</a:t>
            </a:r>
          </a:p>
          <a:p>
            <a:r>
              <a:rPr lang="en-GB" dirty="0"/>
              <a:t>To avoid conflict and confrontation where possible.</a:t>
            </a:r>
          </a:p>
          <a:p>
            <a:endParaRPr lang="en-GB" dirty="0"/>
          </a:p>
          <a:p>
            <a:endParaRPr lang="en-GB" dirty="0"/>
          </a:p>
          <a:p>
            <a:endParaRPr lang="en-GB" dirty="0"/>
          </a:p>
        </p:txBody>
      </p:sp>
    </p:spTree>
    <p:extLst>
      <p:ext uri="{BB962C8B-B14F-4D97-AF65-F5344CB8AC3E}">
        <p14:creationId xmlns:p14="http://schemas.microsoft.com/office/powerpoint/2010/main" val="1074185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0A593-B716-41BC-B37D-BEC10BD3E383}"/>
              </a:ext>
            </a:extLst>
          </p:cNvPr>
          <p:cNvSpPr>
            <a:spLocks noGrp="1"/>
          </p:cNvSpPr>
          <p:nvPr>
            <p:ph type="title"/>
          </p:nvPr>
        </p:nvSpPr>
        <p:spPr/>
        <p:txBody>
          <a:bodyPr/>
          <a:lstStyle/>
          <a:p>
            <a:r>
              <a:rPr lang="en-GB" dirty="0"/>
              <a:t>Assembling my team</a:t>
            </a:r>
          </a:p>
        </p:txBody>
      </p:sp>
      <p:sp>
        <p:nvSpPr>
          <p:cNvPr id="3" name="Content Placeholder 2">
            <a:extLst>
              <a:ext uri="{FF2B5EF4-FFF2-40B4-BE49-F238E27FC236}">
                <a16:creationId xmlns:a16="http://schemas.microsoft.com/office/drawing/2014/main" id="{465424F9-9061-4B73-8FFF-AD3B0055D059}"/>
              </a:ext>
            </a:extLst>
          </p:cNvPr>
          <p:cNvSpPr>
            <a:spLocks noGrp="1"/>
          </p:cNvSpPr>
          <p:nvPr>
            <p:ph idx="1"/>
          </p:nvPr>
        </p:nvSpPr>
        <p:spPr/>
        <p:txBody>
          <a:bodyPr/>
          <a:lstStyle/>
          <a:p>
            <a:r>
              <a:rPr lang="en-GB" dirty="0"/>
              <a:t>Researched team theories – Belbin’s and Tuckman’s.</a:t>
            </a:r>
          </a:p>
          <a:p>
            <a:r>
              <a:rPr lang="en-GB" dirty="0"/>
              <a:t>Decided to use Belbin’s Theory after weighing both up.</a:t>
            </a:r>
          </a:p>
          <a:p>
            <a:r>
              <a:rPr lang="en-GB" dirty="0"/>
              <a:t>Can use people to take multiple roles.</a:t>
            </a:r>
          </a:p>
          <a:p>
            <a:r>
              <a:rPr lang="en-GB" dirty="0"/>
              <a:t>5 members in total including myself – All work colleagues.</a:t>
            </a:r>
          </a:p>
        </p:txBody>
      </p:sp>
    </p:spTree>
    <p:extLst>
      <p:ext uri="{BB962C8B-B14F-4D97-AF65-F5344CB8AC3E}">
        <p14:creationId xmlns:p14="http://schemas.microsoft.com/office/powerpoint/2010/main" val="1382709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3EC9-6EAC-4D9D-9CCB-14CE076CDEE2}"/>
              </a:ext>
            </a:extLst>
          </p:cNvPr>
          <p:cNvSpPr>
            <a:spLocks noGrp="1"/>
          </p:cNvSpPr>
          <p:nvPr>
            <p:ph type="title"/>
          </p:nvPr>
        </p:nvSpPr>
        <p:spPr/>
        <p:txBody>
          <a:bodyPr/>
          <a:lstStyle/>
          <a:p>
            <a:r>
              <a:rPr lang="en-GB" dirty="0"/>
              <a:t>Member 1</a:t>
            </a:r>
          </a:p>
        </p:txBody>
      </p:sp>
      <p:sp>
        <p:nvSpPr>
          <p:cNvPr id="3" name="Content Placeholder 2">
            <a:extLst>
              <a:ext uri="{FF2B5EF4-FFF2-40B4-BE49-F238E27FC236}">
                <a16:creationId xmlns:a16="http://schemas.microsoft.com/office/drawing/2014/main" id="{FA8740FE-4C81-4EBF-BDB4-03C3AC27AEBE}"/>
              </a:ext>
            </a:extLst>
          </p:cNvPr>
          <p:cNvSpPr>
            <a:spLocks noGrp="1"/>
          </p:cNvSpPr>
          <p:nvPr>
            <p:ph idx="1"/>
          </p:nvPr>
        </p:nvSpPr>
        <p:spPr/>
        <p:txBody>
          <a:bodyPr/>
          <a:lstStyle/>
          <a:p>
            <a:r>
              <a:rPr lang="en-GB" dirty="0"/>
              <a:t>Very experienced in the industry </a:t>
            </a:r>
          </a:p>
          <a:p>
            <a:r>
              <a:rPr lang="en-GB" dirty="0"/>
              <a:t>Confident in his own ability</a:t>
            </a:r>
          </a:p>
          <a:p>
            <a:r>
              <a:rPr lang="en-GB" dirty="0"/>
              <a:t>Intelligent</a:t>
            </a:r>
          </a:p>
          <a:p>
            <a:r>
              <a:rPr lang="en-GB" dirty="0"/>
              <a:t>Can normally get colleagues to do what he wants</a:t>
            </a:r>
          </a:p>
          <a:p>
            <a:r>
              <a:rPr lang="en-GB" dirty="0"/>
              <a:t>Likes looking at new technology and tooling </a:t>
            </a:r>
          </a:p>
          <a:p>
            <a:r>
              <a:rPr lang="en-GB" dirty="0"/>
              <a:t>Loses interest quite quickly if things aren’t his idea</a:t>
            </a:r>
          </a:p>
        </p:txBody>
      </p:sp>
    </p:spTree>
    <p:extLst>
      <p:ext uri="{BB962C8B-B14F-4D97-AF65-F5344CB8AC3E}">
        <p14:creationId xmlns:p14="http://schemas.microsoft.com/office/powerpoint/2010/main" val="76647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6E18D-05BA-482D-9A8B-B7EBBEE5491D}"/>
              </a:ext>
            </a:extLst>
          </p:cNvPr>
          <p:cNvSpPr>
            <a:spLocks noGrp="1"/>
          </p:cNvSpPr>
          <p:nvPr>
            <p:ph type="title"/>
          </p:nvPr>
        </p:nvSpPr>
        <p:spPr/>
        <p:txBody>
          <a:bodyPr/>
          <a:lstStyle/>
          <a:p>
            <a:r>
              <a:rPr lang="en-GB" dirty="0"/>
              <a:t>Member 2</a:t>
            </a:r>
          </a:p>
        </p:txBody>
      </p:sp>
      <p:sp>
        <p:nvSpPr>
          <p:cNvPr id="3" name="Content Placeholder 2">
            <a:extLst>
              <a:ext uri="{FF2B5EF4-FFF2-40B4-BE49-F238E27FC236}">
                <a16:creationId xmlns:a16="http://schemas.microsoft.com/office/drawing/2014/main" id="{A9DDBD55-093A-43CE-9FD9-E0C2FB2B9ACD}"/>
              </a:ext>
            </a:extLst>
          </p:cNvPr>
          <p:cNvSpPr>
            <a:spLocks noGrp="1"/>
          </p:cNvSpPr>
          <p:nvPr>
            <p:ph idx="1"/>
          </p:nvPr>
        </p:nvSpPr>
        <p:spPr/>
        <p:txBody>
          <a:bodyPr/>
          <a:lstStyle/>
          <a:p>
            <a:r>
              <a:rPr lang="en-GB" dirty="0"/>
              <a:t>Laid back</a:t>
            </a:r>
          </a:p>
          <a:p>
            <a:r>
              <a:rPr lang="en-GB" dirty="0"/>
              <a:t>Mature </a:t>
            </a:r>
          </a:p>
          <a:p>
            <a:r>
              <a:rPr lang="en-GB" dirty="0"/>
              <a:t>Tends to avoid confrontation</a:t>
            </a:r>
          </a:p>
          <a:p>
            <a:r>
              <a:rPr lang="en-GB" dirty="0"/>
              <a:t>Gets along with everyone</a:t>
            </a:r>
          </a:p>
          <a:p>
            <a:r>
              <a:rPr lang="en-GB" dirty="0"/>
              <a:t>Can be indecisive</a:t>
            </a:r>
          </a:p>
          <a:p>
            <a:endParaRPr lang="en-GB" dirty="0"/>
          </a:p>
        </p:txBody>
      </p:sp>
    </p:spTree>
    <p:extLst>
      <p:ext uri="{BB962C8B-B14F-4D97-AF65-F5344CB8AC3E}">
        <p14:creationId xmlns:p14="http://schemas.microsoft.com/office/powerpoint/2010/main" val="3993808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81ACA-3FE3-49BE-9B0B-AC586A792A7B}"/>
              </a:ext>
            </a:extLst>
          </p:cNvPr>
          <p:cNvSpPr>
            <a:spLocks noGrp="1"/>
          </p:cNvSpPr>
          <p:nvPr>
            <p:ph type="title"/>
          </p:nvPr>
        </p:nvSpPr>
        <p:spPr/>
        <p:txBody>
          <a:bodyPr/>
          <a:lstStyle/>
          <a:p>
            <a:r>
              <a:rPr lang="en-GB" dirty="0"/>
              <a:t>Member 3</a:t>
            </a:r>
          </a:p>
        </p:txBody>
      </p:sp>
      <p:sp>
        <p:nvSpPr>
          <p:cNvPr id="3" name="Content Placeholder 2">
            <a:extLst>
              <a:ext uri="{FF2B5EF4-FFF2-40B4-BE49-F238E27FC236}">
                <a16:creationId xmlns:a16="http://schemas.microsoft.com/office/drawing/2014/main" id="{3DCBDAA4-7B71-4A4E-8EAD-047FCFB430F2}"/>
              </a:ext>
            </a:extLst>
          </p:cNvPr>
          <p:cNvSpPr>
            <a:spLocks noGrp="1"/>
          </p:cNvSpPr>
          <p:nvPr>
            <p:ph idx="1"/>
          </p:nvPr>
        </p:nvSpPr>
        <p:spPr/>
        <p:txBody>
          <a:bodyPr/>
          <a:lstStyle/>
          <a:p>
            <a:r>
              <a:rPr lang="en-GB" dirty="0"/>
              <a:t>Hard working</a:t>
            </a:r>
          </a:p>
          <a:p>
            <a:r>
              <a:rPr lang="en-GB" dirty="0"/>
              <a:t>Good problem solver</a:t>
            </a:r>
          </a:p>
          <a:p>
            <a:r>
              <a:rPr lang="en-GB" dirty="0"/>
              <a:t>Excellent at working under pressure</a:t>
            </a:r>
          </a:p>
          <a:p>
            <a:r>
              <a:rPr lang="en-GB" dirty="0"/>
              <a:t>Ignores his own mistakes</a:t>
            </a:r>
          </a:p>
          <a:p>
            <a:r>
              <a:rPr lang="en-GB" dirty="0"/>
              <a:t>Easily offended when challenged</a:t>
            </a:r>
          </a:p>
          <a:p>
            <a:endParaRPr lang="en-GB" dirty="0"/>
          </a:p>
        </p:txBody>
      </p:sp>
    </p:spTree>
    <p:extLst>
      <p:ext uri="{BB962C8B-B14F-4D97-AF65-F5344CB8AC3E}">
        <p14:creationId xmlns:p14="http://schemas.microsoft.com/office/powerpoint/2010/main" val="37525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67ECC-B50B-426D-9FD2-B1D0BBE2141F}"/>
              </a:ext>
            </a:extLst>
          </p:cNvPr>
          <p:cNvSpPr>
            <a:spLocks noGrp="1"/>
          </p:cNvSpPr>
          <p:nvPr>
            <p:ph type="title"/>
          </p:nvPr>
        </p:nvSpPr>
        <p:spPr/>
        <p:txBody>
          <a:bodyPr/>
          <a:lstStyle/>
          <a:p>
            <a:r>
              <a:rPr lang="en-GB" dirty="0"/>
              <a:t>Member 4</a:t>
            </a:r>
          </a:p>
        </p:txBody>
      </p:sp>
      <p:sp>
        <p:nvSpPr>
          <p:cNvPr id="3" name="Content Placeholder 2">
            <a:extLst>
              <a:ext uri="{FF2B5EF4-FFF2-40B4-BE49-F238E27FC236}">
                <a16:creationId xmlns:a16="http://schemas.microsoft.com/office/drawing/2014/main" id="{7EBA5AA1-71AC-4EAE-B325-6AF95DB613C5}"/>
              </a:ext>
            </a:extLst>
          </p:cNvPr>
          <p:cNvSpPr>
            <a:spLocks noGrp="1"/>
          </p:cNvSpPr>
          <p:nvPr>
            <p:ph idx="1"/>
          </p:nvPr>
        </p:nvSpPr>
        <p:spPr/>
        <p:txBody>
          <a:bodyPr/>
          <a:lstStyle/>
          <a:p>
            <a:r>
              <a:rPr lang="en-GB" dirty="0"/>
              <a:t>Highly educated</a:t>
            </a:r>
          </a:p>
          <a:p>
            <a:r>
              <a:rPr lang="en-GB" dirty="0"/>
              <a:t>A good judge of ideas</a:t>
            </a:r>
          </a:p>
          <a:p>
            <a:r>
              <a:rPr lang="en-GB" dirty="0"/>
              <a:t>Dedicated</a:t>
            </a:r>
          </a:p>
          <a:p>
            <a:r>
              <a:rPr lang="en-GB" dirty="0"/>
              <a:t>Strategic</a:t>
            </a:r>
          </a:p>
          <a:p>
            <a:r>
              <a:rPr lang="en-GB" dirty="0"/>
              <a:t>Can be critical towards others</a:t>
            </a:r>
          </a:p>
          <a:p>
            <a:r>
              <a:rPr lang="en-GB" dirty="0"/>
              <a:t>Tends to nit-pick minor details</a:t>
            </a:r>
          </a:p>
          <a:p>
            <a:endParaRPr lang="en-GB" dirty="0"/>
          </a:p>
        </p:txBody>
      </p:sp>
    </p:spTree>
    <p:extLst>
      <p:ext uri="{BB962C8B-B14F-4D97-AF65-F5344CB8AC3E}">
        <p14:creationId xmlns:p14="http://schemas.microsoft.com/office/powerpoint/2010/main" val="3877065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01789-F637-4F50-A75E-54DBB0E1AC9C}"/>
              </a:ext>
            </a:extLst>
          </p:cNvPr>
          <p:cNvSpPr>
            <a:spLocks noGrp="1"/>
          </p:cNvSpPr>
          <p:nvPr>
            <p:ph type="title"/>
          </p:nvPr>
        </p:nvSpPr>
        <p:spPr/>
        <p:txBody>
          <a:bodyPr/>
          <a:lstStyle/>
          <a:p>
            <a:r>
              <a:rPr lang="en-GB" dirty="0"/>
              <a:t>Member 5</a:t>
            </a:r>
          </a:p>
        </p:txBody>
      </p:sp>
      <p:sp>
        <p:nvSpPr>
          <p:cNvPr id="3" name="Content Placeholder 2">
            <a:extLst>
              <a:ext uri="{FF2B5EF4-FFF2-40B4-BE49-F238E27FC236}">
                <a16:creationId xmlns:a16="http://schemas.microsoft.com/office/drawing/2014/main" id="{8447CE2E-B3D5-436D-8FC5-A9471D664741}"/>
              </a:ext>
            </a:extLst>
          </p:cNvPr>
          <p:cNvSpPr>
            <a:spLocks noGrp="1"/>
          </p:cNvSpPr>
          <p:nvPr>
            <p:ph idx="1"/>
          </p:nvPr>
        </p:nvSpPr>
        <p:spPr/>
        <p:txBody>
          <a:bodyPr/>
          <a:lstStyle/>
          <a:p>
            <a:r>
              <a:rPr lang="en-GB" dirty="0"/>
              <a:t>Reliable </a:t>
            </a:r>
          </a:p>
          <a:p>
            <a:r>
              <a:rPr lang="en-GB" dirty="0"/>
              <a:t>Efficient with a task at hand</a:t>
            </a:r>
          </a:p>
          <a:p>
            <a:r>
              <a:rPr lang="en-GB" dirty="0"/>
              <a:t>A bit of a perfectionist</a:t>
            </a:r>
          </a:p>
          <a:p>
            <a:r>
              <a:rPr lang="en-GB" dirty="0"/>
              <a:t>Doesn’t like to deviate from a task</a:t>
            </a:r>
          </a:p>
          <a:p>
            <a:r>
              <a:rPr lang="en-GB" dirty="0"/>
              <a:t>Can worry a lot if things aren’t going to plan</a:t>
            </a:r>
          </a:p>
          <a:p>
            <a:endParaRPr lang="en-GB" dirty="0"/>
          </a:p>
        </p:txBody>
      </p:sp>
    </p:spTree>
    <p:extLst>
      <p:ext uri="{BB962C8B-B14F-4D97-AF65-F5344CB8AC3E}">
        <p14:creationId xmlns:p14="http://schemas.microsoft.com/office/powerpoint/2010/main" val="25995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76F9-E8C2-4627-9A30-BFB8CB5594B2}"/>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5C3E4182-A618-4CC8-AC66-99D30560A762}"/>
              </a:ext>
            </a:extLst>
          </p:cNvPr>
          <p:cNvSpPr>
            <a:spLocks noGrp="1"/>
          </p:cNvSpPr>
          <p:nvPr>
            <p:ph idx="1"/>
          </p:nvPr>
        </p:nvSpPr>
        <p:spPr/>
        <p:txBody>
          <a:bodyPr/>
          <a:lstStyle/>
          <a:p>
            <a:r>
              <a:rPr lang="en-GB" dirty="0"/>
              <a:t>Member 1 - Resource Investigator + Co-ordinator</a:t>
            </a:r>
          </a:p>
          <a:p>
            <a:r>
              <a:rPr lang="en-GB" dirty="0"/>
              <a:t>Member 2 - </a:t>
            </a:r>
            <a:r>
              <a:rPr lang="en-GB" dirty="0" err="1"/>
              <a:t>Teamworker</a:t>
            </a:r>
            <a:endParaRPr lang="en-GB" dirty="0"/>
          </a:p>
          <a:p>
            <a:r>
              <a:rPr lang="en-GB" dirty="0"/>
              <a:t>Member 3 -  Plant + Shaper</a:t>
            </a:r>
          </a:p>
          <a:p>
            <a:r>
              <a:rPr lang="en-GB" dirty="0"/>
              <a:t>Member 4 – Monitor Evaluator + Specialist</a:t>
            </a:r>
          </a:p>
          <a:p>
            <a:r>
              <a:rPr lang="en-GB" dirty="0"/>
              <a:t>Member 5 – Implementer + Completer Finisher</a:t>
            </a:r>
          </a:p>
        </p:txBody>
      </p:sp>
    </p:spTree>
    <p:extLst>
      <p:ext uri="{BB962C8B-B14F-4D97-AF65-F5344CB8AC3E}">
        <p14:creationId xmlns:p14="http://schemas.microsoft.com/office/powerpoint/2010/main" val="293258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EEDA-A799-4E37-836B-84C5F0E9D471}"/>
              </a:ext>
            </a:extLst>
          </p:cNvPr>
          <p:cNvSpPr>
            <a:spLocks noGrp="1"/>
          </p:cNvSpPr>
          <p:nvPr>
            <p:ph type="title"/>
          </p:nvPr>
        </p:nvSpPr>
        <p:spPr/>
        <p:txBody>
          <a:bodyPr/>
          <a:lstStyle/>
          <a:p>
            <a:r>
              <a:rPr lang="en-GB" dirty="0"/>
              <a:t>Potential CONFLICT AND RESOLUTION</a:t>
            </a:r>
          </a:p>
        </p:txBody>
      </p:sp>
      <p:sp>
        <p:nvSpPr>
          <p:cNvPr id="3" name="Content Placeholder 2">
            <a:extLst>
              <a:ext uri="{FF2B5EF4-FFF2-40B4-BE49-F238E27FC236}">
                <a16:creationId xmlns:a16="http://schemas.microsoft.com/office/drawing/2014/main" id="{6ACBC1D1-FDC7-4F1C-8481-D7781C1ECE4F}"/>
              </a:ext>
            </a:extLst>
          </p:cNvPr>
          <p:cNvSpPr>
            <a:spLocks noGrp="1"/>
          </p:cNvSpPr>
          <p:nvPr>
            <p:ph idx="1"/>
          </p:nvPr>
        </p:nvSpPr>
        <p:spPr/>
        <p:txBody>
          <a:bodyPr/>
          <a:lstStyle/>
          <a:p>
            <a:r>
              <a:rPr lang="en-GB" dirty="0"/>
              <a:t>Member 5 voiced concern with workload as he had two action oriented roles.</a:t>
            </a:r>
          </a:p>
          <a:p>
            <a:r>
              <a:rPr lang="en-GB" dirty="0"/>
              <a:t>Situation had potential to cause arguments further in the process.</a:t>
            </a:r>
          </a:p>
          <a:p>
            <a:r>
              <a:rPr lang="en-GB" dirty="0"/>
              <a:t>Decided to research how to resolve the situation.</a:t>
            </a:r>
          </a:p>
          <a:p>
            <a:r>
              <a:rPr lang="en-GB" dirty="0"/>
              <a:t>Found a website that suggested a 3 step resolution – potential, understanding and reaching an agreement.</a:t>
            </a:r>
          </a:p>
          <a:p>
            <a:r>
              <a:rPr lang="en-GB" dirty="0"/>
              <a:t>Solution – Member 5 to ask member 2 at anytime he needs assistance. </a:t>
            </a:r>
          </a:p>
        </p:txBody>
      </p:sp>
    </p:spTree>
    <p:extLst>
      <p:ext uri="{BB962C8B-B14F-4D97-AF65-F5344CB8AC3E}">
        <p14:creationId xmlns:p14="http://schemas.microsoft.com/office/powerpoint/2010/main" val="546561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Project ideas (Member 3)</a:t>
            </a:r>
          </a:p>
        </p:txBody>
      </p:sp>
      <p:sp>
        <p:nvSpPr>
          <p:cNvPr id="3" name="Content Placeholder 2"/>
          <p:cNvSpPr>
            <a:spLocks noGrp="1"/>
          </p:cNvSpPr>
          <p:nvPr>
            <p:ph idx="1"/>
          </p:nvPr>
        </p:nvSpPr>
        <p:spPr/>
        <p:txBody>
          <a:bodyPr/>
          <a:lstStyle/>
          <a:p>
            <a:r>
              <a:rPr lang="en-GB" dirty="0"/>
              <a:t>Tip machine – all inserts in a machine with codes, rather than going to the foreman</a:t>
            </a:r>
          </a:p>
          <a:p>
            <a:r>
              <a:rPr lang="en-GB" dirty="0"/>
              <a:t>Spreadsheet tool – to make material in the stores easier to find and have better traceability.</a:t>
            </a:r>
          </a:p>
          <a:p>
            <a:r>
              <a:rPr lang="en-GB" dirty="0"/>
              <a:t>Job packs – having all tooling and information in one place for operators to improve set up times.</a:t>
            </a:r>
          </a:p>
          <a:p>
            <a:endParaRPr lang="en-GB" dirty="0"/>
          </a:p>
        </p:txBody>
      </p:sp>
    </p:spTree>
    <p:extLst>
      <p:ext uri="{BB962C8B-B14F-4D97-AF65-F5344CB8AC3E}">
        <p14:creationId xmlns:p14="http://schemas.microsoft.com/office/powerpoint/2010/main" val="2837372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Selection and Reasons for selection (member 4)</a:t>
            </a:r>
          </a:p>
        </p:txBody>
      </p:sp>
      <p:sp>
        <p:nvSpPr>
          <p:cNvPr id="3" name="Content Placeholder 2"/>
          <p:cNvSpPr>
            <a:spLocks noGrp="1"/>
          </p:cNvSpPr>
          <p:nvPr>
            <p:ph idx="1"/>
          </p:nvPr>
        </p:nvSpPr>
        <p:spPr/>
        <p:txBody>
          <a:bodyPr>
            <a:normAutofit fontScale="92500" lnSpcReduction="20000"/>
          </a:bodyPr>
          <a:lstStyle/>
          <a:p>
            <a:r>
              <a:rPr lang="en-GB" dirty="0"/>
              <a:t>Job packs</a:t>
            </a:r>
          </a:p>
          <a:p>
            <a:r>
              <a:rPr lang="en-GB" dirty="0"/>
              <a:t>Reason for selection – We do a lot of repeat work with batches coming through weekly.</a:t>
            </a:r>
          </a:p>
          <a:p>
            <a:r>
              <a:rPr lang="en-GB" dirty="0"/>
              <a:t>Machine set ups are too inconsistent, can be quick and easy or stressful and laborious. </a:t>
            </a:r>
          </a:p>
          <a:p>
            <a:r>
              <a:rPr lang="en-GB" dirty="0"/>
              <a:t>This leads to the calculated time to run a batch of parts off to be incorrect.</a:t>
            </a:r>
          </a:p>
          <a:p>
            <a:r>
              <a:rPr lang="en-GB" dirty="0"/>
              <a:t>Has a detrimental effect in the planning stage and leads to customers given inaccurate lead times.</a:t>
            </a:r>
          </a:p>
          <a:p>
            <a:r>
              <a:rPr lang="en-GB" dirty="0"/>
              <a:t>Having job packs with all the tooling, jaws, master program and tooling information in a box ready to use should in theory then reduce the set up times and lead to a faster and more efficient set up.</a:t>
            </a:r>
          </a:p>
        </p:txBody>
      </p:sp>
    </p:spTree>
    <p:extLst>
      <p:ext uri="{BB962C8B-B14F-4D97-AF65-F5344CB8AC3E}">
        <p14:creationId xmlns:p14="http://schemas.microsoft.com/office/powerpoint/2010/main" val="3214620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14AA0-0A85-4B8C-80C8-D53B7BFEEF38}"/>
              </a:ext>
            </a:extLst>
          </p:cNvPr>
          <p:cNvSpPr>
            <a:spLocks noGrp="1"/>
          </p:cNvSpPr>
          <p:nvPr>
            <p:ph type="title"/>
          </p:nvPr>
        </p:nvSpPr>
        <p:spPr/>
        <p:txBody>
          <a:bodyPr/>
          <a:lstStyle/>
          <a:p>
            <a:r>
              <a:rPr lang="en-GB" dirty="0"/>
              <a:t>Plan (member 5)</a:t>
            </a:r>
          </a:p>
        </p:txBody>
      </p:sp>
      <p:sp>
        <p:nvSpPr>
          <p:cNvPr id="3" name="Content Placeholder 2">
            <a:extLst>
              <a:ext uri="{FF2B5EF4-FFF2-40B4-BE49-F238E27FC236}">
                <a16:creationId xmlns:a16="http://schemas.microsoft.com/office/drawing/2014/main" id="{72F145D4-F165-4574-B4CC-86A0552DBD30}"/>
              </a:ext>
            </a:extLst>
          </p:cNvPr>
          <p:cNvSpPr>
            <a:spLocks noGrp="1"/>
          </p:cNvSpPr>
          <p:nvPr>
            <p:ph idx="1"/>
          </p:nvPr>
        </p:nvSpPr>
        <p:spPr>
          <a:xfrm>
            <a:off x="1451579" y="2015732"/>
            <a:ext cx="9603275" cy="3883623"/>
          </a:xfrm>
        </p:spPr>
        <p:txBody>
          <a:bodyPr/>
          <a:lstStyle/>
          <a:p>
            <a:r>
              <a:rPr lang="en-GB" dirty="0"/>
              <a:t>Decided to use a Gantt chart to plot each stage of the plan:</a:t>
            </a:r>
          </a:p>
          <a:p>
            <a:endParaRPr lang="en-GB" dirty="0"/>
          </a:p>
          <a:p>
            <a:endParaRPr lang="en-GB" dirty="0"/>
          </a:p>
          <a:p>
            <a:endParaRPr lang="en-GB" dirty="0"/>
          </a:p>
          <a:p>
            <a:endParaRPr lang="en-GB" dirty="0"/>
          </a:p>
          <a:p>
            <a:r>
              <a:rPr lang="en-GB" dirty="0"/>
              <a:t>Initial plan was to trial five jobs, changed eventually to one job as five was too time consuming. Changed trial phase from 50 to 14 days.</a:t>
            </a:r>
          </a:p>
          <a:p>
            <a:endParaRPr lang="en-GB" dirty="0"/>
          </a:p>
        </p:txBody>
      </p:sp>
      <p:pic>
        <p:nvPicPr>
          <p:cNvPr id="4" name="Picture 3">
            <a:extLst>
              <a:ext uri="{FF2B5EF4-FFF2-40B4-BE49-F238E27FC236}">
                <a16:creationId xmlns:a16="http://schemas.microsoft.com/office/drawing/2014/main" id="{495E6A8B-CB4E-43DC-94D1-A327636240FB}"/>
              </a:ext>
            </a:extLst>
          </p:cNvPr>
          <p:cNvPicPr>
            <a:picLocks noChangeAspect="1"/>
          </p:cNvPicPr>
          <p:nvPr/>
        </p:nvPicPr>
        <p:blipFill>
          <a:blip r:embed="rId2"/>
          <a:stretch>
            <a:fillRect/>
          </a:stretch>
        </p:blipFill>
        <p:spPr>
          <a:xfrm>
            <a:off x="1693714" y="2420331"/>
            <a:ext cx="6535888" cy="2120577"/>
          </a:xfrm>
          <a:prstGeom prst="rect">
            <a:avLst/>
          </a:prstGeom>
        </p:spPr>
      </p:pic>
    </p:spTree>
    <p:extLst>
      <p:ext uri="{BB962C8B-B14F-4D97-AF65-F5344CB8AC3E}">
        <p14:creationId xmlns:p14="http://schemas.microsoft.com/office/powerpoint/2010/main" val="54686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Feasibility study (member 5)</a:t>
            </a:r>
          </a:p>
        </p:txBody>
      </p:sp>
      <p:sp>
        <p:nvSpPr>
          <p:cNvPr id="3" name="Content Placeholder 2"/>
          <p:cNvSpPr>
            <a:spLocks noGrp="1"/>
          </p:cNvSpPr>
          <p:nvPr>
            <p:ph idx="1"/>
          </p:nvPr>
        </p:nvSpPr>
        <p:spPr/>
        <p:txBody>
          <a:bodyPr>
            <a:normAutofit fontScale="92500" lnSpcReduction="10000"/>
          </a:bodyPr>
          <a:lstStyle/>
          <a:p>
            <a:r>
              <a:rPr lang="en-GB" dirty="0"/>
              <a:t>The Market – systems like this do exist but only really on large quantities of parts. Such as brake discs for the motor vehicle sector, these setups would only be changed be changed every few weeks due to the sheer volume of one type of part they would produce before switching to a different type. He asked 3 of his former college peers who work in the industry if systems like this exist in their workplace and all 3 confirmed that this kind of system wasn’t part of their company’s set up routine (small to medium batch work companies).</a:t>
            </a:r>
          </a:p>
          <a:p>
            <a:r>
              <a:rPr lang="en-GB" dirty="0"/>
              <a:t>Cost and profitability – Some initial cost:</a:t>
            </a:r>
          </a:p>
          <a:p>
            <a:pPr marL="0" indent="0">
              <a:buNone/>
            </a:pPr>
            <a:r>
              <a:rPr lang="en-GB" dirty="0"/>
              <a:t>	10 inch jaws - £48.68		     Storage boxes – £6.73</a:t>
            </a:r>
          </a:p>
          <a:p>
            <a:pPr marL="0" indent="0">
              <a:buNone/>
            </a:pPr>
            <a:r>
              <a:rPr lang="en-GB" dirty="0"/>
              <a:t>	8 inch jaws - £23.68	    	     Specialist job tooling – Job dependant</a:t>
            </a:r>
          </a:p>
        </p:txBody>
      </p:sp>
    </p:spTree>
    <p:extLst>
      <p:ext uri="{BB962C8B-B14F-4D97-AF65-F5344CB8AC3E}">
        <p14:creationId xmlns:p14="http://schemas.microsoft.com/office/powerpoint/2010/main" val="39911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Feasibility study continued (member 5)</a:t>
            </a:r>
          </a:p>
        </p:txBody>
      </p:sp>
      <p:sp>
        <p:nvSpPr>
          <p:cNvPr id="3" name="Content Placeholder 2"/>
          <p:cNvSpPr>
            <a:spLocks noGrp="1"/>
          </p:cNvSpPr>
          <p:nvPr>
            <p:ph idx="1"/>
          </p:nvPr>
        </p:nvSpPr>
        <p:spPr/>
        <p:txBody>
          <a:bodyPr/>
          <a:lstStyle/>
          <a:p>
            <a:r>
              <a:rPr lang="en-GB" dirty="0"/>
              <a:t>Total set up cost without tooling - £79.09. This seems really expensive per job but it’s a one off cost, and seeing as the company charges £40 per hour for machining then its less than 2 hours work. So as long as you can make a set up time improvement this will easily pay itself back within the first year.</a:t>
            </a:r>
          </a:p>
          <a:p>
            <a:r>
              <a:rPr lang="en-GB" dirty="0"/>
              <a:t>He was pretty confident that a time saving can be made as operators wont be walking around searching for tools and jaws.  Also at the minute we machine the jaws every single time and this project would eliminate the machining of jaws which should save even more time.</a:t>
            </a:r>
          </a:p>
          <a:p>
            <a:pPr marL="0" indent="0">
              <a:buNone/>
            </a:pPr>
            <a:endParaRPr lang="en-GB" dirty="0"/>
          </a:p>
        </p:txBody>
      </p:sp>
    </p:spTree>
    <p:extLst>
      <p:ext uri="{BB962C8B-B14F-4D97-AF65-F5344CB8AC3E}">
        <p14:creationId xmlns:p14="http://schemas.microsoft.com/office/powerpoint/2010/main" val="1834121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Purchasing (member1)</a:t>
            </a:r>
          </a:p>
        </p:txBody>
      </p:sp>
      <p:sp>
        <p:nvSpPr>
          <p:cNvPr id="3" name="Content Placeholder 2"/>
          <p:cNvSpPr>
            <a:spLocks noGrp="1"/>
          </p:cNvSpPr>
          <p:nvPr>
            <p:ph idx="1"/>
          </p:nvPr>
        </p:nvSpPr>
        <p:spPr/>
        <p:txBody>
          <a:bodyPr/>
          <a:lstStyle/>
          <a:p>
            <a:r>
              <a:rPr lang="en-GB" dirty="0"/>
              <a:t>Storage boxes – </a:t>
            </a:r>
          </a:p>
          <a:p>
            <a:endParaRPr lang="en-GB" dirty="0"/>
          </a:p>
          <a:p>
            <a:endParaRPr lang="en-GB" dirty="0"/>
          </a:p>
          <a:p>
            <a:r>
              <a:rPr lang="en-GB" dirty="0"/>
              <a:t>10 and 8 inch jaws – </a:t>
            </a:r>
          </a:p>
          <a:p>
            <a:pPr marL="0" indent="0">
              <a:buNone/>
            </a:pPr>
            <a:endParaRPr lang="en-GB" dirty="0"/>
          </a:p>
          <a:p>
            <a:pPr marL="0" indent="0">
              <a:buNone/>
            </a:pPr>
            <a:r>
              <a:rPr lang="en-GB" dirty="0"/>
              <a:t>                                                                              </a:t>
            </a:r>
          </a:p>
          <a:p>
            <a:pPr marL="0" indent="0">
              <a:buNone/>
            </a:pPr>
            <a:endParaRPr lang="en-GB" dirty="0"/>
          </a:p>
        </p:txBody>
      </p:sp>
      <p:pic>
        <p:nvPicPr>
          <p:cNvPr id="8" name="Picture 7"/>
          <p:cNvPicPr/>
          <p:nvPr/>
        </p:nvPicPr>
        <p:blipFill rotWithShape="1">
          <a:blip r:embed="rId2"/>
          <a:srcRect l="9961" t="42122" r="57025" b="24180"/>
          <a:stretch/>
        </p:blipFill>
        <p:spPr bwMode="auto">
          <a:xfrm>
            <a:off x="3799370" y="2015732"/>
            <a:ext cx="2610850" cy="1372927"/>
          </a:xfrm>
          <a:prstGeom prst="rect">
            <a:avLst/>
          </a:prstGeom>
          <a:ln>
            <a:noFill/>
          </a:ln>
          <a:extLst>
            <a:ext uri="{53640926-AAD7-44D8-BBD7-CCE9431645EC}">
              <a14:shadowObscured xmlns:a14="http://schemas.microsoft.com/office/drawing/2010/main"/>
            </a:ext>
          </a:extLst>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55089" y="3830734"/>
            <a:ext cx="2610849" cy="2222747"/>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92946" y="3829245"/>
            <a:ext cx="2419154" cy="2294718"/>
          </a:xfrm>
          <a:prstGeom prst="rect">
            <a:avLst/>
          </a:prstGeom>
        </p:spPr>
      </p:pic>
    </p:spTree>
    <p:extLst>
      <p:ext uri="{BB962C8B-B14F-4D97-AF65-F5344CB8AC3E}">
        <p14:creationId xmlns:p14="http://schemas.microsoft.com/office/powerpoint/2010/main" val="181017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barn(inVertical)">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arn(inVertical)">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Job Packs (Member 2)</a:t>
            </a:r>
          </a:p>
        </p:txBody>
      </p:sp>
      <p:pic>
        <p:nvPicPr>
          <p:cNvPr id="18" name="Content Placeholder 17">
            <a:extLst>
              <a:ext uri="{FF2B5EF4-FFF2-40B4-BE49-F238E27FC236}">
                <a16:creationId xmlns:a16="http://schemas.microsoft.com/office/drawing/2014/main" id="{16FD97B1-BDDF-4C24-B6B0-FC8A21AAA17C}"/>
              </a:ext>
            </a:extLst>
          </p:cNvPr>
          <p:cNvPicPr>
            <a:picLocks noGrp="1" noChangeAspect="1"/>
          </p:cNvPicPr>
          <p:nvPr>
            <p:ph idx="1"/>
          </p:nvPr>
        </p:nvPicPr>
        <p:blipFill>
          <a:blip r:embed="rId2"/>
          <a:stretch>
            <a:fillRect/>
          </a:stretch>
        </p:blipFill>
        <p:spPr>
          <a:xfrm>
            <a:off x="505648" y="1865827"/>
            <a:ext cx="2250284" cy="3449638"/>
          </a:xfrm>
          <a:prstGeom prst="rect">
            <a:avLst/>
          </a:prstGeom>
        </p:spPr>
      </p:pic>
      <p:pic>
        <p:nvPicPr>
          <p:cNvPr id="19" name="Picture 18">
            <a:extLst>
              <a:ext uri="{FF2B5EF4-FFF2-40B4-BE49-F238E27FC236}">
                <a16:creationId xmlns:a16="http://schemas.microsoft.com/office/drawing/2014/main" id="{3A6EFFF1-8217-47EF-8B18-B0F7F5D71347}"/>
              </a:ext>
            </a:extLst>
          </p:cNvPr>
          <p:cNvPicPr>
            <a:picLocks noChangeAspect="1"/>
          </p:cNvPicPr>
          <p:nvPr/>
        </p:nvPicPr>
        <p:blipFill>
          <a:blip r:embed="rId3"/>
          <a:stretch>
            <a:fillRect/>
          </a:stretch>
        </p:blipFill>
        <p:spPr>
          <a:xfrm>
            <a:off x="2755932" y="1865828"/>
            <a:ext cx="2867330" cy="3449638"/>
          </a:xfrm>
          <a:prstGeom prst="rect">
            <a:avLst/>
          </a:prstGeom>
        </p:spPr>
      </p:pic>
      <p:pic>
        <p:nvPicPr>
          <p:cNvPr id="20" name="Picture 19">
            <a:extLst>
              <a:ext uri="{FF2B5EF4-FFF2-40B4-BE49-F238E27FC236}">
                <a16:creationId xmlns:a16="http://schemas.microsoft.com/office/drawing/2014/main" id="{8F315E1E-C06F-46FC-B4D2-92DD0AB8E119}"/>
              </a:ext>
            </a:extLst>
          </p:cNvPr>
          <p:cNvPicPr>
            <a:picLocks noChangeAspect="1"/>
          </p:cNvPicPr>
          <p:nvPr/>
        </p:nvPicPr>
        <p:blipFill>
          <a:blip r:embed="rId4"/>
          <a:stretch>
            <a:fillRect/>
          </a:stretch>
        </p:blipFill>
        <p:spPr>
          <a:xfrm>
            <a:off x="5623262" y="1865827"/>
            <a:ext cx="2711660" cy="3449638"/>
          </a:xfrm>
          <a:prstGeom prst="rect">
            <a:avLst/>
          </a:prstGeom>
        </p:spPr>
      </p:pic>
      <p:pic>
        <p:nvPicPr>
          <p:cNvPr id="21" name="Picture 20">
            <a:extLst>
              <a:ext uri="{FF2B5EF4-FFF2-40B4-BE49-F238E27FC236}">
                <a16:creationId xmlns:a16="http://schemas.microsoft.com/office/drawing/2014/main" id="{15993B45-D8FF-483E-A44B-F1A481E844E6}"/>
              </a:ext>
            </a:extLst>
          </p:cNvPr>
          <p:cNvPicPr>
            <a:picLocks noChangeAspect="1"/>
          </p:cNvPicPr>
          <p:nvPr/>
        </p:nvPicPr>
        <p:blipFill>
          <a:blip r:embed="rId5"/>
          <a:stretch>
            <a:fillRect/>
          </a:stretch>
        </p:blipFill>
        <p:spPr>
          <a:xfrm>
            <a:off x="8334922" y="2415288"/>
            <a:ext cx="3683549" cy="2350716"/>
          </a:xfrm>
          <a:prstGeom prst="rect">
            <a:avLst/>
          </a:prstGeom>
        </p:spPr>
      </p:pic>
    </p:spTree>
    <p:extLst>
      <p:ext uri="{BB962C8B-B14F-4D97-AF65-F5344CB8AC3E}">
        <p14:creationId xmlns:p14="http://schemas.microsoft.com/office/powerpoint/2010/main" val="58459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barn(inVertical)">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barn(inVertical)">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barn(inVertical)">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arn(inVertical)">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Trial (member 2)</a:t>
            </a:r>
          </a:p>
        </p:txBody>
      </p:sp>
      <p:sp>
        <p:nvSpPr>
          <p:cNvPr id="3" name="Content Placeholder 2"/>
          <p:cNvSpPr>
            <a:spLocks noGrp="1"/>
          </p:cNvSpPr>
          <p:nvPr>
            <p:ph idx="1"/>
          </p:nvPr>
        </p:nvSpPr>
        <p:spPr/>
        <p:txBody>
          <a:bodyPr/>
          <a:lstStyle/>
          <a:p>
            <a:r>
              <a:rPr lang="en-GB" dirty="0"/>
              <a:t>Job tested – </a:t>
            </a:r>
            <a:r>
              <a:rPr lang="en-GB" dirty="0" err="1"/>
              <a:t>TetraPak</a:t>
            </a:r>
            <a:r>
              <a:rPr lang="en-GB" dirty="0"/>
              <a:t> Mushroom Valves</a:t>
            </a:r>
          </a:p>
          <a:p>
            <a:pPr marL="0" indent="0">
              <a:buNone/>
            </a:pPr>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4712" t="25799" r="17910" b="29424"/>
          <a:stretch/>
        </p:blipFill>
        <p:spPr>
          <a:xfrm>
            <a:off x="646111" y="2692399"/>
            <a:ext cx="3540215" cy="3136899"/>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25948" t="39454" r="27314" b="30501"/>
          <a:stretch/>
        </p:blipFill>
        <p:spPr>
          <a:xfrm>
            <a:off x="4313326" y="2692398"/>
            <a:ext cx="3659716" cy="3136899"/>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l="2579" t="5099" r="9056" b="15687"/>
          <a:stretch/>
        </p:blipFill>
        <p:spPr>
          <a:xfrm>
            <a:off x="8100042" y="2692398"/>
            <a:ext cx="2974358" cy="3136899"/>
          </a:xfrm>
          <a:prstGeom prst="rect">
            <a:avLst/>
          </a:prstGeom>
        </p:spPr>
      </p:pic>
    </p:spTree>
    <p:extLst>
      <p:ext uri="{BB962C8B-B14F-4D97-AF65-F5344CB8AC3E}">
        <p14:creationId xmlns:p14="http://schemas.microsoft.com/office/powerpoint/2010/main" val="2632454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barn(inVertical)">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Trial continued (member 2)</a:t>
            </a:r>
          </a:p>
        </p:txBody>
      </p:sp>
      <p:sp>
        <p:nvSpPr>
          <p:cNvPr id="3" name="Content Placeholder 2"/>
          <p:cNvSpPr>
            <a:spLocks noGrp="1"/>
          </p:cNvSpPr>
          <p:nvPr>
            <p:ph idx="1"/>
          </p:nvPr>
        </p:nvSpPr>
        <p:spPr/>
        <p:txBody>
          <a:bodyPr>
            <a:normAutofit fontScale="92500" lnSpcReduction="20000"/>
          </a:bodyPr>
          <a:lstStyle/>
          <a:p>
            <a:r>
              <a:rPr lang="en-GB" dirty="0"/>
              <a:t>He made the job pack box for the mushroom valves. This included machined jaws, tooling list, tooling and a copy of the master program.</a:t>
            </a:r>
          </a:p>
          <a:p>
            <a:r>
              <a:rPr lang="en-GB" dirty="0"/>
              <a:t>He wanted the trial to be fair and impartial so he decided to wait until the mushroom valves came up to one of the machines for set up and decided to ask one of the more experienced operators to set it up and told him it would be timed. Making sure that the machine was stripped of the previous job before he started timing.</a:t>
            </a:r>
          </a:p>
          <a:p>
            <a:r>
              <a:rPr lang="en-GB" dirty="0"/>
              <a:t>He then had to wait until the mushroom valves came back up again two weeks later and ask the same operator to set the job up again but this time using the pack he had made up for him. This again was timed and the operator had to go into the stores to get the storage box for the job where we were planning to hold all the boxes.</a:t>
            </a:r>
          </a:p>
          <a:p>
            <a:endParaRPr lang="en-GB" dirty="0"/>
          </a:p>
        </p:txBody>
      </p:sp>
    </p:spTree>
    <p:extLst>
      <p:ext uri="{BB962C8B-B14F-4D97-AF65-F5344CB8AC3E}">
        <p14:creationId xmlns:p14="http://schemas.microsoft.com/office/powerpoint/2010/main" val="125393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3" name="Content Placeholder 2"/>
          <p:cNvSpPr>
            <a:spLocks noGrp="1"/>
          </p:cNvSpPr>
          <p:nvPr>
            <p:ph idx="1"/>
          </p:nvPr>
        </p:nvSpPr>
        <p:spPr/>
        <p:txBody>
          <a:bodyPr>
            <a:normAutofit/>
          </a:bodyPr>
          <a:lstStyle/>
          <a:p>
            <a:r>
              <a:rPr lang="en-GB" dirty="0"/>
              <a:t>Time of setup with out job pack – 2 hours 22 minutes</a:t>
            </a:r>
          </a:p>
          <a:p>
            <a:r>
              <a:rPr lang="en-GB" dirty="0"/>
              <a:t>Operator feedback – Set up went relatively smoothly. Only issues were finding suitable boring bars for the job which meant walking around the machine shop looking for them and having to machine both sets of jaws to hold the casting.</a:t>
            </a:r>
          </a:p>
          <a:p>
            <a:r>
              <a:rPr lang="en-GB" dirty="0"/>
              <a:t>Time of set up with job pack – 1 hour 56 minutes</a:t>
            </a:r>
          </a:p>
          <a:p>
            <a:r>
              <a:rPr lang="en-GB" dirty="0"/>
              <a:t>Operator feedback – Set up was a lot less hassle free. Stayed by the machine pretty much the whole time except going to collect the job pack box from the stores. Nice to not have to machine the jaws which can be tricky with small or complicated jobs.   </a:t>
            </a:r>
          </a:p>
        </p:txBody>
      </p:sp>
    </p:spTree>
    <p:extLst>
      <p:ext uri="{BB962C8B-B14F-4D97-AF65-F5344CB8AC3E}">
        <p14:creationId xmlns:p14="http://schemas.microsoft.com/office/powerpoint/2010/main" val="173356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3E413-231E-414E-9CAB-7CB5B78D9C32}"/>
              </a:ext>
            </a:extLst>
          </p:cNvPr>
          <p:cNvSpPr>
            <a:spLocks noGrp="1"/>
          </p:cNvSpPr>
          <p:nvPr>
            <p:ph type="title"/>
          </p:nvPr>
        </p:nvSpPr>
        <p:spPr>
          <a:xfrm>
            <a:off x="1385211" y="797145"/>
            <a:ext cx="9603275" cy="1049235"/>
          </a:xfrm>
        </p:spPr>
        <p:txBody>
          <a:bodyPr/>
          <a:lstStyle/>
          <a:p>
            <a:r>
              <a:rPr lang="en-GB" dirty="0"/>
              <a:t>conclusion</a:t>
            </a:r>
          </a:p>
        </p:txBody>
      </p:sp>
      <p:sp>
        <p:nvSpPr>
          <p:cNvPr id="6" name="Content Placeholder 5">
            <a:extLst>
              <a:ext uri="{FF2B5EF4-FFF2-40B4-BE49-F238E27FC236}">
                <a16:creationId xmlns:a16="http://schemas.microsoft.com/office/drawing/2014/main" id="{4936775F-17C6-4360-9FC9-4F2371E855A7}"/>
              </a:ext>
            </a:extLst>
          </p:cNvPr>
          <p:cNvSpPr>
            <a:spLocks noGrp="1"/>
          </p:cNvSpPr>
          <p:nvPr>
            <p:ph idx="1"/>
          </p:nvPr>
        </p:nvSpPr>
        <p:spPr/>
        <p:txBody>
          <a:bodyPr>
            <a:normAutofit lnSpcReduction="10000"/>
          </a:bodyPr>
          <a:lstStyle/>
          <a:p>
            <a:r>
              <a:rPr lang="en-GB" dirty="0"/>
              <a:t>Original setup time reduction – 26 minutes</a:t>
            </a:r>
          </a:p>
          <a:p>
            <a:r>
              <a:rPr lang="en-GB" dirty="0"/>
              <a:t>Reduced time as a percentage – 18.05%</a:t>
            </a:r>
          </a:p>
          <a:p>
            <a:r>
              <a:rPr lang="en-GB" dirty="0"/>
              <a:t>Initial set up cost without extra tooling (not required for this particular job) - £79.09</a:t>
            </a:r>
          </a:p>
          <a:p>
            <a:r>
              <a:rPr lang="en-GB" dirty="0"/>
              <a:t>£40/hr machining cost so it would take 118.64 minutes of saved time to pay itself back. So after the 5</a:t>
            </a:r>
            <a:r>
              <a:rPr lang="en-GB" baseline="30000" dirty="0"/>
              <a:t>th</a:t>
            </a:r>
            <a:r>
              <a:rPr lang="en-GB" dirty="0"/>
              <a:t> time of setting this job up it would have paid its set up costing off and would from then on be saving the company time and money.</a:t>
            </a:r>
          </a:p>
          <a:p>
            <a:r>
              <a:rPr lang="en-GB" dirty="0"/>
              <a:t>This particular job comes around on the machines at least once a month so the company would see the benefit after 4 months.</a:t>
            </a:r>
          </a:p>
        </p:txBody>
      </p:sp>
    </p:spTree>
    <p:extLst>
      <p:ext uri="{BB962C8B-B14F-4D97-AF65-F5344CB8AC3E}">
        <p14:creationId xmlns:p14="http://schemas.microsoft.com/office/powerpoint/2010/main" val="351087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112F5-CC95-4A52-A6CE-ED777D10E005}"/>
              </a:ext>
            </a:extLst>
          </p:cNvPr>
          <p:cNvSpPr>
            <a:spLocks noGrp="1"/>
          </p:cNvSpPr>
          <p:nvPr>
            <p:ph type="title"/>
          </p:nvPr>
        </p:nvSpPr>
        <p:spPr/>
        <p:txBody>
          <a:bodyPr/>
          <a:lstStyle/>
          <a:p>
            <a:r>
              <a:rPr lang="en-GB" dirty="0"/>
              <a:t>Conclusion continued</a:t>
            </a:r>
          </a:p>
        </p:txBody>
      </p:sp>
      <p:sp>
        <p:nvSpPr>
          <p:cNvPr id="3" name="Content Placeholder 2">
            <a:extLst>
              <a:ext uri="{FF2B5EF4-FFF2-40B4-BE49-F238E27FC236}">
                <a16:creationId xmlns:a16="http://schemas.microsoft.com/office/drawing/2014/main" id="{C9DCC3D4-81A1-4049-81CB-75887C663958}"/>
              </a:ext>
            </a:extLst>
          </p:cNvPr>
          <p:cNvSpPr>
            <a:spLocks noGrp="1"/>
          </p:cNvSpPr>
          <p:nvPr>
            <p:ph idx="1"/>
          </p:nvPr>
        </p:nvSpPr>
        <p:spPr/>
        <p:txBody>
          <a:bodyPr/>
          <a:lstStyle/>
          <a:p>
            <a:r>
              <a:rPr lang="en-GB" dirty="0"/>
              <a:t>Manager was pleased with the final solution – Agreed to roll it out on a larger scale on most common jobs.</a:t>
            </a:r>
          </a:p>
          <a:p>
            <a:r>
              <a:rPr lang="en-GB" dirty="0"/>
              <a:t>Team performance – Avoided potential confrontation at beginning of the project. Everyone performed their roles excellently from start to finish thereafter. </a:t>
            </a:r>
          </a:p>
          <a:p>
            <a:r>
              <a:rPr lang="en-GB" dirty="0"/>
              <a:t>Successful outcome – Met goals and expectations.</a:t>
            </a:r>
          </a:p>
        </p:txBody>
      </p:sp>
    </p:spTree>
    <p:extLst>
      <p:ext uri="{BB962C8B-B14F-4D97-AF65-F5344CB8AC3E}">
        <p14:creationId xmlns:p14="http://schemas.microsoft.com/office/powerpoint/2010/main" val="186091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allery">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1532</TotalTime>
  <Words>1325</Words>
  <Application>Microsoft Office PowerPoint</Application>
  <PresentationFormat>Widescreen</PresentationFormat>
  <Paragraphs>114</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Gill Sans MT</vt:lpstr>
      <vt:lpstr>Gallery</vt:lpstr>
      <vt:lpstr>Managing a Group Project</vt:lpstr>
      <vt:lpstr>Brief</vt:lpstr>
      <vt:lpstr>Goals and expectations</vt:lpstr>
      <vt:lpstr>Assembling my team</vt:lpstr>
      <vt:lpstr>Member 1</vt:lpstr>
      <vt:lpstr>Member 2</vt:lpstr>
      <vt:lpstr>Member 3</vt:lpstr>
      <vt:lpstr>Member 4</vt:lpstr>
      <vt:lpstr>Member 5</vt:lpstr>
      <vt:lpstr>Roles</vt:lpstr>
      <vt:lpstr>Potential CONFLICT AND RESOLUTION</vt:lpstr>
      <vt:lpstr>Project ideas (Member 3)</vt:lpstr>
      <vt:lpstr>Selection and Reasons for selection (member 4)</vt:lpstr>
      <vt:lpstr>Plan (member 5)</vt:lpstr>
      <vt:lpstr>Feasibility study (member 5)</vt:lpstr>
      <vt:lpstr>Feasibility study continued (member 5)</vt:lpstr>
      <vt:lpstr>Purchasing (member1)</vt:lpstr>
      <vt:lpstr>Job Packs (Member 2)</vt:lpstr>
      <vt:lpstr>Trial (member 2)</vt:lpstr>
      <vt:lpstr>Trial continued (member 2)</vt:lpstr>
      <vt:lpstr>Results</vt:lpstr>
      <vt:lpstr>conclusion</vt:lpstr>
      <vt:lpstr>Conclusion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a Project</dc:title>
  <dc:creator>carys branch</dc:creator>
  <cp:lastModifiedBy>Stefft_92</cp:lastModifiedBy>
  <cp:revision>38</cp:revision>
  <dcterms:created xsi:type="dcterms:W3CDTF">2019-04-23T16:25:34Z</dcterms:created>
  <dcterms:modified xsi:type="dcterms:W3CDTF">2020-05-18T11:53:21Z</dcterms:modified>
</cp:coreProperties>
</file>