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6" r:id="rId1"/>
  </p:sldMasterIdLst>
  <p:notesMasterIdLst>
    <p:notesMasterId r:id="rId10"/>
  </p:notesMasterIdLst>
  <p:sldIdLst>
    <p:sldId id="256" r:id="rId2"/>
    <p:sldId id="258" r:id="rId3"/>
    <p:sldId id="261" r:id="rId4"/>
    <p:sldId id="262" r:id="rId5"/>
    <p:sldId id="269" r:id="rId6"/>
    <p:sldId id="266" r:id="rId7"/>
    <p:sldId id="270" r:id="rId8"/>
    <p:sldId id="267"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3228" autoAdjust="0"/>
    <p:restoredTop sz="94249" autoAdjust="0"/>
  </p:normalViewPr>
  <p:slideViewPr>
    <p:cSldViewPr snapToGrid="0">
      <p:cViewPr varScale="1">
        <p:scale>
          <a:sx n="82" d="100"/>
          <a:sy n="82" d="100"/>
        </p:scale>
        <p:origin x="802" y="72"/>
      </p:cViewPr>
      <p:guideLst/>
    </p:cSldViewPr>
  </p:slideViewPr>
  <p:notesTextViewPr>
    <p:cViewPr>
      <p:scale>
        <a:sx n="125" d="100"/>
        <a:sy n="125"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7AEA9F6-61A8-43C1-BBE7-4F54F7733DC3}" type="datetimeFigureOut">
              <a:rPr lang="en-GB" smtClean="0"/>
              <a:t>15/08/2022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C3A7DEE-AA22-4940-9E0D-CCCAC09DAAE1}" type="slidenum">
              <a:rPr lang="en-GB" smtClean="0"/>
              <a:t>‹#›</a:t>
            </a:fld>
            <a:endParaRPr lang="en-GB"/>
          </a:p>
        </p:txBody>
      </p:sp>
    </p:spTree>
    <p:extLst>
      <p:ext uri="{BB962C8B-B14F-4D97-AF65-F5344CB8AC3E}">
        <p14:creationId xmlns:p14="http://schemas.microsoft.com/office/powerpoint/2010/main" val="11532759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C3A7DEE-AA22-4940-9E0D-CCCAC09DAAE1}" type="slidenum">
              <a:rPr lang="en-GB" smtClean="0"/>
              <a:t>1</a:t>
            </a:fld>
            <a:endParaRPr lang="en-GB"/>
          </a:p>
        </p:txBody>
      </p:sp>
    </p:spTree>
    <p:extLst>
      <p:ext uri="{BB962C8B-B14F-4D97-AF65-F5344CB8AC3E}">
        <p14:creationId xmlns:p14="http://schemas.microsoft.com/office/powerpoint/2010/main" val="8795662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Introduction</a:t>
            </a:r>
          </a:p>
          <a:p>
            <a:r>
              <a:rPr lang="en-US" sz="1200" kern="1200" dirty="0">
                <a:solidFill>
                  <a:schemeClr val="tx1"/>
                </a:solidFill>
                <a:effectLst/>
                <a:latin typeface="+mn-lt"/>
                <a:ea typeface="+mn-ea"/>
                <a:cs typeface="+mn-cs"/>
              </a:rPr>
              <a:t>When collaborate, they can achieve more, be more successful, and have a greater impact on the world. Nonprofits, in my opinion, can accomplish so much because of this. They were unable to carry out large-scale projects or raise funds and volunteers for global projects without the assistance of another university (Murphy and </a:t>
            </a:r>
            <a:r>
              <a:rPr lang="en-US" sz="1200" kern="1200" dirty="0" err="1">
                <a:solidFill>
                  <a:schemeClr val="tx1"/>
                </a:solidFill>
                <a:effectLst/>
                <a:latin typeface="+mn-lt"/>
                <a:ea typeface="+mn-ea"/>
                <a:cs typeface="+mn-cs"/>
              </a:rPr>
              <a:t>Cifuentes</a:t>
            </a:r>
            <a:r>
              <a:rPr lang="en-US" sz="1200" kern="1200" dirty="0">
                <a:solidFill>
                  <a:schemeClr val="tx1"/>
                </a:solidFill>
                <a:effectLst/>
                <a:latin typeface="+mn-lt"/>
                <a:ea typeface="+mn-ea"/>
                <a:cs typeface="+mn-cs"/>
              </a:rPr>
              <a:t>, 2001). As a result, success can be achieved through collaboration and an openness to new possibilities. Non-profit workers all over the world share a common goal: to make the world a better place for the UWTSD. Collaboration is required in this situation to make plans a reality as efficiently as possible. Working across borders, cultures, and continents to achieve a common goal has the greatest global impact. One of the main points raised is the need to reconsider education and teamwork within UWTSD (</a:t>
            </a:r>
            <a:r>
              <a:rPr lang="en-US" sz="1200" kern="1200" dirty="0" err="1">
                <a:solidFill>
                  <a:schemeClr val="tx1"/>
                </a:solidFill>
                <a:effectLst/>
                <a:latin typeface="+mn-lt"/>
                <a:ea typeface="+mn-ea"/>
                <a:cs typeface="+mn-cs"/>
              </a:rPr>
              <a:t>Muscio</a:t>
            </a:r>
            <a:r>
              <a:rPr lang="en-US" sz="1200" kern="1200" dirty="0">
                <a:solidFill>
                  <a:schemeClr val="tx1"/>
                </a:solidFill>
                <a:effectLst/>
                <a:latin typeface="+mn-lt"/>
                <a:ea typeface="+mn-ea"/>
                <a:cs typeface="+mn-cs"/>
              </a:rPr>
              <a:t>, 2010). This collaboration between the UK. The Michigan Department of Education and the Department of Education collaborated to create a student collaboration standard. The only standard that does not require students to collaborate is math. To implement the Michigan Merit Curriculum, Common Core State Standards, Common Core Technical Standards, Michigan Educational Technology Standards for Students, and the Career Readiness Standard in UWTSD, all of Michigan's educational frameworks must collaborate (</a:t>
            </a:r>
            <a:r>
              <a:rPr lang="en-US" sz="1200" kern="1200" dirty="0" err="1">
                <a:solidFill>
                  <a:schemeClr val="tx1"/>
                </a:solidFill>
                <a:effectLst/>
                <a:latin typeface="+mn-lt"/>
                <a:ea typeface="+mn-ea"/>
                <a:cs typeface="+mn-cs"/>
              </a:rPr>
              <a:t>Hramiak</a:t>
            </a:r>
            <a:r>
              <a:rPr lang="en-US" sz="1200" kern="1200" dirty="0">
                <a:solidFill>
                  <a:schemeClr val="tx1"/>
                </a:solidFill>
                <a:effectLst/>
                <a:latin typeface="+mn-lt"/>
                <a:ea typeface="+mn-ea"/>
                <a:cs typeface="+mn-cs"/>
              </a:rPr>
              <a:t> and </a:t>
            </a:r>
            <a:r>
              <a:rPr lang="en-US" sz="1200" kern="1200" dirty="0" err="1">
                <a:solidFill>
                  <a:schemeClr val="tx1"/>
                </a:solidFill>
                <a:effectLst/>
                <a:latin typeface="+mn-lt"/>
                <a:ea typeface="+mn-ea"/>
                <a:cs typeface="+mn-cs"/>
              </a:rPr>
              <a:t>Boulton</a:t>
            </a:r>
            <a:r>
              <a:rPr lang="en-US" sz="1200" kern="1200" dirty="0">
                <a:solidFill>
                  <a:schemeClr val="tx1"/>
                </a:solidFill>
                <a:effectLst/>
                <a:latin typeface="+mn-lt"/>
                <a:ea typeface="+mn-ea"/>
                <a:cs typeface="+mn-cs"/>
              </a:rPr>
              <a:t>, 2013).</a:t>
            </a:r>
          </a:p>
          <a:p>
            <a:r>
              <a:rPr lang="en-US" sz="1200" kern="1200" dirty="0">
                <a:solidFill>
                  <a:schemeClr val="tx1"/>
                </a:solidFill>
                <a:effectLst/>
                <a:latin typeface="+mn-lt"/>
                <a:ea typeface="+mn-ea"/>
                <a:cs typeface="+mn-cs"/>
              </a:rPr>
              <a:t>Students' reliance on communication and collaboration technologies at UWTSD is increasing the demand for online courses at UWTSD. As a result of the rise of online interactive learning, collaborative learning has emerged as a new educational trend. Technology skills can be used with UWTSD collaboration (</a:t>
            </a:r>
            <a:r>
              <a:rPr lang="en-US" sz="1200" kern="1200" dirty="0" err="1">
                <a:solidFill>
                  <a:schemeClr val="tx1"/>
                </a:solidFill>
                <a:effectLst/>
                <a:latin typeface="+mn-lt"/>
                <a:ea typeface="+mn-ea"/>
                <a:cs typeface="+mn-cs"/>
              </a:rPr>
              <a:t>Luckin</a:t>
            </a:r>
            <a:r>
              <a:rPr lang="en-US" sz="1200" kern="1200" dirty="0">
                <a:solidFill>
                  <a:schemeClr val="tx1"/>
                </a:solidFill>
                <a:effectLst/>
                <a:latin typeface="+mn-lt"/>
                <a:ea typeface="+mn-ea"/>
                <a:cs typeface="+mn-cs"/>
              </a:rPr>
              <a:t> et al., 2011). For teacher education students, firsthand experience with online collaborative teaching and learning was therefore critical. Our current investigation is centered on one of these programmers. No one can agree on how to teach effectively with virtual groups or how to use UWTSD to create interactive learning that promotes meaningful in-depth understanding, according to research on distance learning through Lee and Win, (2004). This study describes an exploratory study that examined graduate students' perspectives on cutting-edge technologies.</a:t>
            </a:r>
          </a:p>
          <a:p>
            <a:r>
              <a:rPr lang="en-US"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5"/>
          </p:nvPr>
        </p:nvSpPr>
        <p:spPr/>
        <p:txBody>
          <a:bodyPr/>
          <a:lstStyle/>
          <a:p>
            <a:fld id="{2C3A7DEE-AA22-4940-9E0D-CCCAC09DAAE1}" type="slidenum">
              <a:rPr lang="en-GB" smtClean="0"/>
              <a:t>2</a:t>
            </a:fld>
            <a:endParaRPr lang="en-GB"/>
          </a:p>
        </p:txBody>
      </p:sp>
    </p:spTree>
    <p:extLst>
      <p:ext uri="{BB962C8B-B14F-4D97-AF65-F5344CB8AC3E}">
        <p14:creationId xmlns:p14="http://schemas.microsoft.com/office/powerpoint/2010/main" val="17627197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Literature  </a:t>
            </a:r>
          </a:p>
          <a:p>
            <a:r>
              <a:rPr lang="en-US" sz="1200" kern="1200" dirty="0">
                <a:solidFill>
                  <a:schemeClr val="tx1"/>
                </a:solidFill>
                <a:effectLst/>
                <a:latin typeface="+mn-lt"/>
                <a:ea typeface="+mn-ea"/>
                <a:cs typeface="+mn-cs"/>
              </a:rPr>
              <a:t>In UWTSD courses, user collaboration and exploration of different perspectives are critical, especially for those learning or working remotely. Students at the University of Washington-Tacoma (UW-T) are increasingly opting for online or blended learning. Students enrolled in continuing UWTSD programs and international collaboration between universities and industry partners are two major drivers of this growth (</a:t>
            </a:r>
            <a:r>
              <a:rPr lang="en-US" sz="1200" kern="1200" dirty="0" err="1">
                <a:solidFill>
                  <a:schemeClr val="tx1"/>
                </a:solidFill>
                <a:effectLst/>
                <a:latin typeface="+mn-lt"/>
                <a:ea typeface="+mn-ea"/>
                <a:cs typeface="+mn-cs"/>
              </a:rPr>
              <a:t>Perkmann</a:t>
            </a:r>
            <a:r>
              <a:rPr lang="en-US" sz="1200" kern="1200" dirty="0">
                <a:solidFill>
                  <a:schemeClr val="tx1"/>
                </a:solidFill>
                <a:effectLst/>
                <a:latin typeface="+mn-lt"/>
                <a:ea typeface="+mn-ea"/>
                <a:cs typeface="+mn-cs"/>
              </a:rPr>
              <a:t> and Salter, 2012). The development of stronger frameworks, pedagogies, and collaboration tools across the UWTSD field will improve student success in today's workplace. Collaboration is a key requirement for employment at UWTSD that is currently underserved, according to a survey of 500 business leaders conducted by consulting firm Woods Bagot (Holmes 2012). According to a survey, in order to be successful in the workplace, new employees must be able to solve problems (49%), collaborate with others (43%), and think critically (39%) (</a:t>
            </a:r>
            <a:r>
              <a:rPr lang="en-US" sz="1200" kern="1200" dirty="0" err="1">
                <a:solidFill>
                  <a:schemeClr val="tx1"/>
                </a:solidFill>
                <a:effectLst/>
                <a:latin typeface="+mn-lt"/>
                <a:ea typeface="+mn-ea"/>
                <a:cs typeface="+mn-cs"/>
              </a:rPr>
              <a:t>Kulakli</a:t>
            </a:r>
            <a:r>
              <a:rPr lang="en-US" sz="1200" kern="1200" dirty="0">
                <a:solidFill>
                  <a:schemeClr val="tx1"/>
                </a:solidFill>
                <a:effectLst/>
                <a:latin typeface="+mn-lt"/>
                <a:ea typeface="+mn-ea"/>
                <a:cs typeface="+mn-cs"/>
              </a:rPr>
              <a:t> and </a:t>
            </a:r>
            <a:r>
              <a:rPr lang="en-US" sz="1200" kern="1200" dirty="0" err="1">
                <a:solidFill>
                  <a:schemeClr val="tx1"/>
                </a:solidFill>
                <a:effectLst/>
                <a:latin typeface="+mn-lt"/>
                <a:ea typeface="+mn-ea"/>
                <a:cs typeface="+mn-cs"/>
              </a:rPr>
              <a:t>Mahony</a:t>
            </a:r>
            <a:r>
              <a:rPr lang="en-US" sz="1200" kern="1200" dirty="0">
                <a:solidFill>
                  <a:schemeClr val="tx1"/>
                </a:solidFill>
                <a:effectLst/>
                <a:latin typeface="+mn-lt"/>
                <a:ea typeface="+mn-ea"/>
                <a:cs typeface="+mn-cs"/>
              </a:rPr>
              <a:t>, 2014).</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Ethical Considerations</a:t>
            </a:r>
          </a:p>
          <a:p>
            <a:r>
              <a:rPr lang="en-US" sz="1200" kern="1200" dirty="0">
                <a:solidFill>
                  <a:schemeClr val="tx1"/>
                </a:solidFill>
                <a:effectLst/>
                <a:latin typeface="+mn-lt"/>
                <a:ea typeface="+mn-ea"/>
                <a:cs typeface="+mn-cs"/>
              </a:rPr>
              <a:t>A set of principles outlines ethical considerations for research design and execution. Ethical guidelines must be followed by scientists and researchers who collect data from people. The author will take all necessary steps to ensure that all ethical and moral considerations are properly acknowledged, understood, and regulated in the conduct of professional research, which is a major factor in determining the credibility and authenticity of research. Human research is frequently focused on real-world phenomena, such as studying effective treatments, investigating </a:t>
            </a:r>
            <a:r>
              <a:rPr lang="en-US" sz="1200" kern="1200" dirty="0" err="1">
                <a:solidFill>
                  <a:schemeClr val="tx1"/>
                </a:solidFill>
                <a:effectLst/>
                <a:latin typeface="+mn-lt"/>
                <a:ea typeface="+mn-ea"/>
                <a:cs typeface="+mn-cs"/>
              </a:rPr>
              <a:t>behaviour</a:t>
            </a:r>
            <a:r>
              <a:rPr lang="en-US" sz="1200" kern="1200" dirty="0">
                <a:solidFill>
                  <a:schemeClr val="tx1"/>
                </a:solidFill>
                <a:effectLst/>
                <a:latin typeface="+mn-lt"/>
                <a:ea typeface="+mn-ea"/>
                <a:cs typeface="+mn-cs"/>
              </a:rPr>
              <a:t>, and improving people's lives. Ethical considerations must guide what to study and how to conduct research (Lee and Win, 2004).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2C3A7DEE-AA22-4940-9E0D-CCCAC09DAAE1}" type="slidenum">
              <a:rPr lang="en-GB" smtClean="0"/>
              <a:t>3</a:t>
            </a:fld>
            <a:endParaRPr lang="en-GB"/>
          </a:p>
        </p:txBody>
      </p:sp>
    </p:spTree>
    <p:extLst>
      <p:ext uri="{BB962C8B-B14F-4D97-AF65-F5344CB8AC3E}">
        <p14:creationId xmlns:p14="http://schemas.microsoft.com/office/powerpoint/2010/main" val="27576894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To keep up with changes in student lifestyles, we must rethink the educational system and distance education. Because collaboration skills are so important, ISTE, the International Society for Technology in Education, published the UWTSD Technology Standards for students, teachers, and administrators via  Murphy and Cifuentes, (2001). Students in this generation must learn more about teamwork and problem solving than previous </a:t>
            </a:r>
            <a:r>
              <a:rPr lang="en-US" sz="1200" kern="1200" dirty="0" err="1">
                <a:solidFill>
                  <a:schemeClr val="tx1"/>
                </a:solidFill>
                <a:effectLst/>
                <a:latin typeface="+mn-lt"/>
                <a:ea typeface="+mn-ea"/>
                <a:cs typeface="+mn-cs"/>
              </a:rPr>
              <a:t>generations.As</a:t>
            </a:r>
            <a:r>
              <a:rPr lang="en-US" sz="1200" kern="1200" dirty="0">
                <a:solidFill>
                  <a:schemeClr val="tx1"/>
                </a:solidFill>
                <a:effectLst/>
                <a:latin typeface="+mn-lt"/>
                <a:ea typeface="+mn-ea"/>
                <a:cs typeface="+mn-cs"/>
              </a:rPr>
              <a:t> a result, technology is becoming increasingly important in group projects. At UWTSD, the use of technology can make learning more interesting and relevant. The value of integrating technology into the classroom has been widely </a:t>
            </a:r>
            <a:r>
              <a:rPr lang="en-US" sz="1200" kern="1200" dirty="0" err="1">
                <a:solidFill>
                  <a:schemeClr val="tx1"/>
                </a:solidFill>
                <a:effectLst/>
                <a:latin typeface="+mn-lt"/>
                <a:ea typeface="+mn-ea"/>
                <a:cs typeface="+mn-cs"/>
              </a:rPr>
              <a:t>recognised</a:t>
            </a:r>
            <a:r>
              <a:rPr lang="en-US" sz="1200" kern="1200" dirty="0">
                <a:solidFill>
                  <a:schemeClr val="tx1"/>
                </a:solidFill>
                <a:effectLst/>
                <a:latin typeface="+mn-lt"/>
                <a:ea typeface="+mn-ea"/>
                <a:cs typeface="+mn-cs"/>
              </a:rPr>
              <a:t> by educational institutions across the country (</a:t>
            </a:r>
            <a:r>
              <a:rPr lang="en-US" sz="1200" kern="1200" dirty="0" err="1">
                <a:solidFill>
                  <a:schemeClr val="tx1"/>
                </a:solidFill>
                <a:effectLst/>
                <a:latin typeface="+mn-lt"/>
                <a:ea typeface="+mn-ea"/>
                <a:cs typeface="+mn-cs"/>
              </a:rPr>
              <a:t>Hramiak</a:t>
            </a:r>
            <a:r>
              <a:rPr lang="en-US" sz="1200" kern="1200" dirty="0">
                <a:solidFill>
                  <a:schemeClr val="tx1"/>
                </a:solidFill>
                <a:effectLst/>
                <a:latin typeface="+mn-lt"/>
                <a:ea typeface="+mn-ea"/>
                <a:cs typeface="+mn-cs"/>
              </a:rPr>
              <a:t> and Boulton, 2013). Students in Michigan are required to learn how to use technology as part of the state's technology standards. UWTSD defines "technology literacy" as the ability to access, manage, integrate, evaluate, and create information while using appropriate technology responsibly. Students can now work independently as well as collaboratively, thanks to technological advancements. "Technology is a powerful means of enabling students to connect with one another and empower them to collaboratively and individually tackle authentic problems in UWTSD," the implication is at UWTSD, "collaborative learning" refers to when a task requires the cooperation of students or teachers (</a:t>
            </a:r>
            <a:r>
              <a:rPr lang="en-US" sz="1200" kern="1200" dirty="0" err="1">
                <a:solidFill>
                  <a:schemeClr val="tx1"/>
                </a:solidFill>
                <a:effectLst/>
                <a:latin typeface="+mn-lt"/>
                <a:ea typeface="+mn-ea"/>
                <a:cs typeface="+mn-cs"/>
              </a:rPr>
              <a:t>Luckin</a:t>
            </a:r>
            <a:r>
              <a:rPr lang="en-US" sz="1200" kern="1200" dirty="0">
                <a:solidFill>
                  <a:schemeClr val="tx1"/>
                </a:solidFill>
                <a:effectLst/>
                <a:latin typeface="+mn-lt"/>
                <a:ea typeface="+mn-ea"/>
                <a:cs typeface="+mn-cs"/>
              </a:rPr>
              <a:t> et al., 2011). Setting group goals, according to students who work together, is a natural result. In virtual classrooms, student-to-student interaction and collaboration have been shown to increase.</a:t>
            </a:r>
            <a:endParaRPr lang="en-GB" dirty="0"/>
          </a:p>
        </p:txBody>
      </p:sp>
      <p:sp>
        <p:nvSpPr>
          <p:cNvPr id="4" name="Slide Number Placeholder 3"/>
          <p:cNvSpPr>
            <a:spLocks noGrp="1"/>
          </p:cNvSpPr>
          <p:nvPr>
            <p:ph type="sldNum" sz="quarter" idx="5"/>
          </p:nvPr>
        </p:nvSpPr>
        <p:spPr/>
        <p:txBody>
          <a:bodyPr/>
          <a:lstStyle/>
          <a:p>
            <a:fld id="{2C3A7DEE-AA22-4940-9E0D-CCCAC09DAAE1}" type="slidenum">
              <a:rPr lang="en-GB" smtClean="0"/>
              <a:t>4</a:t>
            </a:fld>
            <a:endParaRPr lang="en-GB"/>
          </a:p>
        </p:txBody>
      </p:sp>
    </p:spTree>
    <p:extLst>
      <p:ext uri="{BB962C8B-B14F-4D97-AF65-F5344CB8AC3E}">
        <p14:creationId xmlns:p14="http://schemas.microsoft.com/office/powerpoint/2010/main" val="23055316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rPr>
              <a:t>A set of principles outlines ethical considerations for research design and execution. Ethical guidelines must be followed by scientists and researchers who collect data from people. The author will take all necessary steps to ensure that all ethical and moral considerations are properly acknowledged, understood, and regulated in the conduct of professional research, which is a major factor in determining the credibility and authenticity of research. Human research is frequently focused on real-world phenomena, such as studying effective treatments, investigating </a:t>
            </a:r>
            <a:r>
              <a:rPr lang="en-US" sz="1800" dirty="0" err="1">
                <a:effectLst/>
                <a:latin typeface="Times New Roman" panose="02020603050405020304" pitchFamily="18" charset="0"/>
                <a:ea typeface="Calibri" panose="020F0502020204030204" pitchFamily="34" charset="0"/>
              </a:rPr>
              <a:t>behaviour</a:t>
            </a:r>
            <a:r>
              <a:rPr lang="en-US" sz="1800" dirty="0">
                <a:effectLst/>
                <a:latin typeface="Times New Roman" panose="02020603050405020304" pitchFamily="18" charset="0"/>
                <a:ea typeface="Calibri" panose="020F0502020204030204" pitchFamily="34" charset="0"/>
              </a:rPr>
              <a:t>, and improving people's lives. Ethical considerations must guide what to study and how to conduct research (Lee and Win, 2004). </a:t>
            </a:r>
            <a:endParaRPr lang="en-GB" sz="1800" dirty="0">
              <a:effectLst/>
              <a:latin typeface="Times New Roman" panose="02020603050405020304" pitchFamily="18" charset="0"/>
              <a:ea typeface="Calibri" panose="020F0502020204030204" pitchFamily="34" charset="0"/>
            </a:endParaRPr>
          </a:p>
          <a:p>
            <a:endParaRPr lang="en-GB" dirty="0"/>
          </a:p>
        </p:txBody>
      </p:sp>
      <p:sp>
        <p:nvSpPr>
          <p:cNvPr id="4" name="Slide Number Placeholder 3"/>
          <p:cNvSpPr>
            <a:spLocks noGrp="1"/>
          </p:cNvSpPr>
          <p:nvPr>
            <p:ph type="sldNum" sz="quarter" idx="5"/>
          </p:nvPr>
        </p:nvSpPr>
        <p:spPr/>
        <p:txBody>
          <a:bodyPr/>
          <a:lstStyle/>
          <a:p>
            <a:fld id="{2C3A7DEE-AA22-4940-9E0D-CCCAC09DAAE1}" type="slidenum">
              <a:rPr lang="en-GB" smtClean="0"/>
              <a:t>5</a:t>
            </a:fld>
            <a:endParaRPr lang="en-GB"/>
          </a:p>
        </p:txBody>
      </p:sp>
    </p:spTree>
    <p:extLst>
      <p:ext uri="{BB962C8B-B14F-4D97-AF65-F5344CB8AC3E}">
        <p14:creationId xmlns:p14="http://schemas.microsoft.com/office/powerpoint/2010/main" val="34203030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goal of this study is to discover how UWTSD students currently collaborate in groups using online tools.</a:t>
            </a:r>
          </a:p>
          <a:p>
            <a:r>
              <a:rPr lang="en-US" sz="1200" b="1" kern="1200" dirty="0">
                <a:solidFill>
                  <a:schemeClr val="tx1"/>
                </a:solidFill>
                <a:effectLst/>
                <a:latin typeface="+mn-lt"/>
                <a:ea typeface="+mn-ea"/>
                <a:cs typeface="+mn-cs"/>
              </a:rPr>
              <a:t>Research Questions	</a:t>
            </a:r>
          </a:p>
          <a:p>
            <a:r>
              <a:rPr lang="en-US" sz="1200" kern="1200" dirty="0">
                <a:solidFill>
                  <a:schemeClr val="tx1"/>
                </a:solidFill>
                <a:effectLst/>
                <a:latin typeface="+mn-lt"/>
                <a:ea typeface="+mn-ea"/>
                <a:cs typeface="+mn-cs"/>
              </a:rPr>
              <a:t>The following are some key research questions</a:t>
            </a:r>
          </a:p>
          <a:p>
            <a:pPr lvl="0"/>
            <a:r>
              <a:rPr lang="en-US" sz="1200" kern="1200" dirty="0">
                <a:solidFill>
                  <a:schemeClr val="tx1"/>
                </a:solidFill>
                <a:effectLst/>
                <a:latin typeface="+mn-lt"/>
                <a:ea typeface="+mn-ea"/>
                <a:cs typeface="+mn-cs"/>
              </a:rPr>
              <a:t>What will Students' perceptions of technology use in their classes can be projected using technology tools used for UWTSD, self-reported technology skills, and students' perceptions of online features that enhance learning.</a:t>
            </a:r>
          </a:p>
          <a:p>
            <a:pPr lvl="0"/>
            <a:r>
              <a:rPr lang="en-US" sz="1200" kern="1200" dirty="0">
                <a:solidFill>
                  <a:schemeClr val="tx1"/>
                </a:solidFill>
                <a:effectLst/>
                <a:latin typeface="+mn-lt"/>
                <a:ea typeface="+mn-ea"/>
                <a:cs typeface="+mn-cs"/>
              </a:rPr>
              <a:t>How will do students' self-reported collaboration experiences at UWTSD correlate with their perspectives on the benefits and drawbacks of using technology in UWTSD? </a:t>
            </a:r>
          </a:p>
          <a:p>
            <a:pPr lvl="0"/>
            <a:r>
              <a:rPr lang="en-US" sz="1200" kern="1200" dirty="0">
                <a:solidFill>
                  <a:schemeClr val="tx1"/>
                </a:solidFill>
                <a:effectLst/>
                <a:latin typeface="+mn-lt"/>
                <a:ea typeface="+mn-ea"/>
                <a:cs typeface="+mn-cs"/>
              </a:rPr>
              <a:t>Who will for different students, using technology to collaborate in the classroom may have different benefits and drawbacks.</a:t>
            </a:r>
          </a:p>
          <a:p>
            <a:r>
              <a:rPr lang="en-US" sz="1200" b="1"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3.1	Research design</a:t>
            </a:r>
          </a:p>
          <a:p>
            <a:r>
              <a:rPr lang="en-US" sz="1200" kern="1200" dirty="0">
                <a:solidFill>
                  <a:schemeClr val="tx1"/>
                </a:solidFill>
                <a:effectLst/>
                <a:latin typeface="+mn-lt"/>
                <a:ea typeface="+mn-ea"/>
                <a:cs typeface="+mn-cs"/>
              </a:rPr>
              <a:t>It </a:t>
            </a:r>
            <a:r>
              <a:rPr lang="en-US" sz="1200" kern="1200" dirty="0" err="1">
                <a:solidFill>
                  <a:schemeClr val="tx1"/>
                </a:solidFill>
                <a:effectLst/>
                <a:latin typeface="+mn-lt"/>
                <a:ea typeface="+mn-ea"/>
                <a:cs typeface="+mn-cs"/>
              </a:rPr>
              <a:t>utilised</a:t>
            </a:r>
            <a:r>
              <a:rPr lang="en-US" sz="1200" kern="1200" dirty="0">
                <a:solidFill>
                  <a:schemeClr val="tx1"/>
                </a:solidFill>
                <a:effectLst/>
                <a:latin typeface="+mn-lt"/>
                <a:ea typeface="+mn-ea"/>
                <a:cs typeface="+mn-cs"/>
              </a:rPr>
              <a:t> both primary and secondary sources as part of our data collection strategy for this study, which we referred to as a mixed-methods approach</a:t>
            </a:r>
          </a:p>
          <a:p>
            <a:r>
              <a:rPr lang="en-US" sz="1200" b="1" kern="1200" dirty="0">
                <a:solidFill>
                  <a:schemeClr val="tx1"/>
                </a:solidFill>
                <a:effectLst/>
                <a:latin typeface="+mn-lt"/>
                <a:ea typeface="+mn-ea"/>
                <a:cs typeface="+mn-cs"/>
              </a:rPr>
              <a:t>3.2 Research Approach</a:t>
            </a:r>
          </a:p>
          <a:p>
            <a:r>
              <a:rPr lang="en-US" sz="1200" kern="1200" dirty="0">
                <a:solidFill>
                  <a:schemeClr val="tx1"/>
                </a:solidFill>
                <a:effectLst/>
                <a:latin typeface="+mn-lt"/>
                <a:ea typeface="+mn-ea"/>
                <a:cs typeface="+mn-cs"/>
              </a:rPr>
              <a:t>It will gather the information we need for this project using a variety of research methods. Secondary sources are searched for qualitative (theoretical) data as part of this strategy. Extracted data from primary sources can be used to generate quantitative datasets (participants). The method used in this study can achieve the research objectives and goals (</a:t>
            </a:r>
            <a:r>
              <a:rPr lang="en-US" sz="1200" kern="1200" dirty="0" err="1">
                <a:solidFill>
                  <a:schemeClr val="tx1"/>
                </a:solidFill>
                <a:effectLst/>
                <a:latin typeface="+mn-lt"/>
                <a:ea typeface="+mn-ea"/>
                <a:cs typeface="+mn-cs"/>
              </a:rPr>
              <a:t>Perkmann</a:t>
            </a:r>
            <a:r>
              <a:rPr lang="en-US" sz="1200" kern="1200" dirty="0">
                <a:solidFill>
                  <a:schemeClr val="tx1"/>
                </a:solidFill>
                <a:effectLst/>
                <a:latin typeface="+mn-lt"/>
                <a:ea typeface="+mn-ea"/>
                <a:cs typeface="+mn-cs"/>
              </a:rPr>
              <a:t> and Salter, 2012).</a:t>
            </a:r>
          </a:p>
          <a:p>
            <a:r>
              <a:rPr lang="en-US" sz="1200" b="1" kern="1200" dirty="0">
                <a:solidFill>
                  <a:schemeClr val="tx1"/>
                </a:solidFill>
                <a:effectLst/>
                <a:latin typeface="+mn-lt"/>
                <a:ea typeface="+mn-ea"/>
                <a:cs typeface="+mn-cs"/>
              </a:rPr>
              <a:t>3.3 Research Philosophy</a:t>
            </a:r>
          </a:p>
          <a:p>
            <a:r>
              <a:rPr lang="en-US" sz="1200" kern="1200" dirty="0">
                <a:solidFill>
                  <a:schemeClr val="tx1"/>
                </a:solidFill>
                <a:effectLst/>
                <a:latin typeface="+mn-lt"/>
                <a:ea typeface="+mn-ea"/>
                <a:cs typeface="+mn-cs"/>
              </a:rPr>
              <a:t>It is impossible to know what philosophical implications this study may have until this dissertation is completed. As a result, it is critical to consider the use of multiple research methodologies.</a:t>
            </a:r>
          </a:p>
          <a:p>
            <a:r>
              <a:rPr lang="en-US" sz="1200" b="1" kern="1200" dirty="0">
                <a:solidFill>
                  <a:schemeClr val="tx1"/>
                </a:solidFill>
                <a:effectLst/>
                <a:latin typeface="+mn-lt"/>
                <a:ea typeface="+mn-ea"/>
                <a:cs typeface="+mn-cs"/>
              </a:rPr>
              <a:t>3.4 Data Collection Instruments</a:t>
            </a:r>
          </a:p>
          <a:p>
            <a:r>
              <a:rPr lang="en-US" sz="1200" kern="1200" dirty="0">
                <a:solidFill>
                  <a:schemeClr val="tx1"/>
                </a:solidFill>
                <a:effectLst/>
                <a:latin typeface="+mn-lt"/>
                <a:ea typeface="+mn-ea"/>
                <a:cs typeface="+mn-cs"/>
              </a:rPr>
              <a:t>The primary goal of the study is to collect primary data. Participants in the study will be polled using research instruments and tools to collect first-hand information. The study will use a questionnaire to collect relevant data, which will include demographic and other questions relevant to the investigation of the research topic (Lee and Win, 2004).</a:t>
            </a:r>
          </a:p>
          <a:p>
            <a:r>
              <a:rPr lang="en-US" sz="1200" b="1" kern="1200" dirty="0">
                <a:solidFill>
                  <a:schemeClr val="tx1"/>
                </a:solidFill>
                <a:effectLst/>
                <a:latin typeface="+mn-lt"/>
                <a:ea typeface="+mn-ea"/>
                <a:cs typeface="+mn-cs"/>
              </a:rPr>
              <a:t>3.5 Sample Size &amp; Target Population</a:t>
            </a:r>
          </a:p>
          <a:p>
            <a:r>
              <a:rPr lang="en-US" sz="1200" kern="1200" dirty="0">
                <a:solidFill>
                  <a:schemeClr val="tx1"/>
                </a:solidFill>
                <a:effectLst/>
                <a:latin typeface="+mn-lt"/>
                <a:ea typeface="+mn-ea"/>
                <a:cs typeface="+mn-cs"/>
              </a:rPr>
              <a:t>Our goal is to limit the number of people who help distribute the survey questionnaire to 40. The majority of the sample will be students, professionals, and other experts and enthusiasts in the field, as well as others with relevant demographics for the study (</a:t>
            </a:r>
            <a:r>
              <a:rPr lang="en-US" sz="1200" kern="1200" dirty="0" err="1">
                <a:solidFill>
                  <a:schemeClr val="tx1"/>
                </a:solidFill>
                <a:effectLst/>
                <a:latin typeface="+mn-lt"/>
                <a:ea typeface="+mn-ea"/>
                <a:cs typeface="+mn-cs"/>
              </a:rPr>
              <a:t>Kulakli</a:t>
            </a:r>
            <a:r>
              <a:rPr lang="en-US" sz="1200" kern="1200" dirty="0">
                <a:solidFill>
                  <a:schemeClr val="tx1"/>
                </a:solidFill>
                <a:effectLst/>
                <a:latin typeface="+mn-lt"/>
                <a:ea typeface="+mn-ea"/>
                <a:cs typeface="+mn-cs"/>
              </a:rPr>
              <a:t> and </a:t>
            </a:r>
            <a:r>
              <a:rPr lang="en-US" sz="1200" kern="1200" dirty="0" err="1">
                <a:solidFill>
                  <a:schemeClr val="tx1"/>
                </a:solidFill>
                <a:effectLst/>
                <a:latin typeface="+mn-lt"/>
                <a:ea typeface="+mn-ea"/>
                <a:cs typeface="+mn-cs"/>
              </a:rPr>
              <a:t>Mahony</a:t>
            </a:r>
            <a:r>
              <a:rPr lang="en-US" sz="1200" kern="1200" dirty="0">
                <a:solidFill>
                  <a:schemeClr val="tx1"/>
                </a:solidFill>
                <a:effectLst/>
                <a:latin typeface="+mn-lt"/>
                <a:ea typeface="+mn-ea"/>
                <a:cs typeface="+mn-cs"/>
              </a:rPr>
              <a:t>, 2014).</a:t>
            </a:r>
          </a:p>
          <a:p>
            <a:r>
              <a:rPr lang="en-US" sz="1200" b="1" kern="1200" dirty="0">
                <a:solidFill>
                  <a:schemeClr val="tx1"/>
                </a:solidFill>
                <a:effectLst/>
                <a:latin typeface="+mn-lt"/>
                <a:ea typeface="+mn-ea"/>
                <a:cs typeface="+mn-cs"/>
              </a:rPr>
              <a:t>3.6 Data Analysis</a:t>
            </a:r>
          </a:p>
          <a:p>
            <a:r>
              <a:rPr lang="en-US" sz="1200" kern="1200" dirty="0">
                <a:solidFill>
                  <a:schemeClr val="tx1"/>
                </a:solidFill>
                <a:effectLst/>
                <a:latin typeface="+mn-lt"/>
                <a:ea typeface="+mn-ea"/>
                <a:cs typeface="+mn-cs"/>
              </a:rPr>
              <a:t>Analyzing data, as defined above, entails examining the collected data and drawing conclusions about the issue under investigation. Thus, the researcher used qualitative and quantitative data analysis methods, such as thematic analyses and questionnaires, to examine previous studies, surveys, and reports on digital tools for online collaboration from various UWTSD via </a:t>
            </a:r>
            <a:r>
              <a:rPr lang="en-US" sz="1200" kern="1200" dirty="0" err="1">
                <a:solidFill>
                  <a:schemeClr val="tx1"/>
                </a:solidFill>
                <a:effectLst/>
                <a:latin typeface="+mn-lt"/>
                <a:ea typeface="+mn-ea"/>
                <a:cs typeface="+mn-cs"/>
              </a:rPr>
              <a:t>Muscio</a:t>
            </a:r>
            <a:r>
              <a:rPr lang="en-US" sz="1200" kern="1200" dirty="0">
                <a:solidFill>
                  <a:schemeClr val="tx1"/>
                </a:solidFill>
                <a:effectLst/>
                <a:latin typeface="+mn-lt"/>
                <a:ea typeface="+mn-ea"/>
                <a:cs typeface="+mn-cs"/>
              </a:rPr>
              <a:t>, (2010). Following a review of the table's findings in light of relevant literature, an in-depth comparison and analysis will be performed. We can proceed with confidence with our research now that we have a clear idea of what we want to learn. A student's and a teacher's account of their experiences with a digital tool at UWTSD.</a:t>
            </a:r>
          </a:p>
          <a:p>
            <a:r>
              <a:rPr lang="en-US" sz="1200" b="1" kern="1200" dirty="0">
                <a:solidFill>
                  <a:schemeClr val="tx1"/>
                </a:solidFill>
                <a:effectLst/>
                <a:latin typeface="+mn-lt"/>
                <a:ea typeface="+mn-ea"/>
                <a:cs typeface="+mn-cs"/>
              </a:rPr>
              <a:t>3.7 Research Limitations</a:t>
            </a:r>
          </a:p>
          <a:p>
            <a:r>
              <a:rPr lang="en-US" sz="1200" kern="1200" dirty="0">
                <a:solidFill>
                  <a:schemeClr val="tx1"/>
                </a:solidFill>
                <a:effectLst/>
                <a:latin typeface="+mn-lt"/>
                <a:ea typeface="+mn-ea"/>
                <a:cs typeface="+mn-cs"/>
              </a:rPr>
              <a:t>The existing limitations of the study have yet to be fully explored in their finer details. It is difficult to draw reliable conclusions about public opinion in this context due to the subject's wide range of variability. Even after the study is completed, this speculative conclusion will remain unconfirmed.</a:t>
            </a:r>
          </a:p>
          <a:p>
            <a:endParaRPr lang="en-GB" dirty="0"/>
          </a:p>
        </p:txBody>
      </p:sp>
      <p:sp>
        <p:nvSpPr>
          <p:cNvPr id="4" name="Slide Number Placeholder 3"/>
          <p:cNvSpPr>
            <a:spLocks noGrp="1"/>
          </p:cNvSpPr>
          <p:nvPr>
            <p:ph type="sldNum" sz="quarter" idx="5"/>
          </p:nvPr>
        </p:nvSpPr>
        <p:spPr/>
        <p:txBody>
          <a:bodyPr/>
          <a:lstStyle/>
          <a:p>
            <a:fld id="{2C3A7DEE-AA22-4940-9E0D-CCCAC09DAAE1}" type="slidenum">
              <a:rPr lang="en-GB" smtClean="0"/>
              <a:t>6</a:t>
            </a:fld>
            <a:endParaRPr lang="en-GB"/>
          </a:p>
        </p:txBody>
      </p:sp>
    </p:spTree>
    <p:extLst>
      <p:ext uri="{BB962C8B-B14F-4D97-AF65-F5344CB8AC3E}">
        <p14:creationId xmlns:p14="http://schemas.microsoft.com/office/powerpoint/2010/main" val="368256471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C3A7DEE-AA22-4940-9E0D-CCCAC09DAAE1}" type="slidenum">
              <a:rPr lang="en-GB" smtClean="0"/>
              <a:t>8</a:t>
            </a:fld>
            <a:endParaRPr lang="en-GB"/>
          </a:p>
        </p:txBody>
      </p:sp>
    </p:spTree>
    <p:extLst>
      <p:ext uri="{BB962C8B-B14F-4D97-AF65-F5344CB8AC3E}">
        <p14:creationId xmlns:p14="http://schemas.microsoft.com/office/powerpoint/2010/main" val="1320136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A16B2D9-1063-483E-8B43-48FFAA08322B}" type="datetimeFigureOut">
              <a:rPr lang="en-GB" smtClean="0"/>
              <a:t>15/08/2022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702E4B-F344-4650-BBD4-BCA001A8D956}" type="slidenum">
              <a:rPr lang="en-GB" smtClean="0"/>
              <a:t>‹#›</a:t>
            </a:fld>
            <a:endParaRPr lang="en-GB"/>
          </a:p>
        </p:txBody>
      </p:sp>
    </p:spTree>
    <p:extLst>
      <p:ext uri="{BB962C8B-B14F-4D97-AF65-F5344CB8AC3E}">
        <p14:creationId xmlns:p14="http://schemas.microsoft.com/office/powerpoint/2010/main" val="4079358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A16B2D9-1063-483E-8B43-48FFAA08322B}" type="datetimeFigureOut">
              <a:rPr lang="en-GB" smtClean="0"/>
              <a:t>15/08/2022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702E4B-F344-4650-BBD4-BCA001A8D956}" type="slidenum">
              <a:rPr lang="en-GB" smtClean="0"/>
              <a:t>‹#›</a:t>
            </a:fld>
            <a:endParaRPr lang="en-GB"/>
          </a:p>
        </p:txBody>
      </p:sp>
    </p:spTree>
    <p:extLst>
      <p:ext uri="{BB962C8B-B14F-4D97-AF65-F5344CB8AC3E}">
        <p14:creationId xmlns:p14="http://schemas.microsoft.com/office/powerpoint/2010/main" val="21482874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A16B2D9-1063-483E-8B43-48FFAA08322B}" type="datetimeFigureOut">
              <a:rPr lang="en-GB" smtClean="0"/>
              <a:t>15/08/2022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702E4B-F344-4650-BBD4-BCA001A8D956}" type="slidenum">
              <a:rPr lang="en-GB" smtClean="0"/>
              <a:t>‹#›</a:t>
            </a:fld>
            <a:endParaRPr lang="en-GB"/>
          </a:p>
        </p:txBody>
      </p:sp>
    </p:spTree>
    <p:extLst>
      <p:ext uri="{BB962C8B-B14F-4D97-AF65-F5344CB8AC3E}">
        <p14:creationId xmlns:p14="http://schemas.microsoft.com/office/powerpoint/2010/main" val="11713391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A16B2D9-1063-483E-8B43-48FFAA08322B}" type="datetimeFigureOut">
              <a:rPr lang="en-GB" smtClean="0"/>
              <a:t>15/08/2022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9702E4B-F344-4650-BBD4-BCA001A8D956}" type="slidenum">
              <a:rPr lang="en-GB" smtClean="0"/>
              <a:t>‹#›</a:t>
            </a:fld>
            <a:endParaRPr lang="en-GB"/>
          </a:p>
        </p:txBody>
      </p:sp>
    </p:spTree>
    <p:extLst>
      <p:ext uri="{BB962C8B-B14F-4D97-AF65-F5344CB8AC3E}">
        <p14:creationId xmlns:p14="http://schemas.microsoft.com/office/powerpoint/2010/main" val="17628228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A16B2D9-1063-483E-8B43-48FFAA08322B}" type="datetimeFigureOut">
              <a:rPr lang="en-GB" smtClean="0"/>
              <a:t>15/08/2022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9702E4B-F344-4650-BBD4-BCA001A8D956}" type="slidenum">
              <a:rPr lang="en-GB" smtClean="0"/>
              <a:t>‹#›</a:t>
            </a:fld>
            <a:endParaRPr lang="en-GB"/>
          </a:p>
        </p:txBody>
      </p:sp>
    </p:spTree>
    <p:extLst>
      <p:ext uri="{BB962C8B-B14F-4D97-AF65-F5344CB8AC3E}">
        <p14:creationId xmlns:p14="http://schemas.microsoft.com/office/powerpoint/2010/main" val="40290309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A16B2D9-1063-483E-8B43-48FFAA08322B}" type="datetimeFigureOut">
              <a:rPr lang="en-GB" smtClean="0"/>
              <a:t>15/08/2022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9702E4B-F344-4650-BBD4-BCA001A8D956}" type="slidenum">
              <a:rPr lang="en-GB" smtClean="0"/>
              <a:t>‹#›</a:t>
            </a:fld>
            <a:endParaRPr lang="en-GB"/>
          </a:p>
        </p:txBody>
      </p:sp>
    </p:spTree>
    <p:extLst>
      <p:ext uri="{BB962C8B-B14F-4D97-AF65-F5344CB8AC3E}">
        <p14:creationId xmlns:p14="http://schemas.microsoft.com/office/powerpoint/2010/main" val="210064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A16B2D9-1063-483E-8B43-48FFAA08322B}" type="datetimeFigureOut">
              <a:rPr lang="en-GB" smtClean="0"/>
              <a:t>15/08/2022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9702E4B-F344-4650-BBD4-BCA001A8D956}" type="slidenum">
              <a:rPr lang="en-GB" smtClean="0"/>
              <a:t>‹#›</a:t>
            </a:fld>
            <a:endParaRPr lang="en-GB"/>
          </a:p>
        </p:txBody>
      </p:sp>
    </p:spTree>
    <p:extLst>
      <p:ext uri="{BB962C8B-B14F-4D97-AF65-F5344CB8AC3E}">
        <p14:creationId xmlns:p14="http://schemas.microsoft.com/office/powerpoint/2010/main" val="3215788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A16B2D9-1063-483E-8B43-48FFAA08322B}" type="datetimeFigureOut">
              <a:rPr lang="en-GB" smtClean="0"/>
              <a:t>15/08/2022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9702E4B-F344-4650-BBD4-BCA001A8D956}" type="slidenum">
              <a:rPr lang="en-GB" smtClean="0"/>
              <a:t>‹#›</a:t>
            </a:fld>
            <a:endParaRPr lang="en-GB"/>
          </a:p>
        </p:txBody>
      </p:sp>
    </p:spTree>
    <p:extLst>
      <p:ext uri="{BB962C8B-B14F-4D97-AF65-F5344CB8AC3E}">
        <p14:creationId xmlns:p14="http://schemas.microsoft.com/office/powerpoint/2010/main" val="13249047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9702E4B-F344-4650-BBD4-BCA001A8D956}" type="slidenum">
              <a:rPr lang="en-GB" smtClean="0"/>
              <a:t>‹#›</a:t>
            </a:fld>
            <a:endParaRPr lang="en-GB"/>
          </a:p>
        </p:txBody>
      </p:sp>
      <p:sp>
        <p:nvSpPr>
          <p:cNvPr id="5" name="Date Placeholder 4"/>
          <p:cNvSpPr>
            <a:spLocks noGrp="1"/>
          </p:cNvSpPr>
          <p:nvPr>
            <p:ph type="dt" sz="half" idx="10"/>
          </p:nvPr>
        </p:nvSpPr>
        <p:spPr/>
        <p:txBody>
          <a:bodyPr/>
          <a:lstStyle/>
          <a:p>
            <a:fld id="{6A16B2D9-1063-483E-8B43-48FFAA08322B}" type="datetimeFigureOut">
              <a:rPr lang="en-GB" smtClean="0"/>
              <a:t>15/08/2022</a:t>
            </a:fld>
            <a:endParaRPr lang="en-GB"/>
          </a:p>
        </p:txBody>
      </p:sp>
    </p:spTree>
    <p:extLst>
      <p:ext uri="{BB962C8B-B14F-4D97-AF65-F5344CB8AC3E}">
        <p14:creationId xmlns:p14="http://schemas.microsoft.com/office/powerpoint/2010/main" val="35301611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A16B2D9-1063-483E-8B43-48FFAA08322B}" type="datetimeFigureOut">
              <a:rPr lang="en-GB" smtClean="0"/>
              <a:t>15/08/2022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702E4B-F344-4650-BBD4-BCA001A8D956}" type="slidenum">
              <a:rPr lang="en-GB" smtClean="0"/>
              <a:t>‹#›</a:t>
            </a:fld>
            <a:endParaRPr lang="en-GB"/>
          </a:p>
        </p:txBody>
      </p:sp>
    </p:spTree>
    <p:extLst>
      <p:ext uri="{BB962C8B-B14F-4D97-AF65-F5344CB8AC3E}">
        <p14:creationId xmlns:p14="http://schemas.microsoft.com/office/powerpoint/2010/main" val="9629832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A16B2D9-1063-483E-8B43-48FFAA08322B}" type="datetimeFigureOut">
              <a:rPr lang="en-GB" smtClean="0"/>
              <a:t>15/08/2022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702E4B-F344-4650-BBD4-BCA001A8D956}"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76858007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A16B2D9-1063-483E-8B43-48FFAA08322B}" type="datetimeFigureOut">
              <a:rPr lang="en-GB" smtClean="0"/>
              <a:t>15/08/2022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702E4B-F344-4650-BBD4-BCA001A8D956}" type="slidenum">
              <a:rPr lang="en-GB" smtClean="0"/>
              <a:t>‹#›</a:t>
            </a:fld>
            <a:endParaRPr lang="en-GB"/>
          </a:p>
        </p:txBody>
      </p:sp>
    </p:spTree>
    <p:extLst>
      <p:ext uri="{BB962C8B-B14F-4D97-AF65-F5344CB8AC3E}">
        <p14:creationId xmlns:p14="http://schemas.microsoft.com/office/powerpoint/2010/main" val="256384201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A16B2D9-1063-483E-8B43-48FFAA08322B}" type="datetimeFigureOut">
              <a:rPr lang="en-GB" smtClean="0"/>
              <a:t>15/08/2022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702E4B-F344-4650-BBD4-BCA001A8D956}"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91400315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A16B2D9-1063-483E-8B43-48FFAA08322B}" type="datetimeFigureOut">
              <a:rPr lang="en-GB" smtClean="0"/>
              <a:t>15/08/2022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702E4B-F344-4650-BBD4-BCA001A8D956}" type="slidenum">
              <a:rPr lang="en-GB" smtClean="0"/>
              <a:t>‹#›</a:t>
            </a:fld>
            <a:endParaRPr lang="en-GB"/>
          </a:p>
        </p:txBody>
      </p:sp>
    </p:spTree>
    <p:extLst>
      <p:ext uri="{BB962C8B-B14F-4D97-AF65-F5344CB8AC3E}">
        <p14:creationId xmlns:p14="http://schemas.microsoft.com/office/powerpoint/2010/main" val="188702036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A16B2D9-1063-483E-8B43-48FFAA08322B}" type="datetimeFigureOut">
              <a:rPr lang="en-GB" smtClean="0"/>
              <a:t>15/08/2022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702E4B-F344-4650-BBD4-BCA001A8D956}" type="slidenum">
              <a:rPr lang="en-GB" smtClean="0"/>
              <a:t>‹#›</a:t>
            </a:fld>
            <a:endParaRPr lang="en-GB"/>
          </a:p>
        </p:txBody>
      </p:sp>
    </p:spTree>
    <p:extLst>
      <p:ext uri="{BB962C8B-B14F-4D97-AF65-F5344CB8AC3E}">
        <p14:creationId xmlns:p14="http://schemas.microsoft.com/office/powerpoint/2010/main" val="404732622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A16B2D9-1063-483E-8B43-48FFAA08322B}" type="datetimeFigureOut">
              <a:rPr lang="en-GB" smtClean="0"/>
              <a:t>15/08/2022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702E4B-F344-4650-BBD4-BCA001A8D956}" type="slidenum">
              <a:rPr lang="en-GB" smtClean="0"/>
              <a:t>‹#›</a:t>
            </a:fld>
            <a:endParaRPr lang="en-GB"/>
          </a:p>
        </p:txBody>
      </p:sp>
    </p:spTree>
    <p:extLst>
      <p:ext uri="{BB962C8B-B14F-4D97-AF65-F5344CB8AC3E}">
        <p14:creationId xmlns:p14="http://schemas.microsoft.com/office/powerpoint/2010/main" val="35089093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6A16B2D9-1063-483E-8B43-48FFAA08322B}" type="datetimeFigureOut">
              <a:rPr lang="en-GB" smtClean="0"/>
              <a:t>15/08/2022</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49702E4B-F344-4650-BBD4-BCA001A8D956}" type="slidenum">
              <a:rPr lang="en-GB" smtClean="0"/>
              <a:t>‹#›</a:t>
            </a:fld>
            <a:endParaRPr lang="en-GB"/>
          </a:p>
        </p:txBody>
      </p:sp>
    </p:spTree>
    <p:extLst>
      <p:ext uri="{BB962C8B-B14F-4D97-AF65-F5344CB8AC3E}">
        <p14:creationId xmlns:p14="http://schemas.microsoft.com/office/powerpoint/2010/main" val="508593379"/>
      </p:ext>
    </p:extLst>
  </p:cSld>
  <p:clrMap bg1="lt1" tx1="dk1" bg2="lt2" tx2="dk2" accent1="accent1" accent2="accent2" accent3="accent3" accent4="accent4" accent5="accent5" accent6="accent6" hlink="hlink" folHlink="folHlink"/>
  <p:sldLayoutIdLst>
    <p:sldLayoutId id="2147483807" r:id="rId1"/>
    <p:sldLayoutId id="2147483808" r:id="rId2"/>
    <p:sldLayoutId id="2147483809" r:id="rId3"/>
    <p:sldLayoutId id="2147483810" r:id="rId4"/>
    <p:sldLayoutId id="2147483811" r:id="rId5"/>
    <p:sldLayoutId id="2147483812" r:id="rId6"/>
    <p:sldLayoutId id="2147483813" r:id="rId7"/>
    <p:sldLayoutId id="2147483814" r:id="rId8"/>
    <p:sldLayoutId id="2147483815" r:id="rId9"/>
    <p:sldLayoutId id="2147483816" r:id="rId10"/>
    <p:sldLayoutId id="2147483817" r:id="rId11"/>
    <p:sldLayoutId id="2147483818" r:id="rId12"/>
    <p:sldLayoutId id="2147483819" r:id="rId13"/>
    <p:sldLayoutId id="2147483820" r:id="rId14"/>
    <p:sldLayoutId id="2147483821" r:id="rId15"/>
    <p:sldLayoutId id="2147483822"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7" name="Picture 4" descr="Yellow stone houses">
            <a:extLst>
              <a:ext uri="{FF2B5EF4-FFF2-40B4-BE49-F238E27FC236}">
                <a16:creationId xmlns:a16="http://schemas.microsoft.com/office/drawing/2014/main" id="{4F6A929A-862E-4DC7-84F5-97CDF27EF52D}"/>
              </a:ext>
            </a:extLst>
          </p:cNvPr>
          <p:cNvPicPr>
            <a:picLocks noChangeAspect="1"/>
          </p:cNvPicPr>
          <p:nvPr/>
        </p:nvPicPr>
        <p:blipFill rotWithShape="1">
          <a:blip r:embed="rId3">
            <a:duotone>
              <a:prstClr val="black"/>
              <a:prstClr val="white"/>
            </a:duotone>
          </a:blip>
          <a:srcRect l="25307" t="7890" r="9692" b="1"/>
          <a:stretch/>
        </p:blipFill>
        <p:spPr>
          <a:xfrm>
            <a:off x="5097780" y="-1"/>
            <a:ext cx="7091044" cy="6858001"/>
          </a:xfrm>
          <a:custGeom>
            <a:avLst/>
            <a:gdLst/>
            <a:ahLst/>
            <a:cxnLst/>
            <a:rect l="l" t="t" r="r" b="b"/>
            <a:pathLst>
              <a:path w="7091044" h="6858001">
                <a:moveTo>
                  <a:pt x="405750" y="0"/>
                </a:moveTo>
                <a:lnTo>
                  <a:pt x="7091044" y="0"/>
                </a:lnTo>
                <a:lnTo>
                  <a:pt x="7091044" y="6858001"/>
                </a:lnTo>
                <a:lnTo>
                  <a:pt x="53572" y="6858001"/>
                </a:lnTo>
                <a:lnTo>
                  <a:pt x="1828991" y="4521201"/>
                </a:lnTo>
                <a:close/>
                <a:moveTo>
                  <a:pt x="0" y="0"/>
                </a:moveTo>
                <a:lnTo>
                  <a:pt x="405750" y="0"/>
                </a:lnTo>
                <a:lnTo>
                  <a:pt x="0" y="434"/>
                </a:lnTo>
                <a:close/>
              </a:path>
            </a:pathLst>
          </a:custGeom>
        </p:spPr>
      </p:pic>
      <p:sp>
        <p:nvSpPr>
          <p:cNvPr id="2" name="Title 1">
            <a:extLst>
              <a:ext uri="{FF2B5EF4-FFF2-40B4-BE49-F238E27FC236}">
                <a16:creationId xmlns:a16="http://schemas.microsoft.com/office/drawing/2014/main" id="{33927A8E-BD9A-4932-AB6C-42CACE2BD7E0}"/>
              </a:ext>
            </a:extLst>
          </p:cNvPr>
          <p:cNvSpPr>
            <a:spLocks noGrp="1"/>
          </p:cNvSpPr>
          <p:nvPr>
            <p:ph type="ctrTitle"/>
          </p:nvPr>
        </p:nvSpPr>
        <p:spPr>
          <a:xfrm>
            <a:off x="668866" y="562708"/>
            <a:ext cx="5123515" cy="3485051"/>
          </a:xfrm>
        </p:spPr>
        <p:txBody>
          <a:bodyPr>
            <a:normAutofit/>
          </a:bodyPr>
          <a:lstStyle/>
          <a:p>
            <a:pPr>
              <a:spcAft>
                <a:spcPts val="800"/>
              </a:spcAft>
            </a:pPr>
            <a:r>
              <a:rPr lang="en-US" sz="4800" dirty="0"/>
              <a:t>How do we use technology to collaborate at UWTSD? </a:t>
            </a:r>
            <a:endParaRPr lang="en-GB" sz="4800" dirty="0">
              <a:effectLst/>
              <a:latin typeface="Arial" panose="020B0604020202020204" pitchFamily="34" charset="0"/>
              <a:ea typeface="Calibri" panose="020F0502020204030204" pitchFamily="34" charset="0"/>
              <a:cs typeface="Times New Roman" panose="02020603050405020304" pitchFamily="18" charset="0"/>
            </a:endParaRPr>
          </a:p>
        </p:txBody>
      </p:sp>
      <p:sp>
        <p:nvSpPr>
          <p:cNvPr id="3" name="Subtitle 2">
            <a:extLst>
              <a:ext uri="{FF2B5EF4-FFF2-40B4-BE49-F238E27FC236}">
                <a16:creationId xmlns:a16="http://schemas.microsoft.com/office/drawing/2014/main" id="{5D1C9723-4F9C-4C95-8082-FBB7AF2C9A9A}"/>
              </a:ext>
            </a:extLst>
          </p:cNvPr>
          <p:cNvSpPr>
            <a:spLocks noGrp="1"/>
          </p:cNvSpPr>
          <p:nvPr>
            <p:ph type="subTitle" idx="1"/>
          </p:nvPr>
        </p:nvSpPr>
        <p:spPr>
          <a:xfrm>
            <a:off x="677335" y="4050831"/>
            <a:ext cx="5268070" cy="1678165"/>
          </a:xfrm>
        </p:spPr>
        <p:txBody>
          <a:bodyPr>
            <a:normAutofit/>
          </a:bodyPr>
          <a:lstStyle/>
          <a:p>
            <a:r>
              <a:rPr lang="en-GB" sz="1400" dirty="0"/>
              <a:t>Student name : Florentina Manolache</a:t>
            </a:r>
          </a:p>
          <a:p>
            <a:r>
              <a:rPr lang="en-GB" sz="1400" dirty="0"/>
              <a:t>Student number:2119958</a:t>
            </a:r>
          </a:p>
          <a:p>
            <a:r>
              <a:rPr lang="en-GB" sz="1400" dirty="0"/>
              <a:t>Module code and title : How do we use technology to collaborate at UWTSD?(BMSW4003)</a:t>
            </a:r>
          </a:p>
          <a:p>
            <a:r>
              <a:rPr lang="en-GB" sz="1400" dirty="0"/>
              <a:t>Lecturer’s name : Ngozi </a:t>
            </a:r>
            <a:r>
              <a:rPr lang="en-GB" sz="1400" dirty="0" err="1"/>
              <a:t>Ibeji</a:t>
            </a:r>
            <a:endParaRPr lang="en-GB" sz="1400" dirty="0"/>
          </a:p>
          <a:p>
            <a:endParaRPr lang="en-GB" sz="1600" dirty="0"/>
          </a:p>
          <a:p>
            <a:endParaRPr lang="en-GB" sz="1600" dirty="0"/>
          </a:p>
          <a:p>
            <a:endParaRPr lang="en-GB" sz="1600" dirty="0"/>
          </a:p>
        </p:txBody>
      </p:sp>
      <p:cxnSp>
        <p:nvCxnSpPr>
          <p:cNvPr id="47" name="Straight Connector 46">
            <a:extLst>
              <a:ext uri="{FF2B5EF4-FFF2-40B4-BE49-F238E27FC236}">
                <a16:creationId xmlns:a16="http://schemas.microsoft.com/office/drawing/2014/main" id="{27A85E05-9D34-4977-8352-DB395699744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49" name="Straight Connector 48">
            <a:extLst>
              <a:ext uri="{FF2B5EF4-FFF2-40B4-BE49-F238E27FC236}">
                <a16:creationId xmlns:a16="http://schemas.microsoft.com/office/drawing/2014/main" id="{5CDED616-E554-4DB6-9F28-08F38A64A94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51" name="Rectangle 23">
            <a:extLst>
              <a:ext uri="{FF2B5EF4-FFF2-40B4-BE49-F238E27FC236}">
                <a16:creationId xmlns:a16="http://schemas.microsoft.com/office/drawing/2014/main" id="{8CDA3497-1EDA-4EB3-9C27-4D9835D30A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3" name="Rectangle 25">
            <a:extLst>
              <a:ext uri="{FF2B5EF4-FFF2-40B4-BE49-F238E27FC236}">
                <a16:creationId xmlns:a16="http://schemas.microsoft.com/office/drawing/2014/main" id="{41F9764E-9AA0-49A3-9EA2-885EE99140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5" name="Isosceles Triangle 24">
            <a:extLst>
              <a:ext uri="{FF2B5EF4-FFF2-40B4-BE49-F238E27FC236}">
                <a16:creationId xmlns:a16="http://schemas.microsoft.com/office/drawing/2014/main" id="{FA3A4F4A-4DC4-43F2-AC2D-06211A812F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57" name="Rectangle 27">
            <a:extLst>
              <a:ext uri="{FF2B5EF4-FFF2-40B4-BE49-F238E27FC236}">
                <a16:creationId xmlns:a16="http://schemas.microsoft.com/office/drawing/2014/main" id="{84CFB374-B343-457A-B567-B4D784B1FE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59" name="Rectangle 28">
            <a:extLst>
              <a:ext uri="{FF2B5EF4-FFF2-40B4-BE49-F238E27FC236}">
                <a16:creationId xmlns:a16="http://schemas.microsoft.com/office/drawing/2014/main" id="{0597FEEE-1E11-4396-BB69-B43FA92F9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1" name="Rectangle 29">
            <a:extLst>
              <a:ext uri="{FF2B5EF4-FFF2-40B4-BE49-F238E27FC236}">
                <a16:creationId xmlns:a16="http://schemas.microsoft.com/office/drawing/2014/main" id="{A2DB2F81-3E68-4044-B7C2-03DEEC50D8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63" name="Isosceles Triangle 29">
            <a:extLst>
              <a:ext uri="{FF2B5EF4-FFF2-40B4-BE49-F238E27FC236}">
                <a16:creationId xmlns:a16="http://schemas.microsoft.com/office/drawing/2014/main" id="{DC2F7294-2397-4C96-AB1E-E66CDEA3B5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8221590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2000"/>
                                  </p:stCondLst>
                                  <p:iterate type="lt">
                                    <p:tmPct val="10000"/>
                                  </p:iterate>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4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2000"/>
                                  </p:stCondLst>
                                  <p:iterate type="lt">
                                    <p:tmPct val="10000"/>
                                  </p:iterate>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4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2000"/>
                                  </p:stCondLst>
                                  <p:iterate type="lt">
                                    <p:tmPct val="10000"/>
                                  </p:iterate>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400"/>
                                        <p:tgtEl>
                                          <p:spTgt spid="3">
                                            <p:txEl>
                                              <p:pRg st="3" end="3"/>
                                            </p:txEl>
                                          </p:spTgt>
                                        </p:tgtEl>
                                      </p:cBhvr>
                                    </p:animEffect>
                                  </p:childTnLst>
                                </p:cTn>
                              </p:par>
                              <p:par>
                                <p:cTn id="23" presetID="10" presetClass="entr" presetSubtype="0" fill="hold" grpId="0" nodeType="withEffect">
                                  <p:stCondLst>
                                    <p:cond delay="1000"/>
                                  </p:stCondLst>
                                  <p:iterate type="lt">
                                    <p:tmPct val="10000"/>
                                  </p:iterate>
                                  <p:childTnLst>
                                    <p:set>
                                      <p:cBhvr>
                                        <p:cTn id="24" dur="1" fill="hold">
                                          <p:stCondLst>
                                            <p:cond delay="0"/>
                                          </p:stCondLst>
                                        </p:cTn>
                                        <p:tgtEl>
                                          <p:spTgt spid="2"/>
                                        </p:tgtEl>
                                        <p:attrNameLst>
                                          <p:attrName>style.visibility</p:attrName>
                                        </p:attrNameLst>
                                      </p:cBhvr>
                                      <p:to>
                                        <p:strVal val="visible"/>
                                      </p:to>
                                    </p:set>
                                    <p:animEffect transition="in" filter="fade">
                                      <p:cBhvr>
                                        <p:cTn id="25"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A5E449-3127-41A3-A4A5-E0D46E4D1F47}"/>
              </a:ext>
            </a:extLst>
          </p:cNvPr>
          <p:cNvSpPr>
            <a:spLocks noGrp="1"/>
          </p:cNvSpPr>
          <p:nvPr>
            <p:ph type="title"/>
          </p:nvPr>
        </p:nvSpPr>
        <p:spPr/>
        <p:txBody>
          <a:bodyPr/>
          <a:lstStyle/>
          <a:p>
            <a:r>
              <a:rPr lang="en-GB" dirty="0"/>
              <a:t>Introduction </a:t>
            </a:r>
          </a:p>
        </p:txBody>
      </p:sp>
      <p:sp>
        <p:nvSpPr>
          <p:cNvPr id="3" name="Content Placeholder 2">
            <a:extLst>
              <a:ext uri="{FF2B5EF4-FFF2-40B4-BE49-F238E27FC236}">
                <a16:creationId xmlns:a16="http://schemas.microsoft.com/office/drawing/2014/main" id="{E8D5E924-A92D-4507-9E2B-855C65069C7F}"/>
              </a:ext>
            </a:extLst>
          </p:cNvPr>
          <p:cNvSpPr>
            <a:spLocks noGrp="1"/>
          </p:cNvSpPr>
          <p:nvPr>
            <p:ph idx="1"/>
          </p:nvPr>
        </p:nvSpPr>
        <p:spPr/>
        <p:txBody>
          <a:bodyPr>
            <a:normAutofit/>
          </a:bodyPr>
          <a:lstStyle/>
          <a:p>
            <a:pPr algn="just">
              <a:lnSpc>
                <a:spcPct val="150000"/>
              </a:lnSpc>
            </a:pPr>
            <a:r>
              <a:rPr lang="en-GB" sz="2000" dirty="0">
                <a:latin typeface="Times New Roman" panose="02020603050405020304" pitchFamily="18" charset="0"/>
                <a:cs typeface="Times New Roman" panose="02020603050405020304" pitchFamily="18" charset="0"/>
              </a:rPr>
              <a:t>Digital tool is mostly using  in the </a:t>
            </a:r>
            <a:r>
              <a:rPr lang="en-US" sz="2000" dirty="0">
                <a:latin typeface="Times New Roman" panose="02020603050405020304" pitchFamily="18" charset="0"/>
                <a:cs typeface="Times New Roman" panose="02020603050405020304" pitchFamily="18" charset="0"/>
              </a:rPr>
              <a:t>UWTSD.</a:t>
            </a:r>
            <a:r>
              <a:rPr lang="en-GB" sz="2000" dirty="0">
                <a:latin typeface="Times New Roman" panose="02020603050405020304" pitchFamily="18" charset="0"/>
                <a:cs typeface="Times New Roman" panose="02020603050405020304" pitchFamily="18" charset="0"/>
              </a:rPr>
              <a:t> </a:t>
            </a:r>
          </a:p>
          <a:p>
            <a:pPr algn="just">
              <a:lnSpc>
                <a:spcPct val="150000"/>
              </a:lnSpc>
            </a:pPr>
            <a:r>
              <a:rPr lang="en-US" sz="2000" dirty="0">
                <a:latin typeface="Times New Roman" panose="02020603050405020304" pitchFamily="18" charset="0"/>
                <a:cs typeface="Times New Roman" panose="02020603050405020304" pitchFamily="18" charset="0"/>
              </a:rPr>
              <a:t>When collaborate, they can achieve more, be more successful, and have a greater impact on the world (</a:t>
            </a:r>
            <a:r>
              <a:rPr lang="en-US" sz="2000" dirty="0" err="1">
                <a:latin typeface="Times New Roman" panose="02020603050405020304" pitchFamily="18" charset="0"/>
                <a:cs typeface="Times New Roman" panose="02020603050405020304" pitchFamily="18" charset="0"/>
              </a:rPr>
              <a:t>Muscio</a:t>
            </a:r>
            <a:r>
              <a:rPr lang="en-US" sz="2000" dirty="0">
                <a:latin typeface="Times New Roman" panose="02020603050405020304" pitchFamily="18" charset="0"/>
                <a:cs typeface="Times New Roman" panose="02020603050405020304" pitchFamily="18" charset="0"/>
              </a:rPr>
              <a:t>, 2010).</a:t>
            </a:r>
          </a:p>
          <a:p>
            <a:pPr algn="just">
              <a:lnSpc>
                <a:spcPct val="150000"/>
              </a:lnSpc>
            </a:pPr>
            <a:r>
              <a:rPr lang="en-US" sz="2000" dirty="0">
                <a:latin typeface="Times New Roman" panose="02020603050405020304" pitchFamily="18" charset="0"/>
                <a:cs typeface="Times New Roman" panose="02020603050405020304" pitchFamily="18" charset="0"/>
              </a:rPr>
              <a:t> It can achieve more, be more successful in life.</a:t>
            </a:r>
          </a:p>
          <a:p>
            <a:pPr algn="just">
              <a:lnSpc>
                <a:spcPct val="150000"/>
              </a:lnSpc>
            </a:pPr>
            <a:r>
              <a:rPr lang="en-US" sz="2000" dirty="0">
                <a:latin typeface="Times New Roman" panose="02020603050405020304" pitchFamily="18" charset="0"/>
                <a:cs typeface="Times New Roman" panose="02020603050405020304" pitchFamily="18" charset="0"/>
              </a:rPr>
              <a:t>Students' reliance on communication and collaboration technologies at UWTSD is increasing the demand for online courses</a:t>
            </a:r>
            <a:endParaRPr lang="en-GB"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6744835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80B86A7-A1EC-475B-9166-88902B033A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54B81D-9366-4FC3-A8AD-57BF9025C382}"/>
              </a:ext>
            </a:extLst>
          </p:cNvPr>
          <p:cNvSpPr>
            <a:spLocks noGrp="1"/>
          </p:cNvSpPr>
          <p:nvPr>
            <p:ph type="title"/>
          </p:nvPr>
        </p:nvSpPr>
        <p:spPr>
          <a:xfrm>
            <a:off x="1333502" y="609600"/>
            <a:ext cx="8596668" cy="1320800"/>
          </a:xfrm>
        </p:spPr>
        <p:txBody>
          <a:bodyPr>
            <a:normAutofit/>
          </a:bodyPr>
          <a:lstStyle/>
          <a:p>
            <a:pPr lvl="0"/>
            <a:r>
              <a:rPr lang="en-GB" dirty="0"/>
              <a:t>Literature Review </a:t>
            </a:r>
            <a:endParaRPr lang="en-US" dirty="0"/>
          </a:p>
        </p:txBody>
      </p:sp>
      <p:sp>
        <p:nvSpPr>
          <p:cNvPr id="10" name="Isosceles Triangle 9">
            <a:extLst>
              <a:ext uri="{FF2B5EF4-FFF2-40B4-BE49-F238E27FC236}">
                <a16:creationId xmlns:a16="http://schemas.microsoft.com/office/drawing/2014/main" id="{C2C29CB1-9F74-4879-A6AF-AEA67B6F1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F76AC5E3-79E7-406C-B00A-E4B61168F957}"/>
              </a:ext>
            </a:extLst>
          </p:cNvPr>
          <p:cNvSpPr>
            <a:spLocks noGrp="1"/>
          </p:cNvSpPr>
          <p:nvPr>
            <p:ph idx="1"/>
          </p:nvPr>
        </p:nvSpPr>
        <p:spPr>
          <a:xfrm>
            <a:off x="1333502" y="1554827"/>
            <a:ext cx="8596668" cy="4111327"/>
          </a:xfrm>
        </p:spPr>
        <p:txBody>
          <a:bodyPr>
            <a:normAutofit/>
          </a:bodyPr>
          <a:lstStyle/>
          <a:p>
            <a:r>
              <a:rPr lang="en-GB" dirty="0"/>
              <a:t> </a:t>
            </a:r>
            <a:r>
              <a:rPr lang="en-US" dirty="0"/>
              <a:t>User collaboration and exploration of different perspectives are critical, especially for those learning or working remotely user collaboration and exploration of different perspectives are critical, especially for those learning or working remotely</a:t>
            </a:r>
          </a:p>
          <a:p>
            <a:r>
              <a:rPr lang="en-US" dirty="0"/>
              <a:t>Students enrolled in continuing UWTSD programs and international collaboration between universities and industry partners are two major drivers of this growth (</a:t>
            </a:r>
            <a:r>
              <a:rPr lang="en-US" dirty="0" err="1"/>
              <a:t>Kulakli</a:t>
            </a:r>
            <a:r>
              <a:rPr lang="en-US" dirty="0"/>
              <a:t> and </a:t>
            </a:r>
            <a:r>
              <a:rPr lang="en-US" dirty="0" err="1"/>
              <a:t>Mahony</a:t>
            </a:r>
            <a:r>
              <a:rPr lang="en-US" dirty="0"/>
              <a:t>, 2014).</a:t>
            </a:r>
          </a:p>
          <a:p>
            <a:r>
              <a:rPr lang="en-US" dirty="0"/>
              <a:t>collaboration skills are so important, ISTE, the International Society for Technology in Education, published the UWTSD Technology Standards for students, teachers, and administrators.</a:t>
            </a:r>
          </a:p>
          <a:p>
            <a:r>
              <a:rPr lang="en-US" dirty="0"/>
              <a:t>Technology is a powerful means of enabling students to connect with one another and empower them to collaboratively and individually tackle authentic problems in UWTSD via Murphy and </a:t>
            </a:r>
            <a:r>
              <a:rPr lang="en-US" dirty="0" err="1"/>
              <a:t>Cifuentes</a:t>
            </a:r>
            <a:r>
              <a:rPr lang="en-US" dirty="0"/>
              <a:t>, (2001). </a:t>
            </a:r>
          </a:p>
          <a:p>
            <a:endParaRPr lang="en-GB" dirty="0"/>
          </a:p>
          <a:p>
            <a:endParaRPr lang="en-GB" dirty="0"/>
          </a:p>
          <a:p>
            <a:endParaRPr lang="en-GB" dirty="0"/>
          </a:p>
          <a:p>
            <a:endParaRPr lang="en-GB" dirty="0"/>
          </a:p>
          <a:p>
            <a:endParaRPr lang="en-GB" dirty="0"/>
          </a:p>
        </p:txBody>
      </p:sp>
      <p:sp>
        <p:nvSpPr>
          <p:cNvPr id="12" name="Isosceles Triangle 11">
            <a:extLst>
              <a:ext uri="{FF2B5EF4-FFF2-40B4-BE49-F238E27FC236}">
                <a16:creationId xmlns:a16="http://schemas.microsoft.com/office/drawing/2014/main" id="{7E2C7115-5336-410C-AD71-0F0952A2E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5431827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7">
            <a:extLst>
              <a:ext uri="{FF2B5EF4-FFF2-40B4-BE49-F238E27FC236}">
                <a16:creationId xmlns:a16="http://schemas.microsoft.com/office/drawing/2014/main" id="{8DF4D7F6-81B5-452A-9CE6-76D81F91D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Isosceles Triangle 9">
            <a:extLst>
              <a:ext uri="{FF2B5EF4-FFF2-40B4-BE49-F238E27FC236}">
                <a16:creationId xmlns:a16="http://schemas.microsoft.com/office/drawing/2014/main" id="{4600514D-20FB-4559-97DC-D1DC39E6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Isosceles Triangle 11">
            <a:extLst>
              <a:ext uri="{FF2B5EF4-FFF2-40B4-BE49-F238E27FC236}">
                <a16:creationId xmlns:a16="http://schemas.microsoft.com/office/drawing/2014/main" id="{266F638A-E405-4AC0-B984-72E5813B0D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8534" y="3818467"/>
            <a:ext cx="4450292" cy="3039533"/>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cxnSp>
        <p:nvCxnSpPr>
          <p:cNvPr id="14" name="Straight Connector 13">
            <a:extLst>
              <a:ext uri="{FF2B5EF4-FFF2-40B4-BE49-F238E27FC236}">
                <a16:creationId xmlns:a16="http://schemas.microsoft.com/office/drawing/2014/main" id="{7D1CBE93-B17D-4509-843C-82287C3803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134600" y="0"/>
            <a:ext cx="1727200" cy="6858000"/>
          </a:xfrm>
          <a:prstGeom prst="line">
            <a:avLst/>
          </a:prstGeom>
          <a:ln w="15875" cap="sq">
            <a:solidFill>
              <a:schemeClr val="accent2"/>
            </a:solidFill>
            <a:beve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AE6277B4-6A43-48AB-89B2-3442221619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15875">
            <a:solidFill>
              <a:schemeClr val="accent1"/>
            </a:solidFill>
          </a:ln>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DE7FC98A-B7E1-437D-A7A9-AE8C20AE5A37}"/>
              </a:ext>
            </a:extLst>
          </p:cNvPr>
          <p:cNvSpPr>
            <a:spLocks noGrp="1"/>
          </p:cNvSpPr>
          <p:nvPr>
            <p:ph idx="1"/>
          </p:nvPr>
        </p:nvSpPr>
        <p:spPr>
          <a:xfrm>
            <a:off x="1333502" y="2160590"/>
            <a:ext cx="8470898" cy="3429260"/>
          </a:xfrm>
        </p:spPr>
        <p:txBody>
          <a:bodyPr>
            <a:normAutofit/>
          </a:bodyPr>
          <a:lstStyle/>
          <a:p>
            <a:endParaRPr lang="en-GB" dirty="0"/>
          </a:p>
          <a:p>
            <a:endParaRPr lang="en-GB" dirty="0"/>
          </a:p>
          <a:p>
            <a:endParaRPr lang="en-GB" dirty="0"/>
          </a:p>
          <a:p>
            <a:endParaRPr lang="en-GB" dirty="0"/>
          </a:p>
          <a:p>
            <a:endParaRPr lang="en-GB" dirty="0"/>
          </a:p>
        </p:txBody>
      </p:sp>
      <p:sp>
        <p:nvSpPr>
          <p:cNvPr id="18" name="Rectangle 27">
            <a:extLst>
              <a:ext uri="{FF2B5EF4-FFF2-40B4-BE49-F238E27FC236}">
                <a16:creationId xmlns:a16="http://schemas.microsoft.com/office/drawing/2014/main" id="{27B538D5-95DB-47ED-9CB4-34AE5BF78E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5641" y="0"/>
            <a:ext cx="1766359" cy="6858000"/>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
        <p:nvSpPr>
          <p:cNvPr id="13" name="Content Placeholder 2">
            <a:extLst>
              <a:ext uri="{FF2B5EF4-FFF2-40B4-BE49-F238E27FC236}">
                <a16:creationId xmlns:a16="http://schemas.microsoft.com/office/drawing/2014/main" id="{F76AC5E3-79E7-406C-B00A-E4B61168F957}"/>
              </a:ext>
            </a:extLst>
          </p:cNvPr>
          <p:cNvSpPr txBox="1">
            <a:spLocks/>
          </p:cNvSpPr>
          <p:nvPr/>
        </p:nvSpPr>
        <p:spPr>
          <a:xfrm>
            <a:off x="902349" y="1819556"/>
            <a:ext cx="8596668" cy="4111327"/>
          </a:xfrm>
          <a:prstGeom prst="rect">
            <a:avLst/>
          </a:prstGeom>
        </p:spPr>
        <p:txBody>
          <a:bodyPr vert="horz" lIns="91440" tIns="45720" rIns="91440" bIns="45720" rtlCol="0">
            <a:no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US" sz="2000" dirty="0">
                <a:latin typeface="Times New Roman" panose="02020603050405020304" pitchFamily="18" charset="0"/>
                <a:cs typeface="Times New Roman" panose="02020603050405020304" pitchFamily="18" charset="0"/>
              </a:rPr>
              <a:t>To keep up with changes in student lifestyles, we must rethink the educational system and distance education.</a:t>
            </a:r>
          </a:p>
          <a:p>
            <a:r>
              <a:rPr lang="en-US" sz="2000" dirty="0">
                <a:latin typeface="Times New Roman" panose="02020603050405020304" pitchFamily="18" charset="0"/>
                <a:cs typeface="Times New Roman" panose="02020603050405020304" pitchFamily="18" charset="0"/>
              </a:rPr>
              <a:t>Collaborative learning" refers to when a task requires the cooperation of students or teachers </a:t>
            </a:r>
            <a:r>
              <a:rPr lang="en-US" sz="2000" dirty="0">
                <a:solidFill>
                  <a:schemeClr val="tx1"/>
                </a:solidFill>
                <a:latin typeface="Times New Roman" panose="02020603050405020304" pitchFamily="18" charset="0"/>
                <a:cs typeface="Times New Roman" panose="02020603050405020304" pitchFamily="18" charset="0"/>
              </a:rPr>
              <a:t>(</a:t>
            </a:r>
            <a:r>
              <a:rPr lang="en-US" sz="2000" dirty="0" err="1">
                <a:solidFill>
                  <a:schemeClr val="tx1"/>
                </a:solidFill>
                <a:latin typeface="Times New Roman" panose="02020603050405020304" pitchFamily="18" charset="0"/>
                <a:cs typeface="Times New Roman" panose="02020603050405020304" pitchFamily="18" charset="0"/>
              </a:rPr>
              <a:t>Hramiak</a:t>
            </a:r>
            <a:r>
              <a:rPr lang="en-US" sz="2000" dirty="0">
                <a:solidFill>
                  <a:schemeClr val="tx1"/>
                </a:solidFill>
                <a:latin typeface="Times New Roman" panose="02020603050405020304" pitchFamily="18" charset="0"/>
                <a:cs typeface="Times New Roman" panose="02020603050405020304" pitchFamily="18" charset="0"/>
              </a:rPr>
              <a:t> and Boulton, 2013). </a:t>
            </a:r>
            <a:endParaRPr lang="en-US" sz="2000" dirty="0">
              <a:latin typeface="Times New Roman" panose="02020603050405020304" pitchFamily="18" charset="0"/>
              <a:cs typeface="Times New Roman" panose="02020603050405020304" pitchFamily="18" charset="0"/>
            </a:endParaRPr>
          </a:p>
          <a:p>
            <a:r>
              <a:rPr lang="en-US" sz="2000" dirty="0">
                <a:latin typeface="Times New Roman" panose="02020603050405020304" pitchFamily="18" charset="0"/>
                <a:cs typeface="Times New Roman" panose="02020603050405020304" pitchFamily="18" charset="0"/>
              </a:rPr>
              <a:t>Ethical guidelines must be followed by scientists and researchers who collect data from people.</a:t>
            </a:r>
          </a:p>
          <a:p>
            <a:r>
              <a:rPr lang="en-US" sz="2000" dirty="0">
                <a:latin typeface="Times New Roman" panose="02020603050405020304" pitchFamily="18" charset="0"/>
                <a:cs typeface="Times New Roman" panose="02020603050405020304" pitchFamily="18" charset="0"/>
              </a:rPr>
              <a:t>The author will take all necessary steps to ensure that all ethical and moral considerations are properly acknowledged, understood, and regulated in the conduct of professional research </a:t>
            </a:r>
            <a:r>
              <a:rPr lang="en-US" sz="2000" dirty="0">
                <a:solidFill>
                  <a:schemeClr val="tx1"/>
                </a:solidFill>
                <a:latin typeface="Times New Roman" panose="02020603050405020304" pitchFamily="18" charset="0"/>
                <a:cs typeface="Times New Roman" panose="02020603050405020304" pitchFamily="18" charset="0"/>
              </a:rPr>
              <a:t>(Lee and Win, 2004). </a:t>
            </a:r>
            <a:endParaRPr lang="en-US" sz="2000" dirty="0">
              <a:latin typeface="Times New Roman" panose="02020603050405020304" pitchFamily="18" charset="0"/>
              <a:cs typeface="Times New Roman" panose="02020603050405020304" pitchFamily="18" charset="0"/>
            </a:endParaRPr>
          </a:p>
          <a:p>
            <a:r>
              <a:rPr lang="en-US" sz="2000" dirty="0">
                <a:latin typeface="Times New Roman" panose="02020603050405020304" pitchFamily="18" charset="0"/>
                <a:cs typeface="Times New Roman" panose="02020603050405020304" pitchFamily="18" charset="0"/>
              </a:rPr>
              <a:t>Which is a major factor in determining the credibility and authenticity of research.</a:t>
            </a:r>
          </a:p>
          <a:p>
            <a:endParaRPr lang="en-GB" sz="2000" dirty="0">
              <a:latin typeface="Times New Roman" panose="02020603050405020304" pitchFamily="18" charset="0"/>
              <a:cs typeface="Times New Roman" panose="02020603050405020304" pitchFamily="18" charset="0"/>
            </a:endParaRPr>
          </a:p>
          <a:p>
            <a:endParaRPr lang="en-GB" sz="2000" dirty="0">
              <a:latin typeface="Times New Roman" panose="02020603050405020304" pitchFamily="18" charset="0"/>
              <a:cs typeface="Times New Roman" panose="02020603050405020304" pitchFamily="18" charset="0"/>
            </a:endParaRPr>
          </a:p>
          <a:p>
            <a:endParaRPr lang="en-GB" sz="2000" dirty="0">
              <a:latin typeface="Times New Roman" panose="02020603050405020304" pitchFamily="18" charset="0"/>
              <a:cs typeface="Times New Roman" panose="02020603050405020304" pitchFamily="18" charset="0"/>
            </a:endParaRPr>
          </a:p>
          <a:p>
            <a:endParaRPr lang="en-GB" sz="2000" dirty="0">
              <a:latin typeface="Times New Roman" panose="02020603050405020304" pitchFamily="18" charset="0"/>
              <a:cs typeface="Times New Roman" panose="02020603050405020304" pitchFamily="18" charset="0"/>
            </a:endParaRPr>
          </a:p>
          <a:p>
            <a:endParaRPr lang="en-GB" sz="2000" dirty="0">
              <a:latin typeface="Times New Roman" panose="02020603050405020304" pitchFamily="18" charset="0"/>
              <a:cs typeface="Times New Roman" panose="02020603050405020304" pitchFamily="18" charset="0"/>
            </a:endParaRPr>
          </a:p>
        </p:txBody>
      </p:sp>
      <p:sp>
        <p:nvSpPr>
          <p:cNvPr id="2" name="Title 1">
            <a:extLst>
              <a:ext uri="{FF2B5EF4-FFF2-40B4-BE49-F238E27FC236}">
                <a16:creationId xmlns:a16="http://schemas.microsoft.com/office/drawing/2014/main" id="{D295D36F-448A-522B-31CB-C56CC276497C}"/>
              </a:ext>
            </a:extLst>
          </p:cNvPr>
          <p:cNvSpPr>
            <a:spLocks noGrp="1"/>
          </p:cNvSpPr>
          <p:nvPr>
            <p:ph type="title"/>
          </p:nvPr>
        </p:nvSpPr>
        <p:spPr>
          <a:xfrm>
            <a:off x="1333502" y="609600"/>
            <a:ext cx="8596668" cy="1320800"/>
          </a:xfrm>
        </p:spPr>
        <p:txBody>
          <a:bodyPr>
            <a:normAutofit/>
          </a:bodyPr>
          <a:lstStyle/>
          <a:p>
            <a:pPr lvl="0"/>
            <a:r>
              <a:rPr lang="en-GB" dirty="0"/>
              <a:t>Literature Review </a:t>
            </a:r>
            <a:endParaRPr lang="en-US" dirty="0"/>
          </a:p>
        </p:txBody>
      </p:sp>
    </p:spTree>
    <p:extLst>
      <p:ext uri="{BB962C8B-B14F-4D97-AF65-F5344CB8AC3E}">
        <p14:creationId xmlns:p14="http://schemas.microsoft.com/office/powerpoint/2010/main" val="12151269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26A568-7246-F60F-7FDF-51EFD3F64EC6}"/>
              </a:ext>
            </a:extLst>
          </p:cNvPr>
          <p:cNvSpPr>
            <a:spLocks noGrp="1"/>
          </p:cNvSpPr>
          <p:nvPr>
            <p:ph type="title"/>
          </p:nvPr>
        </p:nvSpPr>
        <p:spPr/>
        <p:txBody>
          <a:bodyPr/>
          <a:lstStyle/>
          <a:p>
            <a:r>
              <a:rPr lang="en-US" sz="1800" b="1" kern="0" dirty="0">
                <a:effectLst/>
                <a:latin typeface="Times New Roman" panose="02020603050405020304" pitchFamily="18" charset="0"/>
                <a:ea typeface="Times New Roman" panose="02020603050405020304" pitchFamily="18" charset="0"/>
              </a:rPr>
              <a:t>Ethical Considerations</a:t>
            </a:r>
            <a:br>
              <a:rPr lang="en-GB" sz="1800" b="1" kern="0" dirty="0">
                <a:effectLst/>
                <a:latin typeface="Times New Roman" panose="02020603050405020304" pitchFamily="18" charset="0"/>
                <a:ea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D5EB89DB-D0E2-38DA-C7C6-F8B120E66D3C}"/>
              </a:ext>
            </a:extLst>
          </p:cNvPr>
          <p:cNvSpPr>
            <a:spLocks noGrp="1"/>
          </p:cNvSpPr>
          <p:nvPr>
            <p:ph idx="1"/>
          </p:nvPr>
        </p:nvSpPr>
        <p:spPr/>
        <p:txBody>
          <a:bodyPr>
            <a:normAutofit lnSpcReduction="10000"/>
          </a:bodyPr>
          <a:lstStyle/>
          <a:p>
            <a:r>
              <a:rPr lang="en-US" dirty="0"/>
              <a:t>A set of principles outlines ethical considerations for research design and execution. </a:t>
            </a:r>
          </a:p>
          <a:p>
            <a:r>
              <a:rPr lang="en-US" dirty="0"/>
              <a:t>Ethical guidelines must be followed by scientists and researchers who collect data from people. </a:t>
            </a:r>
          </a:p>
          <a:p>
            <a:r>
              <a:rPr lang="en-US" dirty="0"/>
              <a:t>The author will take all necessary steps to ensure that all ethical and moral considerations are properly acknowledged, understood, and regulated in the conduct of professional research, which is a major factor in determining the credibility and authenticity of research. </a:t>
            </a:r>
          </a:p>
          <a:p>
            <a:r>
              <a:rPr lang="en-US" dirty="0"/>
              <a:t>Human research is frequently focused on real-world phenomena, such as studying effective treatments, investigating </a:t>
            </a:r>
            <a:r>
              <a:rPr lang="en-US" dirty="0" err="1"/>
              <a:t>behaviour</a:t>
            </a:r>
            <a:r>
              <a:rPr lang="en-US" dirty="0"/>
              <a:t>, and improving people's lives. </a:t>
            </a:r>
          </a:p>
          <a:p>
            <a:r>
              <a:rPr lang="en-US" dirty="0"/>
              <a:t>Ethical considerations must guide what to study and how to conduct research (Lee and Win, 2004). </a:t>
            </a:r>
            <a:endParaRPr lang="en-GB" dirty="0"/>
          </a:p>
        </p:txBody>
      </p:sp>
    </p:spTree>
    <p:extLst>
      <p:ext uri="{BB962C8B-B14F-4D97-AF65-F5344CB8AC3E}">
        <p14:creationId xmlns:p14="http://schemas.microsoft.com/office/powerpoint/2010/main" val="22169991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1F6D72-5BD4-4486-8074-2053B5941092}"/>
              </a:ext>
            </a:extLst>
          </p:cNvPr>
          <p:cNvSpPr>
            <a:spLocks noGrp="1"/>
          </p:cNvSpPr>
          <p:nvPr>
            <p:ph type="title"/>
          </p:nvPr>
        </p:nvSpPr>
        <p:spPr>
          <a:xfrm>
            <a:off x="1333502" y="384517"/>
            <a:ext cx="8596668" cy="928914"/>
          </a:xfrm>
        </p:spPr>
        <p:txBody>
          <a:bodyPr/>
          <a:lstStyle/>
          <a:p>
            <a:r>
              <a:rPr lang="en-US" dirty="0"/>
              <a:t>Proposed Method</a:t>
            </a:r>
            <a:endParaRPr lang="en-GB" dirty="0"/>
          </a:p>
        </p:txBody>
      </p:sp>
      <p:sp>
        <p:nvSpPr>
          <p:cNvPr id="3" name="Content Placeholder 2">
            <a:extLst>
              <a:ext uri="{FF2B5EF4-FFF2-40B4-BE49-F238E27FC236}">
                <a16:creationId xmlns:a16="http://schemas.microsoft.com/office/drawing/2014/main" id="{F76AC5E3-79E7-406C-B00A-E4B61168F957}"/>
              </a:ext>
            </a:extLst>
          </p:cNvPr>
          <p:cNvSpPr txBox="1">
            <a:spLocks/>
          </p:cNvSpPr>
          <p:nvPr/>
        </p:nvSpPr>
        <p:spPr>
          <a:xfrm>
            <a:off x="1333502" y="1554827"/>
            <a:ext cx="8596668" cy="4111327"/>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US" dirty="0"/>
              <a:t>This research is used qualitative and quantitative data.</a:t>
            </a:r>
          </a:p>
          <a:p>
            <a:r>
              <a:rPr lang="en-US" dirty="0"/>
              <a:t>Research approach, it gather information from secondary and primary </a:t>
            </a:r>
            <a:r>
              <a:rPr lang="en-US" dirty="0" err="1"/>
              <a:t>ssource</a:t>
            </a:r>
            <a:endParaRPr lang="en-US" dirty="0"/>
          </a:p>
          <a:p>
            <a:r>
              <a:rPr lang="en-US" dirty="0"/>
              <a:t>The author will take all necessary steps to ensure that all ethical and moral considerations are properly acknowledged, understood, and regulated in the conduct of professional research </a:t>
            </a:r>
            <a:r>
              <a:rPr lang="en-US" dirty="0">
                <a:solidFill>
                  <a:schemeClr val="tx1"/>
                </a:solidFill>
              </a:rPr>
              <a:t>(</a:t>
            </a:r>
            <a:r>
              <a:rPr lang="en-US" dirty="0" err="1">
                <a:solidFill>
                  <a:schemeClr val="tx1"/>
                </a:solidFill>
              </a:rPr>
              <a:t>Perkmann</a:t>
            </a:r>
            <a:r>
              <a:rPr lang="en-US" dirty="0">
                <a:solidFill>
                  <a:schemeClr val="tx1"/>
                </a:solidFill>
              </a:rPr>
              <a:t> and Salter, 2012).</a:t>
            </a:r>
            <a:r>
              <a:rPr lang="en-US" dirty="0"/>
              <a:t> </a:t>
            </a:r>
          </a:p>
          <a:p>
            <a:r>
              <a:rPr lang="en-US" dirty="0"/>
              <a:t>which is a major factor in determining the credibility and authenticity of research.</a:t>
            </a:r>
          </a:p>
          <a:p>
            <a:r>
              <a:rPr lang="en-US" dirty="0"/>
              <a:t>The method used in this study can achieve the research objectives and goals technology to collaborate at UWTSD </a:t>
            </a:r>
            <a:r>
              <a:rPr lang="en-US" dirty="0">
                <a:solidFill>
                  <a:schemeClr val="tx1"/>
                </a:solidFill>
              </a:rPr>
              <a:t>(Lee and Win, 2004)</a:t>
            </a:r>
            <a:r>
              <a:rPr lang="en-US" dirty="0"/>
              <a:t>.</a:t>
            </a:r>
          </a:p>
          <a:p>
            <a:r>
              <a:rPr lang="en-US" dirty="0"/>
              <a:t>Data  analysis,, it entails examining the collected data and drawing conclusions about the issue under investigation  for  the  digital tool of collaboration.</a:t>
            </a:r>
          </a:p>
          <a:p>
            <a:endParaRPr lang="en-US"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9416049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897547-60F8-161B-D364-E9F9FE02803E}"/>
              </a:ext>
            </a:extLst>
          </p:cNvPr>
          <p:cNvSpPr>
            <a:spLocks noGrp="1"/>
          </p:cNvSpPr>
          <p:nvPr>
            <p:ph type="title"/>
          </p:nvPr>
        </p:nvSpPr>
        <p:spPr/>
        <p:txBody>
          <a:bodyPr/>
          <a:lstStyle/>
          <a:p>
            <a:r>
              <a:rPr lang="en-GB" dirty="0"/>
              <a:t>Hypothesis</a:t>
            </a:r>
          </a:p>
        </p:txBody>
      </p:sp>
      <p:sp>
        <p:nvSpPr>
          <p:cNvPr id="3" name="Content Placeholder 2">
            <a:extLst>
              <a:ext uri="{FF2B5EF4-FFF2-40B4-BE49-F238E27FC236}">
                <a16:creationId xmlns:a16="http://schemas.microsoft.com/office/drawing/2014/main" id="{D10846CD-3F40-27EF-DC1D-E8949A9FC1A2}"/>
              </a:ext>
            </a:extLst>
          </p:cNvPr>
          <p:cNvSpPr>
            <a:spLocks noGrp="1"/>
          </p:cNvSpPr>
          <p:nvPr>
            <p:ph idx="1"/>
          </p:nvPr>
        </p:nvSpPr>
        <p:spPr/>
        <p:txBody>
          <a:bodyPr/>
          <a:lstStyle/>
          <a:p>
            <a:r>
              <a:rPr lang="en-GB" dirty="0"/>
              <a:t>Microsoft Team is the </a:t>
            </a:r>
            <a:r>
              <a:rPr lang="en-US" dirty="0"/>
              <a:t>is most used for collaboration at UWTSD?</a:t>
            </a:r>
            <a:endParaRPr lang="en-GB" dirty="0"/>
          </a:p>
        </p:txBody>
      </p:sp>
    </p:spTree>
    <p:extLst>
      <p:ext uri="{BB962C8B-B14F-4D97-AF65-F5344CB8AC3E}">
        <p14:creationId xmlns:p14="http://schemas.microsoft.com/office/powerpoint/2010/main" val="42179037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30CC02-9840-4803-B67C-F94153127188}"/>
              </a:ext>
            </a:extLst>
          </p:cNvPr>
          <p:cNvSpPr>
            <a:spLocks noGrp="1"/>
          </p:cNvSpPr>
          <p:nvPr>
            <p:ph type="title"/>
          </p:nvPr>
        </p:nvSpPr>
        <p:spPr>
          <a:xfrm>
            <a:off x="1464691" y="409317"/>
            <a:ext cx="9601196" cy="729102"/>
          </a:xfrm>
        </p:spPr>
        <p:txBody>
          <a:bodyPr>
            <a:normAutofit/>
          </a:bodyPr>
          <a:lstStyle/>
          <a:p>
            <a:pPr lvl="0"/>
            <a:r>
              <a:rPr lang="en-GB" dirty="0"/>
              <a:t>References</a:t>
            </a:r>
            <a:endParaRPr lang="en-US" dirty="0"/>
          </a:p>
        </p:txBody>
      </p:sp>
      <p:sp>
        <p:nvSpPr>
          <p:cNvPr id="4" name="Content Placeholder 3">
            <a:extLst>
              <a:ext uri="{FF2B5EF4-FFF2-40B4-BE49-F238E27FC236}">
                <a16:creationId xmlns:a16="http://schemas.microsoft.com/office/drawing/2014/main" id="{B047F45C-807D-4BB0-8313-5C6E83A2C469}"/>
              </a:ext>
            </a:extLst>
          </p:cNvPr>
          <p:cNvSpPr txBox="1">
            <a:spLocks noGrp="1"/>
          </p:cNvSpPr>
          <p:nvPr>
            <p:ph idx="1"/>
          </p:nvPr>
        </p:nvSpPr>
        <p:spPr>
          <a:xfrm>
            <a:off x="1295400" y="2387644"/>
            <a:ext cx="9601200" cy="3754874"/>
          </a:xfrm>
          <a:prstGeom prst="rect">
            <a:avLst/>
          </a:prstGeom>
          <a:noFill/>
        </p:spPr>
        <p:txBody>
          <a:bodyPr wrap="square">
            <a:spAutoFit/>
          </a:bodyPr>
          <a:lstStyle/>
          <a:p>
            <a:endParaRPr lang="en-GB" sz="1800" b="1" i="0" dirty="0">
              <a:solidFill>
                <a:srgbClr val="000000"/>
              </a:solidFill>
              <a:effectLst/>
              <a:latin typeface="Roboto"/>
            </a:endParaRPr>
          </a:p>
          <a:p>
            <a:endParaRPr lang="en-GB" sz="1800" b="1" i="0" dirty="0">
              <a:solidFill>
                <a:srgbClr val="000000"/>
              </a:solidFill>
              <a:effectLst/>
              <a:latin typeface="Roboto"/>
            </a:endParaRPr>
          </a:p>
          <a:p>
            <a:endParaRPr lang="en-GB" sz="1800" b="1" dirty="0">
              <a:solidFill>
                <a:srgbClr val="000000"/>
              </a:solidFill>
              <a:latin typeface="Roboto"/>
            </a:endParaRPr>
          </a:p>
          <a:p>
            <a:endParaRPr lang="en-GB" sz="1800" b="1" i="0" dirty="0">
              <a:solidFill>
                <a:srgbClr val="000000"/>
              </a:solidFill>
              <a:effectLst/>
              <a:latin typeface="Roboto"/>
            </a:endParaRPr>
          </a:p>
          <a:p>
            <a:endParaRPr lang="en-GB" sz="1800" b="1" dirty="0">
              <a:solidFill>
                <a:srgbClr val="000000"/>
              </a:solidFill>
              <a:latin typeface="Roboto"/>
            </a:endParaRPr>
          </a:p>
          <a:p>
            <a:endParaRPr lang="en-GB" sz="1800" b="1" i="0" dirty="0">
              <a:solidFill>
                <a:srgbClr val="000000"/>
              </a:solidFill>
              <a:effectLst/>
              <a:latin typeface="Roboto"/>
            </a:endParaRPr>
          </a:p>
          <a:p>
            <a:endParaRPr lang="en-GB" sz="1800" b="1" dirty="0">
              <a:solidFill>
                <a:srgbClr val="000000"/>
              </a:solidFill>
              <a:latin typeface="Roboto"/>
            </a:endParaRPr>
          </a:p>
          <a:p>
            <a:endParaRPr lang="en-GB" sz="1800" b="1" i="0" dirty="0">
              <a:solidFill>
                <a:srgbClr val="000000"/>
              </a:solidFill>
              <a:effectLst/>
              <a:latin typeface="Roboto"/>
            </a:endParaRPr>
          </a:p>
          <a:p>
            <a:endParaRPr lang="en-GB" dirty="0"/>
          </a:p>
        </p:txBody>
      </p:sp>
      <p:sp>
        <p:nvSpPr>
          <p:cNvPr id="5" name="Content Placeholder 2">
            <a:extLst>
              <a:ext uri="{FF2B5EF4-FFF2-40B4-BE49-F238E27FC236}">
                <a16:creationId xmlns:a16="http://schemas.microsoft.com/office/drawing/2014/main" id="{F76AC5E3-79E7-406C-B00A-E4B61168F957}"/>
              </a:ext>
            </a:extLst>
          </p:cNvPr>
          <p:cNvSpPr txBox="1">
            <a:spLocks/>
          </p:cNvSpPr>
          <p:nvPr/>
        </p:nvSpPr>
        <p:spPr>
          <a:xfrm>
            <a:off x="1333502" y="1554827"/>
            <a:ext cx="8596668" cy="4587691"/>
          </a:xfrm>
          <a:prstGeom prst="rect">
            <a:avLst/>
          </a:prstGeom>
        </p:spPr>
        <p:txBody>
          <a:bodyPr vert="horz" lIns="91440" tIns="45720" rIns="91440" bIns="45720" rtlCol="0">
            <a:normAutofit fontScale="85000" lnSpcReduction="10000"/>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US" dirty="0"/>
              <a:t>Murphy, K.L. and </a:t>
            </a:r>
            <a:r>
              <a:rPr lang="en-US" dirty="0" err="1"/>
              <a:t>Cifuentes</a:t>
            </a:r>
            <a:r>
              <a:rPr lang="en-US" dirty="0"/>
              <a:t>, L., 2001. Using Web tools, collaborating, and learning online. Distance Education, 22(2), pp.285-305.</a:t>
            </a:r>
          </a:p>
          <a:p>
            <a:r>
              <a:rPr lang="en-US" dirty="0" err="1"/>
              <a:t>Muscio</a:t>
            </a:r>
            <a:r>
              <a:rPr lang="en-US" dirty="0"/>
              <a:t>, A., 2010. What drives the university use of technology transfer offices? Evidence from Italy. The Journal of Technology Transfer, 35(2), pp.181-202.</a:t>
            </a:r>
          </a:p>
          <a:p>
            <a:r>
              <a:rPr lang="en-US" dirty="0" err="1"/>
              <a:t>Hramiak</a:t>
            </a:r>
            <a:r>
              <a:rPr lang="en-US" dirty="0"/>
              <a:t>, A. and </a:t>
            </a:r>
            <a:r>
              <a:rPr lang="en-US" dirty="0" err="1"/>
              <a:t>Boulton</a:t>
            </a:r>
            <a:r>
              <a:rPr lang="en-US" dirty="0"/>
              <a:t>, H., 2013. Escalating the use of Web 2.0 Technology in Secondary Schools in the United Kingdom: Barriers and Enablers beyond Teacher Training. Electronic Journal of E-learning, 11(2), pp.91-100.</a:t>
            </a:r>
          </a:p>
          <a:p>
            <a:r>
              <a:rPr lang="en-US" dirty="0" err="1"/>
              <a:t>Luckin</a:t>
            </a:r>
            <a:r>
              <a:rPr lang="en-US" dirty="0"/>
              <a:t>, R., Clark, W., Garnett, F., Whitworth, A., </a:t>
            </a:r>
            <a:r>
              <a:rPr lang="en-US" dirty="0" err="1"/>
              <a:t>Akass</a:t>
            </a:r>
            <a:r>
              <a:rPr lang="en-US" dirty="0"/>
              <a:t>, J., Cook, J., Day, P., </a:t>
            </a:r>
            <a:r>
              <a:rPr lang="en-US" dirty="0" err="1"/>
              <a:t>Ecclesfield</a:t>
            </a:r>
            <a:r>
              <a:rPr lang="en-US" dirty="0"/>
              <a:t>, N., Hamilton, T. and Robertson, J., 2011. Learner-generated contexts: A framework to support the effective use of technology for learning. In Web 2.0-based e-learning: applying social informatics for tertiary teaching (pp. 70-84). IGI Global.</a:t>
            </a:r>
          </a:p>
          <a:p>
            <a:r>
              <a:rPr lang="en-US" dirty="0"/>
              <a:t>Lee, J. and Win, H.N., 2004. Technology transfer between university research centers and industry in Singapore. </a:t>
            </a:r>
            <a:r>
              <a:rPr lang="en-US" dirty="0" err="1"/>
              <a:t>Technovation</a:t>
            </a:r>
            <a:r>
              <a:rPr lang="en-US" dirty="0"/>
              <a:t>, 24(5), pp.433-442.</a:t>
            </a:r>
          </a:p>
          <a:p>
            <a:r>
              <a:rPr lang="en-US" dirty="0" err="1"/>
              <a:t>Perkmann</a:t>
            </a:r>
            <a:r>
              <a:rPr lang="en-US" dirty="0"/>
              <a:t>, M. and Salter, A., 2012. How to create productive partnerships with universities. MIT Sloan Management Review, 53(4), p.79.</a:t>
            </a:r>
          </a:p>
          <a:p>
            <a:r>
              <a:rPr lang="en-US" dirty="0" err="1"/>
              <a:t>Kulakli</a:t>
            </a:r>
            <a:r>
              <a:rPr lang="en-US" dirty="0"/>
              <a:t>, A. and </a:t>
            </a:r>
            <a:r>
              <a:rPr lang="en-US" dirty="0" err="1"/>
              <a:t>Mahony</a:t>
            </a:r>
            <a:r>
              <a:rPr lang="en-US" dirty="0"/>
              <a:t>, S., 2014. Knowledge creation and sharing with Web 2.0 tools for teaching and learning roles in so-called University 2.0. Procedia-Social and Behavioral Sciences, 150, pp.648-657.</a:t>
            </a:r>
          </a:p>
          <a:p>
            <a:endParaRPr lang="en-US"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4257123536"/>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16482</TotalTime>
  <Words>2500</Words>
  <Application>Microsoft Office PowerPoint</Application>
  <PresentationFormat>Widescreen</PresentationFormat>
  <Paragraphs>108</Paragraphs>
  <Slides>8</Slides>
  <Notes>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8</vt:i4>
      </vt:variant>
    </vt:vector>
  </HeadingPairs>
  <TitlesOfParts>
    <vt:vector size="15" baseType="lpstr">
      <vt:lpstr>Arial</vt:lpstr>
      <vt:lpstr>Calibri</vt:lpstr>
      <vt:lpstr>Roboto</vt:lpstr>
      <vt:lpstr>Times New Roman</vt:lpstr>
      <vt:lpstr>Trebuchet MS</vt:lpstr>
      <vt:lpstr>Wingdings 3</vt:lpstr>
      <vt:lpstr>Facet</vt:lpstr>
      <vt:lpstr>How do we use technology to collaborate at UWTSD? </vt:lpstr>
      <vt:lpstr>Introduction </vt:lpstr>
      <vt:lpstr>Literature Review </vt:lpstr>
      <vt:lpstr>Literature Review </vt:lpstr>
      <vt:lpstr>Ethical Considerations </vt:lpstr>
      <vt:lpstr>Proposed Method</vt:lpstr>
      <vt:lpstr>Hypothesis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Effective Business Communication in the Workplace</dc:title>
  <dc:creator>Godswill Uma</dc:creator>
  <cp:lastModifiedBy>Florentina Manolache (2119958)</cp:lastModifiedBy>
  <cp:revision>69</cp:revision>
  <dcterms:created xsi:type="dcterms:W3CDTF">2021-01-18T14:03:46Z</dcterms:created>
  <dcterms:modified xsi:type="dcterms:W3CDTF">2022-08-15T12:55:44Z</dcterms:modified>
</cp:coreProperties>
</file>