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8" r:id="rId3"/>
    <p:sldId id="259" r:id="rId4"/>
    <p:sldId id="261" r:id="rId5"/>
    <p:sldId id="262" r:id="rId6"/>
    <p:sldId id="263" r:id="rId7"/>
    <p:sldId id="264" r:id="rId8"/>
    <p:sldId id="265" r:id="rId9"/>
    <p:sldId id="266" r:id="rId10"/>
    <p:sldId id="267" r:id="rId11"/>
    <p:sldId id="268" r:id="rId12"/>
    <p:sldId id="269" r:id="rId13"/>
    <p:sldId id="270" r:id="rId14"/>
    <p:sldId id="260" r:id="rId15"/>
    <p:sldId id="271" r:id="rId16"/>
    <p:sldId id="272" r:id="rId17"/>
    <p:sldId id="273" r:id="rId18"/>
    <p:sldId id="257"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769" autoAdjust="0"/>
  </p:normalViewPr>
  <p:slideViewPr>
    <p:cSldViewPr>
      <p:cViewPr>
        <p:scale>
          <a:sx n="80" d="100"/>
          <a:sy n="80" d="100"/>
        </p:scale>
        <p:origin x="-107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1BA167-D150-44F0-8ADC-C0F41ECFCAA3}" type="datetimeFigureOut">
              <a:rPr lang="en-GB" smtClean="0"/>
              <a:t>07/12/2017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C54386-CCB6-48FA-B02A-855D350437A3}" type="slidenum">
              <a:rPr lang="en-GB" smtClean="0"/>
              <a:t>‹#›</a:t>
            </a:fld>
            <a:endParaRPr lang="en-GB"/>
          </a:p>
        </p:txBody>
      </p:sp>
    </p:spTree>
    <p:extLst>
      <p:ext uri="{BB962C8B-B14F-4D97-AF65-F5344CB8AC3E}">
        <p14:creationId xmlns:p14="http://schemas.microsoft.com/office/powerpoint/2010/main" val="1557324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according to the Football Association of Wales the comprehensive plan for the past 24 months up to the event was that the security operation over the 4 days would be the largest ever seen in the UK for the sporting event. Cardiff is proud to deliver some of the world’s major sporting events with the Cardiff league of champions confident that the two UEFA cup finals will be largest and most anticipated to date. (Mitchelmore, 2017)</a:t>
            </a:r>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3</a:t>
            </a:fld>
            <a:endParaRPr lang="en-GB" dirty="0"/>
          </a:p>
        </p:txBody>
      </p:sp>
    </p:spTree>
    <p:extLst>
      <p:ext uri="{BB962C8B-B14F-4D97-AF65-F5344CB8AC3E}">
        <p14:creationId xmlns:p14="http://schemas.microsoft.com/office/powerpoint/2010/main" val="154271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region of Wales is to see an economic benefit of £45 million due to event, spent throughout the country during the knockout stages, the road to Cardiff branding was witnessed by a global TV audience of 1.3billion by the time the champion’s league finished. (Council, 2017)</a:t>
            </a:r>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7</a:t>
            </a:fld>
            <a:endParaRPr lang="en-GB" dirty="0"/>
          </a:p>
        </p:txBody>
      </p:sp>
    </p:spTree>
    <p:extLst>
      <p:ext uri="{BB962C8B-B14F-4D97-AF65-F5344CB8AC3E}">
        <p14:creationId xmlns:p14="http://schemas.microsoft.com/office/powerpoint/2010/main" val="143873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“Healthy growth of football – In the stadium, the football fan should be able to experience, at close hand, the fascination of a football match. – Football should have an appropriate presence on television. – Football’s interests should be supported and fostered in the area of the marketing of the commercial rights.”</a:t>
            </a:r>
          </a:p>
          <a:p>
            <a:r>
              <a:rPr lang="en-GB" sz="1200" kern="1200" dirty="0" smtClean="0">
                <a:solidFill>
                  <a:schemeClr val="tx1"/>
                </a:solidFill>
                <a:effectLst/>
                <a:latin typeface="+mn-lt"/>
                <a:ea typeface="+mn-ea"/>
                <a:cs typeface="+mn-cs"/>
              </a:rPr>
              <a:t>“Fostering of the image and enhancing the status and social acceptance of football – UEFA’s previous endeavours to promote high-quality football should be extended to include the Respect campaign. – Fostering and integration of youth football (boys and girls). – Fostering and integration of women’s football. “</a:t>
            </a:r>
          </a:p>
          <a:p>
            <a:r>
              <a:rPr lang="en-GB" sz="1200" kern="1200" dirty="0" smtClean="0">
                <a:solidFill>
                  <a:schemeClr val="tx1"/>
                </a:solidFill>
                <a:effectLst/>
                <a:latin typeface="+mn-lt"/>
                <a:ea typeface="+mn-ea"/>
                <a:cs typeface="+mn-cs"/>
              </a:rPr>
              <a:t>“Priority of sport over financial interests – Future-oriented financial stability for UEFA, its member associations and clubs, as well as the safeguarding of their independence. </a:t>
            </a:r>
          </a:p>
          <a:p>
            <a:r>
              <a:rPr lang="en-GB" sz="1200" kern="1200" dirty="0" smtClean="0">
                <a:solidFill>
                  <a:schemeClr val="tx1"/>
                </a:solidFill>
                <a:effectLst/>
                <a:latin typeface="+mn-lt"/>
                <a:ea typeface="+mn-ea"/>
                <a:cs typeface="+mn-cs"/>
              </a:rPr>
              <a:t> Fostering of solidarity within the European footballing community, through the sustained support of financially weaker clubs and associations.” ((Regulations of the UEFA,2017)</a:t>
            </a:r>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12</a:t>
            </a:fld>
            <a:endParaRPr lang="en-GB" dirty="0"/>
          </a:p>
        </p:txBody>
      </p:sp>
    </p:spTree>
    <p:extLst>
      <p:ext uri="{BB962C8B-B14F-4D97-AF65-F5344CB8AC3E}">
        <p14:creationId xmlns:p14="http://schemas.microsoft.com/office/powerpoint/2010/main" val="2521624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With no previous history of staging Uefa events, the FA looked at bidding procedures for a number of upcoming events to demonstrate their intent and to gain experience in this field while the EURO 21 was a failure Wales seen success for the women under 19 with a pleased response from higher ups wales set it sights for the 2020 European championships, with the assistance of Alan Hamer </a:t>
            </a:r>
          </a:p>
          <a:p>
            <a:r>
              <a:rPr lang="en-GB" sz="1200" kern="1200" dirty="0" smtClean="0">
                <a:solidFill>
                  <a:schemeClr val="tx1"/>
                </a:solidFill>
                <a:effectLst/>
                <a:latin typeface="+mn-lt"/>
                <a:ea typeface="+mn-ea"/>
                <a:cs typeface="+mn-cs"/>
              </a:rPr>
              <a:t>Plans of what needed to be put in place were stepped up while Wales pushed their case further forward in 2012 having been successful in landing the Uefa Super Cup for 2014</a:t>
            </a:r>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13</a:t>
            </a:fld>
            <a:endParaRPr lang="en-GB" dirty="0"/>
          </a:p>
        </p:txBody>
      </p:sp>
    </p:spTree>
    <p:extLst>
      <p:ext uri="{BB962C8B-B14F-4D97-AF65-F5344CB8AC3E}">
        <p14:creationId xmlns:p14="http://schemas.microsoft.com/office/powerpoint/2010/main" val="1114892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Issues over media and hospitality were overcome with football being helped by the WRU and other rugby bodies with the Arms Park designated as a broadcast compound </a:t>
            </a:r>
          </a:p>
          <a:p>
            <a:r>
              <a:rPr lang="en-GB" sz="1200" kern="1200" dirty="0" smtClean="0">
                <a:solidFill>
                  <a:schemeClr val="tx1"/>
                </a:solidFill>
                <a:effectLst/>
                <a:latin typeface="+mn-lt"/>
                <a:ea typeface="+mn-ea"/>
                <a:cs typeface="+mn-cs"/>
              </a:rPr>
              <a:t>Local Organising Committee have 62 contracts with all manner of stakeholders that had to be agreed before even submitting their bid, including with airports regarding the number of flights scheduled as up to 200,000 fans make their way to the city for the game, the extra trains needed for the game and the festival surrounding the event, and even the hoteliers association. (Wathan, 2017)</a:t>
            </a:r>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14</a:t>
            </a:fld>
            <a:endParaRPr lang="en-GB" dirty="0"/>
          </a:p>
        </p:txBody>
      </p:sp>
    </p:spTree>
    <p:extLst>
      <p:ext uri="{BB962C8B-B14F-4D97-AF65-F5344CB8AC3E}">
        <p14:creationId xmlns:p14="http://schemas.microsoft.com/office/powerpoint/2010/main" val="3709006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“Football operates within an ever-changing, challenging and competitive environment and consideration will need to be given to a range of factors if we, members of the football family, are to achieve the vision and goals set out in More than a game.:</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Key factors include: • The ability to grow and develop all aspects of the game with limited resources. • The strength of international competition. • The lasting effect of the financial crisis. • An inconsistent approach to the governance of the game at a local level. • The pace of technological advancement. • The impact of consumer trends on the future of sporting participation. • Access to football and facilities. • Lack of national media coverage for the domestic game.” (More than a Game, 2015)</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15</a:t>
            </a:fld>
            <a:endParaRPr lang="en-GB" dirty="0"/>
          </a:p>
        </p:txBody>
      </p:sp>
    </p:spTree>
    <p:extLst>
      <p:ext uri="{BB962C8B-B14F-4D97-AF65-F5344CB8AC3E}">
        <p14:creationId xmlns:p14="http://schemas.microsoft.com/office/powerpoint/2010/main" val="2269278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•”Building competitive and successful teams that consistently challenge for qualification as a result of a world class support structure, including a strong and consistent management team, qualified and experienced coaches, state of the art facilities and equipment, and competitive friendly opposition”.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“Connecting National Teams to the whole of Wales by hosting a range of events, personal appearances, matches, training sessions, and assessing opportunities to bid for and host a UEFA Youth or Intermediate Teams Finals Tournament in North Wales”.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 “Identifying, developing and preparing talented young players for international competition by raising coaching standards and infrastructure within the regional and national development squads; increasing the network of player identification scouts; and building on strong existing links with professional clubs”.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“Increasing match day ticketing, hospitality and membership income through a unique and memorable Welsh football experience”.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“Introducing and consistently providing first class medical rehabilitation at the point of need to all female elite players through the establishment of a physiotherapy and satellite clinics in Wales”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 “Growing revenue by increasing the number of sponsors investing in Welsh football and raising the value of existing sponsorship programmes.”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“Creating new and exciting marketing campaigns for each qualification campaign that engages fans using key football insights, inspirational imagery and innovative media channels”.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 “Driving interest, engagement and loyalty in Welsh football by generating an increase in positive media coverage (TV, radio and press).”</a:t>
            </a:r>
          </a:p>
          <a:p>
            <a:r>
              <a:rPr lang="en-GB" sz="1200" kern="1200" dirty="0" smtClean="0">
                <a:solidFill>
                  <a:schemeClr val="tx1"/>
                </a:solidFill>
                <a:effectLst/>
                <a:latin typeface="+mn-lt"/>
                <a:ea typeface="+mn-ea"/>
                <a:cs typeface="+mn-cs"/>
              </a:rPr>
              <a:t>And many more through the Wales footballs association vision”. (More than a Game, 2015)</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16</a:t>
            </a:fld>
            <a:endParaRPr lang="en-GB" dirty="0"/>
          </a:p>
        </p:txBody>
      </p:sp>
    </p:spTree>
    <p:extLst>
      <p:ext uri="{BB962C8B-B14F-4D97-AF65-F5344CB8AC3E}">
        <p14:creationId xmlns:p14="http://schemas.microsoft.com/office/powerpoint/2010/main" val="388964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UEFA commercial objectives were unchanged during the event and were deemed still agreeable from it creation between 2012 to 2015. While wales is proud of its outcome for 2017 it can grow to become a consistent contender to host at least 1 UEFA champion Match every 2 years with a less rushed opportunity Wales could drastically improve it previous 2017 performance along with not just meeting the demands of the higher up but to exceed so that Wales is ready for future event and that UEFA is ready to host the event at any time. “The biggest concern for city officials is that supporters might simply take the train back to London after the match without spending the night.”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“Professor Calvin Jones, an economist specialising in tourism at Cardiff University, wrote a paper in 2001 saying there was a “growing body of academic literature concerned with the negative and ambivalent effects on the host economy of hosting hallmark and mega events”. Related article Cardiff readies to host Champions League final The capital wants to show off its development agenda to a global audience But this strategy of relying on blockbuster events has been central to Cardiff’s tourism plan ever since 1999, when the city’s newly built Millennium Stadium (since renamed Principality Stadium) hosted the Rugby World Cup.” (Ft.com, 2017)</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At the growth and rate of the Wales Football Association objectives its strategy seems unique and successful at a prediction for a better future for welsh football.</a:t>
            </a:r>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17</a:t>
            </a:fld>
            <a:endParaRPr lang="en-GB" dirty="0"/>
          </a:p>
        </p:txBody>
      </p:sp>
    </p:spTree>
    <p:extLst>
      <p:ext uri="{BB962C8B-B14F-4D97-AF65-F5344CB8AC3E}">
        <p14:creationId xmlns:p14="http://schemas.microsoft.com/office/powerpoint/2010/main" val="2298141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Owen, C. (2017). </a:t>
            </a:r>
            <a:r>
              <a:rPr lang="en-GB" sz="1200" i="1" kern="1200" dirty="0" smtClean="0">
                <a:solidFill>
                  <a:schemeClr val="tx1"/>
                </a:solidFill>
                <a:effectLst/>
                <a:latin typeface="+mn-lt"/>
                <a:ea typeface="+mn-ea"/>
                <a:cs typeface="+mn-cs"/>
              </a:rPr>
              <a:t>The Ball in the Wall is staying put for longer than planned</a:t>
            </a:r>
            <a:r>
              <a:rPr lang="en-GB" sz="1200" kern="1200" dirty="0" smtClean="0">
                <a:solidFill>
                  <a:schemeClr val="tx1"/>
                </a:solidFill>
                <a:effectLst/>
                <a:latin typeface="+mn-lt"/>
                <a:ea typeface="+mn-ea"/>
                <a:cs typeface="+mn-cs"/>
              </a:rPr>
              <a:t>. [online] </a:t>
            </a:r>
            <a:r>
              <a:rPr lang="en-GB" sz="1200" kern="1200" dirty="0" err="1" smtClean="0">
                <a:solidFill>
                  <a:schemeClr val="tx1"/>
                </a:solidFill>
                <a:effectLst/>
                <a:latin typeface="+mn-lt"/>
                <a:ea typeface="+mn-ea"/>
                <a:cs typeface="+mn-cs"/>
              </a:rPr>
              <a:t>walesonline</a:t>
            </a:r>
            <a:r>
              <a:rPr lang="en-GB" sz="1200" kern="1200" dirty="0" smtClean="0">
                <a:solidFill>
                  <a:schemeClr val="tx1"/>
                </a:solidFill>
                <a:effectLst/>
                <a:latin typeface="+mn-lt"/>
                <a:ea typeface="+mn-ea"/>
                <a:cs typeface="+mn-cs"/>
              </a:rPr>
              <a:t>. Available at: http://www.walesonline.co.uk/news/wales-news/rugby-world-cup-ball-wall-10275972 [Accessed 7 Dec. 2017].</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University of South Wales Commercial Services. (2017). Project management lessons you didn't expect to learn from the UEFA Champions League - University of South Wales Commercial Services. [online] Available at: https://www.uswcommercial.co.uk/project-management-uefa-champions-league/ [Accessed 7 Dec. 2017].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Mears, T. (2017). This is how much Champions League merchandise costs in Cardiff. [online] </a:t>
            </a:r>
            <a:r>
              <a:rPr lang="en-GB" sz="1200" kern="1200" dirty="0" err="1" smtClean="0">
                <a:solidFill>
                  <a:schemeClr val="tx1"/>
                </a:solidFill>
                <a:effectLst/>
                <a:latin typeface="+mn-lt"/>
                <a:ea typeface="+mn-ea"/>
                <a:cs typeface="+mn-cs"/>
              </a:rPr>
              <a:t>walesonline</a:t>
            </a:r>
            <a:r>
              <a:rPr lang="en-GB" sz="1200" kern="1200" dirty="0" smtClean="0">
                <a:solidFill>
                  <a:schemeClr val="tx1"/>
                </a:solidFill>
                <a:effectLst/>
                <a:latin typeface="+mn-lt"/>
                <a:ea typeface="+mn-ea"/>
                <a:cs typeface="+mn-cs"/>
              </a:rPr>
              <a:t>. Available at: http://www.walesonline.co.uk/whats-on/shopping/how-much-uefa-champions-league-13131147 [Accessed 7 Dec. 2017].</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Mitchelmore, I. (2017). Roof to be closed for Champions League final AND training sessions. [online] </a:t>
            </a:r>
            <a:r>
              <a:rPr lang="en-GB" sz="1200" kern="1200" dirty="0" err="1" smtClean="0">
                <a:solidFill>
                  <a:schemeClr val="tx1"/>
                </a:solidFill>
                <a:effectLst/>
                <a:latin typeface="+mn-lt"/>
                <a:ea typeface="+mn-ea"/>
                <a:cs typeface="+mn-cs"/>
              </a:rPr>
              <a:t>walesonline</a:t>
            </a:r>
            <a:r>
              <a:rPr lang="en-GB" sz="1200" kern="1200" dirty="0" smtClean="0">
                <a:solidFill>
                  <a:schemeClr val="tx1"/>
                </a:solidFill>
                <a:effectLst/>
                <a:latin typeface="+mn-lt"/>
                <a:ea typeface="+mn-ea"/>
                <a:cs typeface="+mn-cs"/>
              </a:rPr>
              <a:t>. Available at: http://www.walesonline.co.uk/sport/football/football-news/roof-closed-champions-league-final-13096086 [Accessed 7 Dec. 2017].</a:t>
            </a: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Designwerk</a:t>
            </a:r>
            <a:r>
              <a:rPr lang="en-GB" sz="1200" kern="1200" dirty="0" smtClean="0">
                <a:solidFill>
                  <a:schemeClr val="tx1"/>
                </a:solidFill>
                <a:effectLst/>
                <a:latin typeface="+mn-lt"/>
                <a:ea typeface="+mn-ea"/>
                <a:cs typeface="+mn-cs"/>
              </a:rPr>
              <a:t>. (2017). UEFA CHAMPIONS LEAGUE FINAL 2017 - </a:t>
            </a:r>
            <a:r>
              <a:rPr lang="en-GB" sz="1200" kern="1200" dirty="0" err="1" smtClean="0">
                <a:solidFill>
                  <a:schemeClr val="tx1"/>
                </a:solidFill>
                <a:effectLst/>
                <a:latin typeface="+mn-lt"/>
                <a:ea typeface="+mn-ea"/>
                <a:cs typeface="+mn-cs"/>
              </a:rPr>
              <a:t>Designwerk</a:t>
            </a:r>
            <a:r>
              <a:rPr lang="en-GB" sz="1200" kern="1200" dirty="0" smtClean="0">
                <a:solidFill>
                  <a:schemeClr val="tx1"/>
                </a:solidFill>
                <a:effectLst/>
                <a:latin typeface="+mn-lt"/>
                <a:ea typeface="+mn-ea"/>
                <a:cs typeface="+mn-cs"/>
              </a:rPr>
              <a:t>. [online] Available at: http://www.designwerk.co.uk/portfolio/uefa-champions-league-final-2017/ [Accessed 7 Dec. 2017].</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Platt, O. (2017). Champions League final 2017: Real Madrid vs Juventus date, teams, TV coverage, venue &amp; guide | Goal.com. [online] Goal.com. Available at: http://www.goal.com/en-gb/news/champions-league-final-2017-real-madrid-vs-juventus-date/7xgo5jd5rtbt1qjnq0229aq7g [Accessed 7 Dec. 2017].</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Cardiff.gov.uk. (2017). The City of Cardiff Council. [online] Available at: https://www.cardiff.gov.uk/ENG/resident/Parking-roads-and-travel/Travel-advice-for-major-events/UEFA-champions-league-final/Pages/default.aspx [Accessed 7 Dec. 2017].</a:t>
            </a: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Faw.cymru</a:t>
            </a:r>
            <a:r>
              <a:rPr lang="en-GB" sz="1200" kern="1200" dirty="0" smtClean="0">
                <a:solidFill>
                  <a:schemeClr val="tx1"/>
                </a:solidFill>
                <a:effectLst/>
                <a:latin typeface="+mn-lt"/>
                <a:ea typeface="+mn-ea"/>
                <a:cs typeface="+mn-cs"/>
              </a:rPr>
              <a:t>. (2017). FAW / Building the event. [online] Available at: http://www.faw.cymru/cardiff2017/local-knowhow/building-event/ [Accessed 7 Dec. 2017].</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Council, C. (2017). UEFA Champions League set to Bring £45m to Cardiff and the Wider Region. [online] Business News Wales. Available at: https://businessnewswales.com/uefa-champions-league-set-to-bring-45m-to-cardiff-and-the-wider-region/ [Accessed 7 Dec. 2017].</a:t>
            </a: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MacInnes</a:t>
            </a:r>
            <a:r>
              <a:rPr lang="en-GB" sz="1200" kern="1200" dirty="0" smtClean="0">
                <a:solidFill>
                  <a:schemeClr val="tx1"/>
                </a:solidFill>
                <a:effectLst/>
                <a:latin typeface="+mn-lt"/>
                <a:ea typeface="+mn-ea"/>
                <a:cs typeface="+mn-cs"/>
              </a:rPr>
              <a:t>, P. (2017). Uefa to push #</a:t>
            </a:r>
            <a:r>
              <a:rPr lang="en-GB" sz="1200" kern="1200" dirty="0" err="1" smtClean="0">
                <a:solidFill>
                  <a:schemeClr val="tx1"/>
                </a:solidFill>
                <a:effectLst/>
                <a:latin typeface="+mn-lt"/>
                <a:ea typeface="+mn-ea"/>
                <a:cs typeface="+mn-cs"/>
              </a:rPr>
              <a:t>WePlayStrong</a:t>
            </a:r>
            <a:r>
              <a:rPr lang="en-GB" sz="1200" kern="1200" dirty="0" smtClean="0">
                <a:solidFill>
                  <a:schemeClr val="tx1"/>
                </a:solidFill>
                <a:effectLst/>
                <a:latin typeface="+mn-lt"/>
                <a:ea typeface="+mn-ea"/>
                <a:cs typeface="+mn-cs"/>
              </a:rPr>
              <a:t> women’s scheme during Champions League final. [online] the Guardian. Available at: https://www.theguardian.com/football/2017/jun/01/uefa-weplaystrong-womens-football-campaign-during-champions-league-final [Accessed 7 Dec. 2017].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Regulations of the UEFA Champions League 2015-18 Cycle. (2017). [</a:t>
            </a:r>
            <a:r>
              <a:rPr lang="en-GB" sz="1200" kern="1200" dirty="0" err="1" smtClean="0">
                <a:solidFill>
                  <a:schemeClr val="tx1"/>
                </a:solidFill>
                <a:effectLst/>
                <a:latin typeface="+mn-lt"/>
                <a:ea typeface="+mn-ea"/>
                <a:cs typeface="+mn-cs"/>
              </a:rPr>
              <a:t>ebook</a:t>
            </a:r>
            <a:r>
              <a:rPr lang="en-GB" sz="1200" kern="1200" dirty="0" smtClean="0">
                <a:solidFill>
                  <a:schemeClr val="tx1"/>
                </a:solidFill>
                <a:effectLst/>
                <a:latin typeface="+mn-lt"/>
                <a:ea typeface="+mn-ea"/>
                <a:cs typeface="+mn-cs"/>
              </a:rPr>
              <a:t>] Switzerland: UEFA, p.53. Available at: https://www.uefa.com/MultimediaFiles/Download/Regulations/uefaorg/Regulations/02/46/71/38/2467138_DOWNLOAD.pdf [Accessed 7 Dec. 2017].</a:t>
            </a: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Wathan</a:t>
            </a:r>
            <a:r>
              <a:rPr lang="en-GB" sz="1200" kern="1200" dirty="0" smtClean="0">
                <a:solidFill>
                  <a:schemeClr val="tx1"/>
                </a:solidFill>
                <a:effectLst/>
                <a:latin typeface="+mn-lt"/>
                <a:ea typeface="+mn-ea"/>
                <a:cs typeface="+mn-cs"/>
              </a:rPr>
              <a:t>, C. (2017). How the Champions League final ended up being held in Cardiff. [online] </a:t>
            </a:r>
            <a:r>
              <a:rPr lang="en-GB" sz="1200" kern="1200" dirty="0" err="1" smtClean="0">
                <a:solidFill>
                  <a:schemeClr val="tx1"/>
                </a:solidFill>
                <a:effectLst/>
                <a:latin typeface="+mn-lt"/>
                <a:ea typeface="+mn-ea"/>
                <a:cs typeface="+mn-cs"/>
              </a:rPr>
              <a:t>walesonline</a:t>
            </a:r>
            <a:r>
              <a:rPr lang="en-GB" sz="1200" kern="1200" dirty="0" smtClean="0">
                <a:solidFill>
                  <a:schemeClr val="tx1"/>
                </a:solidFill>
                <a:effectLst/>
                <a:latin typeface="+mn-lt"/>
                <a:ea typeface="+mn-ea"/>
                <a:cs typeface="+mn-cs"/>
              </a:rPr>
              <a:t>. Available at: http://www.walesonline.co.uk/sport/football/football-news/full-inside-story-how-champions-12928557 [Accessed 7 Dec. 2017].</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Ft.com. (2017). Mega-events power Cardiff’s tourism strategy. [online] Available at: https://www.ft.com/content/b8d732f2-4099-11e7-82b6-896b95f30f58 [Accessed 7 Dec. 2017].</a:t>
            </a: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Faw.cymru</a:t>
            </a:r>
            <a:r>
              <a:rPr lang="en-GB" sz="1200" kern="1200" dirty="0" smtClean="0">
                <a:solidFill>
                  <a:schemeClr val="tx1"/>
                </a:solidFill>
                <a:effectLst/>
                <a:latin typeface="+mn-lt"/>
                <a:ea typeface="+mn-ea"/>
                <a:cs typeface="+mn-cs"/>
              </a:rPr>
              <a:t>. (2017). FAW / FA Wales Strategy. [online] Available at: http://www.faw.cymru/en/about-faw/governance/fa-wales-strategy/ [Accessed 7 Dec. 2017].</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More than a Game. (2015). [</a:t>
            </a:r>
            <a:r>
              <a:rPr lang="en-GB" sz="1200" kern="1200" dirty="0" err="1" smtClean="0">
                <a:solidFill>
                  <a:schemeClr val="tx1"/>
                </a:solidFill>
                <a:effectLst/>
                <a:latin typeface="+mn-lt"/>
                <a:ea typeface="+mn-ea"/>
                <a:cs typeface="+mn-cs"/>
              </a:rPr>
              <a:t>ebook</a:t>
            </a:r>
            <a:r>
              <a:rPr lang="en-GB" sz="1200" kern="1200" dirty="0" smtClean="0">
                <a:solidFill>
                  <a:schemeClr val="tx1"/>
                </a:solidFill>
                <a:effectLst/>
                <a:latin typeface="+mn-lt"/>
                <a:ea typeface="+mn-ea"/>
                <a:cs typeface="+mn-cs"/>
              </a:rPr>
              <a:t>] Cardiff: Wales Football Association, pp.4-37. Available at: http://www.faw.cymru/files/9114/6004/1927/More_than_a_game.pdf [Accessed 7 Dec. 2017].</a:t>
            </a:r>
          </a:p>
          <a:p>
            <a:endParaRPr lang="en-GB" dirty="0"/>
          </a:p>
        </p:txBody>
      </p:sp>
      <p:sp>
        <p:nvSpPr>
          <p:cNvPr id="4" name="Slide Number Placeholder 3"/>
          <p:cNvSpPr>
            <a:spLocks noGrp="1"/>
          </p:cNvSpPr>
          <p:nvPr>
            <p:ph type="sldNum" sz="quarter" idx="10"/>
          </p:nvPr>
        </p:nvSpPr>
        <p:spPr/>
        <p:txBody>
          <a:bodyPr/>
          <a:lstStyle/>
          <a:p>
            <a:fld id="{DFC54386-CCB6-48FA-B02A-855D350437A3}" type="slidenum">
              <a:rPr lang="en-GB" smtClean="0"/>
              <a:t>18</a:t>
            </a:fld>
            <a:endParaRPr lang="en-GB"/>
          </a:p>
        </p:txBody>
      </p:sp>
    </p:spTree>
    <p:extLst>
      <p:ext uri="{BB962C8B-B14F-4D97-AF65-F5344CB8AC3E}">
        <p14:creationId xmlns:p14="http://schemas.microsoft.com/office/powerpoint/2010/main" val="2833466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4EE83F0-089F-4971-824D-EBEE433AFD6D}"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4EE83F0-089F-4971-824D-EBEE433AFD6D}"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94EE83F0-089F-4971-824D-EBEE433AFD6D}"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4EE83F0-089F-4971-824D-EBEE433AFD6D}" type="datetimeFigureOut">
              <a:rPr lang="en-GB" smtClean="0"/>
              <a:t>03/12/2017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DB1BF0-E6F1-4CC5-AF54-DCF5F8E56068}"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4EE83F0-089F-4971-824D-EBEE433AFD6D}" type="datetimeFigureOut">
              <a:rPr lang="en-GB" smtClean="0"/>
              <a:t>03/12/2017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4EE83F0-089F-4971-824D-EBEE433AFD6D}" type="datetimeFigureOut">
              <a:rPr lang="en-GB" smtClean="0"/>
              <a:t>03/12/2017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E83F0-089F-4971-824D-EBEE433AFD6D}" type="datetimeFigureOut">
              <a:rPr lang="en-GB" smtClean="0"/>
              <a:t>03/12/2017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94EE83F0-089F-4971-824D-EBEE433AFD6D}" type="datetimeFigureOut">
              <a:rPr lang="en-GB" smtClean="0"/>
              <a:t>03/12/2017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A8DB1BF0-E6F1-4CC5-AF54-DCF5F8E5606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EE83F0-089F-4971-824D-EBEE433AFD6D}" type="datetimeFigureOut">
              <a:rPr lang="en-GB" smtClean="0"/>
              <a:t>03/12/2017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4EE83F0-089F-4971-824D-EBEE433AFD6D}"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4EE83F0-089F-4971-824D-EBEE433AFD6D}" type="datetimeFigureOut">
              <a:rPr lang="en-GB" smtClean="0"/>
              <a:t>03/12/2017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DB1BF0-E6F1-4CC5-AF54-DCF5F8E5606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94EE83F0-089F-4971-824D-EBEE433AFD6D}" type="datetimeFigureOut">
              <a:rPr lang="en-GB" smtClean="0"/>
              <a:t>03/12/2017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A8DB1BF0-E6F1-4CC5-AF54-DCF5F8E5606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champions league cup final 2017</a:t>
            </a:r>
            <a:endParaRPr lang="en-GB" dirty="0"/>
          </a:p>
        </p:txBody>
      </p:sp>
      <p:sp>
        <p:nvSpPr>
          <p:cNvPr id="3" name="Subtitle 2"/>
          <p:cNvSpPr>
            <a:spLocks noGrp="1"/>
          </p:cNvSpPr>
          <p:nvPr>
            <p:ph type="subTitle" idx="1"/>
          </p:nvPr>
        </p:nvSpPr>
        <p:spPr/>
        <p:txBody>
          <a:bodyPr/>
          <a:lstStyle/>
          <a:p>
            <a:r>
              <a:rPr lang="en-GB" dirty="0" smtClean="0"/>
              <a:t>Commercial objectives</a:t>
            </a:r>
            <a:endParaRPr lang="en-GB" dirty="0"/>
          </a:p>
        </p:txBody>
      </p:sp>
      <p:sp>
        <p:nvSpPr>
          <p:cNvPr id="4" name="TextBox 3"/>
          <p:cNvSpPr txBox="1"/>
          <p:nvPr/>
        </p:nvSpPr>
        <p:spPr>
          <a:xfrm>
            <a:off x="6804248" y="6159796"/>
            <a:ext cx="1872208" cy="261610"/>
          </a:xfrm>
          <a:prstGeom prst="rect">
            <a:avLst/>
          </a:prstGeom>
          <a:noFill/>
        </p:spPr>
        <p:txBody>
          <a:bodyPr wrap="square" rtlCol="0">
            <a:spAutoFit/>
          </a:bodyPr>
          <a:lstStyle/>
          <a:p>
            <a:r>
              <a:rPr lang="en-GB" sz="1100" dirty="0" smtClean="0"/>
              <a:t>Liam Coome/P146896</a:t>
            </a:r>
            <a:endParaRPr lang="en-GB" sz="1100" dirty="0"/>
          </a:p>
        </p:txBody>
      </p:sp>
    </p:spTree>
    <p:extLst>
      <p:ext uri="{BB962C8B-B14F-4D97-AF65-F5344CB8AC3E}">
        <p14:creationId xmlns:p14="http://schemas.microsoft.com/office/powerpoint/2010/main" val="1809309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Opportunity provided by uefa</a:t>
            </a:r>
            <a:endParaRPr lang="en-GB" dirty="0"/>
          </a:p>
        </p:txBody>
      </p:sp>
      <p:sp>
        <p:nvSpPr>
          <p:cNvPr id="3" name="Content Placeholder 2"/>
          <p:cNvSpPr>
            <a:spLocks noGrp="1"/>
          </p:cNvSpPr>
          <p:nvPr>
            <p:ph idx="1"/>
          </p:nvPr>
        </p:nvSpPr>
        <p:spPr/>
        <p:txBody>
          <a:bodyPr/>
          <a:lstStyle/>
          <a:p>
            <a:r>
              <a:rPr lang="en-GB" sz="1800" b="0" dirty="0">
                <a:latin typeface="Calibri" panose="020F0502020204030204" pitchFamily="34" charset="0"/>
              </a:rPr>
              <a:t>The event opportunity provided by </a:t>
            </a:r>
            <a:r>
              <a:rPr lang="en-GB" sz="1800" b="0" dirty="0" smtClean="0">
                <a:latin typeface="Calibri" panose="020F0502020204030204" pitchFamily="34" charset="0"/>
              </a:rPr>
              <a:t>UEFA </a:t>
            </a:r>
            <a:r>
              <a:rPr lang="en-GB" sz="1800" b="0" dirty="0">
                <a:latin typeface="Calibri" panose="020F0502020204030204" pitchFamily="34" charset="0"/>
              </a:rPr>
              <a:t>allows commercial partners and sponsors to create their own marketing objectives around the event with their own identity elements surrounding the final. The general objective aimed at Cardiff creating unique and memorable experiences for those that witness the event. As a lasting display for players, fans, visitors and media partners alike. Wales focussed heavily on the feature on the Welsh Dragon and its national and historic buildings throughout Cardiff. The plan was for Cardiff’s final identity to be spread out across many deliveries and variations of event branding and digital media.(Designwerk,2017)</a:t>
            </a:r>
          </a:p>
          <a:p>
            <a:endParaRPr lang="en-GB" dirty="0"/>
          </a:p>
        </p:txBody>
      </p:sp>
    </p:spTree>
    <p:extLst>
      <p:ext uri="{BB962C8B-B14F-4D97-AF65-F5344CB8AC3E}">
        <p14:creationId xmlns:p14="http://schemas.microsoft.com/office/powerpoint/2010/main" val="2935830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Cardiff’s success</a:t>
            </a:r>
            <a:endParaRPr lang="en-GB" dirty="0"/>
          </a:p>
        </p:txBody>
      </p:sp>
      <p:sp>
        <p:nvSpPr>
          <p:cNvPr id="3" name="Content Placeholder 2"/>
          <p:cNvSpPr>
            <a:spLocks noGrp="1"/>
          </p:cNvSpPr>
          <p:nvPr>
            <p:ph idx="1"/>
          </p:nvPr>
        </p:nvSpPr>
        <p:spPr/>
        <p:txBody>
          <a:bodyPr/>
          <a:lstStyle/>
          <a:p>
            <a:r>
              <a:rPr lang="en-GB" dirty="0"/>
              <a:t>With the success Cardiff seen over the weekend hosting UEFA Champions League final for the first time. As </a:t>
            </a:r>
            <a:r>
              <a:rPr lang="en-GB" dirty="0"/>
              <a:t>W</a:t>
            </a:r>
            <a:r>
              <a:rPr lang="en-GB" dirty="0" smtClean="0"/>
              <a:t>ales </a:t>
            </a:r>
            <a:r>
              <a:rPr lang="en-GB" dirty="0"/>
              <a:t>made attempts to capitalise on the similar success of Cardiff’s RWC with the rugby ball in the wall. (Owen, 2017) The Cardiff cup final sees a blue dragon placed above Cardiff castle along with a floating pitch in the Bay along with news of Bale ale introduced in the city centre pubs. (South Wales Commercial Services, 2017) an expected 200,000 football fans are planned to arrive at Cardiff during the weekend it took place. An extra 60,000 passengers were transported by trains with a total of 1,250 coaches and an additional 400 flights to Cardiff both charter and private. For the Saturday game alone Cardiff was anticipating 24,000 with the council providing 40,000 park and ride spaces. (Mears, 2017)</a:t>
            </a:r>
          </a:p>
          <a:p>
            <a:endParaRPr lang="en-GB" dirty="0"/>
          </a:p>
        </p:txBody>
      </p:sp>
    </p:spTree>
    <p:extLst>
      <p:ext uri="{BB962C8B-B14F-4D97-AF65-F5344CB8AC3E}">
        <p14:creationId xmlns:p14="http://schemas.microsoft.com/office/powerpoint/2010/main" val="1388466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stadiums shortcomings </a:t>
            </a:r>
            <a:endParaRPr lang="en-GB" dirty="0"/>
          </a:p>
        </p:txBody>
      </p:sp>
      <p:sp>
        <p:nvSpPr>
          <p:cNvPr id="3" name="Content Placeholder 2"/>
          <p:cNvSpPr>
            <a:spLocks noGrp="1"/>
          </p:cNvSpPr>
          <p:nvPr>
            <p:ph idx="1"/>
          </p:nvPr>
        </p:nvSpPr>
        <p:spPr/>
        <p:txBody>
          <a:bodyPr/>
          <a:lstStyle/>
          <a:p>
            <a:r>
              <a:rPr lang="en-GB" dirty="0"/>
              <a:t>By UEFA the Millennium Stadium at the time was classified as a category four venue with the highest rating and the deemed most worthy to host the cup final, it is classed as the second largest stadium in the world with a retractable roof after the AT&amp;T Stadium in Texas. While the stadium is praised for its close view points and intense atmosphere it is noticed that the Cardiff arms park on the north face restricts the size of the stadium. (Platt, 2017)</a:t>
            </a:r>
          </a:p>
          <a:p>
            <a:endParaRPr lang="en-GB" dirty="0"/>
          </a:p>
        </p:txBody>
      </p:sp>
    </p:spTree>
    <p:extLst>
      <p:ext uri="{BB962C8B-B14F-4D97-AF65-F5344CB8AC3E}">
        <p14:creationId xmlns:p14="http://schemas.microsoft.com/office/powerpoint/2010/main" val="3403421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operation of Cardiff</a:t>
            </a:r>
            <a:endParaRPr lang="en-GB" dirty="0"/>
          </a:p>
        </p:txBody>
      </p:sp>
      <p:sp>
        <p:nvSpPr>
          <p:cNvPr id="3" name="Content Placeholder 2"/>
          <p:cNvSpPr>
            <a:spLocks noGrp="1"/>
          </p:cNvSpPr>
          <p:nvPr>
            <p:ph idx="1"/>
          </p:nvPr>
        </p:nvSpPr>
        <p:spPr/>
        <p:txBody>
          <a:bodyPr/>
          <a:lstStyle/>
          <a:p>
            <a:r>
              <a:rPr lang="en-GB" dirty="0"/>
              <a:t>The aims of the Cardiff government were expecting a large influx of visitors with an increase in road closures and changes to the majority of transportation within Cardiff and accommodation issues, with extensive planning the Cardiff government increased security and transport facilities along with other amenities. During the months of planning Cardiff were to ensure a safe and successful event for both inbound and domestic visitors. The plan for Cardiff was to ensure that life, work and play in Cardiff are aware of the changes taking place and be able to operate around and function effectively during and the event. (Cardiff.gov.uk, 2017)</a:t>
            </a:r>
          </a:p>
          <a:p>
            <a:endParaRPr lang="en-GB" dirty="0"/>
          </a:p>
        </p:txBody>
      </p:sp>
    </p:spTree>
    <p:extLst>
      <p:ext uri="{BB962C8B-B14F-4D97-AF65-F5344CB8AC3E}">
        <p14:creationId xmlns:p14="http://schemas.microsoft.com/office/powerpoint/2010/main" val="811501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Cardiff opportunities</a:t>
            </a:r>
            <a:endParaRPr lang="en-GB" dirty="0"/>
          </a:p>
        </p:txBody>
      </p:sp>
      <p:sp>
        <p:nvSpPr>
          <p:cNvPr id="3" name="Content Placeholder 2"/>
          <p:cNvSpPr>
            <a:spLocks noGrp="1"/>
          </p:cNvSpPr>
          <p:nvPr>
            <p:ph idx="1"/>
          </p:nvPr>
        </p:nvSpPr>
        <p:spPr/>
        <p:txBody>
          <a:bodyPr/>
          <a:lstStyle/>
          <a:p>
            <a:r>
              <a:rPr lang="en-GB" dirty="0"/>
              <a:t>Leading up to the </a:t>
            </a:r>
            <a:r>
              <a:rPr lang="en-GB" dirty="0" smtClean="0"/>
              <a:t>UEFA </a:t>
            </a:r>
            <a:r>
              <a:rPr lang="en-GB" dirty="0"/>
              <a:t>cup final Cardiff had many commercial opportunities such as Hospitality Venues at Bute Park and Cardiff Castle and the Roald Dahl </a:t>
            </a:r>
            <a:r>
              <a:rPr lang="en-GB" dirty="0"/>
              <a:t>Plass</a:t>
            </a:r>
            <a:r>
              <a:rPr lang="en-GB" dirty="0"/>
              <a:t> in Cardiff Bay which will be home to the champion’s festival during the event , </a:t>
            </a:r>
            <a:r>
              <a:rPr lang="en-GB" dirty="0" smtClean="0"/>
              <a:t>the aim was to create an environment in which visitors to Cardiff are more likely to stay for the duration of the event The </a:t>
            </a:r>
            <a:r>
              <a:rPr lang="en-GB" dirty="0"/>
              <a:t>UEFA Champions Village catered to an expected 7,000 guests at Bute Park and extra 2,000 at Cooper’s </a:t>
            </a:r>
            <a:r>
              <a:rPr lang="en-GB" dirty="0" smtClean="0"/>
              <a:t>field (</a:t>
            </a:r>
            <a:r>
              <a:rPr lang="en-GB" dirty="0" smtClean="0"/>
              <a:t>Faw.cymru</a:t>
            </a:r>
            <a:r>
              <a:rPr lang="en-GB" dirty="0"/>
              <a:t>, 2017)</a:t>
            </a:r>
          </a:p>
          <a:p>
            <a:endParaRPr lang="en-GB" dirty="0"/>
          </a:p>
        </p:txBody>
      </p:sp>
    </p:spTree>
    <p:extLst>
      <p:ext uri="{BB962C8B-B14F-4D97-AF65-F5344CB8AC3E}">
        <p14:creationId xmlns:p14="http://schemas.microsoft.com/office/powerpoint/2010/main" val="3578556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Uefa audience </a:t>
            </a:r>
            <a:endParaRPr lang="en-GB" dirty="0"/>
          </a:p>
        </p:txBody>
      </p:sp>
      <p:sp>
        <p:nvSpPr>
          <p:cNvPr id="3" name="Content Placeholder 2"/>
          <p:cNvSpPr>
            <a:spLocks noGrp="1"/>
          </p:cNvSpPr>
          <p:nvPr>
            <p:ph idx="1"/>
          </p:nvPr>
        </p:nvSpPr>
        <p:spPr/>
        <p:txBody>
          <a:bodyPr/>
          <a:lstStyle/>
          <a:p>
            <a:r>
              <a:rPr lang="en-GB" dirty="0"/>
              <a:t>“With </a:t>
            </a:r>
            <a:r>
              <a:rPr lang="en-GB" dirty="0" smtClean="0"/>
              <a:t>an expected </a:t>
            </a:r>
            <a:r>
              <a:rPr lang="en-GB" dirty="0"/>
              <a:t>audience of 200 million to watch the Champions League Final, The City of Cardiff Council </a:t>
            </a:r>
            <a:r>
              <a:rPr lang="en-GB" dirty="0" smtClean="0"/>
              <a:t>had been working with the </a:t>
            </a:r>
            <a:r>
              <a:rPr lang="en-GB" dirty="0"/>
              <a:t>Wales </a:t>
            </a:r>
            <a:r>
              <a:rPr lang="en-GB" dirty="0" smtClean="0"/>
              <a:t>Football </a:t>
            </a:r>
            <a:r>
              <a:rPr lang="en-GB" dirty="0"/>
              <a:t>A</a:t>
            </a:r>
            <a:r>
              <a:rPr lang="en-GB" dirty="0" smtClean="0"/>
              <a:t>ssociation</a:t>
            </a:r>
            <a:r>
              <a:rPr lang="en-GB" dirty="0"/>
              <a:t>, Welsh Government, South Wales Police and the Principality Stadium to ensure the UEFA Champions League Final in Cardiff goes down in history as a truly fantastic sporting spectacle.” (Council, 2017)</a:t>
            </a:r>
          </a:p>
          <a:p>
            <a:endParaRPr lang="en-GB" dirty="0"/>
          </a:p>
        </p:txBody>
      </p:sp>
    </p:spTree>
    <p:extLst>
      <p:ext uri="{BB962C8B-B14F-4D97-AF65-F5344CB8AC3E}">
        <p14:creationId xmlns:p14="http://schemas.microsoft.com/office/powerpoint/2010/main" val="3414891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development</a:t>
            </a:r>
            <a:endParaRPr lang="en-GB" dirty="0"/>
          </a:p>
        </p:txBody>
      </p:sp>
      <p:sp>
        <p:nvSpPr>
          <p:cNvPr id="3" name="Content Placeholder 2"/>
          <p:cNvSpPr>
            <a:spLocks noGrp="1"/>
          </p:cNvSpPr>
          <p:nvPr>
            <p:ph idx="1"/>
          </p:nvPr>
        </p:nvSpPr>
        <p:spPr/>
        <p:txBody>
          <a:bodyPr/>
          <a:lstStyle/>
          <a:p>
            <a:r>
              <a:rPr lang="en-GB" dirty="0"/>
              <a:t>Cardiff’s council director of economic development said : </a:t>
            </a:r>
          </a:p>
          <a:p>
            <a:r>
              <a:rPr lang="en-GB" dirty="0"/>
              <a:t>That by playing host to the league finals will create a large and lasting economic legacy for Cardiff which will see a benefit for many years ahead.</a:t>
            </a:r>
          </a:p>
          <a:p>
            <a:r>
              <a:rPr lang="en-GB" dirty="0"/>
              <a:t>“With the monetary value of the print, broadcast and online media coverage of the UEFA Champions League and Cardiff is estimated to be more than £8.5m.</a:t>
            </a:r>
          </a:p>
          <a:p>
            <a:r>
              <a:rPr lang="en-GB" dirty="0"/>
              <a:t>“Staging such a world-class sporting occasion in Cardiff, when the eyes of the world will be upon us, will generate a massive and long-lasting boost for the whole city – its people, its businesses, its hospitality and tourism trade and its universities.” (Council, 2017)</a:t>
            </a:r>
          </a:p>
          <a:p>
            <a:endParaRPr lang="en-GB" dirty="0"/>
          </a:p>
        </p:txBody>
      </p:sp>
    </p:spTree>
    <p:extLst>
      <p:ext uri="{BB962C8B-B14F-4D97-AF65-F5344CB8AC3E}">
        <p14:creationId xmlns:p14="http://schemas.microsoft.com/office/powerpoint/2010/main" val="124772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Uefa audience</a:t>
            </a:r>
            <a:endParaRPr lang="en-GB" dirty="0"/>
          </a:p>
        </p:txBody>
      </p:sp>
      <p:sp>
        <p:nvSpPr>
          <p:cNvPr id="3" name="Content Placeholder 2"/>
          <p:cNvSpPr>
            <a:spLocks noGrp="1"/>
          </p:cNvSpPr>
          <p:nvPr>
            <p:ph idx="1"/>
          </p:nvPr>
        </p:nvSpPr>
        <p:spPr/>
        <p:txBody>
          <a:bodyPr/>
          <a:lstStyle/>
          <a:p>
            <a:r>
              <a:rPr lang="en-GB" dirty="0"/>
              <a:t>Jonathan Ford, Chief Executive of the Football Association of Wales, said:</a:t>
            </a:r>
          </a:p>
          <a:p>
            <a:r>
              <a:rPr lang="en-GB" dirty="0"/>
              <a:t>“The spotlight will be shining on Cardiff and it will once again give us the opportunity to showcase the way in which we police major events here in South Wales.</a:t>
            </a:r>
          </a:p>
          <a:p>
            <a:r>
              <a:rPr lang="en-GB" dirty="0"/>
              <a:t>“One of the FAW’s key strategic objectives is to attract major football finals to Wales, and to use those finals to inspire increased participation in the sport and the many cultural and health benefits associated with it.</a:t>
            </a:r>
          </a:p>
          <a:p>
            <a:r>
              <a:rPr lang="en-GB" dirty="0"/>
              <a:t>“While many hundreds of millions of people worldwide will watch the men’s and women’s finals on TV, the people of Wales will have opportunities to engage with and enjoy all the associated events.</a:t>
            </a:r>
          </a:p>
          <a:p>
            <a:r>
              <a:rPr lang="en-GB" dirty="0" smtClean="0"/>
              <a:t>Council</a:t>
            </a:r>
            <a:r>
              <a:rPr lang="en-GB" dirty="0"/>
              <a:t>, 2017)</a:t>
            </a:r>
          </a:p>
          <a:p>
            <a:endParaRPr lang="en-GB" dirty="0"/>
          </a:p>
        </p:txBody>
      </p:sp>
    </p:spTree>
    <p:extLst>
      <p:ext uri="{BB962C8B-B14F-4D97-AF65-F5344CB8AC3E}">
        <p14:creationId xmlns:p14="http://schemas.microsoft.com/office/powerpoint/2010/main" val="388473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Cardiff transportation </a:t>
            </a:r>
            <a:endParaRPr lang="en-GB" dirty="0"/>
          </a:p>
        </p:txBody>
      </p:sp>
      <p:sp>
        <p:nvSpPr>
          <p:cNvPr id="3" name="Content Placeholder 2"/>
          <p:cNvSpPr>
            <a:spLocks noGrp="1"/>
          </p:cNvSpPr>
          <p:nvPr>
            <p:ph idx="1"/>
          </p:nvPr>
        </p:nvSpPr>
        <p:spPr/>
        <p:txBody>
          <a:bodyPr/>
          <a:lstStyle/>
          <a:p>
            <a:r>
              <a:rPr lang="en-GB" dirty="0"/>
              <a:t>Tom Legg, Head of Transport for the event, said:</a:t>
            </a:r>
          </a:p>
          <a:p>
            <a:r>
              <a:rPr lang="en-GB" dirty="0"/>
              <a:t>“A significant amount of effort is going into planning the transport arrangements for the event so we ensure the city keeps moving and those coming to Cardiff have a great experience.</a:t>
            </a:r>
          </a:p>
          <a:p>
            <a:r>
              <a:rPr lang="en-GB" dirty="0"/>
              <a:t>“We have been working closely with our transport partners, including Network Rail, Great Western Railways, Arriva Trains Wales, National Express, Traffic Wales, Highways England, Cardiff Airport and Bristol Airport, for many months.</a:t>
            </a:r>
          </a:p>
          <a:p>
            <a:r>
              <a:rPr lang="en-GB" i="1" dirty="0"/>
              <a:t>“</a:t>
            </a:r>
            <a:r>
              <a:rPr lang="en-GB" dirty="0"/>
              <a:t>While an event of this scale is a fantastic opportunity for the region, there will inevitably be some local disruption due to the sheer number of people in town.</a:t>
            </a:r>
          </a:p>
          <a:p>
            <a:r>
              <a:rPr lang="en-GB" dirty="0"/>
              <a:t>“We are embarking on a programme of activity to ensure people and businesses understand the potential impact of the event on their regular journeys, particularly on Saturday, June 3.” (Council, 2017)</a:t>
            </a:r>
          </a:p>
          <a:p>
            <a:endParaRPr lang="en-GB" dirty="0"/>
          </a:p>
        </p:txBody>
      </p:sp>
    </p:spTree>
    <p:extLst>
      <p:ext uri="{BB962C8B-B14F-4D97-AF65-F5344CB8AC3E}">
        <p14:creationId xmlns:p14="http://schemas.microsoft.com/office/powerpoint/2010/main" val="2290484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Women's champion league final</a:t>
            </a:r>
            <a:endParaRPr lang="en-GB" dirty="0"/>
          </a:p>
        </p:txBody>
      </p:sp>
      <p:sp>
        <p:nvSpPr>
          <p:cNvPr id="3" name="Content Placeholder 2"/>
          <p:cNvSpPr>
            <a:spLocks noGrp="1"/>
          </p:cNvSpPr>
          <p:nvPr>
            <p:ph idx="1"/>
          </p:nvPr>
        </p:nvSpPr>
        <p:spPr/>
        <p:txBody>
          <a:bodyPr/>
          <a:lstStyle/>
          <a:p>
            <a:r>
              <a:rPr lang="en-GB" dirty="0"/>
              <a:t>As part of UEFA scheme during the final game Women’s football was promoted to encourage growth in the woman’s game under the motto “</a:t>
            </a:r>
            <a:r>
              <a:rPr lang="en-GB" dirty="0"/>
              <a:t>WePlayStrong</a:t>
            </a:r>
            <a:r>
              <a:rPr lang="en-GB" dirty="0"/>
              <a:t>” the European governing body encourages to increase the number of girls to take up the sport by advertising relevant commercials during the final. This begun the Football associations plan for growth to double by 2020, the Football associations intendeds to focus on primary level believing habits formed young are key, </a:t>
            </a:r>
            <a:r>
              <a:rPr lang="en-GB" dirty="0"/>
              <a:t>Uefa’s</a:t>
            </a:r>
            <a:r>
              <a:rPr lang="en-GB" dirty="0"/>
              <a:t> campaign coexists with the Footballs Associations aim in that it believes changes in perception are key to growing the number of female players. (</a:t>
            </a:r>
            <a:r>
              <a:rPr lang="en-GB" dirty="0"/>
              <a:t>MacInnes</a:t>
            </a:r>
            <a:r>
              <a:rPr lang="en-GB" dirty="0"/>
              <a:t>, 2017)</a:t>
            </a:r>
          </a:p>
          <a:p>
            <a:endParaRPr lang="en-GB" dirty="0"/>
          </a:p>
        </p:txBody>
      </p:sp>
    </p:spTree>
    <p:extLst>
      <p:ext uri="{BB962C8B-B14F-4D97-AF65-F5344CB8AC3E}">
        <p14:creationId xmlns:p14="http://schemas.microsoft.com/office/powerpoint/2010/main" val="2043300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Uefa’s</a:t>
            </a:r>
            <a:r>
              <a:rPr lang="en-GB" dirty="0" smtClean="0"/>
              <a:t> strategy </a:t>
            </a:r>
            <a:endParaRPr lang="en-GB" dirty="0"/>
          </a:p>
        </p:txBody>
      </p:sp>
      <p:sp>
        <p:nvSpPr>
          <p:cNvPr id="3" name="Content Placeholder 2"/>
          <p:cNvSpPr>
            <a:spLocks noGrp="1"/>
          </p:cNvSpPr>
          <p:nvPr>
            <p:ph idx="1"/>
          </p:nvPr>
        </p:nvSpPr>
        <p:spPr/>
        <p:txBody>
          <a:bodyPr/>
          <a:lstStyle/>
          <a:p>
            <a:r>
              <a:rPr lang="en-GB" dirty="0"/>
              <a:t>With the strategy plan for UEFA commercial rights it aims to fulfil a marketed oriented environment, it culture and mandate to foster and protect its interest of football, by providing the game with an opportunity to demonstrate its value. The financial aspects of organised marketing are used to continue the Europeans football longevity with a chance at a new scope of future development of football in Europe while working towards the rules of the future market place and pursing the following objectives. (Regulations of the UEFA, 2017)</a:t>
            </a:r>
          </a:p>
          <a:p>
            <a:endParaRPr lang="en-GB" dirty="0"/>
          </a:p>
        </p:txBody>
      </p:sp>
    </p:spTree>
    <p:extLst>
      <p:ext uri="{BB962C8B-B14F-4D97-AF65-F5344CB8AC3E}">
        <p14:creationId xmlns:p14="http://schemas.microsoft.com/office/powerpoint/2010/main" val="2298516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Football association</a:t>
            </a:r>
            <a:endParaRPr lang="en-GB" dirty="0"/>
          </a:p>
        </p:txBody>
      </p:sp>
      <p:sp>
        <p:nvSpPr>
          <p:cNvPr id="3" name="Content Placeholder 2"/>
          <p:cNvSpPr>
            <a:spLocks noGrp="1"/>
          </p:cNvSpPr>
          <p:nvPr>
            <p:ph idx="1"/>
          </p:nvPr>
        </p:nvSpPr>
        <p:spPr/>
        <p:txBody>
          <a:bodyPr/>
          <a:lstStyle/>
          <a:p>
            <a:r>
              <a:rPr lang="en-GB" dirty="0"/>
              <a:t>With the consideration that </a:t>
            </a:r>
            <a:r>
              <a:rPr lang="en-GB" dirty="0" smtClean="0"/>
              <a:t>Wales </a:t>
            </a:r>
            <a:r>
              <a:rPr lang="en-GB" dirty="0"/>
              <a:t>was a small nation and unable to support an event the size of the UEFA final, the millennium was believed to struggle with capacity and transport issues including to and from the airport, along with a lack of accommodation numbers. 2010 seen the Football association of Wales grow and expand with new chief executive Johnathan Ford, a plan was formulated and published by Welsh football</a:t>
            </a:r>
          </a:p>
          <a:p>
            <a:endParaRPr lang="en-GB" dirty="0"/>
          </a:p>
        </p:txBody>
      </p:sp>
    </p:spTree>
    <p:extLst>
      <p:ext uri="{BB962C8B-B14F-4D97-AF65-F5344CB8AC3E}">
        <p14:creationId xmlns:p14="http://schemas.microsoft.com/office/powerpoint/2010/main" val="366566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Overcoming expectations</a:t>
            </a:r>
            <a:endParaRPr lang="en-GB" dirty="0"/>
          </a:p>
        </p:txBody>
      </p:sp>
      <p:sp>
        <p:nvSpPr>
          <p:cNvPr id="3" name="Content Placeholder 2"/>
          <p:cNvSpPr>
            <a:spLocks noGrp="1"/>
          </p:cNvSpPr>
          <p:nvPr>
            <p:ph idx="1"/>
          </p:nvPr>
        </p:nvSpPr>
        <p:spPr/>
        <p:txBody>
          <a:bodyPr/>
          <a:lstStyle/>
          <a:p>
            <a:r>
              <a:rPr lang="en-GB" dirty="0" smtClean="0"/>
              <a:t>With the presentation of </a:t>
            </a:r>
            <a:r>
              <a:rPr lang="en-GB" dirty="0"/>
              <a:t>Gareth Bale </a:t>
            </a:r>
            <a:r>
              <a:rPr lang="en-GB" dirty="0" smtClean="0"/>
              <a:t>on </a:t>
            </a:r>
            <a:r>
              <a:rPr lang="en-GB" dirty="0"/>
              <a:t>the front of the brochure, in April 2014 Wales launched their </a:t>
            </a:r>
            <a:r>
              <a:rPr lang="en-GB" dirty="0" smtClean="0"/>
              <a:t>bid </a:t>
            </a:r>
            <a:r>
              <a:rPr lang="en-GB" dirty="0"/>
              <a:t>dossier for </a:t>
            </a:r>
            <a:r>
              <a:rPr lang="en-GB" dirty="0" smtClean="0"/>
              <a:t> the Euro </a:t>
            </a:r>
            <a:r>
              <a:rPr lang="en-GB" dirty="0"/>
              <a:t>2020.</a:t>
            </a:r>
          </a:p>
          <a:p>
            <a:r>
              <a:rPr lang="en-GB" dirty="0" smtClean="0"/>
              <a:t>“The </a:t>
            </a:r>
            <a:r>
              <a:rPr lang="en-GB" dirty="0"/>
              <a:t>detail was something not seen before, overcoming previous issues through a series of ground-breaking co-operation agreements with Welsh and Westminster governments and local stakeholders</a:t>
            </a:r>
            <a:r>
              <a:rPr lang="en-GB" dirty="0" smtClean="0"/>
              <a:t>.”</a:t>
            </a:r>
            <a:endParaRPr lang="en-GB" dirty="0"/>
          </a:p>
          <a:p>
            <a:r>
              <a:rPr lang="en-GB" dirty="0"/>
              <a:t>Transport plans were </a:t>
            </a:r>
            <a:r>
              <a:rPr lang="en-GB" dirty="0" smtClean="0"/>
              <a:t>given the all clear, even including both </a:t>
            </a:r>
            <a:r>
              <a:rPr lang="en-GB" dirty="0"/>
              <a:t>Bristol and Cardiff airports into co-operation as they answered every question asked by </a:t>
            </a:r>
            <a:r>
              <a:rPr lang="en-GB" dirty="0" smtClean="0"/>
              <a:t>UEFA.</a:t>
            </a:r>
            <a:endParaRPr lang="en-GB" dirty="0"/>
          </a:p>
          <a:p>
            <a:endParaRPr lang="en-GB" dirty="0"/>
          </a:p>
        </p:txBody>
      </p:sp>
    </p:spTree>
    <p:extLst>
      <p:ext uri="{BB962C8B-B14F-4D97-AF65-F5344CB8AC3E}">
        <p14:creationId xmlns:p14="http://schemas.microsoft.com/office/powerpoint/2010/main" val="2379408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football associations values</a:t>
            </a:r>
            <a:endParaRPr lang="en-GB" dirty="0"/>
          </a:p>
        </p:txBody>
      </p:sp>
      <p:sp>
        <p:nvSpPr>
          <p:cNvPr id="3" name="Content Placeholder 2"/>
          <p:cNvSpPr>
            <a:spLocks noGrp="1"/>
          </p:cNvSpPr>
          <p:nvPr>
            <p:ph idx="1"/>
          </p:nvPr>
        </p:nvSpPr>
        <p:spPr/>
        <p:txBody>
          <a:bodyPr/>
          <a:lstStyle/>
          <a:p>
            <a:r>
              <a:rPr lang="en-GB" dirty="0" smtClean="0"/>
              <a:t>“The </a:t>
            </a:r>
            <a:r>
              <a:rPr lang="en-GB" dirty="0"/>
              <a:t>FAW has laid out its plans for the duration of 2015 to 2020 the strategic plan is based upon the FAW’s three core values:</a:t>
            </a:r>
          </a:p>
          <a:p>
            <a:r>
              <a:rPr lang="en-GB" dirty="0"/>
              <a:t>Excellence – An intense desire or enthusiasm to continuously improve and strive for excellence.</a:t>
            </a:r>
          </a:p>
          <a:p>
            <a:r>
              <a:rPr lang="en-GB" dirty="0"/>
              <a:t>Family – A group of people working together to make football stronger in Wales.</a:t>
            </a:r>
          </a:p>
          <a:p>
            <a:r>
              <a:rPr lang="en-GB" dirty="0"/>
              <a:t>Respect – Demonstrating respect for each other in all that we do and at all times. </a:t>
            </a:r>
            <a:r>
              <a:rPr lang="en-GB" dirty="0" smtClean="0"/>
              <a:t>“</a:t>
            </a:r>
            <a:endParaRPr lang="en-GB" dirty="0"/>
          </a:p>
          <a:p>
            <a:r>
              <a:rPr lang="en-GB" dirty="0"/>
              <a:t>(</a:t>
            </a:r>
            <a:r>
              <a:rPr lang="en-GB" dirty="0"/>
              <a:t>Faw.cymru</a:t>
            </a:r>
            <a:r>
              <a:rPr lang="en-GB" dirty="0"/>
              <a:t>, 2017)</a:t>
            </a:r>
          </a:p>
          <a:p>
            <a:endParaRPr lang="en-GB" dirty="0"/>
          </a:p>
        </p:txBody>
      </p:sp>
    </p:spTree>
    <p:extLst>
      <p:ext uri="{BB962C8B-B14F-4D97-AF65-F5344CB8AC3E}">
        <p14:creationId xmlns:p14="http://schemas.microsoft.com/office/powerpoint/2010/main" val="745619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rotWithShape="1">
          <a:blip r:embed="rId3"/>
          <a:srcRect l="51395" t="12722" r="2866" b="10355"/>
          <a:stretch/>
        </p:blipFill>
        <p:spPr bwMode="auto">
          <a:xfrm>
            <a:off x="1763688" y="620688"/>
            <a:ext cx="5832648" cy="512682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90866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idx="1"/>
          </p:nvPr>
        </p:nvSpPr>
        <p:spPr/>
        <p:txBody>
          <a:bodyPr/>
          <a:lstStyle/>
          <a:p>
            <a:r>
              <a:rPr lang="en-GB" dirty="0"/>
              <a:t>Following the successful outcome and contented praise wales received during it time for hosting the cup. The number of issues </a:t>
            </a:r>
            <a:r>
              <a:rPr lang="en-GB" dirty="0" smtClean="0"/>
              <a:t>Wales </a:t>
            </a:r>
            <a:r>
              <a:rPr lang="en-GB" dirty="0"/>
              <a:t>could have improved are with transportation still playing a factor even through the positive event it was noticed by officials that the system was lack which affected how </a:t>
            </a:r>
            <a:r>
              <a:rPr lang="en-GB" dirty="0" smtClean="0"/>
              <a:t>Wales </a:t>
            </a:r>
            <a:r>
              <a:rPr lang="en-GB" dirty="0"/>
              <a:t>look to its current visitors, as the football association was originally aiming for the 2020 championship it is not a surprised to expect the venue they put for 2017 was rushed as they had a archived and net the demands of UEFA officials expectations for the event to be held </a:t>
            </a:r>
            <a:r>
              <a:rPr lang="en-GB" dirty="0" smtClean="0"/>
              <a:t>Wales </a:t>
            </a:r>
            <a:r>
              <a:rPr lang="en-GB" dirty="0"/>
              <a:t>could improve a lot more with practice through more opportunities and time for later events.</a:t>
            </a:r>
          </a:p>
          <a:p>
            <a:endParaRPr lang="en-GB" dirty="0"/>
          </a:p>
        </p:txBody>
      </p:sp>
    </p:spTree>
    <p:extLst>
      <p:ext uri="{BB962C8B-B14F-4D97-AF65-F5344CB8AC3E}">
        <p14:creationId xmlns:p14="http://schemas.microsoft.com/office/powerpoint/2010/main" val="5524512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67544" y="1628800"/>
            <a:ext cx="8229600" cy="4525963"/>
          </a:xfrm>
        </p:spPr>
        <p:txBody>
          <a:bodyPr/>
          <a:lstStyle/>
          <a:p>
            <a:pPr marL="0" indent="0">
              <a:buNone/>
            </a:pPr>
            <a:r>
              <a:rPr lang="en-GB" dirty="0" smtClean="0"/>
              <a:t>Please see notes below</a:t>
            </a:r>
            <a:endParaRPr lang="en-GB" dirty="0"/>
          </a:p>
        </p:txBody>
      </p:sp>
    </p:spTree>
    <p:extLst>
      <p:ext uri="{BB962C8B-B14F-4D97-AF65-F5344CB8AC3E}">
        <p14:creationId xmlns:p14="http://schemas.microsoft.com/office/powerpoint/2010/main" val="30922883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5659</TotalTime>
  <Words>2552</Words>
  <Application>Microsoft Office PowerPoint</Application>
  <PresentationFormat>On-screen Show (4:3)</PresentationFormat>
  <Paragraphs>122</Paragraphs>
  <Slides>18</Slides>
  <Notes>9</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Angles</vt:lpstr>
      <vt:lpstr>The champions league cup final 2017</vt:lpstr>
      <vt:lpstr>Opportunity provided by uefa</vt:lpstr>
      <vt:lpstr>Cardiff’s success</vt:lpstr>
      <vt:lpstr>The stadiums shortcomings </vt:lpstr>
      <vt:lpstr>The operation of Cardiff</vt:lpstr>
      <vt:lpstr>Cardiff opportunities</vt:lpstr>
      <vt:lpstr>Uefa audience </vt:lpstr>
      <vt:lpstr>Economic development</vt:lpstr>
      <vt:lpstr>Uefa audience</vt:lpstr>
      <vt:lpstr>Cardiff transportation </vt:lpstr>
      <vt:lpstr>Women's champion league final</vt:lpstr>
      <vt:lpstr>Uefa’s strategy </vt:lpstr>
      <vt:lpstr>Wales Football association</vt:lpstr>
      <vt:lpstr>Overcoming expectations</vt:lpstr>
      <vt:lpstr>The football associations values</vt:lpstr>
      <vt:lpstr>PowerPoint Presentation</vt:lpstr>
      <vt:lpstr>recommendations</vt:lpstr>
      <vt:lpstr>references</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champions league cup final 2017</dc:title>
  <dc:creator>liamc</dc:creator>
  <cp:lastModifiedBy>liamc</cp:lastModifiedBy>
  <cp:revision>9</cp:revision>
  <dcterms:created xsi:type="dcterms:W3CDTF">2017-12-03T11:06:18Z</dcterms:created>
  <dcterms:modified xsi:type="dcterms:W3CDTF">2017-12-07T09:25:38Z</dcterms:modified>
</cp:coreProperties>
</file>