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2722418"/>
          </a:xfrm>
        </p:spPr>
        <p:txBody>
          <a:bodyPr/>
          <a:lstStyle/>
          <a:p>
            <a:r>
              <a:rPr lang="en-GB" sz="4400" dirty="0" smtClean="0"/>
              <a:t>Define Phase – Management &amp;</a:t>
            </a:r>
            <a:br>
              <a:rPr lang="en-GB" sz="4400" dirty="0" smtClean="0"/>
            </a:br>
            <a:r>
              <a:rPr lang="en-GB" sz="4400" dirty="0"/>
              <a:t> </a:t>
            </a:r>
            <a:r>
              <a:rPr lang="en-GB" sz="4400" dirty="0" smtClean="0"/>
              <a:t>      							Planning Tools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121727"/>
            <a:ext cx="8825658" cy="1517073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By</a:t>
            </a:r>
          </a:p>
          <a:p>
            <a:pPr algn="ctr"/>
            <a:r>
              <a:rPr lang="en-GB" sz="3200" dirty="0" smtClean="0"/>
              <a:t>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66391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Management and Planning Tools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453852" cy="448642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Affinity Diagrams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Interrelationship Diagrams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Tree Diagrams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Prioritisation Matrices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Matrix Diagrams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Process Decision Programme Charts (PDPC)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Activity Network Diagrams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37565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Affinity Diagram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Tool for assimilating and understanding large amounts of information</a:t>
            </a:r>
          </a:p>
          <a:p>
            <a:r>
              <a:rPr lang="en-GB" sz="3200" dirty="0" smtClean="0"/>
              <a:t>Draw out common themes from a large amount of information</a:t>
            </a:r>
          </a:p>
          <a:p>
            <a:r>
              <a:rPr lang="en-GB" sz="3200" dirty="0" smtClean="0"/>
              <a:t>Discover all the hidden linkage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01766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0109"/>
            <a:ext cx="9613180" cy="775855"/>
          </a:xfrm>
        </p:spPr>
        <p:txBody>
          <a:bodyPr/>
          <a:lstStyle/>
          <a:p>
            <a:pPr algn="ctr"/>
            <a:r>
              <a:rPr lang="en-GB" sz="4400" dirty="0" smtClean="0"/>
              <a:t>How to Create an Affinity Diagram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782" y="1122218"/>
            <a:ext cx="11249891" cy="546561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Gather a group together</a:t>
            </a:r>
          </a:p>
          <a:p>
            <a:r>
              <a:rPr lang="en-GB" sz="3200" dirty="0" smtClean="0"/>
              <a:t>Individual silent brainstorming</a:t>
            </a:r>
          </a:p>
          <a:p>
            <a:r>
              <a:rPr lang="en-GB" sz="3200" dirty="0" smtClean="0"/>
              <a:t>Record each idea on a separate sticky note</a:t>
            </a:r>
          </a:p>
          <a:p>
            <a:r>
              <a:rPr lang="en-GB" sz="3200" dirty="0" smtClean="0"/>
              <a:t>Need complete statements</a:t>
            </a:r>
          </a:p>
          <a:p>
            <a:r>
              <a:rPr lang="en-GB" sz="3200" dirty="0" smtClean="0"/>
              <a:t>Each participant reads and randomly posts their ideas on the wall</a:t>
            </a:r>
          </a:p>
          <a:p>
            <a:r>
              <a:rPr lang="en-GB" sz="3200" dirty="0" smtClean="0"/>
              <a:t>Do not place the notes in any order.  Do not try to determine categories or headings in advance</a:t>
            </a:r>
          </a:p>
          <a:p>
            <a:r>
              <a:rPr lang="en-GB" sz="3200" dirty="0" smtClean="0"/>
              <a:t>After ideas are post begin silent consensus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1262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Affinity Diagram- Silent Consensus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328" y="1489364"/>
            <a:ext cx="10979728" cy="5140036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No talking during this step</a:t>
            </a:r>
          </a:p>
          <a:p>
            <a:r>
              <a:rPr lang="en-GB" sz="3200" dirty="0" smtClean="0"/>
              <a:t>Look for ideas that seem to be related in some way</a:t>
            </a:r>
          </a:p>
          <a:p>
            <a:r>
              <a:rPr lang="en-GB" sz="3200" dirty="0" smtClean="0"/>
              <a:t>Move the Post-Its and place them side by side</a:t>
            </a:r>
          </a:p>
          <a:p>
            <a:r>
              <a:rPr lang="en-GB" sz="3200" dirty="0" smtClean="0"/>
              <a:t>Repeat until all notes are grouped</a:t>
            </a:r>
          </a:p>
          <a:p>
            <a:r>
              <a:rPr lang="en-GB" sz="3200" dirty="0" smtClean="0"/>
              <a:t>Okay to have “loners” that don’t seem to fit a group</a:t>
            </a:r>
          </a:p>
          <a:p>
            <a:r>
              <a:rPr lang="en-GB" sz="3200" dirty="0" smtClean="0"/>
              <a:t>It’s alright to move a note someone also has already moved</a:t>
            </a:r>
          </a:p>
          <a:p>
            <a:r>
              <a:rPr lang="en-GB" sz="3200" dirty="0" smtClean="0"/>
              <a:t>If a note seems to </a:t>
            </a:r>
            <a:r>
              <a:rPr lang="en-GB" sz="3200" dirty="0" err="1" smtClean="0"/>
              <a:t>blong</a:t>
            </a:r>
            <a:r>
              <a:rPr lang="en-GB" sz="3200" dirty="0" smtClean="0"/>
              <a:t> in two groups, make a second note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36635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Affinity Diagram- Clarification Step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52918"/>
            <a:ext cx="10880871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Participants can discuss the “results” of the chart</a:t>
            </a:r>
          </a:p>
          <a:p>
            <a:r>
              <a:rPr lang="en-GB" sz="3200" dirty="0" smtClean="0"/>
              <a:t>Any surprising patterns?</a:t>
            </a:r>
          </a:p>
          <a:p>
            <a:r>
              <a:rPr lang="en-GB" sz="3200" dirty="0" smtClean="0"/>
              <a:t>Any reasons for moving controversial notes</a:t>
            </a:r>
          </a:p>
          <a:p>
            <a:r>
              <a:rPr lang="en-GB" sz="3200" dirty="0" smtClean="0"/>
              <a:t>A few more changes may be made</a:t>
            </a:r>
          </a:p>
          <a:p>
            <a:r>
              <a:rPr lang="en-GB" sz="3200" dirty="0" smtClean="0"/>
              <a:t>When ideas are grouped, select a heading for each group, place at the top of the group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6647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Affinity Diagram Example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5182" y="1586345"/>
            <a:ext cx="10203873" cy="484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742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Interrelationships Diagrams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545" y="1420091"/>
            <a:ext cx="11180619" cy="5167745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Identifies and explores causal relationships among related concepts or ideas</a:t>
            </a:r>
          </a:p>
          <a:p>
            <a:r>
              <a:rPr lang="en-GB" sz="3200" dirty="0" smtClean="0"/>
              <a:t>Can address problems with a complex network of causes and effects</a:t>
            </a:r>
          </a:p>
          <a:p>
            <a:r>
              <a:rPr lang="en-GB" sz="3200" dirty="0" smtClean="0"/>
              <a:t>Identifies key drivers and bottlenecks</a:t>
            </a:r>
          </a:p>
          <a:p>
            <a:r>
              <a:rPr lang="en-GB" sz="3200" dirty="0" smtClean="0"/>
              <a:t>Entries (nodes) in the diagram are called concerns</a:t>
            </a:r>
          </a:p>
          <a:p>
            <a:r>
              <a:rPr lang="en-GB" sz="3200" dirty="0" smtClean="0"/>
              <a:t>A concern with a high number of output arrows is a key cause</a:t>
            </a:r>
          </a:p>
          <a:p>
            <a:r>
              <a:rPr lang="en-GB" sz="3200" dirty="0" smtClean="0"/>
              <a:t>A key cause affects a large number of other items</a:t>
            </a:r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02150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Interrelationship Diagramming Steps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964" y="2052918"/>
            <a:ext cx="11007436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Write each concern on a piece of paper in a circular pattern (allow room between concepts)</a:t>
            </a:r>
          </a:p>
          <a:p>
            <a:r>
              <a:rPr lang="en-GB" sz="3200" dirty="0" smtClean="0"/>
              <a:t>Number them to make comparison process easier to track</a:t>
            </a:r>
          </a:p>
          <a:p>
            <a:r>
              <a:rPr lang="en-GB" sz="3200" dirty="0" smtClean="0"/>
              <a:t>Use pairwise comparisons (1-2, 1-3, 1-4… 2 -3, 2-4… 3-4) – (1) If there is a relationship draw arrow to effect, (2) If there is no relationship leave blank and (3) The can be no 2-way relationships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48297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Interrelationship Diagramming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8145" y="2052918"/>
            <a:ext cx="10667999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Analyse the diagram</a:t>
            </a:r>
          </a:p>
          <a:p>
            <a:r>
              <a:rPr lang="en-GB" sz="3200" dirty="0" smtClean="0"/>
              <a:t>Count the arrows out and in</a:t>
            </a:r>
          </a:p>
          <a:p>
            <a:r>
              <a:rPr lang="en-GB" sz="3200" dirty="0" smtClean="0"/>
              <a:t>Highest out are primary drivers or key causes</a:t>
            </a:r>
          </a:p>
          <a:p>
            <a:r>
              <a:rPr lang="en-GB" sz="3200" dirty="0" smtClean="0"/>
              <a:t>Resources here can produce pronounced change</a:t>
            </a:r>
          </a:p>
          <a:p>
            <a:r>
              <a:rPr lang="en-GB" sz="3200" dirty="0" smtClean="0"/>
              <a:t>Lowest are key bottlenecks</a:t>
            </a:r>
          </a:p>
          <a:p>
            <a:r>
              <a:rPr lang="en-GB" sz="3200" dirty="0" smtClean="0"/>
              <a:t>Affected by many other options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67209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Interrelationship </a:t>
            </a:r>
            <a:r>
              <a:rPr lang="en-GB" sz="4400" dirty="0" smtClean="0"/>
              <a:t>Diagram </a:t>
            </a:r>
            <a:r>
              <a:rPr lang="en-GB" sz="4400" dirty="0"/>
              <a:t>Steps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6745" y="1558636"/>
            <a:ext cx="10217728" cy="495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798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Tree Diagram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/>
              <a:t>Deconstruct a high-level entity, factor, deliverable or plan into its component elements or tasks</a:t>
            </a:r>
          </a:p>
          <a:p>
            <a:r>
              <a:rPr lang="en-GB" sz="3200" dirty="0" smtClean="0"/>
              <a:t>Use the key drivers and bottlenecks identified from your interrelationship diagram</a:t>
            </a:r>
          </a:p>
          <a:p>
            <a:r>
              <a:rPr lang="en-GB" sz="3200" dirty="0" smtClean="0"/>
              <a:t>Refer to ideas associated with that factor on your affinity diagram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2061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73182"/>
            <a:ext cx="9404723" cy="949036"/>
          </a:xfrm>
        </p:spPr>
        <p:txBody>
          <a:bodyPr/>
          <a:lstStyle/>
          <a:p>
            <a:pPr algn="ctr"/>
            <a:r>
              <a:rPr lang="en-GB" sz="4400" dirty="0" smtClean="0"/>
              <a:t>Creating a Tree Diagram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1046018"/>
            <a:ext cx="10832380" cy="5645728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 smtClean="0"/>
              <a:t>Work from left to right</a:t>
            </a:r>
          </a:p>
          <a:p>
            <a:r>
              <a:rPr lang="en-GB" sz="3200" dirty="0" smtClean="0"/>
              <a:t>Start with the purpose to be accomplished</a:t>
            </a:r>
          </a:p>
          <a:p>
            <a:r>
              <a:rPr lang="en-GB" sz="3200" dirty="0" smtClean="0"/>
              <a:t>Generate the high level targets or goals that must be completed to accomplish the purpose</a:t>
            </a:r>
          </a:p>
          <a:p>
            <a:r>
              <a:rPr lang="en-GB" sz="3200" dirty="0" smtClean="0"/>
              <a:t>Link each goal to the purpose (these are the first branches of the tree)</a:t>
            </a:r>
          </a:p>
          <a:p>
            <a:r>
              <a:rPr lang="en-GB" sz="3200" dirty="0" smtClean="0"/>
              <a:t>Expand on each target to identify and define subordinate tasks to accomplish each target</a:t>
            </a:r>
          </a:p>
          <a:p>
            <a:r>
              <a:rPr lang="en-GB" sz="3200" dirty="0" smtClean="0"/>
              <a:t>Link each to their target</a:t>
            </a:r>
          </a:p>
          <a:p>
            <a:r>
              <a:rPr lang="en-GB" sz="3200" dirty="0" smtClean="0"/>
              <a:t>Continue expansion process </a:t>
            </a:r>
            <a:r>
              <a:rPr lang="en-GB" sz="3200" dirty="0" err="1" smtClean="0"/>
              <a:t>unti</a:t>
            </a:r>
            <a:r>
              <a:rPr lang="en-GB" sz="3200" dirty="0" smtClean="0"/>
              <a:t> final level is implementable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06890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Tree Diagram Example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6018" y="1634836"/>
            <a:ext cx="9892146" cy="4821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469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Matrix Diagrams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7256" y="1440873"/>
            <a:ext cx="11132126" cy="5133109"/>
          </a:xfrm>
        </p:spPr>
        <p:txBody>
          <a:bodyPr>
            <a:normAutofit lnSpcReduction="10000"/>
          </a:bodyPr>
          <a:lstStyle/>
          <a:p>
            <a:r>
              <a:rPr lang="en-GB" sz="3200" b="1" u="sng" dirty="0" smtClean="0"/>
              <a:t>Smart Plan</a:t>
            </a:r>
            <a:r>
              <a:rPr lang="en-GB" sz="3200" dirty="0" smtClean="0"/>
              <a:t> – Technique for structuring the task details when planning the implementation of a project.  May use output from a WBS tree</a:t>
            </a:r>
            <a:endParaRPr lang="en-GB" sz="3200" b="1" u="sng" dirty="0" smtClean="0"/>
          </a:p>
          <a:p>
            <a:r>
              <a:rPr lang="en-GB" sz="3200" b="1" u="sng" dirty="0" smtClean="0"/>
              <a:t>Correlation</a:t>
            </a:r>
            <a:r>
              <a:rPr lang="en-GB" sz="3200" dirty="0" smtClean="0"/>
              <a:t> – Shows the relationship between one list of variables and another.  Relationships are usually based on experience.  Example is the House of Quality</a:t>
            </a:r>
            <a:endParaRPr lang="en-GB" sz="3200" b="1" u="sng" dirty="0" smtClean="0"/>
          </a:p>
          <a:p>
            <a:r>
              <a:rPr lang="en-GB" sz="3200" b="1" u="sng" dirty="0" smtClean="0"/>
              <a:t>Matrix Data Analysis</a:t>
            </a:r>
            <a:r>
              <a:rPr lang="en-GB" sz="3200" dirty="0" smtClean="0"/>
              <a:t> – Arranges a large array of numbers so that they may be visualised and comprehended easily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844013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Prioritisation matrix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Prioritises issues, tasks, characteristics, based on weighted criteria using a combination of tree and matrix diagram</a:t>
            </a:r>
          </a:p>
          <a:p>
            <a:r>
              <a:rPr lang="en-GB" sz="3200" dirty="0" smtClean="0"/>
              <a:t>Prioritisation matrices are designed to reduce the number of options to consider before implementation planning occurs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6197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Prioritisation Matrix Creation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856" y="1607127"/>
            <a:ext cx="11319162" cy="4952999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Construct an L-shaped matrix combining the options, which are the lowest-level of details of the tree diagram with the criteria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Determine the implementation criteria using any technique that will satisfactorily weight the criteria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Prioritise the criteria using the weighting technique.  Each team member weights the criteria so the total weight equals 1, and the results are summed up for the entire team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04726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Prioritisation Matrix Creation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4"/>
            </a:pPr>
            <a:r>
              <a:rPr lang="en-GB" sz="3200" dirty="0" smtClean="0"/>
              <a:t>Rank order the options in terms of importance by each criterion, average the results, and round to the nearest whole number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Compute the option importance score under each criterion by multiplying the rank by the criteria weight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367977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Prioritisation Matrix Example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6800" y="1565564"/>
            <a:ext cx="10058400" cy="4862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0955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Decision Program Charts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418" y="2052918"/>
            <a:ext cx="11561618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Maps out all contingencies when moving from statement of purpose to its realisation</a:t>
            </a:r>
          </a:p>
          <a:p>
            <a:pPr>
              <a:spcBef>
                <a:spcPts val="0"/>
              </a:spcBef>
            </a:pPr>
            <a:r>
              <a:rPr lang="en-GB" sz="3200" dirty="0" smtClean="0"/>
              <a:t>Typical applications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</a:t>
            </a:r>
            <a:r>
              <a:rPr lang="en-GB" sz="3200" dirty="0" smtClean="0"/>
              <a:t>- Establishing an implementation plan for improvement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</a:t>
            </a:r>
            <a:r>
              <a:rPr lang="en-GB" sz="3200" dirty="0" smtClean="0"/>
              <a:t>  project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</a:t>
            </a:r>
            <a:r>
              <a:rPr lang="en-GB" sz="3200" dirty="0" smtClean="0"/>
              <a:t>- To perform contingency planning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</a:t>
            </a:r>
            <a:r>
              <a:rPr lang="en-GB" sz="3200" dirty="0" smtClean="0"/>
              <a:t>- To anticipate problems and consider consequences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</a:t>
            </a:r>
            <a:r>
              <a:rPr lang="en-GB" sz="3200" dirty="0" smtClean="0"/>
              <a:t>- To determine possible countermeasures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44043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Decision Program 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274" y="2052918"/>
            <a:ext cx="11236036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type of Tree Diagram</a:t>
            </a:r>
          </a:p>
          <a:p>
            <a:r>
              <a:rPr lang="en-GB" sz="3200" dirty="0" smtClean="0"/>
              <a:t>First level: Purpose</a:t>
            </a:r>
          </a:p>
          <a:p>
            <a:r>
              <a:rPr lang="en-GB" sz="3200" dirty="0" smtClean="0"/>
              <a:t>Second level: Activities to be undertaken</a:t>
            </a:r>
          </a:p>
          <a:p>
            <a:r>
              <a:rPr lang="en-GB" sz="3200" dirty="0" smtClean="0"/>
              <a:t>Third level: Steps in these activities</a:t>
            </a:r>
          </a:p>
          <a:p>
            <a:r>
              <a:rPr lang="en-GB" sz="3200" dirty="0" smtClean="0"/>
              <a:t>Fourth level: What ifs (Contingencies)</a:t>
            </a:r>
          </a:p>
          <a:p>
            <a:r>
              <a:rPr lang="en-GB" sz="3200" dirty="0" smtClean="0"/>
              <a:t>Fifth level: Countermeasures (Contingency plans)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823781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Decision Program </a:t>
            </a:r>
            <a:r>
              <a:rPr lang="en-GB" sz="4400" dirty="0" smtClean="0"/>
              <a:t>Charts Creation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692" y="2052918"/>
            <a:ext cx="11201400" cy="4195481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The team refers to a previously completed data collection and analysis.  This data source can be a tree diagram, matrix diagram, etc.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Construct a PDPC chart as shown in the example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First, list the project goal, followed by a lower level of primary activities detailed further into required tasks.  Ensure that all activities have been considered from the data source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622014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Decision Program Charts Creation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8036" y="2052918"/>
            <a:ext cx="11090564" cy="4562627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 startAt="4"/>
            </a:pPr>
            <a:r>
              <a:rPr lang="en-GB" sz="3200" dirty="0" smtClean="0"/>
              <a:t>For each task or requirement, ask what ifs.  For example, what if there is an interruption in production output?  What if there is equipment downtime?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For every what if, consider what countermeasures can be taken.  Connect what-ifs and countermeasures to the tasks to complete the chart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Review the chart, make revisions if needed, and provide date of issue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437181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Decision Program Charts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4165" y="2133601"/>
            <a:ext cx="7952508" cy="4433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8307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Activity Network Diagram</a:t>
            </a:r>
            <a:endParaRPr lang="en-GB" sz="4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2000" y="2279073"/>
            <a:ext cx="9545782" cy="4128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9690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Activity Network Diagram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55" y="1593274"/>
            <a:ext cx="11111345" cy="4932218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A diagram of project activities that shows the sequential and simultaneous relationships of those activities using arrows and nodes, as well as the dependencies</a:t>
            </a:r>
          </a:p>
          <a:p>
            <a:r>
              <a:rPr lang="en-GB" sz="3200" dirty="0" smtClean="0"/>
              <a:t>It is used to identify a project’s critical path, as well as the most likely project completion time, the most optimistic time and the most pessimistic time</a:t>
            </a:r>
          </a:p>
          <a:p>
            <a:r>
              <a:rPr lang="en-GB" sz="3200" dirty="0" smtClean="0"/>
              <a:t>Can only show finish-to-start dependencies</a:t>
            </a:r>
          </a:p>
          <a:p>
            <a:r>
              <a:rPr lang="en-GB" sz="3200" dirty="0" smtClean="0"/>
              <a:t>In process management is very useful for optimising the process time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607799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Activity Network Diagram Creation</a:t>
            </a:r>
            <a:endParaRPr lang="en-GB" sz="4400" dirty="0"/>
          </a:p>
        </p:txBody>
      </p:sp>
      <p:sp>
        <p:nvSpPr>
          <p:cNvPr id="4" name="AutoShape 2" descr="Activity Network Diagram"/>
          <p:cNvSpPr>
            <a:spLocks noGrp="1" noChangeAspect="1" noChangeArrowheads="1"/>
          </p:cNvSpPr>
          <p:nvPr>
            <p:ph idx="1"/>
          </p:nvPr>
        </p:nvSpPr>
        <p:spPr bwMode="auto">
          <a:xfrm>
            <a:off x="581891" y="2052918"/>
            <a:ext cx="11014363" cy="456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First list down all the activities involved in the project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Find out the chronological order of activities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Find out tasks that can be executed simultaneously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Arrows depict an activity, whereas the nodes depict the start and end of an activity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There should be only a single start and end nodes for a project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Each task should be given unique node notations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Draw it out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28398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Activity Network Diagram Example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6691" y="2119745"/>
            <a:ext cx="10425545" cy="4343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4949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Activity Network Diagram Calculations</a:t>
            </a:r>
            <a:endParaRPr lang="en-GB" sz="4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08710" y="2052918"/>
                <a:ext cx="11062854" cy="444486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 smtClean="0"/>
                  <a:t>Expected Time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𝑂𝑝𝑡𝑖𝑚𝑖𝑠𝑡𝑖𝑐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+4 ×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𝑀𝑜𝑠𝑡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𝐿𝑖𝑘𝑒𝑙𝑦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×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𝑃𝑒𝑠𝑠𝑖𝑚𝑖𝑠𝑡𝑖𝑐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endParaRPr lang="en-GB" sz="3200" dirty="0" smtClean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r>
                  <a:rPr lang="en-GB" sz="3200" dirty="0" smtClean="0"/>
                  <a:t>Limits of Expected Variation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𝑂𝑝𝑡𝑖𝑚𝑖𝑠𝑡𝑖𝑐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𝑃𝑒𝑠𝑠𝑖𝑚𝑖𝑠𝑡𝑖𝑐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08710" y="2052918"/>
                <a:ext cx="11062854" cy="4444864"/>
              </a:xfrm>
              <a:blipFill>
                <a:blip r:embed="rId2"/>
                <a:stretch>
                  <a:fillRect l="-13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744943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9164</TotalTime>
  <Words>1198</Words>
  <Application>Microsoft Office PowerPoint</Application>
  <PresentationFormat>Widescreen</PresentationFormat>
  <Paragraphs>130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Cambria Math</vt:lpstr>
      <vt:lpstr>Century Gothic</vt:lpstr>
      <vt:lpstr>Wingdings 3</vt:lpstr>
      <vt:lpstr>Ion</vt:lpstr>
      <vt:lpstr>Define Phase – Management &amp;               Planning Tools  </vt:lpstr>
      <vt:lpstr>Management and Planning Tools</vt:lpstr>
      <vt:lpstr>Affinity Diagram</vt:lpstr>
      <vt:lpstr>How to Create an Affinity Diagram</vt:lpstr>
      <vt:lpstr>Affinity Diagram- Silent Consensus</vt:lpstr>
      <vt:lpstr>Affinity Diagram- Clarification Step</vt:lpstr>
      <vt:lpstr>Affinity Diagram Example</vt:lpstr>
      <vt:lpstr>Interrelationships Diagrams</vt:lpstr>
      <vt:lpstr>Interrelationship Diagramming Steps</vt:lpstr>
      <vt:lpstr>Interrelationship Diagramming Steps</vt:lpstr>
      <vt:lpstr>Interrelationship Diagram Steps</vt:lpstr>
      <vt:lpstr>Tree Diagram</vt:lpstr>
      <vt:lpstr>Creating a Tree Diagram</vt:lpstr>
      <vt:lpstr>Tree Diagram Example</vt:lpstr>
      <vt:lpstr>Matrix Diagrams</vt:lpstr>
      <vt:lpstr>Prioritisation matrix</vt:lpstr>
      <vt:lpstr>Prioritisation Matrix Creation</vt:lpstr>
      <vt:lpstr>Prioritisation Matrix Creation</vt:lpstr>
      <vt:lpstr>Prioritisation Matrix Example</vt:lpstr>
      <vt:lpstr>Process Decision Program Charts</vt:lpstr>
      <vt:lpstr>Process Decision Program Charts</vt:lpstr>
      <vt:lpstr>Process Decision Program Charts Creation</vt:lpstr>
      <vt:lpstr>Process Decision Program Charts Creation</vt:lpstr>
      <vt:lpstr>Process Decision Program Charts </vt:lpstr>
      <vt:lpstr>Activity Network Diagram</vt:lpstr>
      <vt:lpstr>Activity Network Diagram</vt:lpstr>
      <vt:lpstr>Activity Network Diagram Creation</vt:lpstr>
      <vt:lpstr>Activity Network Diagram Example</vt:lpstr>
      <vt:lpstr>Activity Network Diagram Calculations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Define Phase – Management &amp;               Planning Tools</dc:title>
  <dc:creator>Andrew Thorn</dc:creator>
  <cp:lastModifiedBy>Andrew Thorn</cp:lastModifiedBy>
  <cp:revision>23</cp:revision>
  <dcterms:created xsi:type="dcterms:W3CDTF">2021-01-08T14:25:05Z</dcterms:created>
  <dcterms:modified xsi:type="dcterms:W3CDTF">2021-01-14T23:09:44Z</dcterms:modified>
</cp:coreProperties>
</file>