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4.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1"/>
    <p:sldMasterId id="2147483663" r:id="rId2"/>
    <p:sldMasterId id="2147483668" r:id="rId3"/>
    <p:sldMasterId id="2147483669" r:id="rId4"/>
    <p:sldMasterId id="2147483778" r:id="rId5"/>
  </p:sldMasterIdLst>
  <p:notesMasterIdLst>
    <p:notesMasterId r:id="rId56"/>
  </p:notesMasterIdLst>
  <p:sldIdLst>
    <p:sldId id="257" r:id="rId6"/>
    <p:sldId id="258" r:id="rId7"/>
    <p:sldId id="452" r:id="rId8"/>
    <p:sldId id="285" r:id="rId9"/>
    <p:sldId id="446" r:id="rId10"/>
    <p:sldId id="315" r:id="rId11"/>
    <p:sldId id="499" r:id="rId12"/>
    <p:sldId id="316" r:id="rId13"/>
    <p:sldId id="317" r:id="rId14"/>
    <p:sldId id="326" r:id="rId15"/>
    <p:sldId id="443" r:id="rId16"/>
    <p:sldId id="473" r:id="rId17"/>
    <p:sldId id="474" r:id="rId18"/>
    <p:sldId id="328" r:id="rId19"/>
    <p:sldId id="330" r:id="rId20"/>
    <p:sldId id="319" r:id="rId21"/>
    <p:sldId id="489" r:id="rId22"/>
    <p:sldId id="490" r:id="rId23"/>
    <p:sldId id="444" r:id="rId24"/>
    <p:sldId id="324" r:id="rId25"/>
    <p:sldId id="430" r:id="rId26"/>
    <p:sldId id="475" r:id="rId27"/>
    <p:sldId id="476" r:id="rId28"/>
    <p:sldId id="477" r:id="rId29"/>
    <p:sldId id="491" r:id="rId30"/>
    <p:sldId id="492" r:id="rId31"/>
    <p:sldId id="436" r:id="rId32"/>
    <p:sldId id="429" r:id="rId33"/>
    <p:sldId id="478" r:id="rId34"/>
    <p:sldId id="431" r:id="rId35"/>
    <p:sldId id="295" r:id="rId36"/>
    <p:sldId id="449" r:id="rId37"/>
    <p:sldId id="442" r:id="rId38"/>
    <p:sldId id="296" r:id="rId39"/>
    <p:sldId id="494" r:id="rId40"/>
    <p:sldId id="493" r:id="rId41"/>
    <p:sldId id="456" r:id="rId42"/>
    <p:sldId id="479" r:id="rId43"/>
    <p:sldId id="481" r:id="rId44"/>
    <p:sldId id="482" r:id="rId45"/>
    <p:sldId id="483" r:id="rId46"/>
    <p:sldId id="484" r:id="rId47"/>
    <p:sldId id="458" r:id="rId48"/>
    <p:sldId id="485" r:id="rId49"/>
    <p:sldId id="487" r:id="rId50"/>
    <p:sldId id="488" r:id="rId51"/>
    <p:sldId id="486" r:id="rId52"/>
    <p:sldId id="469" r:id="rId53"/>
    <p:sldId id="297" r:id="rId54"/>
    <p:sldId id="470" r:id="rId55"/>
  </p:sldIdLst>
  <p:sldSz cx="9144000" cy="6858000" type="screen4x3"/>
  <p:notesSz cx="6858000" cy="9144000"/>
  <p:custDataLst>
    <p:tags r:id="rId57"/>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49281" autoAdjust="0"/>
  </p:normalViewPr>
  <p:slideViewPr>
    <p:cSldViewPr snapToGrid="0" snapToObjects="1">
      <p:cViewPr varScale="1">
        <p:scale>
          <a:sx n="55" d="100"/>
          <a:sy n="55" d="100"/>
        </p:scale>
        <p:origin x="2850" y="6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presProps" Target="presProps.xml"/><Relationship Id="rId5" Type="http://schemas.openxmlformats.org/officeDocument/2006/relationships/slideMaster" Target="slideMasters/slideMaster5.xml"/><Relationship Id="rId61" Type="http://schemas.openxmlformats.org/officeDocument/2006/relationships/tableStyles" Target="tableStyle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tags" Target="tags/tag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Rees-Edwards" userId="6ddc9a34-5fd4-438d-87b4-9c8b83b97512" providerId="ADAL" clId="{7949757A-AD69-4126-B2D1-7959911563A1}"/>
    <pc:docChg chg="modSld">
      <pc:chgData name="Alison Rees-Edwards" userId="6ddc9a34-5fd4-438d-87b4-9c8b83b97512" providerId="ADAL" clId="{7949757A-AD69-4126-B2D1-7959911563A1}" dt="2026-08-21T13:09:41.601" v="31" actId="20577"/>
      <pc:docMkLst>
        <pc:docMk/>
      </pc:docMkLst>
      <pc:sldChg chg="modNotesTx">
        <pc:chgData name="Alison Rees-Edwards" userId="6ddc9a34-5fd4-438d-87b4-9c8b83b97512" providerId="ADAL" clId="{7949757A-AD69-4126-B2D1-7959911563A1}" dt="2026-08-21T13:09:17.782" v="25" actId="20577"/>
        <pc:sldMkLst>
          <pc:docMk/>
          <pc:sldMk cId="2690048809" sldId="296"/>
        </pc:sldMkLst>
      </pc:sldChg>
      <pc:sldChg chg="modNotesTx">
        <pc:chgData name="Alison Rees-Edwards" userId="6ddc9a34-5fd4-438d-87b4-9c8b83b97512" providerId="ADAL" clId="{7949757A-AD69-4126-B2D1-7959911563A1}" dt="2026-08-21T13:09:41.601" v="31" actId="20577"/>
        <pc:sldMkLst>
          <pc:docMk/>
          <pc:sldMk cId="1298286671" sldId="297"/>
        </pc:sldMkLst>
      </pc:sldChg>
      <pc:sldChg chg="modNotesTx">
        <pc:chgData name="Alison Rees-Edwards" userId="6ddc9a34-5fd4-438d-87b4-9c8b83b97512" providerId="ADAL" clId="{7949757A-AD69-4126-B2D1-7959911563A1}" dt="2026-08-21T13:08:14.681" v="3" actId="20577"/>
        <pc:sldMkLst>
          <pc:docMk/>
          <pc:sldMk cId="743455823" sldId="315"/>
        </pc:sldMkLst>
      </pc:sldChg>
      <pc:sldChg chg="modNotesTx">
        <pc:chgData name="Alison Rees-Edwards" userId="6ddc9a34-5fd4-438d-87b4-9c8b83b97512" providerId="ADAL" clId="{7949757A-AD69-4126-B2D1-7959911563A1}" dt="2026-08-21T13:08:20.227" v="4" actId="20577"/>
        <pc:sldMkLst>
          <pc:docMk/>
          <pc:sldMk cId="3376208712" sldId="317"/>
        </pc:sldMkLst>
      </pc:sldChg>
      <pc:sldChg chg="modNotesTx">
        <pc:chgData name="Alison Rees-Edwards" userId="6ddc9a34-5fd4-438d-87b4-9c8b83b97512" providerId="ADAL" clId="{7949757A-AD69-4126-B2D1-7959911563A1}" dt="2026-08-21T13:08:34.343" v="9" actId="20577"/>
        <pc:sldMkLst>
          <pc:docMk/>
          <pc:sldMk cId="3117023597" sldId="319"/>
        </pc:sldMkLst>
      </pc:sldChg>
      <pc:sldChg chg="modNotesTx">
        <pc:chgData name="Alison Rees-Edwards" userId="6ddc9a34-5fd4-438d-87b4-9c8b83b97512" providerId="ADAL" clId="{7949757A-AD69-4126-B2D1-7959911563A1}" dt="2026-08-21T13:08:31.999" v="8" actId="20577"/>
        <pc:sldMkLst>
          <pc:docMk/>
          <pc:sldMk cId="1184760701" sldId="330"/>
        </pc:sldMkLst>
      </pc:sldChg>
      <pc:sldChg chg="modNotesTx">
        <pc:chgData name="Alison Rees-Edwards" userId="6ddc9a34-5fd4-438d-87b4-9c8b83b97512" providerId="ADAL" clId="{7949757A-AD69-4126-B2D1-7959911563A1}" dt="2026-08-21T13:08:57.432" v="16" actId="20577"/>
        <pc:sldMkLst>
          <pc:docMk/>
          <pc:sldMk cId="825556576" sldId="429"/>
        </pc:sldMkLst>
      </pc:sldChg>
      <pc:sldChg chg="modNotesTx">
        <pc:chgData name="Alison Rees-Edwards" userId="6ddc9a34-5fd4-438d-87b4-9c8b83b97512" providerId="ADAL" clId="{7949757A-AD69-4126-B2D1-7959911563A1}" dt="2026-08-21T13:08:44.212" v="12" actId="20577"/>
        <pc:sldMkLst>
          <pc:docMk/>
          <pc:sldMk cId="587673813" sldId="430"/>
        </pc:sldMkLst>
      </pc:sldChg>
      <pc:sldChg chg="modNotesTx">
        <pc:chgData name="Alison Rees-Edwards" userId="6ddc9a34-5fd4-438d-87b4-9c8b83b97512" providerId="ADAL" clId="{7949757A-AD69-4126-B2D1-7959911563A1}" dt="2026-08-21T13:09:05.161" v="20" actId="20577"/>
        <pc:sldMkLst>
          <pc:docMk/>
          <pc:sldMk cId="2729815814" sldId="431"/>
        </pc:sldMkLst>
      </pc:sldChg>
      <pc:sldChg chg="modNotesTx">
        <pc:chgData name="Alison Rees-Edwards" userId="6ddc9a34-5fd4-438d-87b4-9c8b83b97512" providerId="ADAL" clId="{7949757A-AD69-4126-B2D1-7959911563A1}" dt="2026-08-21T13:09:12.124" v="22" actId="20577"/>
        <pc:sldMkLst>
          <pc:docMk/>
          <pc:sldMk cId="2200569230" sldId="442"/>
        </pc:sldMkLst>
      </pc:sldChg>
      <pc:sldChg chg="modNotesTx">
        <pc:chgData name="Alison Rees-Edwards" userId="6ddc9a34-5fd4-438d-87b4-9c8b83b97512" providerId="ADAL" clId="{7949757A-AD69-4126-B2D1-7959911563A1}" dt="2026-08-21T13:08:23.686" v="5" actId="20577"/>
        <pc:sldMkLst>
          <pc:docMk/>
          <pc:sldMk cId="2467316242" sldId="443"/>
        </pc:sldMkLst>
      </pc:sldChg>
      <pc:sldChg chg="modNotesTx">
        <pc:chgData name="Alison Rees-Edwards" userId="6ddc9a34-5fd4-438d-87b4-9c8b83b97512" providerId="ADAL" clId="{7949757A-AD69-4126-B2D1-7959911563A1}" dt="2026-08-21T13:08:11.605" v="2" actId="20577"/>
        <pc:sldMkLst>
          <pc:docMk/>
          <pc:sldMk cId="375206212" sldId="446"/>
        </pc:sldMkLst>
      </pc:sldChg>
      <pc:sldChg chg="modNotesTx">
        <pc:chgData name="Alison Rees-Edwards" userId="6ddc9a34-5fd4-438d-87b4-9c8b83b97512" providerId="ADAL" clId="{7949757A-AD69-4126-B2D1-7959911563A1}" dt="2026-08-21T13:09:08.980" v="21" actId="20577"/>
        <pc:sldMkLst>
          <pc:docMk/>
          <pc:sldMk cId="2239789602" sldId="449"/>
        </pc:sldMkLst>
      </pc:sldChg>
      <pc:sldChg chg="modNotesTx">
        <pc:chgData name="Alison Rees-Edwards" userId="6ddc9a34-5fd4-438d-87b4-9c8b83b97512" providerId="ADAL" clId="{7949757A-AD69-4126-B2D1-7959911563A1}" dt="2026-08-21T13:08:26.090" v="6" actId="20577"/>
        <pc:sldMkLst>
          <pc:docMk/>
          <pc:sldMk cId="3091509672" sldId="473"/>
        </pc:sldMkLst>
      </pc:sldChg>
      <pc:sldChg chg="modNotesTx">
        <pc:chgData name="Alison Rees-Edwards" userId="6ddc9a34-5fd4-438d-87b4-9c8b83b97512" providerId="ADAL" clId="{7949757A-AD69-4126-B2D1-7959911563A1}" dt="2026-08-21T13:08:28.727" v="7" actId="20577"/>
        <pc:sldMkLst>
          <pc:docMk/>
          <pc:sldMk cId="3659364757" sldId="474"/>
        </pc:sldMkLst>
      </pc:sldChg>
      <pc:sldChg chg="modNotesTx">
        <pc:chgData name="Alison Rees-Edwards" userId="6ddc9a34-5fd4-438d-87b4-9c8b83b97512" providerId="ADAL" clId="{7949757A-AD69-4126-B2D1-7959911563A1}" dt="2026-08-21T13:08:46.841" v="13" actId="20577"/>
        <pc:sldMkLst>
          <pc:docMk/>
          <pc:sldMk cId="2257723686" sldId="475"/>
        </pc:sldMkLst>
      </pc:sldChg>
      <pc:sldChg chg="modNotesTx">
        <pc:chgData name="Alison Rees-Edwards" userId="6ddc9a34-5fd4-438d-87b4-9c8b83b97512" providerId="ADAL" clId="{7949757A-AD69-4126-B2D1-7959911563A1}" dt="2026-08-21T13:08:49.378" v="14" actId="20577"/>
        <pc:sldMkLst>
          <pc:docMk/>
          <pc:sldMk cId="2786504096" sldId="476"/>
        </pc:sldMkLst>
      </pc:sldChg>
      <pc:sldChg chg="modNotesTx">
        <pc:chgData name="Alison Rees-Edwards" userId="6ddc9a34-5fd4-438d-87b4-9c8b83b97512" providerId="ADAL" clId="{7949757A-AD69-4126-B2D1-7959911563A1}" dt="2026-08-21T13:08:51.287" v="15" actId="20577"/>
        <pc:sldMkLst>
          <pc:docMk/>
          <pc:sldMk cId="3074980437" sldId="477"/>
        </pc:sldMkLst>
      </pc:sldChg>
      <pc:sldChg chg="modNotesTx">
        <pc:chgData name="Alison Rees-Edwards" userId="6ddc9a34-5fd4-438d-87b4-9c8b83b97512" providerId="ADAL" clId="{7949757A-AD69-4126-B2D1-7959911563A1}" dt="2026-08-21T13:09:02.625" v="19" actId="20577"/>
        <pc:sldMkLst>
          <pc:docMk/>
          <pc:sldMk cId="916814364" sldId="478"/>
        </pc:sldMkLst>
      </pc:sldChg>
      <pc:sldChg chg="modNotesTx">
        <pc:chgData name="Alison Rees-Edwards" userId="6ddc9a34-5fd4-438d-87b4-9c8b83b97512" providerId="ADAL" clId="{7949757A-AD69-4126-B2D1-7959911563A1}" dt="2026-08-21T13:09:28.115" v="28" actId="20577"/>
        <pc:sldMkLst>
          <pc:docMk/>
          <pc:sldMk cId="116310182" sldId="482"/>
        </pc:sldMkLst>
      </pc:sldChg>
      <pc:sldChg chg="modNotesTx">
        <pc:chgData name="Alison Rees-Edwards" userId="6ddc9a34-5fd4-438d-87b4-9c8b83b97512" providerId="ADAL" clId="{7949757A-AD69-4126-B2D1-7959911563A1}" dt="2026-08-21T13:09:30.851" v="29" actId="20577"/>
        <pc:sldMkLst>
          <pc:docMk/>
          <pc:sldMk cId="2413812618" sldId="483"/>
        </pc:sldMkLst>
      </pc:sldChg>
      <pc:sldChg chg="modNotesTx">
        <pc:chgData name="Alison Rees-Edwards" userId="6ddc9a34-5fd4-438d-87b4-9c8b83b97512" providerId="ADAL" clId="{7949757A-AD69-4126-B2D1-7959911563A1}" dt="2026-08-21T13:09:33.386" v="30" actId="20577"/>
        <pc:sldMkLst>
          <pc:docMk/>
          <pc:sldMk cId="204727425" sldId="484"/>
        </pc:sldMkLst>
      </pc:sldChg>
      <pc:sldChg chg="modNotesTx">
        <pc:chgData name="Alison Rees-Edwards" userId="6ddc9a34-5fd4-438d-87b4-9c8b83b97512" providerId="ADAL" clId="{7949757A-AD69-4126-B2D1-7959911563A1}" dt="2026-08-21T13:08:36.356" v="10" actId="20577"/>
        <pc:sldMkLst>
          <pc:docMk/>
          <pc:sldMk cId="2134121668" sldId="489"/>
        </pc:sldMkLst>
      </pc:sldChg>
      <pc:sldChg chg="modNotesTx">
        <pc:chgData name="Alison Rees-Edwards" userId="6ddc9a34-5fd4-438d-87b4-9c8b83b97512" providerId="ADAL" clId="{7949757A-AD69-4126-B2D1-7959911563A1}" dt="2026-08-21T13:08:39.058" v="11" actId="20577"/>
        <pc:sldMkLst>
          <pc:docMk/>
          <pc:sldMk cId="1753390583" sldId="490"/>
        </pc:sldMkLst>
      </pc:sldChg>
      <pc:sldChg chg="modNotesTx">
        <pc:chgData name="Alison Rees-Edwards" userId="6ddc9a34-5fd4-438d-87b4-9c8b83b97512" providerId="ADAL" clId="{7949757A-AD69-4126-B2D1-7959911563A1}" dt="2026-08-21T13:09:22.670" v="27" actId="20577"/>
        <pc:sldMkLst>
          <pc:docMk/>
          <pc:sldMk cId="1413032421" sldId="493"/>
        </pc:sldMkLst>
      </pc:sldChg>
      <pc:sldChg chg="modNotesTx">
        <pc:chgData name="Alison Rees-Edwards" userId="6ddc9a34-5fd4-438d-87b4-9c8b83b97512" providerId="ADAL" clId="{7949757A-AD69-4126-B2D1-7959911563A1}" dt="2026-08-21T13:09:20.364" v="26" actId="20577"/>
        <pc:sldMkLst>
          <pc:docMk/>
          <pc:sldMk cId="3138511122" sldId="49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8/21/2026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cy-GB" altLang="cy-GB" baseline="0"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a:t>
            </a:fld>
            <a:endParaRPr lang="en-US"/>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1586872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3183712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34572867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txBody>
          <a:bodyPr/>
          <a:lstStyle/>
          <a:p>
            <a:endParaRPr lang="en-GB"/>
          </a:p>
        </p:txBody>
      </p:sp>
      <p:sp>
        <p:nvSpPr>
          <p:cNvPr id="13315"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41DB5C-EB30-4949-8F73-A094E8B81438}"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6798300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Belonging Word Cloud</a:t>
            </a:r>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19305128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txBody>
          <a:bodyPr/>
          <a:lstStyle/>
          <a:p>
            <a:endParaRPr lang="en-GB"/>
          </a:p>
        </p:txBody>
      </p:sp>
      <p:sp>
        <p:nvSpPr>
          <p:cNvPr id="13315"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41DB5C-EB30-4949-8F73-A094E8B81438}"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2599986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784874D-5CF1-445E-8B3A-3DE06A0936FB}"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363" name="Rectangle 2"/>
          <p:cNvSpPr>
            <a:spLocks noGrp="1" noRot="1" noChangeAspect="1" noChangeArrowheads="1" noTextEdit="1"/>
          </p:cNvSpPr>
          <p:nvPr>
            <p:ph type="sldImg"/>
          </p:nvPr>
        </p:nvSpPr>
        <p:spPr>
          <a:ln/>
        </p:spPr>
        <p:txBody>
          <a:bodyPr/>
          <a:lstStyle/>
          <a:p>
            <a:endParaRPr lang="en-GB"/>
          </a:p>
        </p:txBody>
      </p:sp>
      <p:sp>
        <p:nvSpPr>
          <p:cNvPr id="15364"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2375934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784874D-5CF1-445E-8B3A-3DE06A0936FB}"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363" name="Rectangle 2"/>
          <p:cNvSpPr>
            <a:spLocks noGrp="1" noRot="1" noChangeAspect="1" noChangeArrowheads="1" noTextEdit="1"/>
          </p:cNvSpPr>
          <p:nvPr>
            <p:ph type="sldImg"/>
          </p:nvPr>
        </p:nvSpPr>
        <p:spPr>
          <a:ln/>
        </p:spPr>
        <p:txBody>
          <a:bodyPr/>
          <a:lstStyle/>
          <a:p>
            <a:endParaRPr lang="en-GB"/>
          </a:p>
        </p:txBody>
      </p:sp>
      <p:sp>
        <p:nvSpPr>
          <p:cNvPr id="15364"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9728588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noProof="0"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11766689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E11C5E-B23B-6C06-DC1F-5D2FB7C2B9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240A64-49A0-2E1A-49A0-C69EA52FB66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319B5DE-28C0-58B7-FEDC-BC4B5C08990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noProof="0" dirty="0"/>
          </a:p>
        </p:txBody>
      </p:sp>
      <p:sp>
        <p:nvSpPr>
          <p:cNvPr id="4" name="Slide Number Placeholder 3">
            <a:extLst>
              <a:ext uri="{FF2B5EF4-FFF2-40B4-BE49-F238E27FC236}">
                <a16:creationId xmlns:a16="http://schemas.microsoft.com/office/drawing/2014/main" id="{192C70A6-4A96-3FE4-6218-03AD4A4507CC}"/>
              </a:ext>
            </a:extLst>
          </p:cNvPr>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18661221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F8DA32-C334-5DC0-3419-F083BAB2C2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01DA0F-15C6-F363-2B3F-AB52062DEE1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DD16087-6466-2BE7-311D-C29A7D1D7E7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altLang="cy-GB" dirty="0"/>
          </a:p>
        </p:txBody>
      </p:sp>
      <p:sp>
        <p:nvSpPr>
          <p:cNvPr id="4" name="Slide Number Placeholder 3">
            <a:extLst>
              <a:ext uri="{FF2B5EF4-FFF2-40B4-BE49-F238E27FC236}">
                <a16:creationId xmlns:a16="http://schemas.microsoft.com/office/drawing/2014/main" id="{B1763E9A-C830-1858-86FF-FF444FA1B142}"/>
              </a:ext>
            </a:extLst>
          </p:cNvPr>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13597180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indent="0" fontAlgn="t">
              <a:buFont typeface="Arial" panose="020B0604020202020204" pitchFamily="34" charset="0"/>
              <a:buNone/>
            </a:pP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A1E105F-8527-4319-AD10-2196F5B20ABD}" type="slidenum">
              <a:rPr lang="en-GB" smtClean="0"/>
              <a:t>15</a:t>
            </a:fld>
            <a:endParaRPr lang="en-GB"/>
          </a:p>
        </p:txBody>
      </p:sp>
    </p:spTree>
    <p:extLst>
      <p:ext uri="{BB962C8B-B14F-4D97-AF65-F5344CB8AC3E}">
        <p14:creationId xmlns:p14="http://schemas.microsoft.com/office/powerpoint/2010/main" val="36338944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A1E105F-8527-4319-AD10-2196F5B20ABD}" type="slidenum">
              <a:rPr lang="en-GB" smtClean="0"/>
              <a:t>16</a:t>
            </a:fld>
            <a:endParaRPr lang="en-GB"/>
          </a:p>
        </p:txBody>
      </p:sp>
    </p:spTree>
    <p:extLst>
      <p:ext uri="{BB962C8B-B14F-4D97-AF65-F5344CB8AC3E}">
        <p14:creationId xmlns:p14="http://schemas.microsoft.com/office/powerpoint/2010/main" val="26341059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D2AF69-F696-186A-F815-2156544E37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4F6EB0-2F8A-ADA8-9333-50F8D2FBD85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95BF72D-AC41-3F3A-28DD-91054DE6E0FB}"/>
              </a:ext>
            </a:extLst>
          </p:cNvPr>
          <p:cNvSpPr>
            <a:spLocks noGrp="1"/>
          </p:cNvSpPr>
          <p:nvPr>
            <p:ph type="body" idx="1"/>
          </p:nvPr>
        </p:nvSpPr>
        <p:spPr/>
        <p:txBody>
          <a:bodyPr/>
          <a:lstStyle/>
          <a:p>
            <a:pPr marL="0" indent="0">
              <a:buFont typeface="Arial" panose="020B0604020202020204" pitchFamily="34" charset="0"/>
              <a:buNone/>
            </a:pPr>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7F4D8AAC-A964-351D-8D7B-0ECE99F6E446}"/>
              </a:ext>
            </a:extLst>
          </p:cNvPr>
          <p:cNvSpPr>
            <a:spLocks noGrp="1"/>
          </p:cNvSpPr>
          <p:nvPr>
            <p:ph type="sldNum" sz="quarter" idx="5"/>
          </p:nvPr>
        </p:nvSpPr>
        <p:spPr/>
        <p:txBody>
          <a:bodyPr/>
          <a:lstStyle/>
          <a:p>
            <a:fld id="{8A1E105F-8527-4319-AD10-2196F5B20ABD}" type="slidenum">
              <a:rPr lang="en-GB" smtClean="0"/>
              <a:t>17</a:t>
            </a:fld>
            <a:endParaRPr lang="en-GB"/>
          </a:p>
        </p:txBody>
      </p:sp>
    </p:spTree>
    <p:extLst>
      <p:ext uri="{BB962C8B-B14F-4D97-AF65-F5344CB8AC3E}">
        <p14:creationId xmlns:p14="http://schemas.microsoft.com/office/powerpoint/2010/main" val="29431637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9000408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F63CF4-EAEB-AB99-CC27-BB43D9D79B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4BAEF1-6657-4CC4-91A1-F8F3C0C33EE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0407E2D-43DD-2576-BA48-096DE4BDE4F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0C64B61-634C-3BBB-BE04-FCE14D78ABC7}"/>
              </a:ext>
            </a:extLst>
          </p:cNvPr>
          <p:cNvSpPr>
            <a:spLocks noGrp="1"/>
          </p:cNvSpPr>
          <p:nvPr>
            <p:ph type="sldNum" sz="quarter" idx="5"/>
          </p:nvPr>
        </p:nvSpPr>
        <p:spPr/>
        <p:txBody>
          <a:bodyPr/>
          <a:lstStyle/>
          <a:p>
            <a:fld id="{8A1E105F-8527-4319-AD10-2196F5B20ABD}" type="slidenum">
              <a:rPr lang="en-GB" smtClean="0"/>
              <a:t>19</a:t>
            </a:fld>
            <a:endParaRPr lang="en-GB"/>
          </a:p>
        </p:txBody>
      </p:sp>
    </p:spTree>
    <p:extLst>
      <p:ext uri="{BB962C8B-B14F-4D97-AF65-F5344CB8AC3E}">
        <p14:creationId xmlns:p14="http://schemas.microsoft.com/office/powerpoint/2010/main" val="38488555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1E105F-8527-4319-AD10-2196F5B20ABD}" type="slidenum">
              <a:rPr lang="en-GB" smtClean="0"/>
              <a:t>20</a:t>
            </a:fld>
            <a:endParaRPr lang="en-GB"/>
          </a:p>
        </p:txBody>
      </p:sp>
    </p:spTree>
    <p:extLst>
      <p:ext uri="{BB962C8B-B14F-4D97-AF65-F5344CB8AC3E}">
        <p14:creationId xmlns:p14="http://schemas.microsoft.com/office/powerpoint/2010/main" val="19440236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25448284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A7339D-78AE-7A20-1AC0-C858288CEE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2FC45F-7381-E503-4AB9-10E5AA723E3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E418AAC-D3F8-9596-3C96-B6D180A8EAC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732A099-E16A-DFD7-3FFF-F43A71F55D40}"/>
              </a:ext>
            </a:extLst>
          </p:cNvPr>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23514207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E108DA-2BE6-5BD4-550E-95F1F66AE0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3FDA4C-F2C4-6DE9-7EE4-C3E52966CBA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74B8C0F-468B-25B4-9D85-C0C98F64915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68F9338-C1E2-CBCF-9909-FF09700D1BAD}"/>
              </a:ext>
            </a:extLst>
          </p:cNvPr>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13218044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C28481-CCD9-BB7C-139D-259EB06BE7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04FC63-0BD5-E7AD-543E-BD1FBCECA03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10F798A-8EA5-6148-86E7-EB0B12D0A24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F7D910D-9179-9705-9659-D016C9614AD6}"/>
              </a:ext>
            </a:extLst>
          </p:cNvPr>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18202480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55EA82-926C-DEA1-9D98-95C65B6967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3F2D3A-B89A-5944-63A6-9F50509EAB1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784324F-0090-CD7F-8943-D6107C7BDD4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0E9FF-DFE5-1348-0323-37C7F86F7E0B}"/>
              </a:ext>
            </a:extLst>
          </p:cNvPr>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402909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CF6D4D-7FB8-7E33-2C08-CEAAB878AD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348778-0815-D5AF-3545-85E2E0F1C24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5AB7F34-A671-83CA-FA03-D3BDCDBA13C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15950C5-23A7-7141-7599-26943062E9A5}"/>
              </a:ext>
            </a:extLst>
          </p:cNvPr>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354393426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12376493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t" latinLnBrk="0" hangingPunct="1">
              <a:lnSpc>
                <a:spcPct val="100000"/>
              </a:lnSpc>
              <a:spcBef>
                <a:spcPts val="0"/>
              </a:spcBef>
              <a:spcAft>
                <a:spcPts val="0"/>
              </a:spcAft>
              <a:buClrTx/>
              <a:buSzTx/>
              <a:buFont typeface="Arial" panose="020B0604020202020204" pitchFamily="34" charset="0"/>
              <a:buNone/>
              <a:tabLst/>
              <a:defRPr/>
            </a:pPr>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28</a:t>
            </a:fld>
            <a:endParaRPr lang="en-GB"/>
          </a:p>
        </p:txBody>
      </p:sp>
    </p:spTree>
    <p:extLst>
      <p:ext uri="{BB962C8B-B14F-4D97-AF65-F5344CB8AC3E}">
        <p14:creationId xmlns:p14="http://schemas.microsoft.com/office/powerpoint/2010/main" val="190177423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771398-3974-2F90-5C87-D11A12A76B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5841BC-34A6-23E0-286C-9DFE6AB0D9D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A5047B3-52AB-1206-A760-99F0E5555240}"/>
              </a:ext>
            </a:extLst>
          </p:cNvPr>
          <p:cNvSpPr>
            <a:spLocks noGrp="1"/>
          </p:cNvSpPr>
          <p:nvPr>
            <p:ph type="body" idx="1"/>
          </p:nvPr>
        </p:nvSpPr>
        <p:spPr/>
        <p:txBody>
          <a:bodyPr/>
          <a:lstStyle/>
          <a:p>
            <a:pPr marL="0" indent="0" fontAlgn="t">
              <a:buFont typeface="Arial" panose="020B0604020202020204" pitchFamily="34" charset="0"/>
              <a:buNone/>
            </a:pPr>
            <a:endParaRPr lang="en-GB" dirty="0"/>
          </a:p>
        </p:txBody>
      </p:sp>
      <p:sp>
        <p:nvSpPr>
          <p:cNvPr id="4" name="Slide Number Placeholder 3">
            <a:extLst>
              <a:ext uri="{FF2B5EF4-FFF2-40B4-BE49-F238E27FC236}">
                <a16:creationId xmlns:a16="http://schemas.microsoft.com/office/drawing/2014/main" id="{AC40B356-3017-8C9F-8C2A-028592BA7123}"/>
              </a:ext>
            </a:extLst>
          </p:cNvPr>
          <p:cNvSpPr>
            <a:spLocks noGrp="1"/>
          </p:cNvSpPr>
          <p:nvPr>
            <p:ph type="sldNum" sz="quarter" idx="5"/>
          </p:nvPr>
        </p:nvSpPr>
        <p:spPr/>
        <p:txBody>
          <a:bodyPr/>
          <a:lstStyle/>
          <a:p>
            <a:fld id="{8A1E105F-8527-4319-AD10-2196F5B20ABD}" type="slidenum">
              <a:rPr lang="en-GB" smtClean="0"/>
              <a:t>29</a:t>
            </a:fld>
            <a:endParaRPr lang="en-GB"/>
          </a:p>
        </p:txBody>
      </p:sp>
    </p:spTree>
    <p:extLst>
      <p:ext uri="{BB962C8B-B14F-4D97-AF65-F5344CB8AC3E}">
        <p14:creationId xmlns:p14="http://schemas.microsoft.com/office/powerpoint/2010/main" val="33072030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30</a:t>
            </a:fld>
            <a:endParaRPr lang="en-GB"/>
          </a:p>
        </p:txBody>
      </p:sp>
    </p:spTree>
    <p:extLst>
      <p:ext uri="{BB962C8B-B14F-4D97-AF65-F5344CB8AC3E}">
        <p14:creationId xmlns:p14="http://schemas.microsoft.com/office/powerpoint/2010/main" val="97683769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9449962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A51395-2F65-C946-71AF-005E253ED63E}"/>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A5412642-846F-1F28-AAEC-0A2E8645042C}"/>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B68BCF72-B1ED-E921-8018-DFFC10F11BF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24705085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3AB672-0F59-DD64-EB52-D9D98297F7B1}"/>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CF93A9F5-A86C-1597-0FC9-1F2581A3ED48}"/>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05E2C270-D82A-1826-F609-29DD312D737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246240237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fontAlgn="t"/>
            <a:br>
              <a:rPr lang="en-GB" sz="1200" b="0" i="0" kern="1200" dirty="0">
                <a:solidFill>
                  <a:schemeClr val="tx1"/>
                </a:solidFill>
                <a:effectLst/>
                <a:latin typeface="+mn-lt"/>
                <a:ea typeface="+mn-ea"/>
                <a:cs typeface="+mn-cs"/>
              </a:rPr>
            </a:br>
            <a:endParaRPr lang="cy-GB" altLang="cy-GB" dirty="0"/>
          </a:p>
        </p:txBody>
      </p:sp>
    </p:spTree>
    <p:extLst>
      <p:ext uri="{BB962C8B-B14F-4D97-AF65-F5344CB8AC3E}">
        <p14:creationId xmlns:p14="http://schemas.microsoft.com/office/powerpoint/2010/main" val="83631353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35</a:t>
            </a:fld>
            <a:endParaRPr lang="en-US"/>
          </a:p>
        </p:txBody>
      </p:sp>
    </p:spTree>
    <p:extLst>
      <p:ext uri="{BB962C8B-B14F-4D97-AF65-F5344CB8AC3E}">
        <p14:creationId xmlns:p14="http://schemas.microsoft.com/office/powerpoint/2010/main" val="246600937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36</a:t>
            </a:fld>
            <a:endParaRPr lang="en-US"/>
          </a:p>
        </p:txBody>
      </p:sp>
    </p:spTree>
    <p:extLst>
      <p:ext uri="{BB962C8B-B14F-4D97-AF65-F5344CB8AC3E}">
        <p14:creationId xmlns:p14="http://schemas.microsoft.com/office/powerpoint/2010/main" val="345503258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E673B0-EE58-508D-2446-94F2D0DCCBCA}"/>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BCDD2A91-2DB9-E219-C114-321BB7B115D6}"/>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6FFD8486-D1F5-0F32-6DEA-D608BA4FABA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28889538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6F0AC2-9AC5-4737-D1F5-0A03C1A609E7}"/>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54E1346B-34EC-999D-EF3B-07C5F446F22F}"/>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2DB50D26-48D9-EDB4-ECCF-FF49CAD88B9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66159376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40</a:t>
            </a:fld>
            <a:endParaRPr lang="en-US"/>
          </a:p>
        </p:txBody>
      </p:sp>
    </p:spTree>
    <p:extLst>
      <p:ext uri="{BB962C8B-B14F-4D97-AF65-F5344CB8AC3E}">
        <p14:creationId xmlns:p14="http://schemas.microsoft.com/office/powerpoint/2010/main" val="225817734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2C5979-4BAD-AE8E-3764-117D5C3B05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87EDF2-DC42-4151-DCBD-B4D7F50ADF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8FF60D-BFB1-C875-DD51-3485E74FECD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0ECE6D0-DF89-E104-ECC9-88A98603D5F3}"/>
              </a:ext>
            </a:extLst>
          </p:cNvPr>
          <p:cNvSpPr>
            <a:spLocks noGrp="1"/>
          </p:cNvSpPr>
          <p:nvPr>
            <p:ph type="sldNum" sz="quarter" idx="5"/>
          </p:nvPr>
        </p:nvSpPr>
        <p:spPr/>
        <p:txBody>
          <a:bodyPr/>
          <a:lstStyle/>
          <a:p>
            <a:fld id="{05FFDD11-B3EC-214B-B984-1798BFAD033A}" type="slidenum">
              <a:rPr lang="en-US" smtClean="0"/>
              <a:t>41</a:t>
            </a:fld>
            <a:endParaRPr lang="en-US"/>
          </a:p>
        </p:txBody>
      </p:sp>
    </p:spTree>
    <p:extLst>
      <p:ext uri="{BB962C8B-B14F-4D97-AF65-F5344CB8AC3E}">
        <p14:creationId xmlns:p14="http://schemas.microsoft.com/office/powerpoint/2010/main" val="423283211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0B26D8-C539-D232-2EBE-14FF2F727D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FD1119-4084-49CE-1A3C-FCBC404CC3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6E6AAA-B5E1-C6E9-4904-D9AC46167A6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FAF9771-9993-9331-BB96-78C34CD1606D}"/>
              </a:ext>
            </a:extLst>
          </p:cNvPr>
          <p:cNvSpPr>
            <a:spLocks noGrp="1"/>
          </p:cNvSpPr>
          <p:nvPr>
            <p:ph type="sldNum" sz="quarter" idx="5"/>
          </p:nvPr>
        </p:nvSpPr>
        <p:spPr/>
        <p:txBody>
          <a:bodyPr/>
          <a:lstStyle/>
          <a:p>
            <a:fld id="{05FFDD11-B3EC-214B-B984-1798BFAD033A}" type="slidenum">
              <a:rPr lang="en-US" smtClean="0"/>
              <a:t>42</a:t>
            </a:fld>
            <a:endParaRPr lang="en-US"/>
          </a:p>
        </p:txBody>
      </p:sp>
    </p:spTree>
    <p:extLst>
      <p:ext uri="{BB962C8B-B14F-4D97-AF65-F5344CB8AC3E}">
        <p14:creationId xmlns:p14="http://schemas.microsoft.com/office/powerpoint/2010/main" val="175513541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973BBA-41DE-297F-00CE-6C9FB2EA68BC}"/>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5542F462-A7B2-33B0-D0ED-D06587739AE9}"/>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DBC8A5C0-30B7-6176-3283-B77E6D8C5FF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282883809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7536DF-C903-8215-8155-198392074B2A}"/>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6A52D676-7FB6-FF6A-76D0-9A0BA687FEB3}"/>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B88C0BBC-F509-4420-08B4-6256A81E8F7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261247088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F457D8-DD33-FACB-3FC2-1471A6800742}"/>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9703064D-ECD5-6057-A8ED-CA8AC565EFFA}"/>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0570E496-5094-9326-C080-8DAA4EDBE76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34871515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6AC1F0-1827-23CD-5EF7-F64AC740AB2A}"/>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1DB69FF4-7747-F2A1-C55A-D5608CD4516E}"/>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980D1D49-2BA4-5157-E0FD-F7F300C9452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0224198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497D85-1504-371D-7468-1C40183B2F16}"/>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98829D3C-BBFF-E641-0D7D-9692EA426D0C}"/>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3B3C24F2-AD3F-3FF7-37DE-03323B852E2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298993034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EBE280-0E54-2C5C-EB71-21CED5ACE17E}"/>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AD178ACE-CA1C-A28A-3A0E-53D89054FB93}"/>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D6050DCC-0B0A-14BE-2631-F3AB3E0AB2E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03181399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47761151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6F7BA2-407B-C497-4806-CD5D343548D3}"/>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B8FB112E-C834-3A86-A5FB-B432ACE3F2AB}"/>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CEE34C76-48B2-AEC0-557C-EC682E24E5F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105269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08/21/2026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3135866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8" Type="http://schemas.openxmlformats.org/officeDocument/2006/relationships/theme" Target="../theme/theme5.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8/21/2026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tags" Target="../tags/tag4.xml"/><Relationship Id="rId7" Type="http://schemas.openxmlformats.org/officeDocument/2006/relationships/notesSlide" Target="../notesSlides/notesSlide7.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slideLayout" Target="../slideLayouts/slideLayout10.xml"/><Relationship Id="rId5" Type="http://schemas.openxmlformats.org/officeDocument/2006/relationships/tags" Target="../tags/tag6.xml"/><Relationship Id="rId4" Type="http://schemas.openxmlformats.org/officeDocument/2006/relationships/tags" Target="../tags/tag5.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hyperlink" Target="https://www.researchgate.net/profile/Ademolu-Adediran/publication/358734910_DIVERSITY_EQUITY_AND_INCLUSION_Practices_and_Impacts/links/622b4bc89f7b3246342223e7/DIVERSITY-EQUITY-AND-INCLUSION-Practices-and-Impacts.pdf" TargetMode="External"/><Relationship Id="rId2" Type="http://schemas.openxmlformats.org/officeDocument/2006/relationships/notesSlide" Target="../notesSlides/notesSlide47.xml"/><Relationship Id="rId1" Type="http://schemas.openxmlformats.org/officeDocument/2006/relationships/slideLayout" Target="../slideLayouts/slideLayout5.xml"/><Relationship Id="rId6" Type="http://schemas.openxmlformats.org/officeDocument/2006/relationships/hyperlink" Target="https://storychanges.com/what-constitutes-a-childcare-anti-discrimination-practice.html" TargetMode="External"/><Relationship Id="rId5" Type="http://schemas.openxmlformats.org/officeDocument/2006/relationships/hyperlink" Target="https://darpl.org/" TargetMode="External"/><Relationship Id="rId4" Type="http://schemas.openxmlformats.org/officeDocument/2006/relationships/hyperlink" Target="https://books.google.co.uk/books?hl=en&amp;lr=&amp;id=mg4TEQAAQBAJ&amp;oi=fnd&amp;pg=PT5&amp;dq=%22what+is+unconscious+bias%22+burdick&amp;ots=YZqTWMDMtb&amp;sig=puhlWbdgUKybY0ruZrtnTC6-qCw#v=onepage&amp;q=%22what%20is%20unconscious%20bias%22%20burdick&amp;f=false" TargetMode="External"/></Relationships>
</file>

<file path=ppt/slides/_rels/slide5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8.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a:xfrm>
            <a:off x="242455" y="1385456"/>
            <a:ext cx="4022117" cy="3738338"/>
          </a:xfrm>
        </p:spPr>
        <p:txBody>
          <a:bodyPr/>
          <a:lstStyle/>
          <a:p>
            <a:r>
              <a:rPr lang="en-GB" sz="3600" b="1" dirty="0" err="1"/>
              <a:t>Sesiwn</a:t>
            </a:r>
            <a:r>
              <a:rPr lang="en-GB" sz="3600" b="1" dirty="0"/>
              <a:t> 4</a:t>
            </a:r>
            <a:br>
              <a:rPr lang="en-GB" sz="3600" b="1" dirty="0"/>
            </a:br>
            <a:br>
              <a:rPr lang="en-GB" sz="3600" b="1" dirty="0"/>
            </a:br>
            <a:br>
              <a:rPr lang="en-GB" sz="3600" b="1" dirty="0"/>
            </a:br>
            <a:r>
              <a:rPr lang="cy-GB" sz="3600" noProof="0" dirty="0"/>
              <a:t>Arweinyddiaeth Gynhwysol, Tegwch a Chyfiawnder Cymdeithasol</a:t>
            </a:r>
            <a:br>
              <a:rPr lang="cy-GB" sz="4400" noProof="0" dirty="0"/>
            </a:br>
            <a:br>
              <a:rPr lang="en-GB" sz="4400" dirty="0"/>
            </a:br>
            <a:br>
              <a:rPr lang="en-GB" sz="4400" dirty="0"/>
            </a:br>
            <a:endParaRPr lang="en-GB" sz="4400" i="1" dirty="0">
              <a:solidFill>
                <a:schemeClr val="accent4">
                  <a:lumMod val="20000"/>
                  <a:lumOff val="80000"/>
                </a:schemeClr>
              </a:solidFill>
            </a:endParaRPr>
          </a:p>
        </p:txBody>
      </p:sp>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4391891" y="1385456"/>
            <a:ext cx="4509654" cy="3738995"/>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ea typeface="ＭＳ Ｐゴシック" charset="-128"/>
              </a:rPr>
              <a:t>Session 4</a:t>
            </a:r>
          </a:p>
          <a:p>
            <a:pPr marL="0" lvl="0" indent="0" eaLnBrk="0" fontAlgn="base" hangingPunct="0">
              <a:spcAft>
                <a:spcPct val="0"/>
              </a:spcAft>
              <a:buNone/>
              <a:defRPr/>
            </a:pPr>
            <a:endParaRPr lang="en-GB" sz="3600" b="1" kern="0" dirty="0">
              <a:solidFill>
                <a:schemeClr val="accent4">
                  <a:lumMod val="20000"/>
                  <a:lumOff val="80000"/>
                </a:schemeClr>
              </a:solidFill>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ea typeface="ＭＳ Ｐゴシック" charset="-128"/>
              </a:rPr>
              <a:t>Inclusive Leadership, Equity and Social Justice</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sz="4000" dirty="0">
                <a:latin typeface="Arial" panose="020B0604020202020204" pitchFamily="34" charset="0"/>
                <a:cs typeface="Arial" panose="020B0604020202020204" pitchFamily="34" charset="0"/>
              </a:rPr>
              <a:t>Cynnwys</a:t>
            </a:r>
            <a:br>
              <a:rPr lang="cy-GB" sz="4000" dirty="0">
                <a:latin typeface="Arial" panose="020B0604020202020204" pitchFamily="34" charset="0"/>
                <a:cs typeface="Arial" panose="020B0604020202020204" pitchFamily="34" charset="0"/>
              </a:rPr>
            </a:br>
            <a:r>
              <a:rPr lang="cy-GB" sz="4000" dirty="0" err="1">
                <a:solidFill>
                  <a:srgbClr val="0070C0"/>
                </a:solidFill>
                <a:latin typeface="Arial" panose="020B0604020202020204" pitchFamily="34" charset="0"/>
                <a:cs typeface="Arial" panose="020B0604020202020204" pitchFamily="34" charset="0"/>
              </a:rPr>
              <a:t>Contents</a:t>
            </a:r>
            <a:endParaRPr lang="en-GB" sz="4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a:xfrm>
            <a:off x="628650" y="2192215"/>
            <a:ext cx="3867150" cy="3443272"/>
          </a:xfrm>
        </p:spPr>
        <p:txBody>
          <a:bodyPr>
            <a:normAutofit fontScale="70000" lnSpcReduction="20000"/>
          </a:bodyPr>
          <a:lstStyle/>
          <a:p>
            <a:pPr marL="514350" indent="-514350">
              <a:buAutoNum type="arabicPeriod"/>
            </a:pPr>
            <a:r>
              <a:rPr lang="cy-GB" dirty="0">
                <a:latin typeface="Arial" panose="020B0604020202020204" pitchFamily="34" charset="0"/>
                <a:cs typeface="Arial" panose="020B0604020202020204" pitchFamily="34" charset="0"/>
              </a:rPr>
              <a:t>Cyflwyniad;</a:t>
            </a:r>
          </a:p>
          <a:p>
            <a:pPr marL="514350" indent="-514350">
              <a:buAutoNum type="arabicPeriod"/>
            </a:pPr>
            <a:r>
              <a:rPr lang="cy-GB" dirty="0">
                <a:latin typeface="Arial" panose="020B0604020202020204" pitchFamily="34" charset="0"/>
                <a:cs typeface="Arial" panose="020B0604020202020204" pitchFamily="34" charset="0"/>
              </a:rPr>
              <a:t>Cydraddoldeb, tegwch a chyfiawnder cymdeithasol;</a:t>
            </a:r>
          </a:p>
          <a:p>
            <a:pPr marL="514350" indent="-514350">
              <a:buAutoNum type="arabicPeriod"/>
            </a:pPr>
            <a:r>
              <a:rPr lang="cy-GB" dirty="0">
                <a:latin typeface="Arial" panose="020B0604020202020204" pitchFamily="34" charset="0"/>
                <a:cs typeface="Arial" panose="020B0604020202020204" pitchFamily="34" charset="0"/>
              </a:rPr>
              <a:t>Arweinyddiaeth gynhwysol;</a:t>
            </a:r>
          </a:p>
          <a:p>
            <a:pPr marL="514350" indent="-514350">
              <a:buAutoNum type="arabicPeriod"/>
            </a:pPr>
            <a:r>
              <a:rPr lang="cy-GB" dirty="0">
                <a:latin typeface="Arial" panose="020B0604020202020204" pitchFamily="34" charset="0"/>
                <a:cs typeface="Arial" panose="020B0604020202020204" pitchFamily="34" charset="0"/>
              </a:rPr>
              <a:t>Rhagfarn gudd;</a:t>
            </a:r>
          </a:p>
          <a:p>
            <a:pPr marL="514350" indent="-514350">
              <a:buAutoNum type="arabicPeriod"/>
            </a:pPr>
            <a:r>
              <a:rPr lang="cy-GB" dirty="0">
                <a:latin typeface="Arial" panose="020B0604020202020204" pitchFamily="34" charset="0"/>
                <a:cs typeface="Arial" panose="020B0604020202020204" pitchFamily="34" charset="0"/>
              </a:rPr>
              <a:t>Arfer gwrth-wahaniaethol a thimau amrywiol;</a:t>
            </a:r>
          </a:p>
          <a:p>
            <a:pPr marL="514350" indent="-514350">
              <a:buAutoNum type="arabicPeriod"/>
            </a:pPr>
            <a:r>
              <a:rPr lang="cy-GB" dirty="0">
                <a:latin typeface="Arial" panose="020B0604020202020204" pitchFamily="34" charset="0"/>
                <a:cs typeface="Arial" panose="020B0604020202020204" pitchFamily="34" charset="0"/>
              </a:rPr>
              <a:t>Archwiliad cynhwysiant</a:t>
            </a:r>
          </a:p>
          <a:p>
            <a:pPr marL="514350" indent="-514350">
              <a:buAutoNum type="arabicPeriod"/>
            </a:pPr>
            <a:r>
              <a:rPr lang="cy-GB" dirty="0">
                <a:latin typeface="Arial" panose="020B0604020202020204" pitchFamily="34" charset="0"/>
                <a:cs typeface="Arial" panose="020B0604020202020204" pitchFamily="34" charset="0"/>
              </a:rPr>
              <a:t>Cymorth ar gyfer yr asesiad.</a:t>
            </a:r>
          </a:p>
          <a:p>
            <a:pPr marL="0" indent="0">
              <a:buNone/>
            </a:pPr>
            <a:endParaRPr lang="en-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a:xfrm>
            <a:off x="4648200" y="2192215"/>
            <a:ext cx="3867150" cy="3443272"/>
          </a:xfrm>
        </p:spPr>
        <p:txBody>
          <a:bodyPr>
            <a:normAutofit fontScale="70000" lnSpcReduction="20000"/>
          </a:bodyPr>
          <a:lstStyle/>
          <a:p>
            <a:pPr marL="514350" indent="-514350">
              <a:buAutoNum type="arabicPeriod"/>
            </a:pPr>
            <a:r>
              <a:rPr lang="en-GB" dirty="0">
                <a:solidFill>
                  <a:srgbClr val="0070C0"/>
                </a:solidFill>
                <a:latin typeface="Arial" panose="020B0604020202020204" pitchFamily="34" charset="0"/>
                <a:cs typeface="Arial" panose="020B0604020202020204" pitchFamily="34" charset="0"/>
              </a:rPr>
              <a:t>Introduction;</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Equality, equity and social justice;</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Inclusive leadership;</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Unconscious bias;</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Anti-discriminatory practice and diverse teams;</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Inclusion audit;</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Assessment support.</a:t>
            </a:r>
          </a:p>
          <a:p>
            <a:pPr marL="514350" indent="-514350">
              <a:buAutoNum type="arabicPeriod"/>
            </a:pPr>
            <a:endParaRPr lang="en-GB" dirty="0">
              <a:solidFill>
                <a:srgbClr val="0070C0"/>
              </a:solidFill>
              <a:latin typeface="Arial" panose="020B0604020202020204" pitchFamily="34" charset="0"/>
              <a:cs typeface="Arial" panose="020B0604020202020204" pitchFamily="34" charset="0"/>
            </a:endParaRPr>
          </a:p>
          <a:p>
            <a:pPr marL="514350" indent="-514350">
              <a:buAutoNum type="arabicPeriod"/>
            </a:pPr>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2235D-B68D-D5D2-894F-0904D76FB8EF}"/>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Adran 1</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Section 1</a:t>
            </a:r>
          </a:p>
        </p:txBody>
      </p:sp>
      <p:sp>
        <p:nvSpPr>
          <p:cNvPr id="4" name="Content Placeholder 3">
            <a:extLst>
              <a:ext uri="{FF2B5EF4-FFF2-40B4-BE49-F238E27FC236}">
                <a16:creationId xmlns:a16="http://schemas.microsoft.com/office/drawing/2014/main" id="{646AF797-7827-DDAD-BD40-EE8BCD7FB54B}"/>
              </a:ext>
            </a:extLst>
          </p:cNvPr>
          <p:cNvSpPr>
            <a:spLocks noGrp="1"/>
          </p:cNvSpPr>
          <p:nvPr>
            <p:ph sz="half" idx="2"/>
          </p:nvPr>
        </p:nvSpPr>
        <p:spPr>
          <a:xfrm>
            <a:off x="4648200" y="2368061"/>
            <a:ext cx="3867150" cy="3267425"/>
          </a:xfrm>
        </p:spPr>
        <p:txBody>
          <a:bodyPr/>
          <a:lstStyle/>
          <a:p>
            <a:r>
              <a:rPr lang="en-GB" dirty="0">
                <a:latin typeface="Arial" panose="020B0604020202020204" pitchFamily="34" charset="0"/>
                <a:cs typeface="Arial" panose="020B0604020202020204" pitchFamily="34" charset="0"/>
              </a:rPr>
              <a:t>Cyflwyniad</a:t>
            </a: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Introduction</a:t>
            </a:r>
          </a:p>
        </p:txBody>
      </p:sp>
      <p:sp>
        <p:nvSpPr>
          <p:cNvPr id="7" name="TextBox 6">
            <a:extLst>
              <a:ext uri="{FF2B5EF4-FFF2-40B4-BE49-F238E27FC236}">
                <a16:creationId xmlns:a16="http://schemas.microsoft.com/office/drawing/2014/main" id="{F75ECAAE-DA7B-93FB-8E79-82BDF69624AD}"/>
              </a:ext>
            </a:extLst>
          </p:cNvPr>
          <p:cNvSpPr txBox="1"/>
          <p:nvPr/>
        </p:nvSpPr>
        <p:spPr>
          <a:xfrm>
            <a:off x="1137138" y="5635625"/>
            <a:ext cx="2537618" cy="369332"/>
          </a:xfrm>
          <a:prstGeom prst="rect">
            <a:avLst/>
          </a:prstGeom>
          <a:noFill/>
        </p:spPr>
        <p:txBody>
          <a:bodyPr wrap="none" rtlCol="0">
            <a:spAutoFit/>
          </a:bodyPr>
          <a:lstStyle/>
          <a:p>
            <a:r>
              <a:rPr lang="en-GB" dirty="0"/>
              <a:t>(Source: Paradigm, 2026)</a:t>
            </a:r>
          </a:p>
        </p:txBody>
      </p:sp>
      <p:pic>
        <p:nvPicPr>
          <p:cNvPr id="11" name="Content Placeholder 10">
            <a:extLst>
              <a:ext uri="{FF2B5EF4-FFF2-40B4-BE49-F238E27FC236}">
                <a16:creationId xmlns:a16="http://schemas.microsoft.com/office/drawing/2014/main" id="{FC345852-38DF-9F2D-B35D-BD0405311007}"/>
              </a:ext>
            </a:extLst>
          </p:cNvPr>
          <p:cNvPicPr>
            <a:picLocks noGrp="1" noChangeAspect="1"/>
          </p:cNvPicPr>
          <p:nvPr>
            <p:ph sz="half" idx="1"/>
          </p:nvPr>
        </p:nvPicPr>
        <p:blipFill>
          <a:blip r:embed="rId3"/>
          <a:stretch>
            <a:fillRect/>
          </a:stretch>
        </p:blipFill>
        <p:spPr>
          <a:xfrm>
            <a:off x="670032" y="1825625"/>
            <a:ext cx="3784386" cy="3810000"/>
          </a:xfrm>
          <a:prstGeom prst="rect">
            <a:avLst/>
          </a:prstGeom>
        </p:spPr>
      </p:pic>
    </p:spTree>
    <p:extLst>
      <p:ext uri="{BB962C8B-B14F-4D97-AF65-F5344CB8AC3E}">
        <p14:creationId xmlns:p14="http://schemas.microsoft.com/office/powerpoint/2010/main" val="2209561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C850-814A-11D5-03D2-659B812DE56F}"/>
              </a:ext>
            </a:extLst>
          </p:cNvPr>
          <p:cNvSpPr>
            <a:spLocks noGrp="1"/>
          </p:cNvSpPr>
          <p:nvPr>
            <p:ph type="title"/>
          </p:nvPr>
        </p:nvSpPr>
        <p:spPr>
          <a:xfrm>
            <a:off x="152400" y="588818"/>
            <a:ext cx="8991600" cy="1101870"/>
          </a:xfrm>
        </p:spPr>
        <p:txBody>
          <a:bodyPr>
            <a:normAutofit fontScale="90000"/>
          </a:bodyPr>
          <a:lstStyle/>
          <a:p>
            <a:pPr algn="ctr"/>
            <a:r>
              <a:rPr lang="cy-GB" sz="4000" noProof="0" dirty="0">
                <a:latin typeface="Arial" panose="020B0604020202020204" pitchFamily="34" charset="0"/>
              </a:rPr>
              <a:t>Deilliannau dysgu</a:t>
            </a:r>
            <a:br>
              <a:rPr lang="en-GB" sz="4000" dirty="0">
                <a:latin typeface="Arial" panose="020B0604020202020204" pitchFamily="34" charset="0"/>
              </a:rPr>
            </a:br>
            <a:r>
              <a:rPr lang="en-GB" sz="4000" dirty="0">
                <a:solidFill>
                  <a:srgbClr val="0070C0"/>
                </a:solidFill>
                <a:latin typeface="Arial" panose="020B0604020202020204" pitchFamily="34" charset="0"/>
              </a:rPr>
              <a:t>Learning outcomes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7D272F7-3E2B-4BE4-BDF9-3E5D91419B41}"/>
              </a:ext>
            </a:extLst>
          </p:cNvPr>
          <p:cNvSpPr>
            <a:spLocks noGrp="1"/>
          </p:cNvSpPr>
          <p:nvPr>
            <p:ph sz="half" idx="1"/>
          </p:nvPr>
        </p:nvSpPr>
        <p:spPr/>
        <p:txBody>
          <a:bodyPr>
            <a:normAutofit fontScale="92500" lnSpcReduction="10000"/>
          </a:bodyPr>
          <a:lstStyle/>
          <a:p>
            <a:r>
              <a:rPr lang="cy-GB" b="1" noProof="0" dirty="0">
                <a:latin typeface="Arial" panose="020B0604020202020204" pitchFamily="34" charset="0"/>
              </a:rPr>
              <a:t>Uned 405</a:t>
            </a:r>
            <a:endParaRPr lang="cy-GB" noProof="0" dirty="0">
              <a:latin typeface="Arial" panose="020B0604020202020204" pitchFamily="34" charset="0"/>
            </a:endParaRPr>
          </a:p>
          <a:p>
            <a:pPr marL="0" indent="0">
              <a:buNone/>
            </a:pPr>
            <a:r>
              <a:rPr lang="cy-GB" noProof="0" dirty="0">
                <a:latin typeface="Arial" panose="020B0604020202020204" pitchFamily="34" charset="0"/>
              </a:rPr>
              <a:t>DD1 – Arfer ar sail hawliau;</a:t>
            </a:r>
          </a:p>
          <a:p>
            <a:pPr marL="0" indent="0">
              <a:buNone/>
            </a:pPr>
            <a:r>
              <a:rPr lang="cy-GB" noProof="0" dirty="0">
                <a:latin typeface="Arial" panose="020B0604020202020204" pitchFamily="34" charset="0"/>
              </a:rPr>
              <a:t>DD2 – Cydraddoldeb, amrywiaeth a chynhwysiant;</a:t>
            </a:r>
          </a:p>
          <a:p>
            <a:r>
              <a:rPr lang="cy-GB" b="1" noProof="0" dirty="0">
                <a:latin typeface="Arial" panose="020B0604020202020204" pitchFamily="34" charset="0"/>
              </a:rPr>
              <a:t>Uned 407</a:t>
            </a:r>
          </a:p>
          <a:p>
            <a:pPr marL="0" indent="0">
              <a:buNone/>
            </a:pPr>
            <a:r>
              <a:rPr lang="cy-GB" noProof="0" dirty="0">
                <a:latin typeface="Arial" panose="020B0604020202020204" pitchFamily="34" charset="0"/>
              </a:rPr>
              <a:t>DD1 – Arwain dros gydraddoldeb ac amrywiaeth.</a:t>
            </a:r>
          </a:p>
          <a:p>
            <a:pPr marL="0" indent="0">
              <a:buNone/>
            </a:pPr>
            <a:endParaRPr lang="en-GB" dirty="0">
              <a:latin typeface="Arial" panose="020B0604020202020204" pitchFamily="34" charset="0"/>
            </a:endParaRPr>
          </a:p>
        </p:txBody>
      </p:sp>
      <p:sp>
        <p:nvSpPr>
          <p:cNvPr id="4" name="Content Placeholder 3">
            <a:extLst>
              <a:ext uri="{FF2B5EF4-FFF2-40B4-BE49-F238E27FC236}">
                <a16:creationId xmlns:a16="http://schemas.microsoft.com/office/drawing/2014/main" id="{D0B99306-88B1-4B4A-81DA-DC01F79E6EA7}"/>
              </a:ext>
            </a:extLst>
          </p:cNvPr>
          <p:cNvSpPr>
            <a:spLocks noGrp="1"/>
          </p:cNvSpPr>
          <p:nvPr>
            <p:ph sz="half" idx="2"/>
          </p:nvPr>
        </p:nvSpPr>
        <p:spPr>
          <a:xfrm>
            <a:off x="4648200" y="1825625"/>
            <a:ext cx="3867150" cy="4082806"/>
          </a:xfrm>
        </p:spPr>
        <p:txBody>
          <a:bodyPr>
            <a:normAutofit fontScale="92500" lnSpcReduction="10000"/>
          </a:bodyPr>
          <a:lstStyle/>
          <a:p>
            <a:r>
              <a:rPr lang="en-GB" b="1" dirty="0">
                <a:solidFill>
                  <a:srgbClr val="0070C0"/>
                </a:solidFill>
                <a:latin typeface="Arial" panose="020B0604020202020204" pitchFamily="34" charset="0"/>
              </a:rPr>
              <a:t>Unit 405</a:t>
            </a:r>
            <a:endParaRPr lang="en-GB" dirty="0">
              <a:solidFill>
                <a:srgbClr val="0070C0"/>
              </a:solidFill>
              <a:latin typeface="Arial" panose="020B0604020202020204" pitchFamily="34" charset="0"/>
            </a:endParaRPr>
          </a:p>
          <a:p>
            <a:pPr marL="0" indent="0">
              <a:buNone/>
            </a:pPr>
            <a:r>
              <a:rPr lang="en-GB" dirty="0">
                <a:solidFill>
                  <a:srgbClr val="0070C0"/>
                </a:solidFill>
                <a:latin typeface="Arial" panose="020B0604020202020204" pitchFamily="34" charset="0"/>
              </a:rPr>
              <a:t>LO1 – Rights-based practice;</a:t>
            </a:r>
          </a:p>
          <a:p>
            <a:pPr marL="0" indent="0">
              <a:buNone/>
            </a:pPr>
            <a:r>
              <a:rPr lang="en-GB" dirty="0">
                <a:solidFill>
                  <a:srgbClr val="0070C0"/>
                </a:solidFill>
                <a:latin typeface="Arial" panose="020B0604020202020204" pitchFamily="34" charset="0"/>
              </a:rPr>
              <a:t>LO2 – Equality, diversity and inclusion;</a:t>
            </a:r>
          </a:p>
          <a:p>
            <a:r>
              <a:rPr lang="en-GB" b="1" dirty="0">
                <a:solidFill>
                  <a:srgbClr val="0070C0"/>
                </a:solidFill>
                <a:latin typeface="Arial" panose="020B0604020202020204" pitchFamily="34" charset="0"/>
              </a:rPr>
              <a:t>Unit 407</a:t>
            </a:r>
            <a:endParaRPr lang="en-GB" dirty="0">
              <a:solidFill>
                <a:srgbClr val="0070C0"/>
              </a:solidFill>
              <a:latin typeface="Arial" panose="020B0604020202020204" pitchFamily="34" charset="0"/>
            </a:endParaRPr>
          </a:p>
          <a:p>
            <a:pPr marL="0" indent="0">
              <a:buNone/>
            </a:pPr>
            <a:r>
              <a:rPr lang="en-GB" dirty="0">
                <a:solidFill>
                  <a:srgbClr val="0070C0"/>
                </a:solidFill>
                <a:latin typeface="Arial" panose="020B0604020202020204" pitchFamily="34" charset="0"/>
              </a:rPr>
              <a:t>LO1 – Lead for equality and diversity.</a:t>
            </a:r>
          </a:p>
          <a:p>
            <a:pPr marL="0" indent="0">
              <a:buNone/>
            </a:pPr>
            <a:endParaRPr lang="en-GB" dirty="0">
              <a:solidFill>
                <a:srgbClr val="0070C0"/>
              </a:solidFill>
              <a:latin typeface="Arial" panose="020B0604020202020204" pitchFamily="34" charset="0"/>
            </a:endParaRPr>
          </a:p>
        </p:txBody>
      </p:sp>
    </p:spTree>
    <p:extLst>
      <p:ext uri="{BB962C8B-B14F-4D97-AF65-F5344CB8AC3E}">
        <p14:creationId xmlns:p14="http://schemas.microsoft.com/office/powerpoint/2010/main" val="3756727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75F588-DFB1-DB5E-6199-6579B0E4B6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9E148E-49E7-3112-02BD-FC03F00A43C4}"/>
              </a:ext>
            </a:extLst>
          </p:cNvPr>
          <p:cNvSpPr>
            <a:spLocks noGrp="1"/>
          </p:cNvSpPr>
          <p:nvPr>
            <p:ph type="title"/>
          </p:nvPr>
        </p:nvSpPr>
        <p:spPr>
          <a:xfrm>
            <a:off x="152400" y="588818"/>
            <a:ext cx="8991600" cy="1101870"/>
          </a:xfrm>
        </p:spPr>
        <p:txBody>
          <a:bodyPr>
            <a:normAutofit fontScale="90000"/>
          </a:bodyPr>
          <a:lstStyle/>
          <a:p>
            <a:pPr algn="ctr"/>
            <a:r>
              <a:rPr lang="cy-GB" sz="4000" noProof="0" dirty="0">
                <a:latin typeface="Arial" panose="020B0604020202020204" pitchFamily="34" charset="0"/>
              </a:rPr>
              <a:t>Nod y sesiwn</a:t>
            </a:r>
            <a:br>
              <a:rPr lang="en-GB" sz="4000" dirty="0">
                <a:latin typeface="Arial" panose="020B0604020202020204" pitchFamily="34" charset="0"/>
              </a:rPr>
            </a:br>
            <a:r>
              <a:rPr lang="en-GB" sz="4000" dirty="0">
                <a:solidFill>
                  <a:srgbClr val="0070C0"/>
                </a:solidFill>
                <a:latin typeface="Arial" panose="020B0604020202020204" pitchFamily="34" charset="0"/>
              </a:rPr>
              <a:t>Aim of session</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FFC2963-54A5-2B55-51BA-B8BBD0CFC2DA}"/>
              </a:ext>
            </a:extLst>
          </p:cNvPr>
          <p:cNvSpPr>
            <a:spLocks noGrp="1"/>
          </p:cNvSpPr>
          <p:nvPr>
            <p:ph sz="half" idx="1"/>
          </p:nvPr>
        </p:nvSpPr>
        <p:spPr>
          <a:xfrm>
            <a:off x="379828" y="1885071"/>
            <a:ext cx="4115972" cy="4023360"/>
          </a:xfrm>
        </p:spPr>
        <p:txBody>
          <a:bodyPr>
            <a:normAutofit fontScale="77500" lnSpcReduction="20000"/>
          </a:bodyPr>
          <a:lstStyle/>
          <a:p>
            <a:r>
              <a:rPr lang="cy-GB" noProof="0" dirty="0">
                <a:latin typeface="Arial" panose="020B0604020202020204" pitchFamily="34" charset="0"/>
              </a:rPr>
              <a:t>Esbonio cydraddoldeb, tegwch a chyfiawnder cymdeithasol;</a:t>
            </a:r>
          </a:p>
          <a:p>
            <a:r>
              <a:rPr lang="cy-GB" noProof="0" dirty="0">
                <a:latin typeface="Arial" panose="020B0604020202020204" pitchFamily="34" charset="0"/>
              </a:rPr>
              <a:t>Gwerthuso rôl arweinyddiaeth gynhwysol wrth feithrin perthyn;</a:t>
            </a:r>
          </a:p>
          <a:p>
            <a:r>
              <a:rPr lang="cy-GB" noProof="0" dirty="0">
                <a:latin typeface="Arial" panose="020B0604020202020204" pitchFamily="34" charset="0"/>
              </a:rPr>
              <a:t>Dadansoddi effaith rhagfarn anymwybodol a gwahaniaethu;</a:t>
            </a:r>
          </a:p>
          <a:p>
            <a:r>
              <a:rPr lang="cy-GB" noProof="0" dirty="0">
                <a:latin typeface="Arial" panose="020B0604020202020204" pitchFamily="34" charset="0"/>
              </a:rPr>
              <a:t>Gwerthuso strategaethau ar gyfer arwain timau amrywiol;</a:t>
            </a:r>
          </a:p>
          <a:p>
            <a:r>
              <a:rPr lang="cy-GB" noProof="0" dirty="0">
                <a:latin typeface="Arial" panose="020B0604020202020204" pitchFamily="34" charset="0"/>
              </a:rPr>
              <a:t>Myfyrio ar effaith profiadau personol ar arweinyddiaeth.</a:t>
            </a:r>
            <a:endParaRPr lang="en-GB" dirty="0">
              <a:latin typeface="Arial" panose="020B0604020202020204" pitchFamily="34" charset="0"/>
            </a:endParaRPr>
          </a:p>
        </p:txBody>
      </p:sp>
      <p:sp>
        <p:nvSpPr>
          <p:cNvPr id="4" name="Content Placeholder 3">
            <a:extLst>
              <a:ext uri="{FF2B5EF4-FFF2-40B4-BE49-F238E27FC236}">
                <a16:creationId xmlns:a16="http://schemas.microsoft.com/office/drawing/2014/main" id="{9C03F013-2236-C269-9AB5-941BED45360C}"/>
              </a:ext>
            </a:extLst>
          </p:cNvPr>
          <p:cNvSpPr>
            <a:spLocks noGrp="1"/>
          </p:cNvSpPr>
          <p:nvPr>
            <p:ph sz="half" idx="2"/>
          </p:nvPr>
        </p:nvSpPr>
        <p:spPr>
          <a:xfrm>
            <a:off x="4648200" y="1885071"/>
            <a:ext cx="4228514" cy="4023360"/>
          </a:xfrm>
        </p:spPr>
        <p:txBody>
          <a:bodyPr>
            <a:normAutofit fontScale="77500" lnSpcReduction="20000"/>
          </a:bodyPr>
          <a:lstStyle/>
          <a:p>
            <a:r>
              <a:rPr lang="en-GB" dirty="0">
                <a:solidFill>
                  <a:srgbClr val="0070C0"/>
                </a:solidFill>
                <a:latin typeface="Arial" panose="020B0604020202020204" pitchFamily="34" charset="0"/>
              </a:rPr>
              <a:t>Explain equality, equity and social justice;</a:t>
            </a:r>
          </a:p>
          <a:p>
            <a:r>
              <a:rPr lang="en-GB" dirty="0">
                <a:solidFill>
                  <a:srgbClr val="0070C0"/>
                </a:solidFill>
                <a:latin typeface="Arial" panose="020B0604020202020204" pitchFamily="34" charset="0"/>
              </a:rPr>
              <a:t>Evaluate the role of inclusive leadership in fostering belonging;</a:t>
            </a:r>
          </a:p>
          <a:p>
            <a:r>
              <a:rPr lang="en-GB" dirty="0">
                <a:solidFill>
                  <a:srgbClr val="0070C0"/>
                </a:solidFill>
                <a:latin typeface="Arial" panose="020B0604020202020204" pitchFamily="34" charset="0"/>
              </a:rPr>
              <a:t>Analyse the impact of unconscious bias and discrimination;</a:t>
            </a:r>
          </a:p>
          <a:p>
            <a:r>
              <a:rPr lang="en-GB" dirty="0">
                <a:solidFill>
                  <a:srgbClr val="0070C0"/>
                </a:solidFill>
                <a:latin typeface="Arial" panose="020B0604020202020204" pitchFamily="34" charset="0"/>
              </a:rPr>
              <a:t>Evaluate strategies for leading diverse teams;</a:t>
            </a:r>
          </a:p>
          <a:p>
            <a:r>
              <a:rPr lang="en-GB" dirty="0">
                <a:solidFill>
                  <a:srgbClr val="0070C0"/>
                </a:solidFill>
                <a:latin typeface="Arial" panose="020B0604020202020204" pitchFamily="34" charset="0"/>
              </a:rPr>
              <a:t>Reflect on how personal experiences influence leadership.</a:t>
            </a:r>
          </a:p>
        </p:txBody>
      </p:sp>
    </p:spTree>
    <p:extLst>
      <p:ext uri="{BB962C8B-B14F-4D97-AF65-F5344CB8AC3E}">
        <p14:creationId xmlns:p14="http://schemas.microsoft.com/office/powerpoint/2010/main" val="375206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57200" y="260349"/>
            <a:ext cx="8229600" cy="1263651"/>
          </a:xfrm>
        </p:spPr>
        <p:txBody>
          <a:bodyPr>
            <a:noAutofit/>
          </a:bodyPr>
          <a:lstStyle/>
          <a:p>
            <a:pPr algn="ctr" eaLnBrk="1" hangingPunct="1"/>
            <a:r>
              <a:rPr lang="cy-GB" sz="4000" noProof="0" dirty="0">
                <a:latin typeface="Arial" panose="020B0604020202020204" pitchFamily="34" charset="0"/>
              </a:rPr>
              <a:t>Asesiad</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Assessment</a:t>
            </a:r>
            <a:endParaRPr lang="cy-GB" altLang="cy-GB" sz="4000" dirty="0">
              <a:solidFill>
                <a:srgbClr val="0070C0"/>
              </a:solidFill>
            </a:endParaRPr>
          </a:p>
        </p:txBody>
      </p:sp>
      <p:sp>
        <p:nvSpPr>
          <p:cNvPr id="12291" name="Content Placeholder 2"/>
          <p:cNvSpPr>
            <a:spLocks noGrp="1"/>
          </p:cNvSpPr>
          <p:nvPr>
            <p:ph sz="half" idx="1"/>
          </p:nvPr>
        </p:nvSpPr>
        <p:spPr>
          <a:xfrm>
            <a:off x="110836" y="1596007"/>
            <a:ext cx="4384964" cy="4359316"/>
          </a:xfrm>
        </p:spPr>
        <p:txBody>
          <a:bodyPr>
            <a:normAutofit/>
          </a:bodyPr>
          <a:lstStyle/>
          <a:p>
            <a:pPr marL="0" lvl="0" indent="0" hangingPunct="0">
              <a:buNone/>
            </a:pPr>
            <a:r>
              <a:rPr lang="cy-GB" altLang="cy-GB" i="1" dirty="0" err="1">
                <a:latin typeface="Arial" panose="020B0604020202020204" pitchFamily="34" charset="0"/>
                <a:cs typeface="Arial" panose="020B0604020202020204" pitchFamily="34" charset="0"/>
              </a:rPr>
              <a:t>Patch</a:t>
            </a:r>
            <a:r>
              <a:rPr lang="cy-GB" altLang="cy-GB" dirty="0">
                <a:latin typeface="Arial" panose="020B0604020202020204" pitchFamily="34" charset="0"/>
                <a:cs typeface="Arial" panose="020B0604020202020204" pitchFamily="34" charset="0"/>
              </a:rPr>
              <a:t> 3</a:t>
            </a:r>
          </a:p>
          <a:p>
            <a:pPr marL="0" lvl="0" indent="0" hangingPunct="0">
              <a:buNone/>
            </a:pPr>
            <a:endParaRPr lang="cy-GB" altLang="cy-GB" dirty="0">
              <a:latin typeface="Arial" panose="020B0604020202020204" pitchFamily="34" charset="0"/>
              <a:cs typeface="Arial" panose="020B0604020202020204" pitchFamily="34" charset="0"/>
            </a:endParaRPr>
          </a:p>
          <a:p>
            <a:pPr marL="0" lvl="0" indent="0" hangingPunct="0">
              <a:buNone/>
            </a:pPr>
            <a:r>
              <a:rPr lang="cy-GB" altLang="cy-GB" dirty="0">
                <a:latin typeface="Arial" panose="020B0604020202020204" pitchFamily="34" charset="0"/>
                <a:cs typeface="Arial" panose="020B0604020202020204" pitchFamily="34" charset="0"/>
              </a:rPr>
              <a:t>Arweinyddiaeth gynhwysol, sy’n seiliedig ar hawliau ac sy’n ymatebol yn ddiwylliannol</a:t>
            </a:r>
          </a:p>
        </p:txBody>
      </p:sp>
      <p:sp>
        <p:nvSpPr>
          <p:cNvPr id="12292" name="Content Placeholder 3"/>
          <p:cNvSpPr>
            <a:spLocks noGrp="1"/>
          </p:cNvSpPr>
          <p:nvPr>
            <p:ph sz="half" idx="2"/>
          </p:nvPr>
        </p:nvSpPr>
        <p:spPr>
          <a:xfrm>
            <a:off x="4536298" y="1648690"/>
            <a:ext cx="4384964" cy="4306633"/>
          </a:xfrm>
        </p:spPr>
        <p:txBody>
          <a:bodyPr>
            <a:normAutofit/>
          </a:bodyPr>
          <a:lstStyle/>
          <a:p>
            <a:pPr marL="0" lvl="0" indent="0" hangingPunct="0">
              <a:buNone/>
            </a:pPr>
            <a:r>
              <a:rPr lang="en-GB" dirty="0">
                <a:solidFill>
                  <a:srgbClr val="0070C0"/>
                </a:solidFill>
                <a:latin typeface="Arial" panose="020B0604020202020204" pitchFamily="34" charset="0"/>
                <a:cs typeface="Arial" panose="020B0604020202020204" pitchFamily="34" charset="0"/>
              </a:rPr>
              <a:t>Patch 3</a:t>
            </a:r>
          </a:p>
          <a:p>
            <a:pPr marL="0" lvl="0" indent="0" hangingPunct="0">
              <a:buNone/>
            </a:pPr>
            <a:endParaRPr lang="en-GB" dirty="0">
              <a:solidFill>
                <a:srgbClr val="0070C0"/>
              </a:solidFill>
              <a:latin typeface="Arial" panose="020B0604020202020204" pitchFamily="34" charset="0"/>
              <a:cs typeface="Arial" panose="020B0604020202020204" pitchFamily="34" charset="0"/>
            </a:endParaRPr>
          </a:p>
          <a:p>
            <a:pPr marL="0" lvl="0" indent="0" hangingPunct="0">
              <a:buNone/>
            </a:pPr>
            <a:r>
              <a:rPr lang="en-GB" dirty="0">
                <a:solidFill>
                  <a:srgbClr val="0070C0"/>
                </a:solidFill>
                <a:latin typeface="Arial" panose="020B0604020202020204" pitchFamily="34" charset="0"/>
                <a:cs typeface="Arial" panose="020B0604020202020204" pitchFamily="34" charset="0"/>
              </a:rPr>
              <a:t>Inclusive, rights-based and culturally responsible leadership.</a:t>
            </a:r>
          </a:p>
          <a:p>
            <a:pPr marL="0" lvl="0" indent="0" hangingPunct="0">
              <a:buNone/>
            </a:pPr>
            <a:endParaRPr lang="en-GB" dirty="0">
              <a:solidFill>
                <a:srgbClr val="0070C0"/>
              </a:solidFill>
              <a:latin typeface="Arial" panose="020B0604020202020204" pitchFamily="34" charset="0"/>
              <a:cs typeface="Arial" panose="020B0604020202020204" pitchFamily="34" charset="0"/>
            </a:endParaRPr>
          </a:p>
          <a:p>
            <a:pPr marL="0" lvl="0" indent="0" hangingPunct="0">
              <a:buNone/>
            </a:pPr>
            <a:endParaRPr lang="en-GB" dirty="0">
              <a:solidFill>
                <a:srgbClr val="0070C0"/>
              </a:solidFill>
              <a:latin typeface="Arial" panose="020B0604020202020204" pitchFamily="34" charset="0"/>
              <a:cs typeface="Arial" panose="020B0604020202020204" pitchFamily="34" charset="0"/>
            </a:endParaRPr>
          </a:p>
          <a:p>
            <a:pPr marL="0" indent="0" eaLnBrk="1" hangingPunct="1">
              <a:buNone/>
            </a:pPr>
            <a:endParaRPr lang="cy-GB" altLang="cy-GB" dirty="0"/>
          </a:p>
        </p:txBody>
      </p:sp>
    </p:spTree>
    <p:extLst>
      <p:ext uri="{BB962C8B-B14F-4D97-AF65-F5344CB8AC3E}">
        <p14:creationId xmlns:p14="http://schemas.microsoft.com/office/powerpoint/2010/main" val="743455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normAutofit/>
          </a:bodyPr>
          <a:lstStyle/>
          <a:p>
            <a:pPr algn="ctr"/>
            <a:r>
              <a:rPr lang="en-GB" sz="4000" dirty="0" err="1">
                <a:latin typeface="Arial" panose="020B0604020202020204" pitchFamily="34" charset="0"/>
              </a:rPr>
              <a:t>Cwmwl</a:t>
            </a:r>
            <a:r>
              <a:rPr lang="en-GB" sz="4000" dirty="0">
                <a:latin typeface="Arial" panose="020B0604020202020204" pitchFamily="34" charset="0"/>
              </a:rPr>
              <a:t> </a:t>
            </a:r>
            <a:r>
              <a:rPr lang="en-GB" sz="4000" dirty="0" err="1">
                <a:latin typeface="Arial" panose="020B0604020202020204" pitchFamily="34" charset="0"/>
              </a:rPr>
              <a:t>Geiriau</a:t>
            </a:r>
            <a:br>
              <a:rPr lang="en-GB" sz="4000" dirty="0">
                <a:latin typeface="Arial" panose="020B0604020202020204" pitchFamily="34" charset="0"/>
              </a:rPr>
            </a:br>
            <a:r>
              <a:rPr lang="en-GB" sz="4000" dirty="0">
                <a:solidFill>
                  <a:srgbClr val="0070C0"/>
                </a:solidFill>
                <a:latin typeface="Arial" panose="020B0604020202020204" pitchFamily="34" charset="0"/>
              </a:rPr>
              <a:t>Word Cloud</a:t>
            </a:r>
            <a:endParaRPr lang="en-FI" sz="4000" dirty="0"/>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TextBox 3">
            <a:extLst>
              <a:ext uri="{FF2B5EF4-FFF2-40B4-BE49-F238E27FC236}">
                <a16:creationId xmlns:a16="http://schemas.microsoft.com/office/drawing/2014/main" id="{3BCB3CF9-9A4F-4224-8A43-5553A84905FE}"/>
              </a:ext>
            </a:extLst>
          </p:cNvPr>
          <p:cNvSpPr txBox="1"/>
          <p:nvPr>
            <p:custDataLst>
              <p:tags r:id="rId4"/>
            </p:custDataLst>
          </p:nvPr>
        </p:nvSpPr>
        <p:spPr>
          <a:xfrm>
            <a:off x="628650" y="1798320"/>
            <a:ext cx="4711700" cy="4429760"/>
          </a:xfrm>
          <a:prstGeom prst="rect">
            <a:avLst/>
          </a:prstGeom>
          <a:noFill/>
        </p:spPr>
        <p:txBody>
          <a:bodyPr vertOverflow="overflow" vert="horz" wrap="square" rtlCol="0" anchor="t">
            <a:spAutoFit/>
          </a:bodyPr>
          <a:lstStyle/>
          <a:p>
            <a:pPr algn="l"/>
            <a:r>
              <a:rPr lang="en-GB" sz="3500"/>
              <a:t>Go to </a:t>
            </a:r>
            <a:r>
              <a:rPr lang="en-GB" sz="3500" b="1"/>
              <a:t>vevox.app</a:t>
            </a:r>
            <a:endParaRPr lang="en-GB" sz="3500"/>
          </a:p>
          <a:p>
            <a:pPr algn="l"/>
            <a:endParaRPr lang="en-GB" sz="3500"/>
          </a:p>
          <a:p>
            <a:pPr algn="l"/>
            <a:r>
              <a:rPr lang="en-GB" sz="3500"/>
              <a:t>Enter the session ID: </a:t>
            </a:r>
            <a:r>
              <a:rPr lang="en-GB" sz="3500" b="1"/>
              <a:t>168-996-997</a:t>
            </a:r>
            <a:endParaRPr lang="en-GB" sz="3500"/>
          </a:p>
          <a:p>
            <a:pPr algn="l"/>
            <a:endParaRPr lang="en-GB" sz="3500"/>
          </a:p>
          <a:p>
            <a:pPr algn="l"/>
            <a:r>
              <a:rPr lang="en-GB" sz="3500"/>
              <a:t>Or scan the QR code</a:t>
            </a:r>
          </a:p>
        </p:txBody>
      </p:sp>
      <p:pic>
        <p:nvPicPr>
          <p:cNvPr id="5" name="Picture 4" descr="QR code instruction to join https://vevox.app/#/m/168996997">
            <a:extLst>
              <a:ext uri="{FF2B5EF4-FFF2-40B4-BE49-F238E27FC236}">
                <a16:creationId xmlns:a16="http://schemas.microsoft.com/office/drawing/2014/main" id="{40CC2B29-CD9F-873B-E40A-F7E15B63A613}"/>
              </a:ext>
            </a:extLst>
          </p:cNvPr>
          <p:cNvPicPr>
            <a:picLocks/>
          </p:cNvPicPr>
          <p:nvPr>
            <p:custDataLst>
              <p:tags r:id="rId5"/>
            </p:custDataLst>
          </p:nvPr>
        </p:nvPicPr>
        <p:blipFill>
          <a:blip r:embed="rId8"/>
          <a:stretch>
            <a:fillRect/>
          </a:stretch>
        </p:blipFill>
        <p:spPr>
          <a:xfrm>
            <a:off x="5340350" y="1783079"/>
            <a:ext cx="3175000" cy="3175000"/>
          </a:xfrm>
          <a:prstGeom prst="rect">
            <a:avLst/>
          </a:prstGeom>
        </p:spPr>
      </p:pic>
    </p:spTree>
    <p:custDataLst>
      <p:tags r:id="rId1"/>
    </p:custDataLst>
    <p:extLst>
      <p:ext uri="{BB962C8B-B14F-4D97-AF65-F5344CB8AC3E}">
        <p14:creationId xmlns:p14="http://schemas.microsoft.com/office/powerpoint/2010/main" val="29167346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57200" y="260350"/>
            <a:ext cx="8229600" cy="1242868"/>
          </a:xfrm>
        </p:spPr>
        <p:txBody>
          <a:bodyPr>
            <a:noAutofit/>
          </a:bodyPr>
          <a:lstStyle/>
          <a:p>
            <a:pPr algn="ctr" eaLnBrk="1" hangingPunct="1"/>
            <a:r>
              <a:rPr lang="en-GB" altLang="cy-GB" sz="4000" dirty="0">
                <a:latin typeface="Arial" panose="020B0604020202020204" pitchFamily="34" charset="0"/>
              </a:rPr>
              <a:t>Adran 2</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Section 2</a:t>
            </a:r>
            <a:endParaRPr lang="cy-GB" altLang="cy-GB" sz="4000" dirty="0">
              <a:solidFill>
                <a:srgbClr val="0070C0"/>
              </a:solidFill>
            </a:endParaRPr>
          </a:p>
        </p:txBody>
      </p:sp>
      <p:sp>
        <p:nvSpPr>
          <p:cNvPr id="12291" name="Content Placeholder 2"/>
          <p:cNvSpPr>
            <a:spLocks noGrp="1"/>
          </p:cNvSpPr>
          <p:nvPr>
            <p:ph sz="half" idx="1"/>
          </p:nvPr>
        </p:nvSpPr>
        <p:spPr>
          <a:xfrm>
            <a:off x="152400" y="1738745"/>
            <a:ext cx="4343400" cy="4274126"/>
          </a:xfrm>
        </p:spPr>
        <p:txBody>
          <a:bodyPr>
            <a:normAutofit/>
          </a:bodyPr>
          <a:lstStyle/>
          <a:p>
            <a:pPr marL="0" indent="0" hangingPunct="0">
              <a:buNone/>
            </a:pPr>
            <a:endParaRPr lang="cy-GB" sz="4500" dirty="0">
              <a:solidFill>
                <a:srgbClr val="0070C0"/>
              </a:solidFill>
              <a:latin typeface="Arial" panose="020B0604020202020204" pitchFamily="34" charset="0"/>
              <a:cs typeface="Arial" panose="020B0604020202020204" pitchFamily="34" charset="0"/>
            </a:endParaRPr>
          </a:p>
          <a:p>
            <a:pPr hangingPunct="0"/>
            <a:endParaRPr lang="cy-GB" sz="4500" dirty="0">
              <a:latin typeface="Arial" panose="020B0604020202020204" pitchFamily="34" charset="0"/>
              <a:cs typeface="Arial" panose="020B0604020202020204" pitchFamily="34" charset="0"/>
            </a:endParaRPr>
          </a:p>
          <a:p>
            <a:pPr hangingPunct="0"/>
            <a:endParaRPr lang="cy-GB" sz="4500" dirty="0">
              <a:latin typeface="Arial" panose="020B0604020202020204" pitchFamily="34" charset="0"/>
              <a:cs typeface="Arial" panose="020B0604020202020204" pitchFamily="34" charset="0"/>
            </a:endParaRPr>
          </a:p>
          <a:p>
            <a:pPr hangingPunct="0"/>
            <a:endParaRPr lang="en-GB" sz="4500" dirty="0">
              <a:latin typeface="Arial" panose="020B0604020202020204" pitchFamily="34" charset="0"/>
              <a:cs typeface="Arial" panose="020B0604020202020204" pitchFamily="34" charset="0"/>
            </a:endParaRPr>
          </a:p>
          <a:p>
            <a:pPr eaLnBrk="1" hangingPunct="1"/>
            <a:endParaRPr lang="cy-GB" altLang="cy-GB" dirty="0"/>
          </a:p>
        </p:txBody>
      </p:sp>
      <p:sp>
        <p:nvSpPr>
          <p:cNvPr id="12292" name="Content Placeholder 3"/>
          <p:cNvSpPr>
            <a:spLocks noGrp="1"/>
          </p:cNvSpPr>
          <p:nvPr>
            <p:ph sz="half" idx="2"/>
          </p:nvPr>
        </p:nvSpPr>
        <p:spPr>
          <a:xfrm>
            <a:off x="4648200" y="1738745"/>
            <a:ext cx="4343400" cy="4274127"/>
          </a:xfrm>
        </p:spPr>
        <p:txBody>
          <a:bodyPr>
            <a:normAutofit/>
          </a:bodyPr>
          <a:lstStyle/>
          <a:p>
            <a:pPr marL="0" indent="0" hangingPunct="0">
              <a:buNone/>
            </a:pPr>
            <a:endParaRPr lang="cy-GB" dirty="0">
              <a:latin typeface="Arial" panose="020B0604020202020204" pitchFamily="34" charset="0"/>
              <a:cs typeface="Arial" panose="020B0604020202020204" pitchFamily="34" charset="0"/>
            </a:endParaRPr>
          </a:p>
          <a:p>
            <a:pPr hangingPunct="0"/>
            <a:r>
              <a:rPr lang="cy-GB" noProof="0" dirty="0">
                <a:latin typeface="Arial" panose="020B0604020202020204" pitchFamily="34" charset="0"/>
                <a:cs typeface="Arial" panose="020B0604020202020204" pitchFamily="34" charset="0"/>
              </a:rPr>
              <a:t>Cydraddoldeb, tegwch a chyfiawnder cymdeithasol</a:t>
            </a:r>
            <a:endParaRPr lang="cy-GB" noProof="0" dirty="0">
              <a:solidFill>
                <a:srgbClr val="0070C0"/>
              </a:solidFill>
              <a:latin typeface="Arial" panose="020B0604020202020204" pitchFamily="34" charset="0"/>
              <a:cs typeface="Arial" panose="020B0604020202020204" pitchFamily="34" charset="0"/>
            </a:endParaRPr>
          </a:p>
          <a:p>
            <a:pPr marL="0" indent="0" hangingPunct="0">
              <a:buNone/>
            </a:pPr>
            <a:endParaRPr lang="cy-GB" dirty="0">
              <a:solidFill>
                <a:srgbClr val="0070C0"/>
              </a:solidFill>
              <a:latin typeface="Arial" panose="020B0604020202020204" pitchFamily="34" charset="0"/>
              <a:cs typeface="Arial" panose="020B0604020202020204" pitchFamily="34" charset="0"/>
            </a:endParaRPr>
          </a:p>
          <a:p>
            <a:pPr hangingPunct="0"/>
            <a:r>
              <a:rPr lang="en-GB" noProof="0" dirty="0">
                <a:solidFill>
                  <a:srgbClr val="0070C0"/>
                </a:solidFill>
                <a:latin typeface="Arial" panose="020B0604020202020204" pitchFamily="34" charset="0"/>
                <a:cs typeface="Arial" panose="020B0604020202020204" pitchFamily="34" charset="0"/>
              </a:rPr>
              <a:t>Equality, equity and social justice</a:t>
            </a:r>
          </a:p>
        </p:txBody>
      </p:sp>
      <p:sp>
        <p:nvSpPr>
          <p:cNvPr id="5" name="TextBox 4">
            <a:extLst>
              <a:ext uri="{FF2B5EF4-FFF2-40B4-BE49-F238E27FC236}">
                <a16:creationId xmlns:a16="http://schemas.microsoft.com/office/drawing/2014/main" id="{A8A3E92B-9B3D-4AC0-B611-CB0CBCE407E7}"/>
              </a:ext>
            </a:extLst>
          </p:cNvPr>
          <p:cNvSpPr txBox="1"/>
          <p:nvPr/>
        </p:nvSpPr>
        <p:spPr>
          <a:xfrm>
            <a:off x="996462" y="5697415"/>
            <a:ext cx="3474606" cy="369332"/>
          </a:xfrm>
          <a:prstGeom prst="rect">
            <a:avLst/>
          </a:prstGeom>
          <a:noFill/>
        </p:spPr>
        <p:txBody>
          <a:bodyPr wrap="none" rtlCol="0">
            <a:spAutoFit/>
          </a:bodyPr>
          <a:lstStyle/>
          <a:p>
            <a:r>
              <a:rPr lang="en-GB" dirty="0"/>
              <a:t>(Source: Diversity Resources, 2026)</a:t>
            </a:r>
          </a:p>
        </p:txBody>
      </p:sp>
      <p:pic>
        <p:nvPicPr>
          <p:cNvPr id="3" name="Picture 2">
            <a:extLst>
              <a:ext uri="{FF2B5EF4-FFF2-40B4-BE49-F238E27FC236}">
                <a16:creationId xmlns:a16="http://schemas.microsoft.com/office/drawing/2014/main" id="{6812E73E-A0C2-6758-C226-CF0E00A8A0AF}"/>
              </a:ext>
            </a:extLst>
          </p:cNvPr>
          <p:cNvPicPr>
            <a:picLocks noChangeAspect="1"/>
          </p:cNvPicPr>
          <p:nvPr/>
        </p:nvPicPr>
        <p:blipFill>
          <a:blip r:embed="rId3"/>
          <a:stretch>
            <a:fillRect/>
          </a:stretch>
        </p:blipFill>
        <p:spPr>
          <a:xfrm>
            <a:off x="548787" y="1992582"/>
            <a:ext cx="3804138" cy="2931843"/>
          </a:xfrm>
          <a:prstGeom prst="rect">
            <a:avLst/>
          </a:prstGeom>
        </p:spPr>
      </p:pic>
    </p:spTree>
    <p:extLst>
      <p:ext uri="{BB962C8B-B14F-4D97-AF65-F5344CB8AC3E}">
        <p14:creationId xmlns:p14="http://schemas.microsoft.com/office/powerpoint/2010/main" val="3894638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Autofit/>
          </a:bodyPr>
          <a:lstStyle/>
          <a:p>
            <a:pPr algn="ctr" eaLnBrk="1" hangingPunct="1"/>
            <a:r>
              <a:rPr lang="cy-GB" sz="4000" noProof="0" dirty="0">
                <a:latin typeface="Arial" panose="020B0604020202020204" pitchFamily="34" charset="0"/>
              </a:rPr>
              <a:t>Trafodwch</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Discuss</a:t>
            </a:r>
          </a:p>
        </p:txBody>
      </p:sp>
      <p:pic>
        <p:nvPicPr>
          <p:cNvPr id="4" name="Content Placeholder 3">
            <a:extLst>
              <a:ext uri="{FF2B5EF4-FFF2-40B4-BE49-F238E27FC236}">
                <a16:creationId xmlns:a16="http://schemas.microsoft.com/office/drawing/2014/main" id="{D33B6ABB-7085-8F1D-9239-08CCD07E464A}"/>
              </a:ext>
            </a:extLst>
          </p:cNvPr>
          <p:cNvPicPr>
            <a:picLocks noGrp="1" noChangeAspect="1"/>
          </p:cNvPicPr>
          <p:nvPr>
            <p:ph idx="1"/>
          </p:nvPr>
        </p:nvPicPr>
        <p:blipFill>
          <a:blip r:embed="rId3"/>
          <a:stretch>
            <a:fillRect/>
          </a:stretch>
        </p:blipFill>
        <p:spPr>
          <a:xfrm>
            <a:off x="548640" y="1825624"/>
            <a:ext cx="8172449" cy="4049395"/>
          </a:xfrm>
          <a:prstGeom prst="rect">
            <a:avLst/>
          </a:prstGeom>
        </p:spPr>
      </p:pic>
    </p:spTree>
    <p:extLst>
      <p:ext uri="{BB962C8B-B14F-4D97-AF65-F5344CB8AC3E}">
        <p14:creationId xmlns:p14="http://schemas.microsoft.com/office/powerpoint/2010/main" val="33762087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28650" y="365127"/>
            <a:ext cx="7886700" cy="831626"/>
          </a:xfrm>
        </p:spPr>
        <p:txBody>
          <a:bodyPr>
            <a:noAutofit/>
          </a:bodyPr>
          <a:lstStyle/>
          <a:p>
            <a:pPr algn="ctr" eaLnBrk="1" hangingPunct="1"/>
            <a:r>
              <a:rPr lang="cy-GB" sz="4000" noProof="0" dirty="0">
                <a:latin typeface="Arial" panose="020B0604020202020204" pitchFamily="34" charset="0"/>
              </a:rPr>
              <a:t>Cydraddoldeb neu Thegwch?</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Equality or Equity?</a:t>
            </a:r>
          </a:p>
        </p:txBody>
      </p:sp>
      <p:sp>
        <p:nvSpPr>
          <p:cNvPr id="14339" name="Rectangle 4"/>
          <p:cNvSpPr>
            <a:spLocks noGrp="1" noChangeArrowheads="1"/>
          </p:cNvSpPr>
          <p:nvPr>
            <p:ph type="body" sz="half" idx="1"/>
          </p:nvPr>
        </p:nvSpPr>
        <p:spPr>
          <a:xfrm>
            <a:off x="152400" y="1699846"/>
            <a:ext cx="4362450" cy="4220309"/>
          </a:xfrm>
        </p:spPr>
        <p:txBody>
          <a:bodyPr>
            <a:normAutofit lnSpcReduction="10000"/>
          </a:bodyPr>
          <a:lstStyle/>
          <a:p>
            <a:pPr eaLnBrk="1" hangingPunct="1">
              <a:lnSpc>
                <a:spcPct val="90000"/>
              </a:lnSpc>
            </a:pPr>
            <a:r>
              <a:rPr lang="cy-GB" altLang="cy-GB" dirty="0">
                <a:solidFill>
                  <a:srgbClr val="000000"/>
                </a:solidFill>
                <a:latin typeface="Arial" panose="020B0604020202020204" pitchFamily="34" charset="0"/>
                <a:cs typeface="Arial" panose="020B0604020202020204" pitchFamily="34" charset="0"/>
              </a:rPr>
              <a:t>Darllenwch y senarios canlynol;</a:t>
            </a:r>
          </a:p>
          <a:p>
            <a:pPr eaLnBrk="1" hangingPunct="1">
              <a:lnSpc>
                <a:spcPct val="90000"/>
              </a:lnSpc>
            </a:pPr>
            <a:r>
              <a:rPr lang="cy-GB" altLang="cy-GB" dirty="0">
                <a:solidFill>
                  <a:srgbClr val="000000"/>
                </a:solidFill>
                <a:latin typeface="Arial" panose="020B0604020202020204" pitchFamily="34" charset="0"/>
                <a:cs typeface="Arial" panose="020B0604020202020204" pitchFamily="34" charset="0"/>
              </a:rPr>
              <a:t>Penderfynwch os ydynt yn hyrwyddo cydraddoldeb neu thegwch;</a:t>
            </a:r>
          </a:p>
          <a:p>
            <a:pPr marL="0" indent="0" eaLnBrk="1" hangingPunct="1">
              <a:lnSpc>
                <a:spcPct val="90000"/>
              </a:lnSpc>
              <a:buNone/>
            </a:pPr>
            <a:endParaRPr lang="cy-GB" altLang="cy-GB" dirty="0">
              <a:solidFill>
                <a:srgbClr val="000000"/>
              </a:solidFill>
              <a:latin typeface="Arial" panose="020B0604020202020204" pitchFamily="34" charset="0"/>
              <a:cs typeface="Arial" panose="020B0604020202020204" pitchFamily="34" charset="0"/>
            </a:endParaRPr>
          </a:p>
          <a:p>
            <a:pPr eaLnBrk="1" hangingPunct="1">
              <a:lnSpc>
                <a:spcPct val="90000"/>
              </a:lnSpc>
            </a:pPr>
            <a:r>
              <a:rPr lang="cy-GB" altLang="cy-GB" dirty="0">
                <a:solidFill>
                  <a:srgbClr val="000000"/>
                </a:solidFill>
                <a:latin typeface="Arial" panose="020B0604020202020204" pitchFamily="34" charset="0"/>
                <a:cs typeface="Arial" panose="020B0604020202020204" pitchFamily="34" charset="0"/>
              </a:rPr>
              <a:t>Cwestiwn allweddol: Ydy trin pawb yn yr un ffordd bob amser yn deg?</a:t>
            </a:r>
          </a:p>
          <a:p>
            <a:pPr marL="0" indent="0" eaLnBrk="1" hangingPunct="1">
              <a:lnSpc>
                <a:spcPct val="90000"/>
              </a:lnSpc>
              <a:buNone/>
            </a:pPr>
            <a:endParaRPr lang="cy-GB" altLang="cy-GB" dirty="0">
              <a:solidFill>
                <a:srgbClr val="000000"/>
              </a:solidFill>
              <a:latin typeface="Arial" panose="020B0604020202020204" pitchFamily="34" charset="0"/>
              <a:cs typeface="Arial" panose="020B0604020202020204" pitchFamily="34" charset="0"/>
            </a:endParaRPr>
          </a:p>
        </p:txBody>
      </p:sp>
      <p:sp>
        <p:nvSpPr>
          <p:cNvPr id="14340" name="Rectangle 5"/>
          <p:cNvSpPr>
            <a:spLocks noGrp="1" noChangeArrowheads="1"/>
          </p:cNvSpPr>
          <p:nvPr>
            <p:ph type="body" sz="half" idx="2"/>
          </p:nvPr>
        </p:nvSpPr>
        <p:spPr>
          <a:xfrm>
            <a:off x="4629150" y="1699847"/>
            <a:ext cx="4362450" cy="4220308"/>
          </a:xfrm>
        </p:spPr>
        <p:txBody>
          <a:bodyPr>
            <a:normAutofit/>
          </a:bodyPr>
          <a:lstStyle/>
          <a:p>
            <a:pPr eaLnBrk="1" hangingPunct="1">
              <a:lnSpc>
                <a:spcPct val="90000"/>
              </a:lnSpc>
            </a:pPr>
            <a:r>
              <a:rPr lang="en-GB" altLang="cy-GB" dirty="0">
                <a:solidFill>
                  <a:srgbClr val="0070C0"/>
                </a:solidFill>
                <a:latin typeface="Arial" panose="020B0604020202020204" pitchFamily="34" charset="0"/>
              </a:rPr>
              <a:t>Read the following scenarios;</a:t>
            </a:r>
          </a:p>
          <a:p>
            <a:pPr eaLnBrk="1" hangingPunct="1">
              <a:lnSpc>
                <a:spcPct val="90000"/>
              </a:lnSpc>
            </a:pPr>
            <a:r>
              <a:rPr lang="en-GB" altLang="cy-GB" dirty="0">
                <a:solidFill>
                  <a:srgbClr val="0070C0"/>
                </a:solidFill>
                <a:latin typeface="Arial" panose="020B0604020202020204" pitchFamily="34" charset="0"/>
              </a:rPr>
              <a:t>Decide whether they are promoting equality or equity;</a:t>
            </a:r>
          </a:p>
          <a:p>
            <a:pPr eaLnBrk="1" hangingPunct="1">
              <a:lnSpc>
                <a:spcPct val="90000"/>
              </a:lnSpc>
            </a:pPr>
            <a:endParaRPr lang="en-GB" altLang="cy-GB" dirty="0">
              <a:solidFill>
                <a:srgbClr val="0070C0"/>
              </a:solidFill>
              <a:latin typeface="Arial" panose="020B0604020202020204" pitchFamily="34" charset="0"/>
            </a:endParaRPr>
          </a:p>
          <a:p>
            <a:pPr eaLnBrk="1" hangingPunct="1">
              <a:lnSpc>
                <a:spcPct val="90000"/>
              </a:lnSpc>
            </a:pPr>
            <a:r>
              <a:rPr lang="en-GB" altLang="cy-GB" dirty="0">
                <a:solidFill>
                  <a:srgbClr val="0070C0"/>
                </a:solidFill>
                <a:latin typeface="Arial" panose="020B0604020202020204" pitchFamily="34" charset="0"/>
              </a:rPr>
              <a:t>Key question: Is treating everyone the same always fair?</a:t>
            </a:r>
          </a:p>
          <a:p>
            <a:pPr eaLnBrk="1" hangingPunct="1">
              <a:lnSpc>
                <a:spcPct val="90000"/>
              </a:lnSpc>
            </a:pPr>
            <a:endParaRPr lang="en-GB" altLang="cy-GB" dirty="0">
              <a:solidFill>
                <a:srgbClr val="0070C0"/>
              </a:solidFill>
              <a:latin typeface="Arial" panose="020B0604020202020204" pitchFamily="34" charset="0"/>
            </a:endParaRPr>
          </a:p>
        </p:txBody>
      </p:sp>
    </p:spTree>
    <p:extLst>
      <p:ext uri="{BB962C8B-B14F-4D97-AF65-F5344CB8AC3E}">
        <p14:creationId xmlns:p14="http://schemas.microsoft.com/office/powerpoint/2010/main" val="22164231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315482-D9EE-8483-7ACA-16240D5843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76B235-2411-A27E-2A95-43F331BC4968}"/>
              </a:ext>
            </a:extLst>
          </p:cNvPr>
          <p:cNvSpPr>
            <a:spLocks noGrp="1"/>
          </p:cNvSpPr>
          <p:nvPr>
            <p:ph type="title"/>
          </p:nvPr>
        </p:nvSpPr>
        <p:spPr/>
        <p:txBody>
          <a:bodyPr>
            <a:normAutofit/>
          </a:bodyPr>
          <a:lstStyle/>
          <a:p>
            <a:pPr algn="ctr"/>
            <a:r>
              <a:rPr lang="cy-GB" sz="4000" noProof="0" dirty="0">
                <a:latin typeface="Arial" panose="020B0604020202020204" pitchFamily="34" charset="0"/>
              </a:rPr>
              <a:t>Senario 1</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Scenario 1</a:t>
            </a:r>
            <a:endParaRPr lang="en-GB" sz="4000" dirty="0"/>
          </a:p>
        </p:txBody>
      </p:sp>
      <p:sp>
        <p:nvSpPr>
          <p:cNvPr id="4" name="Content Placeholder 3">
            <a:extLst>
              <a:ext uri="{FF2B5EF4-FFF2-40B4-BE49-F238E27FC236}">
                <a16:creationId xmlns:a16="http://schemas.microsoft.com/office/drawing/2014/main" id="{1F495289-F2E5-D4F0-550B-9D20786E3077}"/>
              </a:ext>
            </a:extLst>
          </p:cNvPr>
          <p:cNvSpPr>
            <a:spLocks noGrp="1"/>
          </p:cNvSpPr>
          <p:nvPr>
            <p:ph sz="half" idx="1"/>
          </p:nvPr>
        </p:nvSpPr>
        <p:spPr/>
        <p:txBody>
          <a:bodyPr>
            <a:normAutofit fontScale="92500"/>
          </a:bodyPr>
          <a:lstStyle/>
          <a:p>
            <a:r>
              <a:rPr lang="cy-GB" noProof="0" dirty="0">
                <a:latin typeface="Arial" panose="020B0604020202020204" pitchFamily="34" charset="0"/>
                <a:cs typeface="Arial" panose="020B0604020202020204" pitchFamily="34" charset="0"/>
              </a:rPr>
              <a:t>Mae pob ymarferydd yn y lleoliad yn cael cynnig yr un cwrs datblygiad proffesiynol ac yn cael mynediad cyfartal at ddeunyddiau hyfforddi, waeth beth fo'u hanghenion unigol neu eu profiad blaenorol.</a:t>
            </a:r>
          </a:p>
        </p:txBody>
      </p:sp>
      <p:sp>
        <p:nvSpPr>
          <p:cNvPr id="3" name="Content Placeholder 2">
            <a:extLst>
              <a:ext uri="{FF2B5EF4-FFF2-40B4-BE49-F238E27FC236}">
                <a16:creationId xmlns:a16="http://schemas.microsoft.com/office/drawing/2014/main" id="{989C458E-5E1E-B65E-92E2-8CCF8AF0B331}"/>
              </a:ext>
            </a:extLst>
          </p:cNvPr>
          <p:cNvSpPr>
            <a:spLocks noGrp="1"/>
          </p:cNvSpPr>
          <p:nvPr>
            <p:ph sz="half" idx="2"/>
          </p:nvPr>
        </p:nvSpPr>
        <p:spPr/>
        <p:txBody>
          <a:bodyPr>
            <a:normAutofit fontScale="92500"/>
          </a:bodyPr>
          <a:lstStyle/>
          <a:p>
            <a:r>
              <a:rPr lang="en-GB" dirty="0">
                <a:solidFill>
                  <a:srgbClr val="0070C0"/>
                </a:solidFill>
                <a:latin typeface="Arial" panose="020B0604020202020204" pitchFamily="34" charset="0"/>
              </a:rPr>
              <a:t>All practitioners in the setting are offered the same professional development course and are given equal access to training materials, regardless of their individual needs or previous experience.</a:t>
            </a:r>
            <a:endParaRPr lang="en-GB" dirty="0"/>
          </a:p>
        </p:txBody>
      </p:sp>
    </p:spTree>
    <p:extLst>
      <p:ext uri="{BB962C8B-B14F-4D97-AF65-F5344CB8AC3E}">
        <p14:creationId xmlns:p14="http://schemas.microsoft.com/office/powerpoint/2010/main" val="24673162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63748-EBB7-514B-4EE5-3393A4FB9F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08DE7E-CA06-8C7C-2611-DA364807EE16}"/>
              </a:ext>
            </a:extLst>
          </p:cNvPr>
          <p:cNvSpPr>
            <a:spLocks noGrp="1"/>
          </p:cNvSpPr>
          <p:nvPr>
            <p:ph type="title"/>
          </p:nvPr>
        </p:nvSpPr>
        <p:spPr/>
        <p:txBody>
          <a:bodyPr>
            <a:normAutofit/>
          </a:bodyPr>
          <a:lstStyle/>
          <a:p>
            <a:pPr algn="ctr"/>
            <a:r>
              <a:rPr lang="cy-GB" sz="4000" noProof="0" dirty="0">
                <a:latin typeface="Arial" panose="020B0604020202020204" pitchFamily="34" charset="0"/>
              </a:rPr>
              <a:t>Senario 2</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Scenario 2</a:t>
            </a:r>
            <a:endParaRPr lang="en-GB" sz="4000" dirty="0"/>
          </a:p>
        </p:txBody>
      </p:sp>
      <p:sp>
        <p:nvSpPr>
          <p:cNvPr id="4" name="Content Placeholder 3">
            <a:extLst>
              <a:ext uri="{FF2B5EF4-FFF2-40B4-BE49-F238E27FC236}">
                <a16:creationId xmlns:a16="http://schemas.microsoft.com/office/drawing/2014/main" id="{FB3DF1AA-010C-A992-801A-C27EB1F55B6D}"/>
              </a:ext>
            </a:extLst>
          </p:cNvPr>
          <p:cNvSpPr>
            <a:spLocks noGrp="1"/>
          </p:cNvSpPr>
          <p:nvPr>
            <p:ph sz="half" idx="1"/>
          </p:nvPr>
        </p:nvSpPr>
        <p:spPr/>
        <p:txBody>
          <a:bodyPr>
            <a:normAutofit fontScale="92500" lnSpcReduction="10000"/>
          </a:bodyPr>
          <a:lstStyle/>
          <a:p>
            <a:r>
              <a:rPr lang="cy-GB" noProof="0" dirty="0">
                <a:latin typeface="Arial" panose="020B0604020202020204" pitchFamily="34" charset="0"/>
                <a:cs typeface="Arial" panose="020B0604020202020204" pitchFamily="34" charset="0"/>
              </a:rPr>
              <a:t>Mae ymarferydd sydd â dyslecsia yn cael meddalwedd lleferydd-i-destun ac amser ychwanegol i gwblhau gweithgareddau hyfforddi. Mae'r cymorth hwn yn helpu i sicrhau y gall gymryd rhan a llwyddo ochr yn ochr â'i gydweithwyr.</a:t>
            </a:r>
          </a:p>
        </p:txBody>
      </p:sp>
      <p:sp>
        <p:nvSpPr>
          <p:cNvPr id="3" name="Content Placeholder 2">
            <a:extLst>
              <a:ext uri="{FF2B5EF4-FFF2-40B4-BE49-F238E27FC236}">
                <a16:creationId xmlns:a16="http://schemas.microsoft.com/office/drawing/2014/main" id="{948029F1-74FF-45DB-91FD-25186AE4838F}"/>
              </a:ext>
            </a:extLst>
          </p:cNvPr>
          <p:cNvSpPr>
            <a:spLocks noGrp="1"/>
          </p:cNvSpPr>
          <p:nvPr>
            <p:ph sz="half" idx="2"/>
          </p:nvPr>
        </p:nvSpPr>
        <p:spPr/>
        <p:txBody>
          <a:bodyPr>
            <a:normAutofit fontScale="92500" lnSpcReduction="10000"/>
          </a:bodyPr>
          <a:lstStyle/>
          <a:p>
            <a:r>
              <a:rPr lang="en-GB" dirty="0">
                <a:solidFill>
                  <a:srgbClr val="0070C0"/>
                </a:solidFill>
                <a:latin typeface="Arial" panose="020B0604020202020204" pitchFamily="34" charset="0"/>
              </a:rPr>
              <a:t>A practitioner with dyslexia is provided with speech-to-text software and additional time to complete training activities. This support helps ensure they can participate and succeed alongside their colleagues.</a:t>
            </a:r>
            <a:endParaRPr lang="en-GB" dirty="0"/>
          </a:p>
        </p:txBody>
      </p:sp>
    </p:spTree>
    <p:extLst>
      <p:ext uri="{BB962C8B-B14F-4D97-AF65-F5344CB8AC3E}">
        <p14:creationId xmlns:p14="http://schemas.microsoft.com/office/powerpoint/2010/main" val="3091509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AC9533-D3CC-DB69-B3CD-AE0C57F9AA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6F1F2C-97FE-E0D5-1BC6-1203F6C0F4AC}"/>
              </a:ext>
            </a:extLst>
          </p:cNvPr>
          <p:cNvSpPr>
            <a:spLocks noGrp="1"/>
          </p:cNvSpPr>
          <p:nvPr>
            <p:ph type="title"/>
          </p:nvPr>
        </p:nvSpPr>
        <p:spPr/>
        <p:txBody>
          <a:bodyPr>
            <a:normAutofit/>
          </a:bodyPr>
          <a:lstStyle/>
          <a:p>
            <a:pPr algn="ctr"/>
            <a:r>
              <a:rPr lang="cy-GB" sz="4000" noProof="0" dirty="0">
                <a:latin typeface="Arial" panose="020B0604020202020204" pitchFamily="34" charset="0"/>
              </a:rPr>
              <a:t>Senario 3</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Scenario 3</a:t>
            </a:r>
            <a:endParaRPr lang="en-GB" sz="4000" dirty="0"/>
          </a:p>
        </p:txBody>
      </p:sp>
      <p:sp>
        <p:nvSpPr>
          <p:cNvPr id="4" name="Content Placeholder 3">
            <a:extLst>
              <a:ext uri="{FF2B5EF4-FFF2-40B4-BE49-F238E27FC236}">
                <a16:creationId xmlns:a16="http://schemas.microsoft.com/office/drawing/2014/main" id="{994C4969-9FBC-3868-E0EE-AA3F61DB59BC}"/>
              </a:ext>
            </a:extLst>
          </p:cNvPr>
          <p:cNvSpPr>
            <a:spLocks noGrp="1"/>
          </p:cNvSpPr>
          <p:nvPr>
            <p:ph sz="half" idx="1"/>
          </p:nvPr>
        </p:nvSpPr>
        <p:spPr/>
        <p:txBody>
          <a:bodyPr>
            <a:normAutofit fontScale="92500" lnSpcReduction="10000"/>
          </a:bodyPr>
          <a:lstStyle/>
          <a:p>
            <a:r>
              <a:rPr lang="cy-GB" noProof="0" dirty="0">
                <a:latin typeface="Arial" panose="020B0604020202020204" pitchFamily="34" charset="0"/>
                <a:cs typeface="Arial" panose="020B0604020202020204" pitchFamily="34" charset="0"/>
              </a:rPr>
              <a:t>Caiff adnoddau ac offer dysgu eu haddasu ar gyfer plant anabl. Er enghraifft, gall gweithgareddau gynnwys seddi hygyrch, deunyddiau synhwyraidd neu ffyrdd amgen o gyfathrebu er mwyn sicrhau cyfranogiad ystyrlon.</a:t>
            </a:r>
          </a:p>
        </p:txBody>
      </p:sp>
      <p:sp>
        <p:nvSpPr>
          <p:cNvPr id="3" name="Content Placeholder 2">
            <a:extLst>
              <a:ext uri="{FF2B5EF4-FFF2-40B4-BE49-F238E27FC236}">
                <a16:creationId xmlns:a16="http://schemas.microsoft.com/office/drawing/2014/main" id="{B1EFFE88-A210-BBCC-97E1-CF3F9D394582}"/>
              </a:ext>
            </a:extLst>
          </p:cNvPr>
          <p:cNvSpPr>
            <a:spLocks noGrp="1"/>
          </p:cNvSpPr>
          <p:nvPr>
            <p:ph sz="half" idx="2"/>
          </p:nvPr>
        </p:nvSpPr>
        <p:spPr/>
        <p:txBody>
          <a:bodyPr>
            <a:normAutofit fontScale="92500" lnSpcReduction="10000"/>
          </a:bodyPr>
          <a:lstStyle/>
          <a:p>
            <a:r>
              <a:rPr lang="en-GB" dirty="0">
                <a:solidFill>
                  <a:srgbClr val="0070C0"/>
                </a:solidFill>
                <a:latin typeface="Arial" panose="020B0604020202020204" pitchFamily="34" charset="0"/>
              </a:rPr>
              <a:t>Learning resources and equipment are adapted for disabled children. For example, activities may include accessible seating, sensory materials, or alternative ways of communicating to ensure meaningful participation.</a:t>
            </a:r>
            <a:endParaRPr lang="en-GB" dirty="0"/>
          </a:p>
        </p:txBody>
      </p:sp>
    </p:spTree>
    <p:extLst>
      <p:ext uri="{BB962C8B-B14F-4D97-AF65-F5344CB8AC3E}">
        <p14:creationId xmlns:p14="http://schemas.microsoft.com/office/powerpoint/2010/main" val="3659364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23B9A-3563-03DE-E7A2-4B4ECD29C974}"/>
              </a:ext>
            </a:extLst>
          </p:cNvPr>
          <p:cNvSpPr>
            <a:spLocks noGrp="1"/>
          </p:cNvSpPr>
          <p:nvPr>
            <p:ph type="title"/>
          </p:nvPr>
        </p:nvSpPr>
        <p:spPr/>
        <p:txBody>
          <a:bodyPr>
            <a:normAutofit/>
          </a:bodyPr>
          <a:lstStyle/>
          <a:p>
            <a:pPr algn="ctr"/>
            <a:r>
              <a:rPr lang="en-GB" sz="4000" dirty="0">
                <a:latin typeface="Arial" panose="020B0604020202020204" pitchFamily="34" charset="0"/>
              </a:rPr>
              <a:t>Adran 3</a:t>
            </a:r>
            <a:br>
              <a:rPr lang="en-GB" sz="4000" dirty="0">
                <a:latin typeface="Arial" panose="020B0604020202020204" pitchFamily="34" charset="0"/>
              </a:rPr>
            </a:br>
            <a:r>
              <a:rPr lang="en-GB" sz="4000" dirty="0">
                <a:solidFill>
                  <a:srgbClr val="0070C0"/>
                </a:solidFill>
                <a:latin typeface="Arial" panose="020B0604020202020204" pitchFamily="34" charset="0"/>
              </a:rPr>
              <a:t>Section 3</a:t>
            </a:r>
            <a:endParaRPr lang="en-GB" sz="4000" dirty="0">
              <a:solidFill>
                <a:srgbClr val="0070C0"/>
              </a:solidFill>
            </a:endParaRPr>
          </a:p>
        </p:txBody>
      </p:sp>
      <p:sp>
        <p:nvSpPr>
          <p:cNvPr id="4" name="Content Placeholder 3">
            <a:extLst>
              <a:ext uri="{FF2B5EF4-FFF2-40B4-BE49-F238E27FC236}">
                <a16:creationId xmlns:a16="http://schemas.microsoft.com/office/drawing/2014/main" id="{D427ADD4-5F9B-D7AB-3312-C9882112598E}"/>
              </a:ext>
            </a:extLst>
          </p:cNvPr>
          <p:cNvSpPr>
            <a:spLocks noGrp="1"/>
          </p:cNvSpPr>
          <p:nvPr>
            <p:ph sz="half" idx="1"/>
          </p:nvPr>
        </p:nvSpPr>
        <p:spPr/>
        <p:txBody>
          <a:bodyPr/>
          <a:lstStyle/>
          <a:p>
            <a:endParaRPr lang="cy-GB" dirty="0">
              <a:latin typeface="Arial" panose="020B0604020202020204" pitchFamily="34" charset="0"/>
              <a:cs typeface="Arial" panose="020B0604020202020204" pitchFamily="34" charset="0"/>
            </a:endParaRPr>
          </a:p>
          <a:p>
            <a:endParaRPr lang="cy-GB" noProof="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96F2D977-C0DF-03A5-1DDA-812C05562E78}"/>
              </a:ext>
            </a:extLst>
          </p:cNvPr>
          <p:cNvSpPr>
            <a:spLocks noGrp="1"/>
          </p:cNvSpPr>
          <p:nvPr>
            <p:ph sz="half" idx="2"/>
          </p:nvPr>
        </p:nvSpPr>
        <p:spPr/>
        <p:txBody>
          <a:bodyPr/>
          <a:lstStyle/>
          <a:p>
            <a:pPr marL="0" indent="0">
              <a:buNone/>
            </a:pPr>
            <a:endParaRPr lang="en-GB" dirty="0">
              <a:solidFill>
                <a:srgbClr val="0070C0"/>
              </a:solidFill>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Arweinyddiaeth gynhwysol</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Inclusive leadership</a:t>
            </a:r>
          </a:p>
        </p:txBody>
      </p:sp>
      <p:sp>
        <p:nvSpPr>
          <p:cNvPr id="7" name="TextBox 6">
            <a:extLst>
              <a:ext uri="{FF2B5EF4-FFF2-40B4-BE49-F238E27FC236}">
                <a16:creationId xmlns:a16="http://schemas.microsoft.com/office/drawing/2014/main" id="{505BA524-FA94-26E4-2D39-A0D85AAE1E39}"/>
              </a:ext>
            </a:extLst>
          </p:cNvPr>
          <p:cNvSpPr txBox="1"/>
          <p:nvPr/>
        </p:nvSpPr>
        <p:spPr>
          <a:xfrm>
            <a:off x="1207477" y="5635487"/>
            <a:ext cx="2209066" cy="369332"/>
          </a:xfrm>
          <a:prstGeom prst="rect">
            <a:avLst/>
          </a:prstGeom>
          <a:noFill/>
        </p:spPr>
        <p:txBody>
          <a:bodyPr wrap="none" rtlCol="0">
            <a:spAutoFit/>
          </a:bodyPr>
          <a:lstStyle/>
          <a:p>
            <a:r>
              <a:rPr lang="en-GB" dirty="0"/>
              <a:t>(Source: </a:t>
            </a:r>
            <a:r>
              <a:rPr lang="en-GB" dirty="0" err="1"/>
              <a:t>Esade</a:t>
            </a:r>
            <a:r>
              <a:rPr lang="en-GB" dirty="0"/>
              <a:t>, 2025)</a:t>
            </a:r>
          </a:p>
        </p:txBody>
      </p:sp>
      <p:pic>
        <p:nvPicPr>
          <p:cNvPr id="8" name="Picture 7">
            <a:extLst>
              <a:ext uri="{FF2B5EF4-FFF2-40B4-BE49-F238E27FC236}">
                <a16:creationId xmlns:a16="http://schemas.microsoft.com/office/drawing/2014/main" id="{86CFD812-D687-00CE-4814-D59542EB5C08}"/>
              </a:ext>
            </a:extLst>
          </p:cNvPr>
          <p:cNvPicPr>
            <a:picLocks noChangeAspect="1"/>
          </p:cNvPicPr>
          <p:nvPr/>
        </p:nvPicPr>
        <p:blipFill>
          <a:blip r:embed="rId2"/>
          <a:stretch>
            <a:fillRect/>
          </a:stretch>
        </p:blipFill>
        <p:spPr>
          <a:xfrm>
            <a:off x="628650" y="2080260"/>
            <a:ext cx="3691890" cy="3080633"/>
          </a:xfrm>
          <a:prstGeom prst="rect">
            <a:avLst/>
          </a:prstGeom>
        </p:spPr>
      </p:pic>
    </p:spTree>
    <p:extLst>
      <p:ext uri="{BB962C8B-B14F-4D97-AF65-F5344CB8AC3E}">
        <p14:creationId xmlns:p14="http://schemas.microsoft.com/office/powerpoint/2010/main" val="9539619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354" y="365125"/>
            <a:ext cx="8581292" cy="960755"/>
          </a:xfrm>
        </p:spPr>
        <p:txBody>
          <a:bodyPr>
            <a:normAutofit fontScale="90000"/>
          </a:bodyPr>
          <a:lstStyle/>
          <a:p>
            <a:pPr algn="ctr"/>
            <a:r>
              <a:rPr lang="cy-GB" dirty="0">
                <a:latin typeface="Arial" panose="020B0604020202020204" pitchFamily="34" charset="0"/>
              </a:rPr>
              <a:t>Nodweddion</a:t>
            </a:r>
            <a:br>
              <a:rPr lang="en-GB" dirty="0">
                <a:latin typeface="Arial" panose="020B0604020202020204" pitchFamily="34" charset="0"/>
              </a:rPr>
            </a:br>
            <a:r>
              <a:rPr lang="en-GB" dirty="0">
                <a:solidFill>
                  <a:srgbClr val="0070C0"/>
                </a:solidFill>
                <a:latin typeface="Arial" panose="020B0604020202020204" pitchFamily="34" charset="0"/>
              </a:rPr>
              <a:t>Characteristics</a:t>
            </a:r>
          </a:p>
        </p:txBody>
      </p:sp>
      <p:sp>
        <p:nvSpPr>
          <p:cNvPr id="4" name="Content Placeholder 3">
            <a:extLst>
              <a:ext uri="{FF2B5EF4-FFF2-40B4-BE49-F238E27FC236}">
                <a16:creationId xmlns:a16="http://schemas.microsoft.com/office/drawing/2014/main" id="{BC51EF5A-AC86-9C08-F6F2-2FA36827CC05}"/>
              </a:ext>
            </a:extLst>
          </p:cNvPr>
          <p:cNvSpPr>
            <a:spLocks noGrp="1"/>
          </p:cNvSpPr>
          <p:nvPr>
            <p:ph sz="half" idx="1"/>
          </p:nvPr>
        </p:nvSpPr>
        <p:spPr>
          <a:xfrm>
            <a:off x="434340" y="1825624"/>
            <a:ext cx="4061460" cy="4188313"/>
          </a:xfrm>
        </p:spPr>
        <p:txBody>
          <a:bodyPr>
            <a:normAutofit lnSpcReduction="10000"/>
          </a:bodyPr>
          <a:lstStyle/>
          <a:p>
            <a:r>
              <a:rPr lang="cy-GB" noProof="0" dirty="0">
                <a:latin typeface="Arial" panose="020B0604020202020204" pitchFamily="34" charset="0"/>
                <a:cs typeface="Arial" panose="020B0604020202020204" pitchFamily="34" charset="0"/>
              </a:rPr>
              <a:t>Hunanymwybyddiaeth;</a:t>
            </a:r>
          </a:p>
          <a:p>
            <a:r>
              <a:rPr lang="cy-GB" dirty="0">
                <a:latin typeface="Arial" panose="020B0604020202020204" pitchFamily="34" charset="0"/>
                <a:cs typeface="Arial" panose="020B0604020202020204" pitchFamily="34" charset="0"/>
              </a:rPr>
              <a:t>Empathi;</a:t>
            </a:r>
          </a:p>
          <a:p>
            <a:r>
              <a:rPr lang="cy-GB" noProof="0" dirty="0">
                <a:latin typeface="Arial" panose="020B0604020202020204" pitchFamily="34" charset="0"/>
                <a:cs typeface="Arial" panose="020B0604020202020204" pitchFamily="34" charset="0"/>
              </a:rPr>
              <a:t>D</a:t>
            </a:r>
            <a:r>
              <a:rPr lang="cy-GB" dirty="0" err="1">
                <a:latin typeface="Arial" panose="020B0604020202020204" pitchFamily="34" charset="0"/>
                <a:cs typeface="Arial" panose="020B0604020202020204" pitchFamily="34" charset="0"/>
              </a:rPr>
              <a:t>ewrder</a:t>
            </a:r>
            <a:r>
              <a:rPr lang="cy-GB" dirty="0">
                <a:latin typeface="Arial" panose="020B0604020202020204" pitchFamily="34" charset="0"/>
                <a:cs typeface="Arial" panose="020B0604020202020204" pitchFamily="34" charset="0"/>
              </a:rPr>
              <a:t>;</a:t>
            </a:r>
          </a:p>
          <a:p>
            <a:r>
              <a:rPr lang="cy-GB" noProof="0" dirty="0">
                <a:latin typeface="Arial" panose="020B0604020202020204" pitchFamily="34" charset="0"/>
                <a:cs typeface="Arial" panose="020B0604020202020204" pitchFamily="34" charset="0"/>
              </a:rPr>
              <a:t>Myfyrio;</a:t>
            </a:r>
          </a:p>
          <a:p>
            <a:r>
              <a:rPr lang="cy-GB" dirty="0">
                <a:latin typeface="Arial" panose="020B0604020202020204" pitchFamily="34" charset="0"/>
                <a:cs typeface="Arial" panose="020B0604020202020204" pitchFamily="34" charset="0"/>
              </a:rPr>
              <a:t>Eiriolaeth;</a:t>
            </a:r>
          </a:p>
          <a:p>
            <a:r>
              <a:rPr lang="cy-GB" noProof="0" dirty="0">
                <a:latin typeface="Arial" panose="020B0604020202020204" pitchFamily="34" charset="0"/>
                <a:cs typeface="Arial" panose="020B0604020202020204" pitchFamily="34" charset="0"/>
              </a:rPr>
              <a:t>Ymatebolrwydd diwylliannol;</a:t>
            </a:r>
          </a:p>
          <a:p>
            <a:r>
              <a:rPr lang="cy-GB" dirty="0">
                <a:latin typeface="Arial" panose="020B0604020202020204" pitchFamily="34" charset="0"/>
                <a:cs typeface="Arial" panose="020B0604020202020204" pitchFamily="34" charset="0"/>
              </a:rPr>
              <a:t>Gwrando ar leisiau amrywiol.</a:t>
            </a:r>
            <a:endParaRPr lang="cy-GB" noProof="0" dirty="0">
              <a:latin typeface="Arial" panose="020B0604020202020204" pitchFamily="34" charset="0"/>
              <a:cs typeface="Arial" panose="020B0604020202020204" pitchFamily="34" charset="0"/>
            </a:endParaRPr>
          </a:p>
          <a:p>
            <a:pPr marL="0" indent="0">
              <a:buNone/>
            </a:pPr>
            <a:endParaRPr lang="cy-GB" noProof="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2BEF7CB5-6CD0-487C-0750-2B2199ED78E3}"/>
              </a:ext>
            </a:extLst>
          </p:cNvPr>
          <p:cNvSpPr>
            <a:spLocks noGrp="1"/>
          </p:cNvSpPr>
          <p:nvPr>
            <p:ph sz="half" idx="2"/>
          </p:nvPr>
        </p:nvSpPr>
        <p:spPr>
          <a:xfrm>
            <a:off x="4648199" y="1825625"/>
            <a:ext cx="4355123" cy="4188312"/>
          </a:xfrm>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Self-awareness;</a:t>
            </a:r>
          </a:p>
          <a:p>
            <a:r>
              <a:rPr lang="en-GB" dirty="0">
                <a:solidFill>
                  <a:srgbClr val="0070C0"/>
                </a:solidFill>
                <a:latin typeface="Arial" panose="020B0604020202020204" pitchFamily="34" charset="0"/>
                <a:cs typeface="Arial" panose="020B0604020202020204" pitchFamily="34" charset="0"/>
              </a:rPr>
              <a:t>Empathy;</a:t>
            </a:r>
          </a:p>
          <a:p>
            <a:r>
              <a:rPr lang="en-GB" dirty="0">
                <a:solidFill>
                  <a:srgbClr val="0070C0"/>
                </a:solidFill>
                <a:latin typeface="Arial" panose="020B0604020202020204" pitchFamily="34" charset="0"/>
                <a:cs typeface="Arial" panose="020B0604020202020204" pitchFamily="34" charset="0"/>
              </a:rPr>
              <a:t>Courage;</a:t>
            </a:r>
          </a:p>
          <a:p>
            <a:r>
              <a:rPr lang="en-GB" dirty="0">
                <a:solidFill>
                  <a:srgbClr val="0070C0"/>
                </a:solidFill>
                <a:latin typeface="Arial" panose="020B0604020202020204" pitchFamily="34" charset="0"/>
                <a:cs typeface="Arial" panose="020B0604020202020204" pitchFamily="34" charset="0"/>
              </a:rPr>
              <a:t>Reflection;</a:t>
            </a:r>
          </a:p>
          <a:p>
            <a:r>
              <a:rPr lang="en-GB" dirty="0">
                <a:solidFill>
                  <a:srgbClr val="0070C0"/>
                </a:solidFill>
                <a:latin typeface="Arial" panose="020B0604020202020204" pitchFamily="34" charset="0"/>
                <a:cs typeface="Arial" panose="020B0604020202020204" pitchFamily="34" charset="0"/>
              </a:rPr>
              <a:t>Advocacy;</a:t>
            </a:r>
          </a:p>
          <a:p>
            <a:r>
              <a:rPr lang="en-GB" dirty="0">
                <a:solidFill>
                  <a:srgbClr val="0070C0"/>
                </a:solidFill>
                <a:latin typeface="Arial" panose="020B0604020202020204" pitchFamily="34" charset="0"/>
                <a:cs typeface="Arial" panose="020B0604020202020204" pitchFamily="34" charset="0"/>
              </a:rPr>
              <a:t>Cultural responsiveness;</a:t>
            </a:r>
          </a:p>
          <a:p>
            <a:r>
              <a:rPr lang="en-GB" dirty="0">
                <a:solidFill>
                  <a:srgbClr val="0070C0"/>
                </a:solidFill>
                <a:latin typeface="Arial" panose="020B0604020202020204" pitchFamily="34" charset="0"/>
                <a:cs typeface="Arial" panose="020B0604020202020204" pitchFamily="34" charset="0"/>
              </a:rPr>
              <a:t>Listening to diverse voices.</a:t>
            </a:r>
          </a:p>
        </p:txBody>
      </p:sp>
    </p:spTree>
    <p:extLst>
      <p:ext uri="{BB962C8B-B14F-4D97-AF65-F5344CB8AC3E}">
        <p14:creationId xmlns:p14="http://schemas.microsoft.com/office/powerpoint/2010/main" val="11847607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rPr>
              <a:t>Gweithgaredd</a:t>
            </a:r>
            <a:br>
              <a:rPr lang="en-GB" sz="4000" dirty="0">
                <a:solidFill>
                  <a:srgbClr val="0070C0"/>
                </a:solidFill>
                <a:latin typeface="Arial" panose="020B0604020202020204" pitchFamily="34" charset="0"/>
              </a:rPr>
            </a:br>
            <a:r>
              <a:rPr lang="en-GB" sz="4000" dirty="0">
                <a:solidFill>
                  <a:srgbClr val="0070C0"/>
                </a:solidFill>
                <a:latin typeface="Arial" panose="020B0604020202020204" pitchFamily="34" charset="0"/>
              </a:rPr>
              <a:t>Activity</a:t>
            </a:r>
          </a:p>
        </p:txBody>
      </p:sp>
      <p:sp>
        <p:nvSpPr>
          <p:cNvPr id="4" name="Content Placeholder 3">
            <a:extLst>
              <a:ext uri="{FF2B5EF4-FFF2-40B4-BE49-F238E27FC236}">
                <a16:creationId xmlns:a16="http://schemas.microsoft.com/office/drawing/2014/main" id="{B9938EFF-33D9-83EA-77A5-DA7AE64BB583}"/>
              </a:ext>
            </a:extLst>
          </p:cNvPr>
          <p:cNvSpPr>
            <a:spLocks noGrp="1"/>
          </p:cNvSpPr>
          <p:nvPr>
            <p:ph sz="half" idx="1"/>
          </p:nvPr>
        </p:nvSpPr>
        <p:spPr/>
        <p:txBody>
          <a:bodyPr>
            <a:normAutofit fontScale="77500" lnSpcReduction="20000"/>
          </a:bodyPr>
          <a:lstStyle/>
          <a:p>
            <a:pPr marL="0" indent="0">
              <a:buNone/>
            </a:pPr>
            <a:r>
              <a:rPr lang="cy-GB" noProof="0" dirty="0">
                <a:latin typeface="Arial" panose="020B0604020202020204" pitchFamily="34" charset="0"/>
                <a:cs typeface="Arial" panose="020B0604020202020204" pitchFamily="34" charset="0"/>
              </a:rPr>
              <a:t>Yn seiliedig ar nodweddion arweinydd cynhwysol,</a:t>
            </a:r>
            <a:r>
              <a:rPr lang="cy-GB" dirty="0">
                <a:latin typeface="Arial" panose="020B0604020202020204" pitchFamily="34" charset="0"/>
                <a:cs typeface="Arial" panose="020B0604020202020204" pitchFamily="34" charset="0"/>
              </a:rPr>
              <a:t> sut fyddech chi’n asesu eich hun o ran:</a:t>
            </a:r>
          </a:p>
          <a:p>
            <a:r>
              <a:rPr lang="cy-GB" noProof="0" dirty="0">
                <a:latin typeface="Arial" panose="020B0604020202020204" pitchFamily="34" charset="0"/>
                <a:cs typeface="Arial" panose="020B0604020202020204" pitchFamily="34" charset="0"/>
              </a:rPr>
              <a:t>Hunanymwybyddiaeth;</a:t>
            </a:r>
          </a:p>
          <a:p>
            <a:r>
              <a:rPr lang="cy-GB" dirty="0">
                <a:latin typeface="Arial" panose="020B0604020202020204" pitchFamily="34" charset="0"/>
                <a:cs typeface="Arial" panose="020B0604020202020204" pitchFamily="34" charset="0"/>
              </a:rPr>
              <a:t>Empathi;</a:t>
            </a:r>
          </a:p>
          <a:p>
            <a:r>
              <a:rPr lang="cy-GB" noProof="0" dirty="0">
                <a:latin typeface="Arial" panose="020B0604020202020204" pitchFamily="34" charset="0"/>
                <a:cs typeface="Arial" panose="020B0604020202020204" pitchFamily="34" charset="0"/>
              </a:rPr>
              <a:t>Dew</a:t>
            </a:r>
            <a:r>
              <a:rPr lang="cy-GB" dirty="0" err="1">
                <a:latin typeface="Arial" panose="020B0604020202020204" pitchFamily="34" charset="0"/>
                <a:cs typeface="Arial" panose="020B0604020202020204" pitchFamily="34" charset="0"/>
              </a:rPr>
              <a:t>rder</a:t>
            </a:r>
            <a:r>
              <a:rPr lang="cy-GB" dirty="0">
                <a:latin typeface="Arial" panose="020B0604020202020204" pitchFamily="34" charset="0"/>
                <a:cs typeface="Arial" panose="020B0604020202020204" pitchFamily="34" charset="0"/>
              </a:rPr>
              <a:t>;</a:t>
            </a:r>
          </a:p>
          <a:p>
            <a:r>
              <a:rPr lang="cy-GB" noProof="0" dirty="0">
                <a:latin typeface="Arial" panose="020B0604020202020204" pitchFamily="34" charset="0"/>
                <a:cs typeface="Arial" panose="020B0604020202020204" pitchFamily="34" charset="0"/>
              </a:rPr>
              <a:t>Eiriolaeth;</a:t>
            </a:r>
          </a:p>
          <a:p>
            <a:r>
              <a:rPr lang="cy-GB" dirty="0">
                <a:latin typeface="Arial" panose="020B0604020202020204" pitchFamily="34" charset="0"/>
                <a:cs typeface="Arial" panose="020B0604020202020204" pitchFamily="34" charset="0"/>
              </a:rPr>
              <a:t>Ymatebolrwydd diwylliannol;</a:t>
            </a:r>
          </a:p>
          <a:p>
            <a:r>
              <a:rPr lang="cy-GB" noProof="0" dirty="0">
                <a:latin typeface="Arial" panose="020B0604020202020204" pitchFamily="34" charset="0"/>
                <a:cs typeface="Arial" panose="020B0604020202020204" pitchFamily="34" charset="0"/>
              </a:rPr>
              <a:t>Gall</a:t>
            </a:r>
            <a:r>
              <a:rPr lang="cy-GB" dirty="0">
                <a:latin typeface="Arial" panose="020B0604020202020204" pitchFamily="34" charset="0"/>
                <a:cs typeface="Arial" panose="020B0604020202020204" pitchFamily="34" charset="0"/>
              </a:rPr>
              <a:t>u i wrando ar leisiau amrywiol?</a:t>
            </a:r>
            <a:endParaRPr lang="cy-GB" noProof="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407A04AF-9D39-1830-F862-219C6873C87B}"/>
              </a:ext>
            </a:extLst>
          </p:cNvPr>
          <p:cNvSpPr>
            <a:spLocks noGrp="1"/>
          </p:cNvSpPr>
          <p:nvPr>
            <p:ph sz="half" idx="2"/>
          </p:nvPr>
        </p:nvSpPr>
        <p:spPr/>
        <p:txBody>
          <a:bodyPr>
            <a:normAutofit fontScale="77500" lnSpcReduction="20000"/>
          </a:bodyPr>
          <a:lstStyle/>
          <a:p>
            <a:pPr marL="0" indent="0">
              <a:buNone/>
            </a:pPr>
            <a:r>
              <a:rPr lang="en-GB" dirty="0">
                <a:solidFill>
                  <a:srgbClr val="0070C0"/>
                </a:solidFill>
                <a:latin typeface="Arial" panose="020B0604020202020204" pitchFamily="34" charset="0"/>
                <a:cs typeface="Arial" panose="020B0604020202020204" pitchFamily="34" charset="0"/>
              </a:rPr>
              <a:t>Based on the typical characteristics of an inclusive leader, how would you rate your own:</a:t>
            </a:r>
          </a:p>
          <a:p>
            <a:r>
              <a:rPr lang="en-GB" dirty="0">
                <a:solidFill>
                  <a:srgbClr val="0070C0"/>
                </a:solidFill>
                <a:latin typeface="Arial" panose="020B0604020202020204" pitchFamily="34" charset="0"/>
                <a:cs typeface="Arial" panose="020B0604020202020204" pitchFamily="34" charset="0"/>
              </a:rPr>
              <a:t>Self-awareness;</a:t>
            </a:r>
          </a:p>
          <a:p>
            <a:r>
              <a:rPr lang="en-GB" dirty="0">
                <a:solidFill>
                  <a:srgbClr val="0070C0"/>
                </a:solidFill>
                <a:latin typeface="Arial" panose="020B0604020202020204" pitchFamily="34" charset="0"/>
                <a:cs typeface="Arial" panose="020B0604020202020204" pitchFamily="34" charset="0"/>
              </a:rPr>
              <a:t>Empathy;</a:t>
            </a:r>
          </a:p>
          <a:p>
            <a:r>
              <a:rPr lang="en-GB" dirty="0">
                <a:solidFill>
                  <a:srgbClr val="0070C0"/>
                </a:solidFill>
                <a:latin typeface="Arial" panose="020B0604020202020204" pitchFamily="34" charset="0"/>
                <a:cs typeface="Arial" panose="020B0604020202020204" pitchFamily="34" charset="0"/>
              </a:rPr>
              <a:t>Courage;</a:t>
            </a:r>
          </a:p>
          <a:p>
            <a:r>
              <a:rPr lang="en-GB" dirty="0">
                <a:solidFill>
                  <a:srgbClr val="0070C0"/>
                </a:solidFill>
                <a:latin typeface="Arial" panose="020B0604020202020204" pitchFamily="34" charset="0"/>
                <a:cs typeface="Arial" panose="020B0604020202020204" pitchFamily="34" charset="0"/>
              </a:rPr>
              <a:t>Advocacy;</a:t>
            </a:r>
          </a:p>
          <a:p>
            <a:r>
              <a:rPr lang="en-GB" dirty="0">
                <a:solidFill>
                  <a:srgbClr val="0070C0"/>
                </a:solidFill>
                <a:latin typeface="Arial" panose="020B0604020202020204" pitchFamily="34" charset="0"/>
                <a:cs typeface="Arial" panose="020B0604020202020204" pitchFamily="34" charset="0"/>
              </a:rPr>
              <a:t>Cultural responsiveness;</a:t>
            </a:r>
          </a:p>
          <a:p>
            <a:r>
              <a:rPr lang="en-GB" dirty="0">
                <a:solidFill>
                  <a:srgbClr val="0070C0"/>
                </a:solidFill>
                <a:latin typeface="Arial" panose="020B0604020202020204" pitchFamily="34" charset="0"/>
                <a:cs typeface="Arial" panose="020B0604020202020204" pitchFamily="34" charset="0"/>
              </a:rPr>
              <a:t>Ability to listen to diverse voices?</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70235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76B99D-B079-7A1E-3F1D-4F28C18B4E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9FED9E-1DC3-E059-E0D3-AE6F17FF9321}"/>
              </a:ext>
            </a:extLst>
          </p:cNvPr>
          <p:cNvSpPr>
            <a:spLocks noGrp="1"/>
          </p:cNvSpPr>
          <p:nvPr>
            <p:ph type="title"/>
          </p:nvPr>
        </p:nvSpPr>
        <p:spPr/>
        <p:txBody>
          <a:bodyPr>
            <a:normAutofit/>
          </a:bodyPr>
          <a:lstStyle/>
          <a:p>
            <a:pPr algn="ctr"/>
            <a:r>
              <a:rPr lang="en-GB" sz="4000" dirty="0" err="1">
                <a:latin typeface="Arial" panose="020B0604020202020204" pitchFamily="34" charset="0"/>
              </a:rPr>
              <a:t>Trafodwch</a:t>
            </a:r>
            <a:br>
              <a:rPr lang="en-GB" sz="4000" dirty="0">
                <a:solidFill>
                  <a:srgbClr val="0070C0"/>
                </a:solidFill>
                <a:latin typeface="Arial" panose="020B0604020202020204" pitchFamily="34" charset="0"/>
              </a:rPr>
            </a:br>
            <a:r>
              <a:rPr lang="en-GB" sz="4000" dirty="0">
                <a:solidFill>
                  <a:srgbClr val="0070C0"/>
                </a:solidFill>
                <a:latin typeface="Arial" panose="020B0604020202020204" pitchFamily="34" charset="0"/>
              </a:rPr>
              <a:t>Discuss</a:t>
            </a:r>
          </a:p>
        </p:txBody>
      </p:sp>
      <p:sp>
        <p:nvSpPr>
          <p:cNvPr id="4" name="Content Placeholder 3">
            <a:extLst>
              <a:ext uri="{FF2B5EF4-FFF2-40B4-BE49-F238E27FC236}">
                <a16:creationId xmlns:a16="http://schemas.microsoft.com/office/drawing/2014/main" id="{BA381E87-6841-D9F0-64D3-88B72E4457CC}"/>
              </a:ext>
            </a:extLst>
          </p:cNvPr>
          <p:cNvSpPr>
            <a:spLocks noGrp="1"/>
          </p:cNvSpPr>
          <p:nvPr>
            <p:ph sz="half" idx="1"/>
          </p:nvPr>
        </p:nvSpPr>
        <p:spPr/>
        <p:txBody>
          <a:bodyPr>
            <a:normAutofit/>
          </a:bodyPr>
          <a:lstStyle/>
          <a:p>
            <a:r>
              <a:rPr lang="cy-GB" noProof="0" dirty="0">
                <a:latin typeface="Arial" panose="020B0604020202020204" pitchFamily="34" charset="0"/>
                <a:cs typeface="Arial" panose="020B0604020202020204" pitchFamily="34" charset="0"/>
              </a:rPr>
              <a:t>Pa ymddygiadau sy’n gwneud i chi deimlo eich bod yn cael eich gwerthfawrogi gan arweinydd?</a:t>
            </a:r>
          </a:p>
        </p:txBody>
      </p:sp>
      <p:sp>
        <p:nvSpPr>
          <p:cNvPr id="5" name="Content Placeholder 4">
            <a:extLst>
              <a:ext uri="{FF2B5EF4-FFF2-40B4-BE49-F238E27FC236}">
                <a16:creationId xmlns:a16="http://schemas.microsoft.com/office/drawing/2014/main" id="{F432B4B0-E99E-A7D5-0FA4-B424BF77A564}"/>
              </a:ext>
            </a:extLst>
          </p:cNvPr>
          <p:cNvSpPr>
            <a:spLocks noGrp="1"/>
          </p:cNvSpPr>
          <p:nvPr>
            <p:ph sz="half" idx="2"/>
          </p:nvPr>
        </p:nvSpPr>
        <p:spPr/>
        <p:txBody>
          <a:bodyPr>
            <a:normAutofit/>
          </a:bodyPr>
          <a:lstStyle/>
          <a:p>
            <a:r>
              <a:rPr lang="en-GB" dirty="0">
                <a:solidFill>
                  <a:srgbClr val="0070C0"/>
                </a:solidFill>
                <a:latin typeface="Arial" panose="020B0604020202020204" pitchFamily="34" charset="0"/>
                <a:cs typeface="Arial" panose="020B0604020202020204" pitchFamily="34" charset="0"/>
              </a:rPr>
              <a:t>What behaviours make you valued by a leader?</a:t>
            </a:r>
          </a:p>
        </p:txBody>
      </p:sp>
    </p:spTree>
    <p:extLst>
      <p:ext uri="{BB962C8B-B14F-4D97-AF65-F5344CB8AC3E}">
        <p14:creationId xmlns:p14="http://schemas.microsoft.com/office/powerpoint/2010/main" val="21341216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86C8BB7E-BBA9-8EBA-4E04-2EF858650FEC}"/>
              </a:ext>
            </a:extLst>
          </p:cNvPr>
          <p:cNvPicPr>
            <a:picLocks noGrp="1" noChangeAspect="1"/>
          </p:cNvPicPr>
          <p:nvPr>
            <p:ph idx="1"/>
          </p:nvPr>
        </p:nvPicPr>
        <p:blipFill>
          <a:blip r:embed="rId3"/>
          <a:stretch>
            <a:fillRect/>
          </a:stretch>
        </p:blipFill>
        <p:spPr>
          <a:xfrm>
            <a:off x="388620" y="331788"/>
            <a:ext cx="8515349" cy="5566092"/>
          </a:xfrm>
          <a:prstGeom prst="rect">
            <a:avLst/>
          </a:prstGeom>
        </p:spPr>
      </p:pic>
    </p:spTree>
    <p:extLst>
      <p:ext uri="{BB962C8B-B14F-4D97-AF65-F5344CB8AC3E}">
        <p14:creationId xmlns:p14="http://schemas.microsoft.com/office/powerpoint/2010/main" val="17533905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5FF82B-0014-AE9C-816A-F357BFB683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C74A0D-4F02-E098-6F5F-8346C17F910B}"/>
              </a:ext>
            </a:extLst>
          </p:cNvPr>
          <p:cNvSpPr>
            <a:spLocks noGrp="1"/>
          </p:cNvSpPr>
          <p:nvPr>
            <p:ph type="title"/>
          </p:nvPr>
        </p:nvSpPr>
        <p:spPr/>
        <p:txBody>
          <a:bodyPr>
            <a:normAutofit/>
          </a:bodyPr>
          <a:lstStyle/>
          <a:p>
            <a:pPr algn="ctr"/>
            <a:r>
              <a:rPr lang="en-GB" sz="4000" dirty="0">
                <a:latin typeface="Arial" panose="020B0604020202020204" pitchFamily="34" charset="0"/>
              </a:rPr>
              <a:t>Adran 4</a:t>
            </a:r>
            <a:br>
              <a:rPr lang="en-GB" sz="4000" dirty="0">
                <a:latin typeface="Arial" panose="020B0604020202020204" pitchFamily="34" charset="0"/>
              </a:rPr>
            </a:br>
            <a:r>
              <a:rPr lang="en-GB" sz="4000" dirty="0">
                <a:solidFill>
                  <a:srgbClr val="0070C0"/>
                </a:solidFill>
                <a:latin typeface="Arial" panose="020B0604020202020204" pitchFamily="34" charset="0"/>
              </a:rPr>
              <a:t>Section 4</a:t>
            </a:r>
          </a:p>
        </p:txBody>
      </p:sp>
      <p:sp>
        <p:nvSpPr>
          <p:cNvPr id="4" name="Content Placeholder 3">
            <a:extLst>
              <a:ext uri="{FF2B5EF4-FFF2-40B4-BE49-F238E27FC236}">
                <a16:creationId xmlns:a16="http://schemas.microsoft.com/office/drawing/2014/main" id="{9BF16286-ECE0-5A80-C4D6-E936F95D77F0}"/>
              </a:ext>
            </a:extLst>
          </p:cNvPr>
          <p:cNvSpPr>
            <a:spLocks noGrp="1"/>
          </p:cNvSpPr>
          <p:nvPr>
            <p:ph sz="half" idx="1"/>
          </p:nvPr>
        </p:nvSpPr>
        <p:spPr/>
        <p:txBody>
          <a:bodyPr>
            <a:normAutofit/>
          </a:bodyPr>
          <a:lstStyle/>
          <a:p>
            <a:pPr marL="0" indent="0">
              <a:buNone/>
            </a:pPr>
            <a:endParaRPr lang="en-GB" dirty="0">
              <a:solidFill>
                <a:srgbClr val="0070C0"/>
              </a:solidFill>
              <a:latin typeface="Arial" panose="020B0604020202020204" pitchFamily="34" charset="0"/>
            </a:endParaRPr>
          </a:p>
          <a:p>
            <a:pPr marL="0" indent="0">
              <a:buNone/>
            </a:pPr>
            <a:endParaRPr lang="en-GB" dirty="0"/>
          </a:p>
        </p:txBody>
      </p:sp>
      <p:sp>
        <p:nvSpPr>
          <p:cNvPr id="3" name="Content Placeholder 2">
            <a:extLst>
              <a:ext uri="{FF2B5EF4-FFF2-40B4-BE49-F238E27FC236}">
                <a16:creationId xmlns:a16="http://schemas.microsoft.com/office/drawing/2014/main" id="{496579B0-8406-45CC-2947-FBE0830FE82E}"/>
              </a:ext>
            </a:extLst>
          </p:cNvPr>
          <p:cNvSpPr>
            <a:spLocks noGrp="1"/>
          </p:cNvSpPr>
          <p:nvPr>
            <p:ph sz="half" idx="2"/>
          </p:nvPr>
        </p:nvSpPr>
        <p:spPr/>
        <p:txBody>
          <a:bodyPr/>
          <a:lstStyle/>
          <a:p>
            <a:pPr marL="0" indent="0">
              <a:buNone/>
            </a:pPr>
            <a:endParaRPr lang="en-GB" dirty="0"/>
          </a:p>
          <a:p>
            <a:pPr marL="0" indent="0">
              <a:buNone/>
            </a:pPr>
            <a:endParaRPr lang="en-GB" dirty="0"/>
          </a:p>
          <a:p>
            <a:r>
              <a:rPr lang="en-GB" dirty="0" err="1">
                <a:latin typeface="Arial" panose="020B0604020202020204" pitchFamily="34" charset="0"/>
                <a:cs typeface="Arial" panose="020B0604020202020204" pitchFamily="34" charset="0"/>
              </a:rPr>
              <a:t>Rhagfarn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gudd</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Unconscious bias</a:t>
            </a:r>
          </a:p>
        </p:txBody>
      </p:sp>
      <p:pic>
        <p:nvPicPr>
          <p:cNvPr id="7" name="Picture 6">
            <a:extLst>
              <a:ext uri="{FF2B5EF4-FFF2-40B4-BE49-F238E27FC236}">
                <a16:creationId xmlns:a16="http://schemas.microsoft.com/office/drawing/2014/main" id="{A12D5FB5-F08E-73D1-91F0-1FFE5C28BDD1}"/>
              </a:ext>
            </a:extLst>
          </p:cNvPr>
          <p:cNvPicPr>
            <a:picLocks noChangeAspect="1"/>
          </p:cNvPicPr>
          <p:nvPr/>
        </p:nvPicPr>
        <p:blipFill>
          <a:blip r:embed="rId3"/>
          <a:stretch>
            <a:fillRect/>
          </a:stretch>
        </p:blipFill>
        <p:spPr>
          <a:xfrm>
            <a:off x="527685" y="1825625"/>
            <a:ext cx="3968115" cy="3152749"/>
          </a:xfrm>
          <a:prstGeom prst="rect">
            <a:avLst/>
          </a:prstGeom>
        </p:spPr>
      </p:pic>
      <p:sp>
        <p:nvSpPr>
          <p:cNvPr id="10" name="TextBox 9">
            <a:extLst>
              <a:ext uri="{FF2B5EF4-FFF2-40B4-BE49-F238E27FC236}">
                <a16:creationId xmlns:a16="http://schemas.microsoft.com/office/drawing/2014/main" id="{74A090E4-65FB-898C-BAA9-DE6F12B47E9B}"/>
              </a:ext>
            </a:extLst>
          </p:cNvPr>
          <p:cNvSpPr txBox="1"/>
          <p:nvPr/>
        </p:nvSpPr>
        <p:spPr>
          <a:xfrm>
            <a:off x="628650" y="5303520"/>
            <a:ext cx="2374240" cy="369332"/>
          </a:xfrm>
          <a:prstGeom prst="rect">
            <a:avLst/>
          </a:prstGeom>
          <a:noFill/>
        </p:spPr>
        <p:txBody>
          <a:bodyPr wrap="none" rtlCol="0">
            <a:spAutoFit/>
          </a:bodyPr>
          <a:lstStyle/>
          <a:p>
            <a:r>
              <a:rPr lang="en-GB" dirty="0"/>
              <a:t>(Source: Sterling, 2026)</a:t>
            </a:r>
          </a:p>
        </p:txBody>
      </p:sp>
    </p:spTree>
    <p:extLst>
      <p:ext uri="{BB962C8B-B14F-4D97-AF65-F5344CB8AC3E}">
        <p14:creationId xmlns:p14="http://schemas.microsoft.com/office/powerpoint/2010/main" val="22971684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cy-GB" sz="4000" noProof="0" dirty="0">
                <a:latin typeface="Arial" panose="020B0604020202020204" pitchFamily="34" charset="0"/>
              </a:rPr>
              <a:t>Diffiniad</a:t>
            </a:r>
            <a:br>
              <a:rPr lang="en-GB" sz="4000" dirty="0">
                <a:solidFill>
                  <a:srgbClr val="0070C0"/>
                </a:solidFill>
                <a:latin typeface="Arial" panose="020B0604020202020204" pitchFamily="34" charset="0"/>
              </a:rPr>
            </a:br>
            <a:r>
              <a:rPr lang="en-GB" sz="4000" dirty="0">
                <a:solidFill>
                  <a:srgbClr val="0070C0"/>
                </a:solidFill>
                <a:latin typeface="Arial" panose="020B0604020202020204" pitchFamily="34" charset="0"/>
              </a:rPr>
              <a:t>Definition</a:t>
            </a:r>
          </a:p>
        </p:txBody>
      </p:sp>
      <p:sp>
        <p:nvSpPr>
          <p:cNvPr id="3" name="Content Placeholder 2">
            <a:extLst>
              <a:ext uri="{FF2B5EF4-FFF2-40B4-BE49-F238E27FC236}">
                <a16:creationId xmlns:a16="http://schemas.microsoft.com/office/drawing/2014/main" id="{D919F389-7F3C-AB9D-23AD-9F97A6A9EA30}"/>
              </a:ext>
            </a:extLst>
          </p:cNvPr>
          <p:cNvSpPr>
            <a:spLocks noGrp="1"/>
          </p:cNvSpPr>
          <p:nvPr>
            <p:ph idx="1"/>
          </p:nvPr>
        </p:nvSpPr>
        <p:spPr>
          <a:xfrm>
            <a:off x="400050" y="1825625"/>
            <a:ext cx="8492490" cy="4026535"/>
          </a:xfrm>
        </p:spPr>
        <p:txBody>
          <a:bodyPr>
            <a:normAutofit/>
          </a:bodyPr>
          <a:lstStyle/>
          <a:p>
            <a:pPr marL="0" indent="0">
              <a:buNone/>
            </a:pPr>
            <a:r>
              <a:rPr lang="en-GB" dirty="0">
                <a:latin typeface="Arial" panose="020B0604020202020204" pitchFamily="34" charset="0"/>
                <a:cs typeface="Arial" panose="020B0604020202020204" pitchFamily="34" charset="0"/>
              </a:rPr>
              <a:t>Bias can be conscious (intentional) or unconscious (unintentional) and they are not limited to race and ethnicity although the racial and ethnic bias is well documented. Bias may extend to variables like gender, physical ability, age, sexual orientation, religion, socio-economic background, weight, and so on. Individuals and organizations more often than not unintentionally reinforce unfair, discriminatory, or unjust practices. </a:t>
            </a:r>
          </a:p>
          <a:p>
            <a:pPr marL="0" indent="0" algn="r">
              <a:buNone/>
            </a:pPr>
            <a:r>
              <a:rPr lang="en-GB" sz="1800" dirty="0">
                <a:latin typeface="Arial" panose="020B0604020202020204" pitchFamily="34" charset="0"/>
                <a:cs typeface="Arial" panose="020B0604020202020204" pitchFamily="34" charset="0"/>
              </a:rPr>
              <a:t>(Adediran, 2021, page 4).</a:t>
            </a:r>
          </a:p>
        </p:txBody>
      </p:sp>
    </p:spTree>
    <p:extLst>
      <p:ext uri="{BB962C8B-B14F-4D97-AF65-F5344CB8AC3E}">
        <p14:creationId xmlns:p14="http://schemas.microsoft.com/office/powerpoint/2010/main" val="42907219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ACD0F-FFCD-F79D-2BBD-1E8177D86AE7}"/>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Rhagfarn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gudd</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Unconscious bias</a:t>
            </a:r>
          </a:p>
        </p:txBody>
      </p:sp>
      <p:sp>
        <p:nvSpPr>
          <p:cNvPr id="5" name="Content Placeholder 4">
            <a:extLst>
              <a:ext uri="{FF2B5EF4-FFF2-40B4-BE49-F238E27FC236}">
                <a16:creationId xmlns:a16="http://schemas.microsoft.com/office/drawing/2014/main" id="{1912D6D6-0BEC-6719-5AF8-F7D3782593B9}"/>
              </a:ext>
            </a:extLst>
          </p:cNvPr>
          <p:cNvSpPr>
            <a:spLocks noGrp="1"/>
          </p:cNvSpPr>
          <p:nvPr>
            <p:ph sz="half" idx="1"/>
          </p:nvPr>
        </p:nvSpPr>
        <p:spPr>
          <a:xfrm>
            <a:off x="293077" y="1825624"/>
            <a:ext cx="4202723" cy="4117975"/>
          </a:xfrm>
        </p:spPr>
        <p:txBody>
          <a:bodyPr>
            <a:normAutofit fontScale="70000" lnSpcReduction="20000"/>
          </a:bodyPr>
          <a:lstStyle/>
          <a:p>
            <a:r>
              <a:rPr lang="cy-GB" noProof="0" dirty="0">
                <a:latin typeface="Arial" panose="020B0604020202020204" pitchFamily="34" charset="0"/>
                <a:cs typeface="Arial" panose="020B0604020202020204" pitchFamily="34" charset="0"/>
              </a:rPr>
              <a:t>Yn aml yn digwydd neu'n cael ei deimlo heb sylweddoli;</a:t>
            </a:r>
          </a:p>
          <a:p>
            <a:r>
              <a:rPr lang="cy-GB" noProof="0" dirty="0">
                <a:latin typeface="Arial" panose="020B0604020202020204" pitchFamily="34" charset="0"/>
                <a:cs typeface="Arial" panose="020B0604020202020204" pitchFamily="34" charset="0"/>
              </a:rPr>
              <a:t>Fel arfer yn seiliedig ar ein safbwyntiau byd-eang neu ein profiadau;</a:t>
            </a:r>
          </a:p>
          <a:p>
            <a:r>
              <a:rPr lang="cy-GB" noProof="0" dirty="0">
                <a:latin typeface="Arial" panose="020B0604020202020204" pitchFamily="34" charset="0"/>
                <a:cs typeface="Arial" panose="020B0604020202020204" pitchFamily="34" charset="0"/>
              </a:rPr>
              <a:t>Yn aml yn digwydd wrth wneud penderfyniadau neu ffurfio barn;</a:t>
            </a:r>
          </a:p>
          <a:p>
            <a:r>
              <a:rPr lang="cy-GB" noProof="0" dirty="0">
                <a:latin typeface="Arial" panose="020B0604020202020204" pitchFamily="34" charset="0"/>
                <a:cs typeface="Arial" panose="020B0604020202020204" pitchFamily="34" charset="0"/>
              </a:rPr>
              <a:t>Mae rhagfarnau pob unigolyn yn unigryw;</a:t>
            </a:r>
          </a:p>
          <a:p>
            <a:r>
              <a:rPr lang="cy-GB" noProof="0" dirty="0">
                <a:latin typeface="Arial" panose="020B0604020202020204" pitchFamily="34" charset="0"/>
                <a:cs typeface="Arial" panose="020B0604020202020204" pitchFamily="34" charset="0"/>
              </a:rPr>
              <a:t>Gall arwain at wahaniaethu hyd yn oed pan nad yw'r unigolyn yn ymwybodol o'r rhesymau y tu ôl i'w weithredoedd neu benderfyniadau.</a:t>
            </a:r>
          </a:p>
        </p:txBody>
      </p:sp>
      <p:sp>
        <p:nvSpPr>
          <p:cNvPr id="3" name="Content Placeholder 2">
            <a:extLst>
              <a:ext uri="{FF2B5EF4-FFF2-40B4-BE49-F238E27FC236}">
                <a16:creationId xmlns:a16="http://schemas.microsoft.com/office/drawing/2014/main" id="{1AB0B64A-10B9-0809-1B6C-467EE15ABACB}"/>
              </a:ext>
            </a:extLst>
          </p:cNvPr>
          <p:cNvSpPr>
            <a:spLocks noGrp="1"/>
          </p:cNvSpPr>
          <p:nvPr>
            <p:ph sz="half" idx="2"/>
          </p:nvPr>
        </p:nvSpPr>
        <p:spPr>
          <a:xfrm>
            <a:off x="4648199" y="1825625"/>
            <a:ext cx="4284785" cy="4117974"/>
          </a:xfrm>
        </p:spPr>
        <p:txBody>
          <a:bodyPr>
            <a:normAutofit fontScale="70000" lnSpcReduction="20000"/>
          </a:bodyPr>
          <a:lstStyle/>
          <a:p>
            <a:r>
              <a:rPr lang="en-GB" dirty="0">
                <a:solidFill>
                  <a:srgbClr val="0070C0"/>
                </a:solidFill>
                <a:latin typeface="Arial" panose="020B0604020202020204" pitchFamily="34" charset="0"/>
                <a:cs typeface="Arial" panose="020B0604020202020204" pitchFamily="34" charset="0"/>
              </a:rPr>
              <a:t>Often done or felt without realising;</a:t>
            </a:r>
          </a:p>
          <a:p>
            <a:r>
              <a:rPr lang="en-GB" dirty="0">
                <a:solidFill>
                  <a:srgbClr val="0070C0"/>
                </a:solidFill>
                <a:latin typeface="Arial" panose="020B0604020202020204" pitchFamily="34" charset="0"/>
                <a:cs typeface="Arial" panose="020B0604020202020204" pitchFamily="34" charset="0"/>
              </a:rPr>
              <a:t>Typically based on our world views or experiences;</a:t>
            </a:r>
          </a:p>
          <a:p>
            <a:r>
              <a:rPr lang="en-GB" dirty="0">
                <a:solidFill>
                  <a:srgbClr val="0070C0"/>
                </a:solidFill>
                <a:latin typeface="Arial" panose="020B0604020202020204" pitchFamily="34" charset="0"/>
                <a:cs typeface="Arial" panose="020B0604020202020204" pitchFamily="34" charset="0"/>
              </a:rPr>
              <a:t>Often occurs during movements of decision making or judgement;</a:t>
            </a:r>
          </a:p>
          <a:p>
            <a:r>
              <a:rPr lang="en-GB" dirty="0">
                <a:solidFill>
                  <a:srgbClr val="0070C0"/>
                </a:solidFill>
                <a:latin typeface="Arial" panose="020B0604020202020204" pitchFamily="34" charset="0"/>
                <a:cs typeface="Arial" panose="020B0604020202020204" pitchFamily="34" charset="0"/>
              </a:rPr>
              <a:t>Each person's biases are unique;</a:t>
            </a:r>
          </a:p>
          <a:p>
            <a:r>
              <a:rPr lang="en-GB" dirty="0">
                <a:solidFill>
                  <a:srgbClr val="0070C0"/>
                </a:solidFill>
                <a:latin typeface="Arial" panose="020B0604020202020204" pitchFamily="34" charset="0"/>
                <a:cs typeface="Arial" panose="020B0604020202020204" pitchFamily="34" charset="0"/>
              </a:rPr>
              <a:t>Can lead to discrimination even without conscious recognition of the reasoning.</a:t>
            </a:r>
          </a:p>
          <a:p>
            <a:endParaRPr lang="en-GB" dirty="0">
              <a:solidFill>
                <a:srgbClr val="0070C0"/>
              </a:solidFill>
              <a:latin typeface="Arial" panose="020B0604020202020204" pitchFamily="34" charset="0"/>
              <a:cs typeface="Arial" panose="020B0604020202020204" pitchFamily="34" charset="0"/>
            </a:endParaRPr>
          </a:p>
          <a:p>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lgn="r">
              <a:buNone/>
            </a:pPr>
            <a:r>
              <a:rPr lang="en-GB" sz="2100" dirty="0">
                <a:solidFill>
                  <a:srgbClr val="0070C0"/>
                </a:solidFill>
                <a:latin typeface="Arial" panose="020B0604020202020204" pitchFamily="34" charset="0"/>
                <a:cs typeface="Arial" panose="020B0604020202020204" pitchFamily="34" charset="0"/>
              </a:rPr>
              <a:t>(Burdick, 2021)</a:t>
            </a:r>
          </a:p>
        </p:txBody>
      </p:sp>
    </p:spTree>
    <p:extLst>
      <p:ext uri="{BB962C8B-B14F-4D97-AF65-F5344CB8AC3E}">
        <p14:creationId xmlns:p14="http://schemas.microsoft.com/office/powerpoint/2010/main" val="5876738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49CB0A-024D-3C81-F7CD-83CD1146FE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24F1FE-7EA5-12CE-4611-13973CAFE294}"/>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Trafodwch</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Discuss</a:t>
            </a:r>
          </a:p>
        </p:txBody>
      </p:sp>
      <p:sp>
        <p:nvSpPr>
          <p:cNvPr id="5" name="Content Placeholder 4">
            <a:extLst>
              <a:ext uri="{FF2B5EF4-FFF2-40B4-BE49-F238E27FC236}">
                <a16:creationId xmlns:a16="http://schemas.microsoft.com/office/drawing/2014/main" id="{46ECEA3D-D6F9-62D2-7C61-A71E00932DAE}"/>
              </a:ext>
            </a:extLst>
          </p:cNvPr>
          <p:cNvSpPr>
            <a:spLocks noGrp="1"/>
          </p:cNvSpPr>
          <p:nvPr>
            <p:ph sz="half" idx="1"/>
          </p:nvPr>
        </p:nvSpPr>
        <p:spPr>
          <a:xfrm>
            <a:off x="293077" y="1825624"/>
            <a:ext cx="4202723" cy="4117975"/>
          </a:xfrm>
        </p:spPr>
        <p:txBody>
          <a:bodyPr>
            <a:normAutofit fontScale="70000" lnSpcReduction="20000"/>
          </a:bodyPr>
          <a:lstStyle/>
          <a:p>
            <a:pPr marL="0" indent="0">
              <a:buNone/>
            </a:pPr>
            <a:r>
              <a:rPr lang="cy-GB" b="1" noProof="0" dirty="0">
                <a:latin typeface="Arial" panose="020B0604020202020204" pitchFamily="34" charset="0"/>
                <a:cs typeface="Arial" panose="020B0604020202020204" pitchFamily="34" charset="0"/>
              </a:rPr>
              <a:t>Senario A</a:t>
            </a:r>
          </a:p>
          <a:p>
            <a:pPr marL="0" indent="0">
              <a:buNone/>
            </a:pPr>
            <a:r>
              <a:rPr lang="cy-GB" dirty="0">
                <a:latin typeface="Arial" panose="020B0604020202020204" pitchFamily="34" charset="0"/>
                <a:cs typeface="Arial" panose="020B0604020202020204" pitchFamily="34" charset="0"/>
              </a:rPr>
              <a:t>Mae ymgeisydd sydd ag acen ranbarthol gref yn mynychu cyfweliad.</a:t>
            </a:r>
          </a:p>
          <a:p>
            <a:pPr marL="0" indent="0">
              <a:buNone/>
            </a:pPr>
            <a:endParaRPr lang="cy-GB" dirty="0">
              <a:latin typeface="Arial" panose="020B0604020202020204" pitchFamily="34" charset="0"/>
              <a:cs typeface="Arial" panose="020B0604020202020204" pitchFamily="34" charset="0"/>
            </a:endParaRPr>
          </a:p>
          <a:p>
            <a:pPr marL="0" indent="0">
              <a:buNone/>
            </a:pPr>
            <a:r>
              <a:rPr lang="cy-GB" b="1" dirty="0">
                <a:latin typeface="Arial" panose="020B0604020202020204" pitchFamily="34" charset="0"/>
                <a:cs typeface="Arial" panose="020B0604020202020204" pitchFamily="34" charset="0"/>
              </a:rPr>
              <a:t>Cwestiynau Myfyrio:</a:t>
            </a:r>
          </a:p>
          <a:p>
            <a:pPr marL="514350" indent="-514350">
              <a:buAutoNum type="arabicPeriod"/>
            </a:pPr>
            <a:r>
              <a:rPr lang="cy-GB" dirty="0">
                <a:latin typeface="Arial" panose="020B0604020202020204" pitchFamily="34" charset="0"/>
                <a:cs typeface="Arial" panose="020B0604020202020204" pitchFamily="34" charset="0"/>
              </a:rPr>
              <a:t>Pa ragdybiaethau y gellid eu gwneud?</a:t>
            </a:r>
          </a:p>
          <a:p>
            <a:pPr marL="514350" indent="-514350">
              <a:buAutoNum type="arabicPeriod"/>
            </a:pPr>
            <a:r>
              <a:rPr lang="cy-GB" dirty="0">
                <a:latin typeface="Arial" panose="020B0604020202020204" pitchFamily="34" charset="0"/>
                <a:cs typeface="Arial" panose="020B0604020202020204" pitchFamily="34" charset="0"/>
              </a:rPr>
              <a:t>Sut y gallai’r rhain ddylanwadu ar benderfyniadau?</a:t>
            </a:r>
          </a:p>
          <a:p>
            <a:pPr marL="514350" indent="-514350">
              <a:buAutoNum type="arabicPeriod"/>
            </a:pPr>
            <a:r>
              <a:rPr lang="cy-GB" dirty="0">
                <a:latin typeface="Arial" panose="020B0604020202020204" pitchFamily="34" charset="0"/>
                <a:cs typeface="Arial" panose="020B0604020202020204" pitchFamily="34" charset="0"/>
              </a:rPr>
              <a:t>Beth fyddai arweinydd cynhwysol yn ei wneud yn wahanol?</a:t>
            </a:r>
          </a:p>
          <a:p>
            <a:pPr marL="0" indent="0">
              <a:buNone/>
            </a:pPr>
            <a:endParaRPr lang="cy-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1103BD7-59A2-F842-A4A6-00AC9EDCD045}"/>
              </a:ext>
            </a:extLst>
          </p:cNvPr>
          <p:cNvSpPr>
            <a:spLocks noGrp="1"/>
          </p:cNvSpPr>
          <p:nvPr>
            <p:ph sz="half" idx="2"/>
          </p:nvPr>
        </p:nvSpPr>
        <p:spPr>
          <a:xfrm>
            <a:off x="4648199" y="1825625"/>
            <a:ext cx="4284785" cy="4117974"/>
          </a:xfrm>
        </p:spPr>
        <p:txBody>
          <a:bodyPr>
            <a:noAutofit/>
          </a:bodyPr>
          <a:lstStyle/>
          <a:p>
            <a:pPr marL="0" indent="0">
              <a:buNone/>
            </a:pPr>
            <a:r>
              <a:rPr lang="en-GB" sz="2000" b="1" dirty="0">
                <a:solidFill>
                  <a:srgbClr val="0070C0"/>
                </a:solidFill>
                <a:latin typeface="Arial" panose="020B0604020202020204" pitchFamily="34" charset="0"/>
                <a:cs typeface="Arial" panose="020B0604020202020204" pitchFamily="34" charset="0"/>
              </a:rPr>
              <a:t>Scenario A</a:t>
            </a:r>
          </a:p>
          <a:p>
            <a:pPr marL="0" indent="0">
              <a:buNone/>
            </a:pPr>
            <a:r>
              <a:rPr lang="en-GB" sz="2000" dirty="0">
                <a:solidFill>
                  <a:srgbClr val="0070C0"/>
                </a:solidFill>
                <a:latin typeface="Arial" panose="020B0604020202020204" pitchFamily="34" charset="0"/>
                <a:cs typeface="Arial" panose="020B0604020202020204" pitchFamily="34" charset="0"/>
              </a:rPr>
              <a:t>A candidate with a strong regional accent attends an interview.</a:t>
            </a:r>
          </a:p>
          <a:p>
            <a:pPr marL="0" indent="0">
              <a:buNone/>
            </a:pPr>
            <a:endParaRPr lang="en-GB" sz="2000" dirty="0">
              <a:solidFill>
                <a:srgbClr val="0070C0"/>
              </a:solidFill>
              <a:latin typeface="Arial" panose="020B0604020202020204" pitchFamily="34" charset="0"/>
              <a:cs typeface="Arial" panose="020B0604020202020204" pitchFamily="34" charset="0"/>
            </a:endParaRPr>
          </a:p>
          <a:p>
            <a:pPr marL="0" indent="0">
              <a:buNone/>
            </a:pPr>
            <a:r>
              <a:rPr lang="en-GB" sz="2000" b="1" dirty="0">
                <a:solidFill>
                  <a:srgbClr val="0070C0"/>
                </a:solidFill>
                <a:latin typeface="Arial" panose="020B0604020202020204" pitchFamily="34" charset="0"/>
                <a:cs typeface="Arial" panose="020B0604020202020204" pitchFamily="34" charset="0"/>
              </a:rPr>
              <a:t>Reflection Questions:</a:t>
            </a:r>
          </a:p>
          <a:p>
            <a:pPr marL="457200" indent="-457200">
              <a:buAutoNum type="arabicPeriod"/>
            </a:pPr>
            <a:r>
              <a:rPr lang="en-GB" sz="2000" dirty="0">
                <a:solidFill>
                  <a:srgbClr val="0070C0"/>
                </a:solidFill>
                <a:latin typeface="Arial" panose="020B0604020202020204" pitchFamily="34" charset="0"/>
                <a:cs typeface="Arial" panose="020B0604020202020204" pitchFamily="34" charset="0"/>
              </a:rPr>
              <a:t>What assumptions might be made?</a:t>
            </a:r>
          </a:p>
          <a:p>
            <a:pPr marL="457200" indent="-457200">
              <a:buAutoNum type="arabicPeriod"/>
            </a:pPr>
            <a:r>
              <a:rPr lang="en-GB" sz="2000" dirty="0">
                <a:solidFill>
                  <a:srgbClr val="0070C0"/>
                </a:solidFill>
                <a:latin typeface="Arial" panose="020B0604020202020204" pitchFamily="34" charset="0"/>
                <a:cs typeface="Arial" panose="020B0604020202020204" pitchFamily="34" charset="0"/>
              </a:rPr>
              <a:t>How might these influence decisions?</a:t>
            </a:r>
          </a:p>
          <a:p>
            <a:pPr marL="457200" indent="-457200">
              <a:buAutoNum type="arabicPeriod"/>
            </a:pPr>
            <a:r>
              <a:rPr lang="en-GB" sz="2000" dirty="0">
                <a:solidFill>
                  <a:srgbClr val="0070C0"/>
                </a:solidFill>
                <a:latin typeface="Arial" panose="020B0604020202020204" pitchFamily="34" charset="0"/>
                <a:cs typeface="Arial" panose="020B0604020202020204" pitchFamily="34" charset="0"/>
              </a:rPr>
              <a:t>What would an inclusive leader do differently?</a:t>
            </a:r>
          </a:p>
        </p:txBody>
      </p:sp>
    </p:spTree>
    <p:extLst>
      <p:ext uri="{BB962C8B-B14F-4D97-AF65-F5344CB8AC3E}">
        <p14:creationId xmlns:p14="http://schemas.microsoft.com/office/powerpoint/2010/main" val="22577236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98BB61-A503-83B9-2D7C-3269EC3D1A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6B1957-CBD4-D3A8-FE75-AE5C4726CB63}"/>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Trafodwch</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Discuss</a:t>
            </a:r>
          </a:p>
        </p:txBody>
      </p:sp>
      <p:sp>
        <p:nvSpPr>
          <p:cNvPr id="5" name="Content Placeholder 4">
            <a:extLst>
              <a:ext uri="{FF2B5EF4-FFF2-40B4-BE49-F238E27FC236}">
                <a16:creationId xmlns:a16="http://schemas.microsoft.com/office/drawing/2014/main" id="{2F0C050F-57D4-5BA9-26EE-87497D1D19AD}"/>
              </a:ext>
            </a:extLst>
          </p:cNvPr>
          <p:cNvSpPr>
            <a:spLocks noGrp="1"/>
          </p:cNvSpPr>
          <p:nvPr>
            <p:ph sz="half" idx="1"/>
          </p:nvPr>
        </p:nvSpPr>
        <p:spPr>
          <a:xfrm>
            <a:off x="293077" y="1825624"/>
            <a:ext cx="4202723" cy="4117975"/>
          </a:xfrm>
        </p:spPr>
        <p:txBody>
          <a:bodyPr>
            <a:normAutofit fontScale="77500" lnSpcReduction="20000"/>
          </a:bodyPr>
          <a:lstStyle/>
          <a:p>
            <a:pPr marL="0" indent="0">
              <a:buNone/>
            </a:pPr>
            <a:r>
              <a:rPr lang="cy-GB" b="1" noProof="0" dirty="0">
                <a:latin typeface="Arial" panose="020B0604020202020204" pitchFamily="34" charset="0"/>
                <a:cs typeface="Arial" panose="020B0604020202020204" pitchFamily="34" charset="0"/>
              </a:rPr>
              <a:t>Senario B</a:t>
            </a:r>
          </a:p>
          <a:p>
            <a:pPr marL="0" indent="0">
              <a:buNone/>
            </a:pPr>
            <a:r>
              <a:rPr lang="cy-GB" dirty="0">
                <a:latin typeface="Arial" panose="020B0604020202020204" pitchFamily="34" charset="0"/>
                <a:cs typeface="Arial" panose="020B0604020202020204" pitchFamily="34" charset="0"/>
              </a:rPr>
              <a:t>Mae tad yn mynychu bob cyfarfod gofal plant.</a:t>
            </a:r>
          </a:p>
          <a:p>
            <a:pPr marL="0" indent="0">
              <a:buNone/>
            </a:pPr>
            <a:endParaRPr lang="cy-GB" dirty="0">
              <a:latin typeface="Arial" panose="020B0604020202020204" pitchFamily="34" charset="0"/>
              <a:cs typeface="Arial" panose="020B0604020202020204" pitchFamily="34" charset="0"/>
            </a:endParaRPr>
          </a:p>
          <a:p>
            <a:pPr marL="0" indent="0">
              <a:buNone/>
            </a:pPr>
            <a:r>
              <a:rPr lang="cy-GB" b="1" dirty="0">
                <a:latin typeface="Arial" panose="020B0604020202020204" pitchFamily="34" charset="0"/>
                <a:cs typeface="Arial" panose="020B0604020202020204" pitchFamily="34" charset="0"/>
              </a:rPr>
              <a:t>Cwestiynau Myfyrio:</a:t>
            </a:r>
          </a:p>
          <a:p>
            <a:pPr marL="514350" indent="-514350">
              <a:buAutoNum type="arabicPeriod"/>
            </a:pPr>
            <a:r>
              <a:rPr lang="cy-GB" dirty="0">
                <a:latin typeface="Arial" panose="020B0604020202020204" pitchFamily="34" charset="0"/>
                <a:cs typeface="Arial" panose="020B0604020202020204" pitchFamily="34" charset="0"/>
              </a:rPr>
              <a:t>Pa ragdybiaethau y gellid eu gwneud?</a:t>
            </a:r>
          </a:p>
          <a:p>
            <a:pPr marL="514350" indent="-514350">
              <a:buAutoNum type="arabicPeriod"/>
            </a:pPr>
            <a:r>
              <a:rPr lang="cy-GB" dirty="0">
                <a:latin typeface="Arial" panose="020B0604020202020204" pitchFamily="34" charset="0"/>
                <a:cs typeface="Arial" panose="020B0604020202020204" pitchFamily="34" charset="0"/>
              </a:rPr>
              <a:t>Sut y gallai’r rhain ddylanwadu ar benderfyniadau?</a:t>
            </a:r>
          </a:p>
          <a:p>
            <a:pPr marL="514350" indent="-514350">
              <a:buAutoNum type="arabicPeriod"/>
            </a:pPr>
            <a:r>
              <a:rPr lang="cy-GB" dirty="0">
                <a:latin typeface="Arial" panose="020B0604020202020204" pitchFamily="34" charset="0"/>
                <a:cs typeface="Arial" panose="020B0604020202020204" pitchFamily="34" charset="0"/>
              </a:rPr>
              <a:t>Beth fyddai arweinydd cynhwysol yn ei wneud yn wahanol?</a:t>
            </a:r>
          </a:p>
          <a:p>
            <a:pPr marL="0" indent="0">
              <a:buNone/>
            </a:pPr>
            <a:endParaRPr lang="cy-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AAFC74E-B759-47AD-C913-1FEBA7B473C5}"/>
              </a:ext>
            </a:extLst>
          </p:cNvPr>
          <p:cNvSpPr>
            <a:spLocks noGrp="1"/>
          </p:cNvSpPr>
          <p:nvPr>
            <p:ph sz="half" idx="2"/>
          </p:nvPr>
        </p:nvSpPr>
        <p:spPr>
          <a:xfrm>
            <a:off x="4648199" y="1825625"/>
            <a:ext cx="4284785" cy="4117974"/>
          </a:xfrm>
        </p:spPr>
        <p:txBody>
          <a:bodyPr>
            <a:noAutofit/>
          </a:bodyPr>
          <a:lstStyle/>
          <a:p>
            <a:pPr marL="0" indent="0">
              <a:buNone/>
            </a:pPr>
            <a:r>
              <a:rPr lang="en-GB" sz="2000" b="1" dirty="0">
                <a:solidFill>
                  <a:srgbClr val="0070C0"/>
                </a:solidFill>
                <a:latin typeface="Arial" panose="020B0604020202020204" pitchFamily="34" charset="0"/>
                <a:cs typeface="Arial" panose="020B0604020202020204" pitchFamily="34" charset="0"/>
              </a:rPr>
              <a:t>Scenario B</a:t>
            </a:r>
          </a:p>
          <a:p>
            <a:pPr marL="0" indent="0">
              <a:buNone/>
            </a:pPr>
            <a:r>
              <a:rPr lang="en-GB" sz="2000" dirty="0">
                <a:solidFill>
                  <a:srgbClr val="0070C0"/>
                </a:solidFill>
                <a:latin typeface="Arial" panose="020B0604020202020204" pitchFamily="34" charset="0"/>
                <a:cs typeface="Arial" panose="020B0604020202020204" pitchFamily="34" charset="0"/>
              </a:rPr>
              <a:t>A father attends every childcare meeting.</a:t>
            </a:r>
          </a:p>
          <a:p>
            <a:pPr marL="0" indent="0">
              <a:buNone/>
            </a:pPr>
            <a:endParaRPr lang="en-GB" sz="2000" dirty="0">
              <a:solidFill>
                <a:srgbClr val="0070C0"/>
              </a:solidFill>
              <a:latin typeface="Arial" panose="020B0604020202020204" pitchFamily="34" charset="0"/>
              <a:cs typeface="Arial" panose="020B0604020202020204" pitchFamily="34" charset="0"/>
            </a:endParaRPr>
          </a:p>
          <a:p>
            <a:pPr marL="0" indent="0">
              <a:buNone/>
            </a:pPr>
            <a:r>
              <a:rPr lang="en-GB" sz="2000" b="1" dirty="0">
                <a:solidFill>
                  <a:srgbClr val="0070C0"/>
                </a:solidFill>
                <a:latin typeface="Arial" panose="020B0604020202020204" pitchFamily="34" charset="0"/>
                <a:cs typeface="Arial" panose="020B0604020202020204" pitchFamily="34" charset="0"/>
              </a:rPr>
              <a:t>Reflection Questions:</a:t>
            </a:r>
          </a:p>
          <a:p>
            <a:pPr marL="457200" indent="-457200">
              <a:buAutoNum type="arabicPeriod"/>
            </a:pPr>
            <a:r>
              <a:rPr lang="en-GB" sz="2000" dirty="0">
                <a:solidFill>
                  <a:srgbClr val="0070C0"/>
                </a:solidFill>
                <a:latin typeface="Arial" panose="020B0604020202020204" pitchFamily="34" charset="0"/>
                <a:cs typeface="Arial" panose="020B0604020202020204" pitchFamily="34" charset="0"/>
              </a:rPr>
              <a:t>What assumptions might be made?</a:t>
            </a:r>
          </a:p>
          <a:p>
            <a:pPr marL="457200" indent="-457200">
              <a:buAutoNum type="arabicPeriod"/>
            </a:pPr>
            <a:r>
              <a:rPr lang="en-GB" sz="2000" dirty="0">
                <a:solidFill>
                  <a:srgbClr val="0070C0"/>
                </a:solidFill>
                <a:latin typeface="Arial" panose="020B0604020202020204" pitchFamily="34" charset="0"/>
                <a:cs typeface="Arial" panose="020B0604020202020204" pitchFamily="34" charset="0"/>
              </a:rPr>
              <a:t>How might these influence decisions?</a:t>
            </a:r>
          </a:p>
          <a:p>
            <a:pPr marL="457200" indent="-457200">
              <a:buAutoNum type="arabicPeriod"/>
            </a:pPr>
            <a:r>
              <a:rPr lang="en-GB" sz="2000" dirty="0">
                <a:solidFill>
                  <a:srgbClr val="0070C0"/>
                </a:solidFill>
                <a:latin typeface="Arial" panose="020B0604020202020204" pitchFamily="34" charset="0"/>
                <a:cs typeface="Arial" panose="020B0604020202020204" pitchFamily="34" charset="0"/>
              </a:rPr>
              <a:t>What would an inclusive leader do differently?</a:t>
            </a:r>
          </a:p>
        </p:txBody>
      </p:sp>
    </p:spTree>
    <p:extLst>
      <p:ext uri="{BB962C8B-B14F-4D97-AF65-F5344CB8AC3E}">
        <p14:creationId xmlns:p14="http://schemas.microsoft.com/office/powerpoint/2010/main" val="27865040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D5E5DE-4800-7466-074F-EFC471BD1D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DF21E8-0219-7967-38D0-FDB380EFEE16}"/>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Trafodwch</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Discuss</a:t>
            </a:r>
          </a:p>
        </p:txBody>
      </p:sp>
      <p:sp>
        <p:nvSpPr>
          <p:cNvPr id="5" name="Content Placeholder 4">
            <a:extLst>
              <a:ext uri="{FF2B5EF4-FFF2-40B4-BE49-F238E27FC236}">
                <a16:creationId xmlns:a16="http://schemas.microsoft.com/office/drawing/2014/main" id="{3A059C76-291B-1FCC-DD2A-6A935D7CF1F3}"/>
              </a:ext>
            </a:extLst>
          </p:cNvPr>
          <p:cNvSpPr>
            <a:spLocks noGrp="1"/>
          </p:cNvSpPr>
          <p:nvPr>
            <p:ph sz="half" idx="1"/>
          </p:nvPr>
        </p:nvSpPr>
        <p:spPr>
          <a:xfrm>
            <a:off x="293077" y="1825624"/>
            <a:ext cx="4202723" cy="4117975"/>
          </a:xfrm>
        </p:spPr>
        <p:txBody>
          <a:bodyPr>
            <a:normAutofit fontScale="70000" lnSpcReduction="20000"/>
          </a:bodyPr>
          <a:lstStyle/>
          <a:p>
            <a:pPr marL="0" indent="0">
              <a:buNone/>
            </a:pPr>
            <a:r>
              <a:rPr lang="cy-GB" b="1" noProof="0" dirty="0">
                <a:latin typeface="Arial" panose="020B0604020202020204" pitchFamily="34" charset="0"/>
                <a:cs typeface="Arial" panose="020B0604020202020204" pitchFamily="34" charset="0"/>
              </a:rPr>
              <a:t>Senario C</a:t>
            </a:r>
          </a:p>
          <a:p>
            <a:pPr marL="0" indent="0">
              <a:buNone/>
            </a:pPr>
            <a:r>
              <a:rPr lang="cy-GB" dirty="0">
                <a:latin typeface="Arial" panose="020B0604020202020204" pitchFamily="34" charset="0"/>
                <a:cs typeface="Arial" panose="020B0604020202020204" pitchFamily="34" charset="0"/>
              </a:rPr>
              <a:t>Mae ymarferydd sydd newydd gymhwyso yn cynnig am rôl arweinydd.</a:t>
            </a:r>
          </a:p>
          <a:p>
            <a:pPr marL="0" indent="0">
              <a:buNone/>
            </a:pPr>
            <a:endParaRPr lang="cy-GB" dirty="0">
              <a:latin typeface="Arial" panose="020B0604020202020204" pitchFamily="34" charset="0"/>
              <a:cs typeface="Arial" panose="020B0604020202020204" pitchFamily="34" charset="0"/>
            </a:endParaRPr>
          </a:p>
          <a:p>
            <a:pPr marL="0" indent="0">
              <a:buNone/>
            </a:pPr>
            <a:r>
              <a:rPr lang="cy-GB" b="1" dirty="0">
                <a:latin typeface="Arial" panose="020B0604020202020204" pitchFamily="34" charset="0"/>
                <a:cs typeface="Arial" panose="020B0604020202020204" pitchFamily="34" charset="0"/>
              </a:rPr>
              <a:t>Cwestiynau Myfyrio:</a:t>
            </a:r>
          </a:p>
          <a:p>
            <a:pPr marL="514350" indent="-514350">
              <a:buAutoNum type="arabicPeriod"/>
            </a:pPr>
            <a:r>
              <a:rPr lang="cy-GB" dirty="0">
                <a:latin typeface="Arial" panose="020B0604020202020204" pitchFamily="34" charset="0"/>
                <a:cs typeface="Arial" panose="020B0604020202020204" pitchFamily="34" charset="0"/>
              </a:rPr>
              <a:t>Pa ragdybiaethau y gellid eu gwneud?</a:t>
            </a:r>
          </a:p>
          <a:p>
            <a:pPr marL="514350" indent="-514350">
              <a:buAutoNum type="arabicPeriod"/>
            </a:pPr>
            <a:r>
              <a:rPr lang="cy-GB" dirty="0">
                <a:latin typeface="Arial" panose="020B0604020202020204" pitchFamily="34" charset="0"/>
                <a:cs typeface="Arial" panose="020B0604020202020204" pitchFamily="34" charset="0"/>
              </a:rPr>
              <a:t>Sut y gallai’r rhain ddylanwadu ar benderfyniadau?</a:t>
            </a:r>
          </a:p>
          <a:p>
            <a:pPr marL="514350" indent="-514350">
              <a:buAutoNum type="arabicPeriod"/>
            </a:pPr>
            <a:r>
              <a:rPr lang="cy-GB" dirty="0">
                <a:latin typeface="Arial" panose="020B0604020202020204" pitchFamily="34" charset="0"/>
                <a:cs typeface="Arial" panose="020B0604020202020204" pitchFamily="34" charset="0"/>
              </a:rPr>
              <a:t>Beth fyddai arweinydd cynhwysol yn ei wneud yn wahanol?</a:t>
            </a:r>
          </a:p>
          <a:p>
            <a:pPr marL="0" indent="0">
              <a:buNone/>
            </a:pPr>
            <a:endParaRPr lang="cy-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1FF3EF-B037-706A-1C78-61B165FFCC57}"/>
              </a:ext>
            </a:extLst>
          </p:cNvPr>
          <p:cNvSpPr>
            <a:spLocks noGrp="1"/>
          </p:cNvSpPr>
          <p:nvPr>
            <p:ph sz="half" idx="2"/>
          </p:nvPr>
        </p:nvSpPr>
        <p:spPr>
          <a:xfrm>
            <a:off x="4648199" y="1825625"/>
            <a:ext cx="4284785" cy="4117974"/>
          </a:xfrm>
        </p:spPr>
        <p:txBody>
          <a:bodyPr>
            <a:noAutofit/>
          </a:bodyPr>
          <a:lstStyle/>
          <a:p>
            <a:pPr marL="0" indent="0">
              <a:buNone/>
            </a:pPr>
            <a:r>
              <a:rPr lang="en-GB" sz="2000" b="1" dirty="0">
                <a:solidFill>
                  <a:srgbClr val="0070C0"/>
                </a:solidFill>
                <a:latin typeface="Arial" panose="020B0604020202020204" pitchFamily="34" charset="0"/>
                <a:cs typeface="Arial" panose="020B0604020202020204" pitchFamily="34" charset="0"/>
              </a:rPr>
              <a:t>Scenario C</a:t>
            </a:r>
          </a:p>
          <a:p>
            <a:pPr marL="0" indent="0">
              <a:buNone/>
            </a:pPr>
            <a:r>
              <a:rPr lang="en-GB" sz="2000" dirty="0">
                <a:solidFill>
                  <a:srgbClr val="0070C0"/>
                </a:solidFill>
                <a:latin typeface="Arial" panose="020B0604020202020204" pitchFamily="34" charset="0"/>
                <a:cs typeface="Arial" panose="020B0604020202020204" pitchFamily="34" charset="0"/>
              </a:rPr>
              <a:t>A newly qualified practitioner applies for a leadership role.</a:t>
            </a:r>
          </a:p>
          <a:p>
            <a:pPr marL="0" indent="0">
              <a:buNone/>
            </a:pPr>
            <a:r>
              <a:rPr lang="en-GB" sz="2000" b="1" dirty="0">
                <a:solidFill>
                  <a:srgbClr val="0070C0"/>
                </a:solidFill>
                <a:latin typeface="Arial" panose="020B0604020202020204" pitchFamily="34" charset="0"/>
                <a:cs typeface="Arial" panose="020B0604020202020204" pitchFamily="34" charset="0"/>
              </a:rPr>
              <a:t>Reflection Questions:</a:t>
            </a:r>
          </a:p>
          <a:p>
            <a:pPr marL="457200" indent="-457200">
              <a:buAutoNum type="arabicPeriod"/>
            </a:pPr>
            <a:r>
              <a:rPr lang="en-GB" sz="2000" dirty="0">
                <a:solidFill>
                  <a:srgbClr val="0070C0"/>
                </a:solidFill>
                <a:latin typeface="Arial" panose="020B0604020202020204" pitchFamily="34" charset="0"/>
                <a:cs typeface="Arial" panose="020B0604020202020204" pitchFamily="34" charset="0"/>
              </a:rPr>
              <a:t>What assumptions might be made?</a:t>
            </a:r>
          </a:p>
          <a:p>
            <a:pPr marL="457200" indent="-457200">
              <a:buAutoNum type="arabicPeriod"/>
            </a:pPr>
            <a:r>
              <a:rPr lang="en-GB" sz="2000" dirty="0">
                <a:solidFill>
                  <a:srgbClr val="0070C0"/>
                </a:solidFill>
                <a:latin typeface="Arial" panose="020B0604020202020204" pitchFamily="34" charset="0"/>
                <a:cs typeface="Arial" panose="020B0604020202020204" pitchFamily="34" charset="0"/>
              </a:rPr>
              <a:t>How might these influence decisions?</a:t>
            </a:r>
          </a:p>
          <a:p>
            <a:pPr marL="457200" indent="-457200">
              <a:buAutoNum type="arabicPeriod"/>
            </a:pPr>
            <a:r>
              <a:rPr lang="en-GB" sz="2000" dirty="0">
                <a:solidFill>
                  <a:srgbClr val="0070C0"/>
                </a:solidFill>
                <a:latin typeface="Arial" panose="020B0604020202020204" pitchFamily="34" charset="0"/>
                <a:cs typeface="Arial" panose="020B0604020202020204" pitchFamily="34" charset="0"/>
              </a:rPr>
              <a:t>What would an inclusive leader do differently?</a:t>
            </a:r>
          </a:p>
        </p:txBody>
      </p:sp>
    </p:spTree>
    <p:extLst>
      <p:ext uri="{BB962C8B-B14F-4D97-AF65-F5344CB8AC3E}">
        <p14:creationId xmlns:p14="http://schemas.microsoft.com/office/powerpoint/2010/main" val="30749804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F0992F-534F-83E2-4B6F-FE51135CB3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C81AAF-558B-B4D5-ED4A-A680EAF5C538}"/>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Trafodwch</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Discuss</a:t>
            </a:r>
          </a:p>
        </p:txBody>
      </p:sp>
      <p:sp>
        <p:nvSpPr>
          <p:cNvPr id="5" name="Content Placeholder 4">
            <a:extLst>
              <a:ext uri="{FF2B5EF4-FFF2-40B4-BE49-F238E27FC236}">
                <a16:creationId xmlns:a16="http://schemas.microsoft.com/office/drawing/2014/main" id="{3EB69F89-9BE7-8723-1415-CAC7157C7018}"/>
              </a:ext>
            </a:extLst>
          </p:cNvPr>
          <p:cNvSpPr>
            <a:spLocks noGrp="1"/>
          </p:cNvSpPr>
          <p:nvPr>
            <p:ph sz="half" idx="1"/>
          </p:nvPr>
        </p:nvSpPr>
        <p:spPr>
          <a:xfrm>
            <a:off x="293077" y="1825624"/>
            <a:ext cx="4202723" cy="4117975"/>
          </a:xfrm>
        </p:spPr>
        <p:txBody>
          <a:bodyPr>
            <a:normAutofit fontScale="92500" lnSpcReduction="10000"/>
          </a:bodyPr>
          <a:lstStyle/>
          <a:p>
            <a:pPr marL="0" indent="0">
              <a:buNone/>
            </a:pPr>
            <a:r>
              <a:rPr lang="cy-GB" sz="2600" b="1" noProof="0" dirty="0">
                <a:latin typeface="Arial" panose="020B0604020202020204" pitchFamily="34" charset="0"/>
                <a:cs typeface="Arial" panose="020B0604020202020204" pitchFamily="34" charset="0"/>
              </a:rPr>
              <a:t>Senario Ch</a:t>
            </a:r>
          </a:p>
          <a:p>
            <a:pPr marL="0" indent="0">
              <a:buNone/>
            </a:pPr>
            <a:r>
              <a:rPr lang="cy-GB" sz="2600" dirty="0">
                <a:latin typeface="Arial" panose="020B0604020202020204" pitchFamily="34" charset="0"/>
                <a:cs typeface="Arial" panose="020B0604020202020204" pitchFamily="34" charset="0"/>
              </a:rPr>
              <a:t>Mae gennych blentyn ag ymddygiad heriol yn eich lleoliad.</a:t>
            </a:r>
          </a:p>
          <a:p>
            <a:pPr marL="0" indent="0">
              <a:buNone/>
            </a:pPr>
            <a:endParaRPr lang="cy-GB" sz="2600" dirty="0">
              <a:latin typeface="Arial" panose="020B0604020202020204" pitchFamily="34" charset="0"/>
              <a:cs typeface="Arial" panose="020B0604020202020204" pitchFamily="34" charset="0"/>
            </a:endParaRPr>
          </a:p>
          <a:p>
            <a:pPr marL="0" indent="0">
              <a:buNone/>
            </a:pPr>
            <a:r>
              <a:rPr lang="cy-GB" sz="2600" b="1" dirty="0">
                <a:latin typeface="Arial" panose="020B0604020202020204" pitchFamily="34" charset="0"/>
                <a:cs typeface="Arial" panose="020B0604020202020204" pitchFamily="34" charset="0"/>
              </a:rPr>
              <a:t>Cwestiynau Myfyrio:</a:t>
            </a:r>
          </a:p>
          <a:p>
            <a:pPr marL="514350" indent="-514350">
              <a:buAutoNum type="arabicPeriod"/>
            </a:pPr>
            <a:r>
              <a:rPr lang="cy-GB" sz="2600" dirty="0">
                <a:latin typeface="Arial" panose="020B0604020202020204" pitchFamily="34" charset="0"/>
                <a:cs typeface="Arial" panose="020B0604020202020204" pitchFamily="34" charset="0"/>
              </a:rPr>
              <a:t>Pa ragdybiaethau y gellid eu gwneud?</a:t>
            </a:r>
          </a:p>
          <a:p>
            <a:pPr marL="514350" indent="-514350">
              <a:buAutoNum type="arabicPeriod"/>
            </a:pPr>
            <a:r>
              <a:rPr lang="cy-GB" sz="2600" dirty="0">
                <a:latin typeface="Arial" panose="020B0604020202020204" pitchFamily="34" charset="0"/>
                <a:cs typeface="Arial" panose="020B0604020202020204" pitchFamily="34" charset="0"/>
              </a:rPr>
              <a:t>Pa dystiolaeth sy’n cefnogi’r rhagdybiaeth?</a:t>
            </a:r>
          </a:p>
          <a:p>
            <a:pPr marL="514350" indent="-514350">
              <a:buAutoNum type="arabicPeriod"/>
            </a:pPr>
            <a:r>
              <a:rPr lang="cy-GB" sz="2600" dirty="0">
                <a:latin typeface="Arial" panose="020B0604020202020204" pitchFamily="34" charset="0"/>
                <a:cs typeface="Arial" panose="020B0604020202020204" pitchFamily="34" charset="0"/>
              </a:rPr>
              <a:t>Sut mae herio’r rhagfarn?</a:t>
            </a:r>
          </a:p>
          <a:p>
            <a:pPr marL="0" indent="0">
              <a:buNone/>
            </a:pPr>
            <a:endParaRPr lang="cy-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C6C1EBF-9D77-727A-A3FA-97891B55BF7C}"/>
              </a:ext>
            </a:extLst>
          </p:cNvPr>
          <p:cNvSpPr>
            <a:spLocks noGrp="1"/>
          </p:cNvSpPr>
          <p:nvPr>
            <p:ph sz="half" idx="2"/>
          </p:nvPr>
        </p:nvSpPr>
        <p:spPr>
          <a:xfrm>
            <a:off x="4648199" y="1825625"/>
            <a:ext cx="4495801" cy="4117974"/>
          </a:xfrm>
        </p:spPr>
        <p:txBody>
          <a:bodyPr>
            <a:noAutofit/>
          </a:bodyPr>
          <a:lstStyle/>
          <a:p>
            <a:pPr marL="0" indent="0">
              <a:buNone/>
            </a:pPr>
            <a:r>
              <a:rPr lang="en-GB" sz="2200" b="1" dirty="0">
                <a:solidFill>
                  <a:srgbClr val="0070C0"/>
                </a:solidFill>
                <a:latin typeface="Arial" panose="020B0604020202020204" pitchFamily="34" charset="0"/>
                <a:cs typeface="Arial" panose="020B0604020202020204" pitchFamily="34" charset="0"/>
              </a:rPr>
              <a:t>Scenario D</a:t>
            </a:r>
          </a:p>
          <a:p>
            <a:pPr marL="0" indent="0">
              <a:buNone/>
            </a:pPr>
            <a:r>
              <a:rPr lang="en-GB" sz="2200" dirty="0">
                <a:solidFill>
                  <a:srgbClr val="0070C0"/>
                </a:solidFill>
                <a:latin typeface="Arial" panose="020B0604020202020204" pitchFamily="34" charset="0"/>
                <a:cs typeface="Arial" panose="020B0604020202020204" pitchFamily="34" charset="0"/>
              </a:rPr>
              <a:t>You have a child with challenging behaviour in your setting.</a:t>
            </a:r>
          </a:p>
          <a:p>
            <a:pPr marL="0" indent="0">
              <a:buNone/>
            </a:pPr>
            <a:endParaRPr lang="en-GB" sz="2200" dirty="0">
              <a:solidFill>
                <a:srgbClr val="0070C0"/>
              </a:solidFill>
              <a:latin typeface="Arial" panose="020B0604020202020204" pitchFamily="34" charset="0"/>
              <a:cs typeface="Arial" panose="020B0604020202020204" pitchFamily="34" charset="0"/>
            </a:endParaRPr>
          </a:p>
          <a:p>
            <a:pPr marL="0" indent="0">
              <a:buNone/>
            </a:pPr>
            <a:r>
              <a:rPr lang="en-GB" sz="2200" b="1" dirty="0">
                <a:solidFill>
                  <a:srgbClr val="0070C0"/>
                </a:solidFill>
                <a:latin typeface="Arial" panose="020B0604020202020204" pitchFamily="34" charset="0"/>
                <a:cs typeface="Arial" panose="020B0604020202020204" pitchFamily="34" charset="0"/>
              </a:rPr>
              <a:t>Reflection Questions:</a:t>
            </a:r>
          </a:p>
          <a:p>
            <a:pPr marL="457200" indent="-457200">
              <a:buAutoNum type="arabicPeriod"/>
            </a:pPr>
            <a:r>
              <a:rPr lang="en-GB" sz="2200" dirty="0">
                <a:solidFill>
                  <a:srgbClr val="0070C0"/>
                </a:solidFill>
                <a:latin typeface="Arial" panose="020B0604020202020204" pitchFamily="34" charset="0"/>
                <a:cs typeface="Arial" panose="020B0604020202020204" pitchFamily="34" charset="0"/>
              </a:rPr>
              <a:t>What assumptions might be made?</a:t>
            </a:r>
          </a:p>
          <a:p>
            <a:pPr marL="457200" indent="-457200">
              <a:buAutoNum type="arabicPeriod"/>
            </a:pPr>
            <a:r>
              <a:rPr lang="en-GB" sz="2200" dirty="0">
                <a:solidFill>
                  <a:srgbClr val="0070C0"/>
                </a:solidFill>
                <a:latin typeface="Arial" panose="020B0604020202020204" pitchFamily="34" charset="0"/>
                <a:cs typeface="Arial" panose="020B0604020202020204" pitchFamily="34" charset="0"/>
              </a:rPr>
              <a:t>What evidence supports that assumption?</a:t>
            </a:r>
          </a:p>
          <a:p>
            <a:pPr marL="457200" indent="-457200">
              <a:buAutoNum type="arabicPeriod"/>
            </a:pPr>
            <a:r>
              <a:rPr lang="en-GB" sz="2200" dirty="0">
                <a:solidFill>
                  <a:srgbClr val="0070C0"/>
                </a:solidFill>
                <a:latin typeface="Arial" panose="020B0604020202020204" pitchFamily="34" charset="0"/>
                <a:cs typeface="Arial" panose="020B0604020202020204" pitchFamily="34" charset="0"/>
              </a:rPr>
              <a:t>How could bias be challenged?</a:t>
            </a:r>
          </a:p>
        </p:txBody>
      </p:sp>
    </p:spTree>
    <p:extLst>
      <p:ext uri="{BB962C8B-B14F-4D97-AF65-F5344CB8AC3E}">
        <p14:creationId xmlns:p14="http://schemas.microsoft.com/office/powerpoint/2010/main" val="71171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46DA15-1CBD-562B-4E22-674D733E89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8DA6EF-B720-8E70-D786-8275B619541C}"/>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Trafodwch</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Discuss</a:t>
            </a:r>
          </a:p>
        </p:txBody>
      </p:sp>
      <p:sp>
        <p:nvSpPr>
          <p:cNvPr id="5" name="Content Placeholder 4">
            <a:extLst>
              <a:ext uri="{FF2B5EF4-FFF2-40B4-BE49-F238E27FC236}">
                <a16:creationId xmlns:a16="http://schemas.microsoft.com/office/drawing/2014/main" id="{BE25882A-2C60-9844-174E-09D4EF6B3935}"/>
              </a:ext>
            </a:extLst>
          </p:cNvPr>
          <p:cNvSpPr>
            <a:spLocks noGrp="1"/>
          </p:cNvSpPr>
          <p:nvPr>
            <p:ph sz="half" idx="1"/>
          </p:nvPr>
        </p:nvSpPr>
        <p:spPr>
          <a:xfrm>
            <a:off x="293077" y="1825624"/>
            <a:ext cx="4202723" cy="4117975"/>
          </a:xfrm>
        </p:spPr>
        <p:txBody>
          <a:bodyPr>
            <a:normAutofit fontScale="92500" lnSpcReduction="10000"/>
          </a:bodyPr>
          <a:lstStyle/>
          <a:p>
            <a:pPr marL="0" indent="0">
              <a:buNone/>
            </a:pPr>
            <a:r>
              <a:rPr lang="cy-GB" sz="2600" b="1" noProof="0" dirty="0">
                <a:latin typeface="Arial" panose="020B0604020202020204" pitchFamily="34" charset="0"/>
                <a:cs typeface="Arial" panose="020B0604020202020204" pitchFamily="34" charset="0"/>
              </a:rPr>
              <a:t>Senario D</a:t>
            </a:r>
          </a:p>
          <a:p>
            <a:pPr marL="0" indent="0">
              <a:buNone/>
            </a:pPr>
            <a:r>
              <a:rPr lang="cy-GB" sz="2600" dirty="0">
                <a:latin typeface="Arial" panose="020B0604020202020204" pitchFamily="34" charset="0"/>
                <a:cs typeface="Arial" panose="020B0604020202020204" pitchFamily="34" charset="0"/>
              </a:rPr>
              <a:t>Mae un aelod staff wedi dychwelyd ar ôl cyfnod mamolaeth.</a:t>
            </a:r>
          </a:p>
          <a:p>
            <a:pPr marL="0" indent="0">
              <a:buNone/>
            </a:pPr>
            <a:endParaRPr lang="cy-GB" sz="2600" dirty="0">
              <a:latin typeface="Arial" panose="020B0604020202020204" pitchFamily="34" charset="0"/>
              <a:cs typeface="Arial" panose="020B0604020202020204" pitchFamily="34" charset="0"/>
            </a:endParaRPr>
          </a:p>
          <a:p>
            <a:pPr marL="0" indent="0">
              <a:buNone/>
            </a:pPr>
            <a:r>
              <a:rPr lang="cy-GB" sz="2600" b="1" dirty="0">
                <a:latin typeface="Arial" panose="020B0604020202020204" pitchFamily="34" charset="0"/>
                <a:cs typeface="Arial" panose="020B0604020202020204" pitchFamily="34" charset="0"/>
              </a:rPr>
              <a:t>Cwestiynau Myfyrio:</a:t>
            </a:r>
          </a:p>
          <a:p>
            <a:pPr marL="514350" indent="-514350">
              <a:buAutoNum type="arabicPeriod"/>
            </a:pPr>
            <a:r>
              <a:rPr lang="cy-GB" sz="2600" dirty="0">
                <a:latin typeface="Arial" panose="020B0604020202020204" pitchFamily="34" charset="0"/>
                <a:cs typeface="Arial" panose="020B0604020202020204" pitchFamily="34" charset="0"/>
              </a:rPr>
              <a:t>Pa ragdybiaethau y gellid eu gwneud?</a:t>
            </a:r>
          </a:p>
          <a:p>
            <a:pPr marL="514350" indent="-514350">
              <a:buAutoNum type="arabicPeriod"/>
            </a:pPr>
            <a:r>
              <a:rPr lang="cy-GB" sz="2600" dirty="0">
                <a:latin typeface="Arial" panose="020B0604020202020204" pitchFamily="34" charset="0"/>
                <a:cs typeface="Arial" panose="020B0604020202020204" pitchFamily="34" charset="0"/>
              </a:rPr>
              <a:t>Pa dystiolaeth sy’n cefnogi’r rhagdybiaeth?</a:t>
            </a:r>
          </a:p>
          <a:p>
            <a:pPr marL="514350" indent="-514350">
              <a:buAutoNum type="arabicPeriod"/>
            </a:pPr>
            <a:r>
              <a:rPr lang="cy-GB" sz="2600" dirty="0">
                <a:latin typeface="Arial" panose="020B0604020202020204" pitchFamily="34" charset="0"/>
                <a:cs typeface="Arial" panose="020B0604020202020204" pitchFamily="34" charset="0"/>
              </a:rPr>
              <a:t>Sut mae herio’r rhagfarn?</a:t>
            </a:r>
          </a:p>
          <a:p>
            <a:pPr marL="0" indent="0">
              <a:buNone/>
            </a:pPr>
            <a:endParaRPr lang="cy-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52BED2D-6620-6B7F-8DF6-C103A53133A9}"/>
              </a:ext>
            </a:extLst>
          </p:cNvPr>
          <p:cNvSpPr>
            <a:spLocks noGrp="1"/>
          </p:cNvSpPr>
          <p:nvPr>
            <p:ph sz="half" idx="2"/>
          </p:nvPr>
        </p:nvSpPr>
        <p:spPr>
          <a:xfrm>
            <a:off x="4648199" y="1825625"/>
            <a:ext cx="4495801" cy="4117974"/>
          </a:xfrm>
        </p:spPr>
        <p:txBody>
          <a:bodyPr>
            <a:noAutofit/>
          </a:bodyPr>
          <a:lstStyle/>
          <a:p>
            <a:pPr marL="0" indent="0">
              <a:buNone/>
            </a:pPr>
            <a:r>
              <a:rPr lang="en-GB" sz="2200" b="1" dirty="0">
                <a:solidFill>
                  <a:srgbClr val="0070C0"/>
                </a:solidFill>
                <a:latin typeface="Arial" panose="020B0604020202020204" pitchFamily="34" charset="0"/>
                <a:cs typeface="Arial" panose="020B0604020202020204" pitchFamily="34" charset="0"/>
              </a:rPr>
              <a:t>Scenario E</a:t>
            </a:r>
          </a:p>
          <a:p>
            <a:pPr marL="0" indent="0">
              <a:buNone/>
            </a:pPr>
            <a:r>
              <a:rPr lang="en-GB" sz="2200" dirty="0">
                <a:solidFill>
                  <a:srgbClr val="0070C0"/>
                </a:solidFill>
                <a:latin typeface="Arial" panose="020B0604020202020204" pitchFamily="34" charset="0"/>
                <a:cs typeface="Arial" panose="020B0604020202020204" pitchFamily="34" charset="0"/>
              </a:rPr>
              <a:t>One staff member has returned after being on maternity leave.</a:t>
            </a:r>
          </a:p>
          <a:p>
            <a:pPr marL="0" indent="0">
              <a:buNone/>
            </a:pPr>
            <a:endParaRPr lang="en-GB" sz="2200" dirty="0">
              <a:solidFill>
                <a:srgbClr val="0070C0"/>
              </a:solidFill>
              <a:latin typeface="Arial" panose="020B0604020202020204" pitchFamily="34" charset="0"/>
              <a:cs typeface="Arial" panose="020B0604020202020204" pitchFamily="34" charset="0"/>
            </a:endParaRPr>
          </a:p>
          <a:p>
            <a:pPr marL="0" indent="0">
              <a:buNone/>
            </a:pPr>
            <a:r>
              <a:rPr lang="en-GB" sz="2200" b="1" dirty="0">
                <a:solidFill>
                  <a:srgbClr val="0070C0"/>
                </a:solidFill>
                <a:latin typeface="Arial" panose="020B0604020202020204" pitchFamily="34" charset="0"/>
                <a:cs typeface="Arial" panose="020B0604020202020204" pitchFamily="34" charset="0"/>
              </a:rPr>
              <a:t>Reflection Questions:</a:t>
            </a:r>
          </a:p>
          <a:p>
            <a:pPr marL="457200" indent="-457200">
              <a:buAutoNum type="arabicPeriod"/>
            </a:pPr>
            <a:r>
              <a:rPr lang="en-GB" sz="2200" dirty="0">
                <a:solidFill>
                  <a:srgbClr val="0070C0"/>
                </a:solidFill>
                <a:latin typeface="Arial" panose="020B0604020202020204" pitchFamily="34" charset="0"/>
                <a:cs typeface="Arial" panose="020B0604020202020204" pitchFamily="34" charset="0"/>
              </a:rPr>
              <a:t>What assumptions might be made?</a:t>
            </a:r>
          </a:p>
          <a:p>
            <a:pPr marL="457200" indent="-457200">
              <a:buAutoNum type="arabicPeriod"/>
            </a:pPr>
            <a:r>
              <a:rPr lang="en-GB" sz="2200" dirty="0">
                <a:solidFill>
                  <a:srgbClr val="0070C0"/>
                </a:solidFill>
                <a:latin typeface="Arial" panose="020B0604020202020204" pitchFamily="34" charset="0"/>
                <a:cs typeface="Arial" panose="020B0604020202020204" pitchFamily="34" charset="0"/>
              </a:rPr>
              <a:t>What evidence supports that assumption?</a:t>
            </a:r>
          </a:p>
          <a:p>
            <a:pPr marL="457200" indent="-457200">
              <a:buAutoNum type="arabicPeriod"/>
            </a:pPr>
            <a:r>
              <a:rPr lang="en-GB" sz="2200" dirty="0">
                <a:solidFill>
                  <a:srgbClr val="0070C0"/>
                </a:solidFill>
                <a:latin typeface="Arial" panose="020B0604020202020204" pitchFamily="34" charset="0"/>
                <a:cs typeface="Arial" panose="020B0604020202020204" pitchFamily="34" charset="0"/>
              </a:rPr>
              <a:t>How could bias be challenged?</a:t>
            </a:r>
          </a:p>
        </p:txBody>
      </p:sp>
    </p:spTree>
    <p:extLst>
      <p:ext uri="{BB962C8B-B14F-4D97-AF65-F5344CB8AC3E}">
        <p14:creationId xmlns:p14="http://schemas.microsoft.com/office/powerpoint/2010/main" val="30849794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ACD0F-FFCD-F79D-2BBD-1E8177D86AE7}"/>
              </a:ext>
            </a:extLst>
          </p:cNvPr>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Adran 5</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Section 5</a:t>
            </a:r>
          </a:p>
        </p:txBody>
      </p:sp>
      <p:sp>
        <p:nvSpPr>
          <p:cNvPr id="4" name="Content Placeholder 3">
            <a:extLst>
              <a:ext uri="{FF2B5EF4-FFF2-40B4-BE49-F238E27FC236}">
                <a16:creationId xmlns:a16="http://schemas.microsoft.com/office/drawing/2014/main" id="{0C4CA7AF-893A-48F0-0CEE-BC4042C62C51}"/>
              </a:ext>
            </a:extLst>
          </p:cNvPr>
          <p:cNvSpPr>
            <a:spLocks noGrp="1"/>
          </p:cNvSpPr>
          <p:nvPr>
            <p:ph sz="half" idx="2"/>
          </p:nvPr>
        </p:nvSpPr>
        <p:spPr/>
        <p:txBody>
          <a:bodyPr>
            <a:normAutofit/>
          </a:bodyPr>
          <a:lstStyle/>
          <a:p>
            <a:endParaRPr lang="en-GB" dirty="0">
              <a:solidFill>
                <a:srgbClr val="0070C0"/>
              </a:solidFill>
              <a:latin typeface="Arial" panose="020B0604020202020204" pitchFamily="34" charset="0"/>
              <a:cs typeface="Arial" panose="020B0604020202020204" pitchFamily="34" charset="0"/>
            </a:endParaRPr>
          </a:p>
          <a:p>
            <a:r>
              <a:rPr lang="cy-GB" noProof="0" dirty="0">
                <a:latin typeface="Arial" panose="020B0604020202020204" pitchFamily="34" charset="0"/>
                <a:cs typeface="Arial" panose="020B0604020202020204" pitchFamily="34" charset="0"/>
              </a:rPr>
              <a:t>Arfer gwrth-wahaniaethol a thimau amrywiol</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Anti-discriminatory practice and diverse teams</a:t>
            </a:r>
          </a:p>
        </p:txBody>
      </p:sp>
      <p:sp>
        <p:nvSpPr>
          <p:cNvPr id="7" name="TextBox 6">
            <a:extLst>
              <a:ext uri="{FF2B5EF4-FFF2-40B4-BE49-F238E27FC236}">
                <a16:creationId xmlns:a16="http://schemas.microsoft.com/office/drawing/2014/main" id="{66A038BA-17E0-6B40-CF16-A43DE1B3D67C}"/>
              </a:ext>
            </a:extLst>
          </p:cNvPr>
          <p:cNvSpPr txBox="1"/>
          <p:nvPr/>
        </p:nvSpPr>
        <p:spPr>
          <a:xfrm>
            <a:off x="422910" y="5427785"/>
            <a:ext cx="4225290" cy="369332"/>
          </a:xfrm>
          <a:prstGeom prst="rect">
            <a:avLst/>
          </a:prstGeom>
          <a:noFill/>
        </p:spPr>
        <p:txBody>
          <a:bodyPr wrap="square" rtlCol="0">
            <a:spAutoFit/>
          </a:bodyPr>
          <a:lstStyle/>
          <a:p>
            <a:r>
              <a:rPr lang="en-GB" dirty="0"/>
              <a:t>(Source: Community Link Childcare, 2026)</a:t>
            </a:r>
          </a:p>
        </p:txBody>
      </p:sp>
      <p:pic>
        <p:nvPicPr>
          <p:cNvPr id="9" name="Content Placeholder 8">
            <a:extLst>
              <a:ext uri="{FF2B5EF4-FFF2-40B4-BE49-F238E27FC236}">
                <a16:creationId xmlns:a16="http://schemas.microsoft.com/office/drawing/2014/main" id="{0D87588D-17ED-D540-B066-ABDD1F596F8A}"/>
              </a:ext>
            </a:extLst>
          </p:cNvPr>
          <p:cNvPicPr>
            <a:picLocks noGrp="1" noChangeAspect="1"/>
          </p:cNvPicPr>
          <p:nvPr>
            <p:ph sz="half" idx="1"/>
          </p:nvPr>
        </p:nvPicPr>
        <p:blipFill>
          <a:blip r:embed="rId3"/>
          <a:stretch>
            <a:fillRect/>
          </a:stretch>
        </p:blipFill>
        <p:spPr>
          <a:xfrm>
            <a:off x="917001" y="1654237"/>
            <a:ext cx="3443543" cy="3443543"/>
          </a:xfrm>
          <a:prstGeom prst="rect">
            <a:avLst/>
          </a:prstGeom>
        </p:spPr>
      </p:pic>
    </p:spTree>
    <p:extLst>
      <p:ext uri="{BB962C8B-B14F-4D97-AF65-F5344CB8AC3E}">
        <p14:creationId xmlns:p14="http://schemas.microsoft.com/office/powerpoint/2010/main" val="25432532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1E146-0C74-6BF0-9264-B109D0200779}"/>
              </a:ext>
            </a:extLst>
          </p:cNvPr>
          <p:cNvSpPr>
            <a:spLocks noGrp="1"/>
          </p:cNvSpPr>
          <p:nvPr>
            <p:ph type="title"/>
          </p:nvPr>
        </p:nvSpPr>
        <p:spPr>
          <a:xfrm>
            <a:off x="628650" y="365126"/>
            <a:ext cx="7886700" cy="857388"/>
          </a:xfrm>
        </p:spPr>
        <p:txBody>
          <a:bodyPr>
            <a:normAutofit/>
          </a:bodyPr>
          <a:lstStyle/>
          <a:p>
            <a:pPr algn="ctr"/>
            <a:r>
              <a:rPr lang="en-GB" sz="4000" noProof="0" dirty="0">
                <a:latin typeface="Arial" panose="020B0604020202020204" pitchFamily="34" charset="0"/>
                <a:cs typeface="Arial" panose="020B0604020202020204" pitchFamily="34" charset="0"/>
              </a:rPr>
              <a:t>DARPL</a:t>
            </a:r>
            <a:endParaRPr lang="en-GB" sz="4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40591D5-4977-52EF-C208-C1A0570EA9B1}"/>
              </a:ext>
            </a:extLst>
          </p:cNvPr>
          <p:cNvSpPr>
            <a:spLocks noGrp="1"/>
          </p:cNvSpPr>
          <p:nvPr>
            <p:ph sz="half" idx="1"/>
          </p:nvPr>
        </p:nvSpPr>
        <p:spPr>
          <a:xfrm>
            <a:off x="628650" y="1463040"/>
            <a:ext cx="3867150" cy="4172447"/>
          </a:xfrm>
        </p:spPr>
        <p:txBody>
          <a:bodyPr>
            <a:normAutofit fontScale="85000" lnSpcReduction="20000"/>
          </a:bodyPr>
          <a:lstStyle/>
          <a:p>
            <a:r>
              <a:rPr lang="cy-GB" noProof="0" dirty="0">
                <a:latin typeface="Arial" panose="020B0604020202020204" pitchFamily="34" charset="0"/>
                <a:cs typeface="Arial" panose="020B0604020202020204" pitchFamily="34" charset="0"/>
              </a:rPr>
              <a:t>Archwiliwch wefan DARPL a nodwch enghreifftiau o ganllawiau, adnoddau neu ddysgu proffesiynol sy'n hyrwyddo:</a:t>
            </a:r>
          </a:p>
          <a:p>
            <a:pPr>
              <a:buFontTx/>
              <a:buChar char="-"/>
            </a:pPr>
            <a:r>
              <a:rPr lang="cy-GB" dirty="0">
                <a:latin typeface="Arial" panose="020B0604020202020204" pitchFamily="34" charset="0"/>
                <a:cs typeface="Arial" panose="020B0604020202020204" pitchFamily="34" charset="0"/>
              </a:rPr>
              <a:t>A</a:t>
            </a:r>
            <a:r>
              <a:rPr lang="cy-GB" noProof="0" dirty="0" err="1">
                <a:latin typeface="Arial" panose="020B0604020202020204" pitchFamily="34" charset="0"/>
                <a:cs typeface="Arial" panose="020B0604020202020204" pitchFamily="34" charset="0"/>
              </a:rPr>
              <a:t>rfer</a:t>
            </a:r>
            <a:r>
              <a:rPr lang="cy-GB" noProof="0" dirty="0">
                <a:latin typeface="Arial" panose="020B0604020202020204" pitchFamily="34" charset="0"/>
                <a:cs typeface="Arial" panose="020B0604020202020204" pitchFamily="34" charset="0"/>
              </a:rPr>
              <a:t> gwrth-wahaniaethol;</a:t>
            </a:r>
          </a:p>
          <a:p>
            <a:pPr>
              <a:buFontTx/>
              <a:buChar char="-"/>
            </a:pPr>
            <a:r>
              <a:rPr lang="cy-GB" noProof="0" dirty="0">
                <a:latin typeface="Arial" panose="020B0604020202020204" pitchFamily="34" charset="0"/>
                <a:cs typeface="Arial" panose="020B0604020202020204" pitchFamily="34" charset="0"/>
              </a:rPr>
              <a:t>Amrywiaeth a chynrychiolaeth;</a:t>
            </a:r>
          </a:p>
          <a:p>
            <a:pPr>
              <a:buFontTx/>
              <a:buChar char="-"/>
            </a:pPr>
            <a:r>
              <a:rPr lang="cy-GB" noProof="0" dirty="0">
                <a:latin typeface="Arial" panose="020B0604020202020204" pitchFamily="34" charset="0"/>
                <a:cs typeface="Arial" panose="020B0604020202020204" pitchFamily="34" charset="0"/>
              </a:rPr>
              <a:t>Tegwch a chynhwysiant;</a:t>
            </a:r>
          </a:p>
          <a:p>
            <a:pPr>
              <a:buFontTx/>
              <a:buChar char="-"/>
            </a:pPr>
            <a:r>
              <a:rPr lang="cy-GB" noProof="0" dirty="0">
                <a:latin typeface="Arial" panose="020B0604020202020204" pitchFamily="34" charset="0"/>
                <a:cs typeface="Arial" panose="020B0604020202020204" pitchFamily="34" charset="0"/>
              </a:rPr>
              <a:t>Gwrth-hiliaeth;</a:t>
            </a:r>
          </a:p>
          <a:p>
            <a:pPr>
              <a:buFontTx/>
              <a:buChar char="-"/>
            </a:pPr>
            <a:r>
              <a:rPr lang="cy-GB" noProof="0" dirty="0">
                <a:latin typeface="Arial" panose="020B0604020202020204" pitchFamily="34" charset="0"/>
                <a:cs typeface="Arial" panose="020B0604020202020204" pitchFamily="34" charset="0"/>
              </a:rPr>
              <a:t>Perthyn a chyfranogiad.</a:t>
            </a:r>
          </a:p>
        </p:txBody>
      </p:sp>
      <p:sp>
        <p:nvSpPr>
          <p:cNvPr id="6" name="Content Placeholder 5">
            <a:extLst>
              <a:ext uri="{FF2B5EF4-FFF2-40B4-BE49-F238E27FC236}">
                <a16:creationId xmlns:a16="http://schemas.microsoft.com/office/drawing/2014/main" id="{0903E15A-86E4-3F81-07CC-40673AB4A999}"/>
              </a:ext>
            </a:extLst>
          </p:cNvPr>
          <p:cNvSpPr>
            <a:spLocks noGrp="1"/>
          </p:cNvSpPr>
          <p:nvPr>
            <p:ph sz="half" idx="2"/>
          </p:nvPr>
        </p:nvSpPr>
        <p:spPr>
          <a:xfrm>
            <a:off x="4648200" y="1463040"/>
            <a:ext cx="3867150" cy="4172447"/>
          </a:xfrm>
        </p:spPr>
        <p:txBody>
          <a:bodyPr>
            <a:normAutofit fontScale="85000" lnSpcReduction="20000"/>
          </a:bodyPr>
          <a:lstStyle/>
          <a:p>
            <a:r>
              <a:rPr lang="en-GB" dirty="0">
                <a:solidFill>
                  <a:srgbClr val="0070C0"/>
                </a:solidFill>
                <a:latin typeface="Arial" panose="020B0604020202020204" pitchFamily="34" charset="0"/>
                <a:cs typeface="Arial" panose="020B0604020202020204" pitchFamily="34" charset="0"/>
              </a:rPr>
              <a:t>Explore the DARPL website and identify examples of guidance, resources or professional learning that promote:</a:t>
            </a:r>
          </a:p>
          <a:p>
            <a:pPr>
              <a:buFontTx/>
              <a:buChar char="-"/>
            </a:pPr>
            <a:r>
              <a:rPr lang="en-GB" dirty="0">
                <a:solidFill>
                  <a:srgbClr val="0070C0"/>
                </a:solidFill>
                <a:latin typeface="Arial" panose="020B0604020202020204" pitchFamily="34" charset="0"/>
                <a:cs typeface="Arial" panose="020B0604020202020204" pitchFamily="34" charset="0"/>
              </a:rPr>
              <a:t>Anti-discriminatory practice;</a:t>
            </a:r>
          </a:p>
          <a:p>
            <a:pPr>
              <a:buFontTx/>
              <a:buChar char="-"/>
            </a:pPr>
            <a:r>
              <a:rPr lang="en-GB" dirty="0">
                <a:solidFill>
                  <a:srgbClr val="0070C0"/>
                </a:solidFill>
                <a:latin typeface="Arial" panose="020B0604020202020204" pitchFamily="34" charset="0"/>
                <a:cs typeface="Arial" panose="020B0604020202020204" pitchFamily="34" charset="0"/>
              </a:rPr>
              <a:t>Diversity and representation;</a:t>
            </a:r>
          </a:p>
          <a:p>
            <a:pPr>
              <a:buFontTx/>
              <a:buChar char="-"/>
            </a:pPr>
            <a:r>
              <a:rPr lang="en-GB" dirty="0">
                <a:solidFill>
                  <a:srgbClr val="0070C0"/>
                </a:solidFill>
                <a:latin typeface="Arial" panose="020B0604020202020204" pitchFamily="34" charset="0"/>
                <a:cs typeface="Arial" panose="020B0604020202020204" pitchFamily="34" charset="0"/>
              </a:rPr>
              <a:t>Equity and inclusion;</a:t>
            </a:r>
          </a:p>
          <a:p>
            <a:pPr>
              <a:buFontTx/>
              <a:buChar char="-"/>
            </a:pPr>
            <a:r>
              <a:rPr lang="en-GB" dirty="0">
                <a:solidFill>
                  <a:srgbClr val="0070C0"/>
                </a:solidFill>
                <a:latin typeface="Arial" panose="020B0604020202020204" pitchFamily="34" charset="0"/>
                <a:cs typeface="Arial" panose="020B0604020202020204" pitchFamily="34" charset="0"/>
              </a:rPr>
              <a:t>Anti-racism;</a:t>
            </a:r>
          </a:p>
          <a:p>
            <a:pPr>
              <a:buFontTx/>
              <a:buChar char="-"/>
            </a:pPr>
            <a:r>
              <a:rPr lang="en-GB" dirty="0">
                <a:solidFill>
                  <a:srgbClr val="0070C0"/>
                </a:solidFill>
                <a:latin typeface="Arial" panose="020B0604020202020204" pitchFamily="34" charset="0"/>
                <a:cs typeface="Arial" panose="020B0604020202020204" pitchFamily="34" charset="0"/>
              </a:rPr>
              <a:t>Belonging and participation.</a:t>
            </a:r>
          </a:p>
        </p:txBody>
      </p:sp>
    </p:spTree>
    <p:extLst>
      <p:ext uri="{BB962C8B-B14F-4D97-AF65-F5344CB8AC3E}">
        <p14:creationId xmlns:p14="http://schemas.microsoft.com/office/powerpoint/2010/main" val="8255565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4B009B-C7F7-B0EC-D98D-A25CEA7876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CD4041-CE0D-9608-4E5A-BABF1223B223}"/>
              </a:ext>
            </a:extLst>
          </p:cNvPr>
          <p:cNvSpPr>
            <a:spLocks noGrp="1"/>
          </p:cNvSpPr>
          <p:nvPr>
            <p:ph type="title"/>
          </p:nvPr>
        </p:nvSpPr>
        <p:spPr/>
        <p:txBody>
          <a:bodyPr>
            <a:normAutofit/>
          </a:bodyPr>
          <a:lstStyle/>
          <a:p>
            <a:pPr algn="ctr"/>
            <a:r>
              <a:rPr lang="cy-GB" sz="4000" noProof="0" dirty="0">
                <a:latin typeface="Arial" panose="020B0604020202020204" pitchFamily="34" charset="0"/>
                <a:cs typeface="Arial" panose="020B0604020202020204" pitchFamily="34" charset="0"/>
              </a:rPr>
              <a:t>Astudiaeth Achos CAC</a:t>
            </a:r>
            <a:br>
              <a:rPr lang="en-GB" sz="4000" dirty="0">
                <a:solidFill>
                  <a:srgbClr val="0070C0"/>
                </a:solidFill>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EDI Case Study</a:t>
            </a:r>
          </a:p>
        </p:txBody>
      </p:sp>
      <p:sp>
        <p:nvSpPr>
          <p:cNvPr id="4" name="Content Placeholder 3">
            <a:extLst>
              <a:ext uri="{FF2B5EF4-FFF2-40B4-BE49-F238E27FC236}">
                <a16:creationId xmlns:a16="http://schemas.microsoft.com/office/drawing/2014/main" id="{B1E92492-2154-D093-8247-7162DA492C27}"/>
              </a:ext>
            </a:extLst>
          </p:cNvPr>
          <p:cNvSpPr>
            <a:spLocks noGrp="1"/>
          </p:cNvSpPr>
          <p:nvPr>
            <p:ph sz="half" idx="1"/>
          </p:nvPr>
        </p:nvSpPr>
        <p:spPr>
          <a:xfrm>
            <a:off x="285750" y="1863090"/>
            <a:ext cx="4210050" cy="4114800"/>
          </a:xfrm>
        </p:spPr>
        <p:txBody>
          <a:bodyPr>
            <a:normAutofit fontScale="92500" lnSpcReduction="10000"/>
          </a:bodyPr>
          <a:lstStyle/>
          <a:p>
            <a:pPr marL="0" indent="0">
              <a:buNone/>
            </a:pPr>
            <a:r>
              <a:rPr lang="cy-GB" b="1" noProof="0" dirty="0">
                <a:latin typeface="Arial" panose="020B0604020202020204" pitchFamily="34" charset="0"/>
                <a:cs typeface="Arial" panose="020B0604020202020204" pitchFamily="34" charset="0"/>
              </a:rPr>
              <a:t>Mewn meithrinfa, does dim:</a:t>
            </a:r>
          </a:p>
          <a:p>
            <a:r>
              <a:rPr lang="cy-GB" dirty="0">
                <a:latin typeface="Arial" panose="020B0604020202020204" pitchFamily="34" charset="0"/>
                <a:cs typeface="Arial" panose="020B0604020202020204" pitchFamily="34" charset="0"/>
              </a:rPr>
              <a:t>Ymarferwyr gwrywaidd;</a:t>
            </a:r>
          </a:p>
          <a:p>
            <a:r>
              <a:rPr lang="cy-GB" noProof="0" dirty="0">
                <a:latin typeface="Arial" panose="020B0604020202020204" pitchFamily="34" charset="0"/>
                <a:cs typeface="Arial" panose="020B0604020202020204" pitchFamily="34" charset="0"/>
              </a:rPr>
              <a:t>Cynrychiolaeth o ddiwylliannau gwahanol;</a:t>
            </a:r>
          </a:p>
          <a:p>
            <a:r>
              <a:rPr lang="cy-GB" dirty="0">
                <a:latin typeface="Arial" panose="020B0604020202020204" pitchFamily="34" charset="0"/>
                <a:cs typeface="Arial" panose="020B0604020202020204" pitchFamily="34" charset="0"/>
              </a:rPr>
              <a:t>Aelodau staff sydd yn teimlo y gallent herio penderfyniadau;</a:t>
            </a:r>
          </a:p>
          <a:p>
            <a:r>
              <a:rPr lang="cy-GB" dirty="0">
                <a:latin typeface="Arial" panose="020B0604020202020204" pitchFamily="34" charset="0"/>
                <a:cs typeface="Arial" panose="020B0604020202020204" pitchFamily="34" charset="0"/>
              </a:rPr>
              <a:t>T</a:t>
            </a:r>
            <a:r>
              <a:rPr lang="cy-GB" noProof="0" dirty="0" err="1">
                <a:latin typeface="Arial" panose="020B0604020202020204" pitchFamily="34" charset="0"/>
                <a:cs typeface="Arial" panose="020B0604020202020204" pitchFamily="34" charset="0"/>
              </a:rPr>
              <a:t>euluoedd</a:t>
            </a:r>
            <a:r>
              <a:rPr lang="cy-GB" noProof="0" dirty="0">
                <a:latin typeface="Arial" panose="020B0604020202020204" pitchFamily="34" charset="0"/>
                <a:cs typeface="Arial" panose="020B0604020202020204" pitchFamily="34" charset="0"/>
              </a:rPr>
              <a:t> o gymunedau ethnig lleiafrifol sydd yn mynychu digwyddiadau.</a:t>
            </a:r>
          </a:p>
          <a:p>
            <a:endParaRPr lang="cy-GB" noProof="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C7AAFDA4-A1CD-5CD2-6D77-B4923382F9FB}"/>
              </a:ext>
            </a:extLst>
          </p:cNvPr>
          <p:cNvSpPr>
            <a:spLocks noGrp="1"/>
          </p:cNvSpPr>
          <p:nvPr>
            <p:ph sz="half" idx="2"/>
          </p:nvPr>
        </p:nvSpPr>
        <p:spPr>
          <a:xfrm>
            <a:off x="4648200" y="1863090"/>
            <a:ext cx="4210050" cy="4114800"/>
          </a:xfrm>
        </p:spPr>
        <p:txBody>
          <a:bodyPr>
            <a:normAutofit fontScale="92500" lnSpcReduction="10000"/>
          </a:bodyPr>
          <a:lstStyle/>
          <a:p>
            <a:pPr marL="0" indent="0">
              <a:buNone/>
            </a:pPr>
            <a:r>
              <a:rPr lang="en-GB" b="1" dirty="0">
                <a:solidFill>
                  <a:srgbClr val="0070C0"/>
                </a:solidFill>
                <a:latin typeface="Arial" panose="020B0604020202020204" pitchFamily="34" charset="0"/>
                <a:cs typeface="Arial" panose="020B0604020202020204" pitchFamily="34" charset="0"/>
              </a:rPr>
              <a:t>A nursery has:</a:t>
            </a:r>
          </a:p>
          <a:p>
            <a:r>
              <a:rPr lang="en-GB" dirty="0">
                <a:solidFill>
                  <a:srgbClr val="0070C0"/>
                </a:solidFill>
                <a:latin typeface="Arial" panose="020B0604020202020204" pitchFamily="34" charset="0"/>
                <a:cs typeface="Arial" panose="020B0604020202020204" pitchFamily="34" charset="0"/>
              </a:rPr>
              <a:t>No male practitioners;</a:t>
            </a:r>
          </a:p>
          <a:p>
            <a:r>
              <a:rPr lang="en-GB" dirty="0">
                <a:solidFill>
                  <a:srgbClr val="0070C0"/>
                </a:solidFill>
                <a:latin typeface="Arial" panose="020B0604020202020204" pitchFamily="34" charset="0"/>
                <a:cs typeface="Arial" panose="020B0604020202020204" pitchFamily="34" charset="0"/>
              </a:rPr>
              <a:t>Limited representation of different cultures;</a:t>
            </a:r>
          </a:p>
          <a:p>
            <a:r>
              <a:rPr lang="en-GB" dirty="0">
                <a:solidFill>
                  <a:srgbClr val="0070C0"/>
                </a:solidFill>
                <a:latin typeface="Arial" panose="020B0604020202020204" pitchFamily="34" charset="0"/>
                <a:cs typeface="Arial" panose="020B0604020202020204" pitchFamily="34" charset="0"/>
              </a:rPr>
              <a:t>Some staff report feeling unable to challenge decisions;</a:t>
            </a:r>
          </a:p>
          <a:p>
            <a:r>
              <a:rPr lang="en-GB" dirty="0">
                <a:solidFill>
                  <a:srgbClr val="0070C0"/>
                </a:solidFill>
                <a:latin typeface="Arial" panose="020B0604020202020204" pitchFamily="34" charset="0"/>
                <a:cs typeface="Arial" panose="020B0604020202020204" pitchFamily="34" charset="0"/>
              </a:rPr>
              <a:t>Families from minority ethnic communities are not attending events.</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68143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1E146-0C74-6BF0-9264-B109D0200779}"/>
              </a:ext>
            </a:extLst>
          </p:cNvPr>
          <p:cNvSpPr>
            <a:spLocks noGrp="1"/>
          </p:cNvSpPr>
          <p:nvPr>
            <p:ph type="title"/>
          </p:nvPr>
        </p:nvSpPr>
        <p:spPr/>
        <p:txBody>
          <a:bodyPr>
            <a:normAutofit/>
          </a:bodyPr>
          <a:lstStyle/>
          <a:p>
            <a:pPr algn="ctr"/>
            <a:r>
              <a:rPr lang="cy-GB" sz="4000" noProof="0" dirty="0">
                <a:latin typeface="Arial" panose="020B0604020202020204" pitchFamily="34" charset="0"/>
                <a:cs typeface="Arial" panose="020B0604020202020204" pitchFamily="34" charset="0"/>
              </a:rPr>
              <a:t>Cynllun Gwella</a:t>
            </a:r>
            <a:br>
              <a:rPr lang="en-GB" sz="4000" dirty="0">
                <a:solidFill>
                  <a:srgbClr val="0070C0"/>
                </a:solidFill>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Improvement Plan</a:t>
            </a:r>
          </a:p>
        </p:txBody>
      </p:sp>
      <p:sp>
        <p:nvSpPr>
          <p:cNvPr id="4" name="Content Placeholder 3">
            <a:extLst>
              <a:ext uri="{FF2B5EF4-FFF2-40B4-BE49-F238E27FC236}">
                <a16:creationId xmlns:a16="http://schemas.microsoft.com/office/drawing/2014/main" id="{3ED8E047-FD94-85F1-6436-CA6331F84354}"/>
              </a:ext>
            </a:extLst>
          </p:cNvPr>
          <p:cNvSpPr>
            <a:spLocks noGrp="1"/>
          </p:cNvSpPr>
          <p:nvPr>
            <p:ph sz="half" idx="1"/>
          </p:nvPr>
        </p:nvSpPr>
        <p:spPr>
          <a:xfrm>
            <a:off x="228600" y="1783080"/>
            <a:ext cx="4267200" cy="4229099"/>
          </a:xfrm>
        </p:spPr>
        <p:txBody>
          <a:bodyPr>
            <a:normAutofit/>
          </a:bodyPr>
          <a:lstStyle/>
          <a:p>
            <a:r>
              <a:rPr lang="cy-GB" noProof="0" dirty="0">
                <a:latin typeface="Arial" panose="020B0604020202020204" pitchFamily="34" charset="0"/>
                <a:cs typeface="Arial" panose="020B0604020202020204" pitchFamily="34" charset="0"/>
              </a:rPr>
              <a:t>Camau gweithredu di-oed (mis nesaf);</a:t>
            </a:r>
          </a:p>
          <a:p>
            <a:r>
              <a:rPr lang="cy-GB" noProof="0" dirty="0">
                <a:latin typeface="Arial" panose="020B0604020202020204" pitchFamily="34" charset="0"/>
                <a:cs typeface="Arial" panose="020B0604020202020204" pitchFamily="34" charset="0"/>
              </a:rPr>
              <a:t>Camau gweithredu tymor canol (6 mis);</a:t>
            </a:r>
          </a:p>
          <a:p>
            <a:r>
              <a:rPr lang="cy-GB" dirty="0">
                <a:latin typeface="Arial" panose="020B0604020202020204" pitchFamily="34" charset="0"/>
                <a:cs typeface="Arial" panose="020B0604020202020204" pitchFamily="34" charset="0"/>
              </a:rPr>
              <a:t>Camau gweithredu hir-dymor (12 mis);</a:t>
            </a:r>
          </a:p>
          <a:p>
            <a:r>
              <a:rPr lang="cy-GB" noProof="0" dirty="0" err="1">
                <a:latin typeface="Arial" panose="020B0604020202020204" pitchFamily="34" charset="0"/>
                <a:cs typeface="Arial" panose="020B0604020202020204" pitchFamily="34" charset="0"/>
              </a:rPr>
              <a:t>Mesu</a:t>
            </a:r>
            <a:r>
              <a:rPr lang="cy-GB" dirty="0" err="1">
                <a:latin typeface="Arial" panose="020B0604020202020204" pitchFamily="34" charset="0"/>
                <a:cs typeface="Arial" panose="020B0604020202020204" pitchFamily="34" charset="0"/>
              </a:rPr>
              <a:t>rau</a:t>
            </a:r>
            <a:r>
              <a:rPr lang="cy-GB" dirty="0">
                <a:latin typeface="Arial" panose="020B0604020202020204" pitchFamily="34" charset="0"/>
                <a:cs typeface="Arial" panose="020B0604020202020204" pitchFamily="34" charset="0"/>
              </a:rPr>
              <a:t> llwyddiant.</a:t>
            </a:r>
            <a:endParaRPr lang="cy-GB" noProof="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D6463166-1915-A6A5-8BBA-B900159C586C}"/>
              </a:ext>
            </a:extLst>
          </p:cNvPr>
          <p:cNvSpPr>
            <a:spLocks noGrp="1"/>
          </p:cNvSpPr>
          <p:nvPr>
            <p:ph sz="half" idx="2"/>
          </p:nvPr>
        </p:nvSpPr>
        <p:spPr>
          <a:xfrm>
            <a:off x="4648200" y="1783080"/>
            <a:ext cx="4392930" cy="4229099"/>
          </a:xfrm>
        </p:spPr>
        <p:txBody>
          <a:bodyPr>
            <a:normAutofit/>
          </a:bodyPr>
          <a:lstStyle/>
          <a:p>
            <a:r>
              <a:rPr lang="en-GB" dirty="0">
                <a:solidFill>
                  <a:srgbClr val="0070C0"/>
                </a:solidFill>
                <a:latin typeface="Arial" panose="020B0604020202020204" pitchFamily="34" charset="0"/>
                <a:cs typeface="Arial" panose="020B0604020202020204" pitchFamily="34" charset="0"/>
              </a:rPr>
              <a:t>Immediate actions (next month);</a:t>
            </a:r>
          </a:p>
          <a:p>
            <a:r>
              <a:rPr lang="en-GB" dirty="0">
                <a:solidFill>
                  <a:srgbClr val="0070C0"/>
                </a:solidFill>
                <a:latin typeface="Arial" panose="020B0604020202020204" pitchFamily="34" charset="0"/>
                <a:cs typeface="Arial" panose="020B0604020202020204" pitchFamily="34" charset="0"/>
              </a:rPr>
              <a:t>Medium-term actions (6 months);</a:t>
            </a:r>
          </a:p>
          <a:p>
            <a:r>
              <a:rPr lang="en-GB" dirty="0">
                <a:solidFill>
                  <a:srgbClr val="0070C0"/>
                </a:solidFill>
                <a:latin typeface="Arial" panose="020B0604020202020204" pitchFamily="34" charset="0"/>
                <a:cs typeface="Arial" panose="020B0604020202020204" pitchFamily="34" charset="0"/>
              </a:rPr>
              <a:t>Long-term actions (12 months);</a:t>
            </a:r>
          </a:p>
          <a:p>
            <a:r>
              <a:rPr lang="en-GB" dirty="0">
                <a:solidFill>
                  <a:srgbClr val="0070C0"/>
                </a:solidFill>
                <a:latin typeface="Arial" panose="020B0604020202020204" pitchFamily="34" charset="0"/>
                <a:cs typeface="Arial" panose="020B0604020202020204" pitchFamily="34" charset="0"/>
              </a:rPr>
              <a:t>Success measures.</a:t>
            </a:r>
          </a:p>
        </p:txBody>
      </p:sp>
    </p:spTree>
    <p:extLst>
      <p:ext uri="{BB962C8B-B14F-4D97-AF65-F5344CB8AC3E}">
        <p14:creationId xmlns:p14="http://schemas.microsoft.com/office/powerpoint/2010/main" val="27298158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77874"/>
          </a:xfrm>
        </p:spPr>
        <p:txBody>
          <a:bodyPr>
            <a:noAutofit/>
          </a:bodyPr>
          <a:lstStyle/>
          <a:p>
            <a:pPr algn="ctr"/>
            <a:r>
              <a:rPr lang="en-GB" altLang="cy-GB" kern="0" dirty="0">
                <a:solidFill>
                  <a:srgbClr val="000000"/>
                </a:solidFill>
                <a:latin typeface="Arial" panose="020B0604020202020204" pitchFamily="34" charset="0"/>
                <a:ea typeface="ＭＳ Ｐゴシック" pitchFamily="34" charset="-128"/>
              </a:rPr>
              <a:t>Adran 6</a:t>
            </a:r>
            <a:br>
              <a:rPr lang="en-GB" altLang="cy-GB" kern="0" dirty="0">
                <a:solidFill>
                  <a:srgbClr val="000000"/>
                </a:solidFill>
                <a:latin typeface="Arial" panose="020B0604020202020204" pitchFamily="34" charset="0"/>
                <a:ea typeface="ＭＳ Ｐゴシック" pitchFamily="34" charset="-128"/>
              </a:rPr>
            </a:br>
            <a:r>
              <a:rPr lang="en-GB" altLang="cy-GB" kern="0" dirty="0">
                <a:solidFill>
                  <a:srgbClr val="0070C0"/>
                </a:solidFill>
                <a:latin typeface="Arial" panose="020B0604020202020204" pitchFamily="34" charset="0"/>
                <a:ea typeface="ＭＳ Ｐゴシック" pitchFamily="34" charset="-128"/>
              </a:rPr>
              <a:t>Section 6</a:t>
            </a:r>
            <a:endParaRPr lang="en-GB" dirty="0">
              <a:solidFill>
                <a:srgbClr val="0070C0"/>
              </a:solidFill>
            </a:endParaRPr>
          </a:p>
        </p:txBody>
      </p:sp>
      <p:sp>
        <p:nvSpPr>
          <p:cNvPr id="4099" name="Rectangle 4"/>
          <p:cNvSpPr>
            <a:spLocks noGrp="1" noChangeArrowheads="1"/>
          </p:cNvSpPr>
          <p:nvPr>
            <p:ph sz="half" idx="1"/>
          </p:nvPr>
        </p:nvSpPr>
        <p:spPr>
          <a:xfrm>
            <a:off x="304800" y="1825624"/>
            <a:ext cx="4114800" cy="4138553"/>
          </a:xfrm>
        </p:spPr>
        <p:txBody>
          <a:bodyPr>
            <a:normAutofit/>
          </a:bodyPr>
          <a:lstStyle/>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p:cNvSpPr>
            <a:spLocks noGrp="1"/>
          </p:cNvSpPr>
          <p:nvPr>
            <p:ph sz="quarter" idx="4294967295"/>
          </p:nvPr>
        </p:nvSpPr>
        <p:spPr>
          <a:xfrm>
            <a:off x="4572001" y="1825624"/>
            <a:ext cx="4267199" cy="4114801"/>
          </a:xfrm>
        </p:spPr>
        <p:txBody>
          <a:bodyPr>
            <a:normAutofit/>
          </a:bodyPr>
          <a:lstStyle/>
          <a:p>
            <a:pPr marL="228600" marR="0" lvl="0" indent="-228600" algn="l" defTabSz="914400" rtl="0" eaLnBrk="0" fontAlgn="base" latinLnBrk="0" hangingPunct="0">
              <a:lnSpc>
                <a:spcPct val="90000"/>
              </a:lnSpc>
              <a:spcBef>
                <a:spcPts val="1000"/>
              </a:spcBef>
              <a:spcAft>
                <a:spcPct val="0"/>
              </a:spcAft>
              <a:buClrTx/>
              <a:buSzTx/>
              <a:buFont typeface="Arial" panose="020B0604020202020204" pitchFamily="34" charset="0"/>
              <a:buChar char="•"/>
              <a:tabLst/>
              <a:defRPr/>
            </a:pPr>
            <a:endParaRPr kumimoji="0" lang="cy-GB"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charset="-128"/>
              <a:cs typeface="+mn-cs"/>
            </a:endParaRPr>
          </a:p>
          <a:p>
            <a:pPr marL="228600" marR="0" lvl="0" indent="-228600" algn="l" defTabSz="914400" rtl="0" eaLnBrk="0" fontAlgn="base" latinLnBrk="0" hangingPunct="0">
              <a:lnSpc>
                <a:spcPct val="90000"/>
              </a:lnSpc>
              <a:spcBef>
                <a:spcPts val="1000"/>
              </a:spcBef>
              <a:spcAft>
                <a:spcPct val="0"/>
              </a:spcAft>
              <a:buClrTx/>
              <a:buSzTx/>
              <a:buFont typeface="Arial" panose="020B0604020202020204" pitchFamily="34" charset="0"/>
              <a:buChar char="•"/>
              <a:tabLst/>
              <a:defRPr/>
            </a:pPr>
            <a:endParaRPr lang="cy-GB" kern="0" dirty="0">
              <a:solidFill>
                <a:srgbClr val="000000"/>
              </a:solidFill>
              <a:latin typeface="Arial" panose="020B0604020202020204" pitchFamily="34" charset="0"/>
              <a:ea typeface="ＭＳ Ｐゴシック" charset="-128"/>
            </a:endParaRPr>
          </a:p>
          <a:p>
            <a:pPr marL="228600" marR="0" lvl="0" indent="-228600" algn="l" defTabSz="914400" rtl="0" eaLnBrk="0" fontAlgn="base" latinLnBrk="0" hangingPunct="0">
              <a:lnSpc>
                <a:spcPct val="90000"/>
              </a:lnSpc>
              <a:spcBef>
                <a:spcPts val="1000"/>
              </a:spcBef>
              <a:spcAft>
                <a:spcPct val="0"/>
              </a:spcAft>
              <a:buClrTx/>
              <a:buSzTx/>
              <a:buFont typeface="Arial" panose="020B0604020202020204" pitchFamily="34" charset="0"/>
              <a:buChar char="•"/>
              <a:tabLst/>
              <a:defRPr/>
            </a:pPr>
            <a:r>
              <a:rPr kumimoji="0" lang="cy-GB" b="0" i="0" u="none" strike="noStrike" kern="0" cap="none" spc="0" normalizeH="0" baseline="0" noProof="0" dirty="0">
                <a:ln>
                  <a:noFill/>
                </a:ln>
                <a:solidFill>
                  <a:srgbClr val="000000"/>
                </a:solidFill>
                <a:effectLst/>
                <a:uLnTx/>
                <a:uFillTx/>
                <a:latin typeface="Arial" panose="020B0604020202020204" pitchFamily="34" charset="0"/>
                <a:ea typeface="ＭＳ Ｐゴシック" charset="-128"/>
                <a:cs typeface="+mn-cs"/>
              </a:rPr>
              <a:t>Archwiliad cynhwysiant</a:t>
            </a:r>
          </a:p>
          <a:p>
            <a:pPr marL="0" marR="0" lvl="0" indent="0" algn="l" defTabSz="914400" rtl="0" eaLnBrk="0" fontAlgn="base" latinLnBrk="0" hangingPunct="0">
              <a:lnSpc>
                <a:spcPct val="90000"/>
              </a:lnSpc>
              <a:spcBef>
                <a:spcPts val="1000"/>
              </a:spcBef>
              <a:spcAft>
                <a:spcPct val="0"/>
              </a:spcAft>
              <a:buClrTx/>
              <a:buSzTx/>
              <a:buNone/>
              <a:tabLst/>
              <a:defRPr/>
            </a:pPr>
            <a:endParaRPr kumimoji="0" lang="cy-GB" b="0" i="0" u="none" strike="noStrike" kern="0" cap="none" spc="0" normalizeH="0" baseline="0" noProof="0" dirty="0">
              <a:ln>
                <a:noFill/>
              </a:ln>
              <a:solidFill>
                <a:srgbClr val="000000"/>
              </a:solidFill>
              <a:effectLst/>
              <a:uLnTx/>
              <a:uFillTx/>
              <a:latin typeface="Arial" panose="020B0604020202020204" pitchFamily="34" charset="0"/>
              <a:ea typeface="ＭＳ Ｐゴシック" charset="-128"/>
              <a:cs typeface="+mn-cs"/>
            </a:endParaRPr>
          </a:p>
          <a:p>
            <a:pPr eaLnBrk="0" fontAlgn="base" hangingPunct="0">
              <a:spcAft>
                <a:spcPct val="0"/>
              </a:spcAft>
              <a:defRPr/>
            </a:pPr>
            <a:r>
              <a:rPr lang="en-GB" kern="0" dirty="0">
                <a:solidFill>
                  <a:srgbClr val="0070C0"/>
                </a:solidFill>
                <a:latin typeface="Arial" panose="020B0604020202020204" pitchFamily="34" charset="0"/>
                <a:ea typeface="ＭＳ Ｐゴシック" charset="-128"/>
              </a:rPr>
              <a:t>Inclusion audit</a:t>
            </a:r>
            <a:endParaRPr lang="cy-GB" dirty="0">
              <a:solidFill>
                <a:srgbClr val="0070C0"/>
              </a:solidFill>
              <a:latin typeface="Arial" panose="020B0604020202020204" pitchFamily="34" charset="0"/>
            </a:endParaRPr>
          </a:p>
          <a:p>
            <a:pPr marL="0" lvl="0" indent="0" eaLnBrk="0" fontAlgn="base" hangingPunct="0">
              <a:spcAft>
                <a:spcPct val="0"/>
              </a:spcAft>
              <a:buNone/>
            </a:pPr>
            <a:endParaRPr lang="cy-GB" sz="3600" dirty="0">
              <a:solidFill>
                <a:srgbClr val="0000FF"/>
              </a:solidFill>
              <a:latin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F6F1F553-0B82-4B7B-4E44-1A4FA0A2CA4C}"/>
              </a:ext>
            </a:extLst>
          </p:cNvPr>
          <p:cNvPicPr>
            <a:picLocks noChangeAspect="1"/>
          </p:cNvPicPr>
          <p:nvPr/>
        </p:nvPicPr>
        <p:blipFill>
          <a:blip r:embed="rId3"/>
          <a:stretch>
            <a:fillRect/>
          </a:stretch>
        </p:blipFill>
        <p:spPr>
          <a:xfrm>
            <a:off x="424543" y="1981201"/>
            <a:ext cx="3733800" cy="3026228"/>
          </a:xfrm>
          <a:prstGeom prst="rect">
            <a:avLst/>
          </a:prstGeom>
        </p:spPr>
      </p:pic>
      <p:sp>
        <p:nvSpPr>
          <p:cNvPr id="6" name="TextBox 5">
            <a:extLst>
              <a:ext uri="{FF2B5EF4-FFF2-40B4-BE49-F238E27FC236}">
                <a16:creationId xmlns:a16="http://schemas.microsoft.com/office/drawing/2014/main" id="{CF75A295-86E8-8390-4DD3-1108028B1985}"/>
              </a:ext>
            </a:extLst>
          </p:cNvPr>
          <p:cNvSpPr txBox="1"/>
          <p:nvPr/>
        </p:nvSpPr>
        <p:spPr>
          <a:xfrm>
            <a:off x="914400" y="5257800"/>
            <a:ext cx="3017429" cy="369332"/>
          </a:xfrm>
          <a:prstGeom prst="rect">
            <a:avLst/>
          </a:prstGeom>
          <a:noFill/>
        </p:spPr>
        <p:txBody>
          <a:bodyPr wrap="none" rtlCol="0">
            <a:spAutoFit/>
          </a:bodyPr>
          <a:lstStyle/>
          <a:p>
            <a:r>
              <a:rPr lang="en-GB" dirty="0"/>
              <a:t>(Source: Selby Jennings, 2025)</a:t>
            </a:r>
          </a:p>
        </p:txBody>
      </p:sp>
    </p:spTree>
    <p:extLst>
      <p:ext uri="{BB962C8B-B14F-4D97-AF65-F5344CB8AC3E}">
        <p14:creationId xmlns:p14="http://schemas.microsoft.com/office/powerpoint/2010/main" val="2679683466"/>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F178C3-1132-C5D1-B26C-99EED71EDA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CB039D-BE5E-5D7C-F2C2-B32FDBC2E952}"/>
              </a:ext>
            </a:extLst>
          </p:cNvPr>
          <p:cNvSpPr>
            <a:spLocks noGrp="1"/>
          </p:cNvSpPr>
          <p:nvPr>
            <p:ph type="title"/>
          </p:nvPr>
        </p:nvSpPr>
        <p:spPr>
          <a:xfrm>
            <a:off x="628650" y="365127"/>
            <a:ext cx="7886700" cy="930274"/>
          </a:xfrm>
        </p:spPr>
        <p:txBody>
          <a:bodyPr>
            <a:noAutofit/>
          </a:bodyPr>
          <a:lstStyle/>
          <a:p>
            <a:pPr algn="ctr"/>
            <a:r>
              <a:rPr lang="cy-GB" altLang="cy-GB" kern="0" dirty="0">
                <a:solidFill>
                  <a:srgbClr val="000000"/>
                </a:solidFill>
                <a:latin typeface="Arial" panose="020B0604020202020204" pitchFamily="34" charset="0"/>
                <a:ea typeface="ＭＳ Ｐゴシック" pitchFamily="34" charset="-128"/>
              </a:rPr>
              <a:t>Ardaloedd archwiliad</a:t>
            </a:r>
            <a:br>
              <a:rPr lang="en-GB" altLang="cy-GB" kern="0" dirty="0">
                <a:solidFill>
                  <a:srgbClr val="000000"/>
                </a:solidFill>
                <a:latin typeface="Arial" panose="020B0604020202020204" pitchFamily="34" charset="0"/>
                <a:ea typeface="ＭＳ Ｐゴシック" pitchFamily="34" charset="-128"/>
              </a:rPr>
            </a:br>
            <a:r>
              <a:rPr lang="en-GB" altLang="cy-GB" kern="0" dirty="0">
                <a:solidFill>
                  <a:srgbClr val="0070C0"/>
                </a:solidFill>
                <a:latin typeface="Arial" panose="020B0604020202020204" pitchFamily="34" charset="0"/>
                <a:ea typeface="ＭＳ Ｐゴシック" pitchFamily="34" charset="-128"/>
              </a:rPr>
              <a:t>Audit areas</a:t>
            </a:r>
            <a:endParaRPr lang="en-GB" dirty="0">
              <a:solidFill>
                <a:srgbClr val="0070C0"/>
              </a:solidFill>
            </a:endParaRPr>
          </a:p>
        </p:txBody>
      </p:sp>
      <p:sp>
        <p:nvSpPr>
          <p:cNvPr id="4099" name="Rectangle 4">
            <a:extLst>
              <a:ext uri="{FF2B5EF4-FFF2-40B4-BE49-F238E27FC236}">
                <a16:creationId xmlns:a16="http://schemas.microsoft.com/office/drawing/2014/main" id="{C121C18E-CF76-45AB-7F3C-2AE0E1549636}"/>
              </a:ext>
            </a:extLst>
          </p:cNvPr>
          <p:cNvSpPr>
            <a:spLocks noGrp="1" noChangeArrowheads="1"/>
          </p:cNvSpPr>
          <p:nvPr>
            <p:ph sz="half" idx="1"/>
          </p:nvPr>
        </p:nvSpPr>
        <p:spPr>
          <a:xfrm>
            <a:off x="228599" y="1935678"/>
            <a:ext cx="4343401" cy="4057672"/>
          </a:xfrm>
        </p:spPr>
        <p:txBody>
          <a:bodyPr>
            <a:normAutofit fontScale="47500" lnSpcReduction="20000"/>
          </a:bodyPr>
          <a:lstStyle/>
          <a:p>
            <a:pPr lvl="0"/>
            <a:r>
              <a:rPr lang="cy-GB" sz="5100" noProof="0" dirty="0">
                <a:latin typeface="Arial" panose="020B0604020202020204" pitchFamily="34" charset="0"/>
                <a:cs typeface="Arial" panose="020B0604020202020204" pitchFamily="34" charset="0"/>
              </a:rPr>
              <a:t>Cynrychiolaeth amrywiol mewn adnoddau;</a:t>
            </a:r>
          </a:p>
          <a:p>
            <a:pPr lvl="0"/>
            <a:r>
              <a:rPr lang="cy-GB" sz="5100" noProof="0" dirty="0">
                <a:latin typeface="Arial" panose="020B0604020202020204" pitchFamily="34" charset="0"/>
                <a:cs typeface="Arial" panose="020B0604020202020204" pitchFamily="34" charset="0"/>
              </a:rPr>
              <a:t>Polisïau cynhwysol;</a:t>
            </a:r>
          </a:p>
          <a:p>
            <a:pPr lvl="0"/>
            <a:r>
              <a:rPr lang="cy-GB" sz="5100" noProof="0" dirty="0">
                <a:latin typeface="Arial" panose="020B0604020202020204" pitchFamily="34" charset="0"/>
                <a:cs typeface="Arial" panose="020B0604020202020204" pitchFamily="34" charset="0"/>
              </a:rPr>
              <a:t>Hyder staff i herio gwahaniaethu;</a:t>
            </a:r>
          </a:p>
          <a:p>
            <a:pPr lvl="0"/>
            <a:r>
              <a:rPr lang="cy-GB" sz="5100" noProof="0" dirty="0">
                <a:latin typeface="Arial" panose="020B0604020202020204" pitchFamily="34" charset="0"/>
                <a:cs typeface="Arial" panose="020B0604020202020204" pitchFamily="34" charset="0"/>
              </a:rPr>
              <a:t>Lleisiau plant yn cael eu clywed;</a:t>
            </a:r>
          </a:p>
          <a:p>
            <a:pPr lvl="0"/>
            <a:r>
              <a:rPr lang="cy-GB" sz="5100" noProof="0" dirty="0">
                <a:latin typeface="Arial" panose="020B0604020202020204" pitchFamily="34" charset="0"/>
                <a:cs typeface="Arial" panose="020B0604020202020204" pitchFamily="34" charset="0"/>
              </a:rPr>
              <a:t>Cyfranogiad teuluoedd;</a:t>
            </a:r>
          </a:p>
          <a:p>
            <a:pPr lvl="0"/>
            <a:r>
              <a:rPr lang="cy-GB" sz="5100" noProof="0" dirty="0">
                <a:latin typeface="Arial" panose="020B0604020202020204" pitchFamily="34" charset="0"/>
                <a:cs typeface="Arial" panose="020B0604020202020204" pitchFamily="34" charset="0"/>
              </a:rPr>
              <a:t>Ymdeimlad o berthyn;</a:t>
            </a:r>
          </a:p>
          <a:p>
            <a:pPr lvl="0"/>
            <a:r>
              <a:rPr lang="cy-GB" sz="5100" noProof="0" dirty="0">
                <a:latin typeface="Arial" panose="020B0604020202020204" pitchFamily="34" charset="0"/>
                <a:cs typeface="Arial" panose="020B0604020202020204" pitchFamily="34" charset="0"/>
              </a:rPr>
              <a:t>Amrywiaeth yn y gweithlu;</a:t>
            </a:r>
          </a:p>
          <a:p>
            <a:pPr lvl="0"/>
            <a:r>
              <a:rPr lang="cy-GB" sz="5100" noProof="0" dirty="0">
                <a:latin typeface="Arial" panose="020B0604020202020204" pitchFamily="34" charset="0"/>
                <a:cs typeface="Arial" panose="020B0604020202020204" pitchFamily="34" charset="0"/>
              </a:rPr>
              <a:t>Tegwch mewn prosesau gwneud penderfyniadau.</a:t>
            </a:r>
            <a:endParaRPr lang="cy-GB" altLang="cy-GB" sz="51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0E3BDE0A-9A8E-C44F-8609-F347596A7629}"/>
              </a:ext>
            </a:extLst>
          </p:cNvPr>
          <p:cNvSpPr>
            <a:spLocks noGrp="1"/>
          </p:cNvSpPr>
          <p:nvPr>
            <p:ph sz="half" idx="2"/>
          </p:nvPr>
        </p:nvSpPr>
        <p:spPr/>
        <p:txBody>
          <a:bodyPr>
            <a:normAutofit fontScale="47500" lnSpcReduction="20000"/>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3689E1C6-BEF5-CB3C-6556-DFC42EFB2AAC}"/>
              </a:ext>
            </a:extLst>
          </p:cNvPr>
          <p:cNvSpPr>
            <a:spLocks noGrp="1"/>
          </p:cNvSpPr>
          <p:nvPr>
            <p:ph sz="quarter" idx="4294967295"/>
          </p:nvPr>
        </p:nvSpPr>
        <p:spPr>
          <a:xfrm>
            <a:off x="4572001" y="1531917"/>
            <a:ext cx="4220307" cy="4057672"/>
          </a:xfrm>
        </p:spPr>
        <p:txBody>
          <a:bodyPr>
            <a:normAutofit fontScale="85000" lnSpcReduction="20000"/>
          </a:bodyPr>
          <a:lstStyle/>
          <a:p>
            <a:pPr marL="0" indent="0">
              <a:buNone/>
            </a:pPr>
            <a:endParaRPr lang="en-GB" sz="2600" dirty="0">
              <a:solidFill>
                <a:srgbClr val="0000FF"/>
              </a:solidFill>
              <a:latin typeface="Arial" panose="020B0604020202020204" pitchFamily="34" charset="0"/>
            </a:endParaRPr>
          </a:p>
          <a:p>
            <a:pPr lvl="0"/>
            <a:r>
              <a:rPr lang="en-GB" dirty="0">
                <a:solidFill>
                  <a:srgbClr val="0070C0"/>
                </a:solidFill>
                <a:latin typeface="Arial" panose="020B0604020202020204" pitchFamily="34" charset="0"/>
                <a:cs typeface="Arial" panose="020B0604020202020204" pitchFamily="34" charset="0"/>
              </a:rPr>
              <a:t>Diverse representation in resources;</a:t>
            </a:r>
          </a:p>
          <a:p>
            <a:pPr lvl="0"/>
            <a:r>
              <a:rPr lang="en-GB" dirty="0">
                <a:solidFill>
                  <a:srgbClr val="0070C0"/>
                </a:solidFill>
                <a:latin typeface="Arial" panose="020B0604020202020204" pitchFamily="34" charset="0"/>
                <a:cs typeface="Arial" panose="020B0604020202020204" pitchFamily="34" charset="0"/>
              </a:rPr>
              <a:t>Inclusive policies;</a:t>
            </a:r>
          </a:p>
          <a:p>
            <a:pPr lvl="0"/>
            <a:r>
              <a:rPr lang="en-GB" dirty="0">
                <a:solidFill>
                  <a:srgbClr val="0070C0"/>
                </a:solidFill>
                <a:latin typeface="Arial" panose="020B0604020202020204" pitchFamily="34" charset="0"/>
                <a:cs typeface="Arial" panose="020B0604020202020204" pitchFamily="34" charset="0"/>
              </a:rPr>
              <a:t>Staff confidence challenging discrimination;</a:t>
            </a:r>
          </a:p>
          <a:p>
            <a:pPr lvl="0"/>
            <a:r>
              <a:rPr lang="en-GB" dirty="0">
                <a:solidFill>
                  <a:srgbClr val="0070C0"/>
                </a:solidFill>
                <a:latin typeface="Arial" panose="020B0604020202020204" pitchFamily="34" charset="0"/>
                <a:cs typeface="Arial" panose="020B0604020202020204" pitchFamily="34" charset="0"/>
              </a:rPr>
              <a:t>Children's voices heard;</a:t>
            </a:r>
          </a:p>
          <a:p>
            <a:pPr lvl="0"/>
            <a:r>
              <a:rPr lang="en-GB" dirty="0">
                <a:solidFill>
                  <a:srgbClr val="0070C0"/>
                </a:solidFill>
                <a:latin typeface="Arial" panose="020B0604020202020204" pitchFamily="34" charset="0"/>
                <a:cs typeface="Arial" panose="020B0604020202020204" pitchFamily="34" charset="0"/>
              </a:rPr>
              <a:t>Family participation;</a:t>
            </a:r>
          </a:p>
          <a:p>
            <a:pPr lvl="0"/>
            <a:r>
              <a:rPr lang="en-GB" dirty="0">
                <a:solidFill>
                  <a:srgbClr val="0070C0"/>
                </a:solidFill>
                <a:latin typeface="Arial" panose="020B0604020202020204" pitchFamily="34" charset="0"/>
                <a:cs typeface="Arial" panose="020B0604020202020204" pitchFamily="34" charset="0"/>
              </a:rPr>
              <a:t>Sense of belonging;</a:t>
            </a:r>
          </a:p>
          <a:p>
            <a:pPr lvl="0"/>
            <a:r>
              <a:rPr lang="en-GB" dirty="0">
                <a:solidFill>
                  <a:srgbClr val="0070C0"/>
                </a:solidFill>
                <a:latin typeface="Arial" panose="020B0604020202020204" pitchFamily="34" charset="0"/>
                <a:cs typeface="Arial" panose="020B0604020202020204" pitchFamily="34" charset="0"/>
              </a:rPr>
              <a:t>Workforce diversity;</a:t>
            </a:r>
          </a:p>
          <a:p>
            <a:pPr lvl="0"/>
            <a:r>
              <a:rPr lang="en-GB" dirty="0">
                <a:solidFill>
                  <a:srgbClr val="0070C0"/>
                </a:solidFill>
                <a:latin typeface="Arial" panose="020B0604020202020204" pitchFamily="34" charset="0"/>
                <a:cs typeface="Arial" panose="020B0604020202020204" pitchFamily="34" charset="0"/>
              </a:rPr>
              <a:t>Equity in decision making.</a:t>
            </a:r>
          </a:p>
          <a:p>
            <a:endParaRPr lang="en-GB" dirty="0"/>
          </a:p>
        </p:txBody>
      </p:sp>
    </p:spTree>
    <p:extLst>
      <p:ext uri="{BB962C8B-B14F-4D97-AF65-F5344CB8AC3E}">
        <p14:creationId xmlns:p14="http://schemas.microsoft.com/office/powerpoint/2010/main" val="2239789602"/>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3A58DC-0C90-AD86-A64B-995E05D6C5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D64450-0946-2845-F727-37607D794CA7}"/>
              </a:ext>
            </a:extLst>
          </p:cNvPr>
          <p:cNvSpPr>
            <a:spLocks noGrp="1"/>
          </p:cNvSpPr>
          <p:nvPr>
            <p:ph type="title"/>
          </p:nvPr>
        </p:nvSpPr>
        <p:spPr/>
        <p:txBody>
          <a:bodyPr>
            <a:noAutofit/>
          </a:bodyPr>
          <a:lstStyle/>
          <a:p>
            <a:pPr algn="ctr"/>
            <a:r>
              <a:rPr lang="en-GB" altLang="cy-GB" sz="4000" kern="0" dirty="0">
                <a:solidFill>
                  <a:srgbClr val="000000"/>
                </a:solidFill>
                <a:latin typeface="Arial" panose="020B0604020202020204" pitchFamily="34" charset="0"/>
                <a:ea typeface="ＭＳ Ｐゴシック" pitchFamily="34" charset="-128"/>
              </a:rPr>
              <a:t>Pam </a:t>
            </a:r>
            <a:r>
              <a:rPr lang="en-GB" altLang="cy-GB" sz="4000" kern="0" dirty="0" err="1">
                <a:solidFill>
                  <a:srgbClr val="000000"/>
                </a:solidFill>
                <a:latin typeface="Arial" panose="020B0604020202020204" pitchFamily="34" charset="0"/>
                <a:ea typeface="ＭＳ Ｐゴシック" pitchFamily="34" charset="-128"/>
              </a:rPr>
              <a:t>gwneud</a:t>
            </a:r>
            <a:r>
              <a:rPr lang="en-GB" altLang="cy-GB" sz="4000" kern="0" dirty="0">
                <a:solidFill>
                  <a:srgbClr val="000000"/>
                </a:solidFill>
                <a:latin typeface="Arial" panose="020B0604020202020204" pitchFamily="34" charset="0"/>
                <a:ea typeface="ＭＳ Ｐゴシック" pitchFamily="34" charset="-128"/>
              </a:rPr>
              <a:t> </a:t>
            </a:r>
            <a:r>
              <a:rPr lang="en-GB" altLang="cy-GB" sz="4000" kern="0" dirty="0" err="1">
                <a:solidFill>
                  <a:srgbClr val="000000"/>
                </a:solidFill>
                <a:latin typeface="Arial" panose="020B0604020202020204" pitchFamily="34" charset="0"/>
                <a:ea typeface="ＭＳ Ｐゴシック" pitchFamily="34" charset="-128"/>
              </a:rPr>
              <a:t>archwiliad</a:t>
            </a:r>
            <a:r>
              <a:rPr lang="en-GB" altLang="cy-GB" sz="4000" kern="0" dirty="0">
                <a:solidFill>
                  <a:srgbClr val="000000"/>
                </a:solidFill>
                <a:latin typeface="Arial" panose="020B0604020202020204" pitchFamily="34" charset="0"/>
                <a:ea typeface="ＭＳ Ｐゴシック" pitchFamily="34" charset="-128"/>
              </a:rPr>
              <a:t>?</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Why audit?</a:t>
            </a:r>
            <a:endParaRPr lang="en-GB" sz="4000" dirty="0">
              <a:solidFill>
                <a:srgbClr val="0070C0"/>
              </a:solidFill>
            </a:endParaRPr>
          </a:p>
        </p:txBody>
      </p:sp>
      <p:sp>
        <p:nvSpPr>
          <p:cNvPr id="4099" name="Rectangle 4">
            <a:extLst>
              <a:ext uri="{FF2B5EF4-FFF2-40B4-BE49-F238E27FC236}">
                <a16:creationId xmlns:a16="http://schemas.microsoft.com/office/drawing/2014/main" id="{104ADBEF-9EF0-1586-1B0F-DFAAB183FDD8}"/>
              </a:ext>
            </a:extLst>
          </p:cNvPr>
          <p:cNvSpPr>
            <a:spLocks noGrp="1" noChangeArrowheads="1"/>
          </p:cNvSpPr>
          <p:nvPr>
            <p:ph sz="half" idx="1"/>
          </p:nvPr>
        </p:nvSpPr>
        <p:spPr/>
        <p:txBody>
          <a:bodyPr>
            <a:normAutofit fontScale="85000" lnSpcReduction="20000"/>
          </a:bodyPr>
          <a:lstStyle/>
          <a:p>
            <a:r>
              <a:rPr lang="cy-GB" altLang="cy-GB" dirty="0">
                <a:latin typeface="Arial" panose="020B0604020202020204" pitchFamily="34" charset="0"/>
              </a:rPr>
              <a:t>Gwerthuso arfer gynhwysol ar draws y lleoliad;</a:t>
            </a:r>
          </a:p>
          <a:p>
            <a:r>
              <a:rPr lang="cy-GB" altLang="cy-GB" dirty="0">
                <a:latin typeface="Arial" panose="020B0604020202020204" pitchFamily="34" charset="0"/>
              </a:rPr>
              <a:t>Nodi rhwystrau i gyfranogiad a pherthyn;</a:t>
            </a:r>
          </a:p>
          <a:p>
            <a:r>
              <a:rPr lang="cy-GB" altLang="cy-GB" dirty="0">
                <a:latin typeface="Arial" panose="020B0604020202020204" pitchFamily="34" charset="0"/>
              </a:rPr>
              <a:t>Cefnogi tegwch a chyfleoedd cyfartal;</a:t>
            </a:r>
          </a:p>
          <a:p>
            <a:r>
              <a:rPr lang="cy-GB" altLang="cy-GB" dirty="0">
                <a:latin typeface="Arial" panose="020B0604020202020204" pitchFamily="34" charset="0"/>
              </a:rPr>
              <a:t>Llywio cynllunio gwelliant;</a:t>
            </a:r>
          </a:p>
          <a:p>
            <a:r>
              <a:rPr lang="cy-GB" altLang="cy-GB" dirty="0">
                <a:latin typeface="Arial" panose="020B0604020202020204" pitchFamily="34" charset="0"/>
              </a:rPr>
              <a:t>Cryfhau amrywiaeth, cynrychiolaeth ac arfer </a:t>
            </a:r>
            <a:r>
              <a:rPr lang="cy-GB" altLang="cy-GB" dirty="0" err="1">
                <a:latin typeface="Arial" panose="020B0604020202020204" pitchFamily="34" charset="0"/>
              </a:rPr>
              <a:t>gwrthwahaniaethol</a:t>
            </a:r>
            <a:r>
              <a:rPr lang="cy-GB" altLang="cy-GB" dirty="0">
                <a:latin typeface="Arial" panose="020B0604020202020204" pitchFamily="34" charset="0"/>
              </a:rPr>
              <a:t>.</a:t>
            </a: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9B7FBF46-370F-D944-B7D9-CEA0CD82098A}"/>
              </a:ext>
            </a:extLst>
          </p:cNvPr>
          <p:cNvSpPr>
            <a:spLocks noGrp="1"/>
          </p:cNvSpPr>
          <p:nvPr>
            <p:ph sz="half" idx="2"/>
          </p:nvPr>
        </p:nvSpPr>
        <p:spPr/>
        <p:txBody>
          <a:bodyPr>
            <a:normAutofit fontScale="85000" lnSpcReduction="20000"/>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3088C693-92A6-E407-D081-E57B7972F509}"/>
              </a:ext>
            </a:extLst>
          </p:cNvPr>
          <p:cNvSpPr>
            <a:spLocks noGrp="1"/>
          </p:cNvSpPr>
          <p:nvPr>
            <p:ph sz="quarter" idx="4294967295"/>
          </p:nvPr>
        </p:nvSpPr>
        <p:spPr>
          <a:xfrm>
            <a:off x="4876800" y="1825625"/>
            <a:ext cx="4267200" cy="4100513"/>
          </a:xfrm>
        </p:spPr>
        <p:txBody>
          <a:bodyPr>
            <a:normAutofit fontScale="85000" lnSpcReduction="10000"/>
          </a:bodyPr>
          <a:lstStyle/>
          <a:p>
            <a:pPr eaLnBrk="0" fontAlgn="base" hangingPunct="0">
              <a:spcAft>
                <a:spcPct val="0"/>
              </a:spcAft>
              <a:defRPr/>
            </a:pPr>
            <a:r>
              <a:rPr lang="en-GB" sz="2800" kern="0" dirty="0">
                <a:solidFill>
                  <a:srgbClr val="0070C0"/>
                </a:solidFill>
                <a:latin typeface="Arial" panose="020B0604020202020204" pitchFamily="34" charset="0"/>
                <a:ea typeface="ＭＳ Ｐゴシック" charset="-128"/>
              </a:rPr>
              <a:t>Evaluate inclusive practice across the setting;</a:t>
            </a:r>
          </a:p>
          <a:p>
            <a:pPr eaLnBrk="0" fontAlgn="base" hangingPunct="0">
              <a:spcAft>
                <a:spcPct val="0"/>
              </a:spcAft>
              <a:defRPr/>
            </a:pPr>
            <a:r>
              <a:rPr lang="en-GB" kern="0" dirty="0">
                <a:solidFill>
                  <a:srgbClr val="0070C0"/>
                </a:solidFill>
                <a:latin typeface="Arial" panose="020B0604020202020204" pitchFamily="34" charset="0"/>
                <a:ea typeface="ＭＳ Ｐゴシック" charset="-128"/>
              </a:rPr>
              <a:t>Identify barriers to participation and belonging;</a:t>
            </a:r>
          </a:p>
          <a:p>
            <a:pPr eaLnBrk="0" fontAlgn="base" hangingPunct="0">
              <a:spcAft>
                <a:spcPct val="0"/>
              </a:spcAft>
              <a:defRPr/>
            </a:pPr>
            <a:r>
              <a:rPr lang="en-GB" sz="2800" kern="0" dirty="0">
                <a:solidFill>
                  <a:srgbClr val="0070C0"/>
                </a:solidFill>
                <a:latin typeface="Arial" panose="020B0604020202020204" pitchFamily="34" charset="0"/>
                <a:ea typeface="ＭＳ Ｐゴシック" charset="-128"/>
              </a:rPr>
              <a:t>Support </a:t>
            </a:r>
            <a:r>
              <a:rPr lang="en-GB" kern="0" dirty="0">
                <a:solidFill>
                  <a:srgbClr val="0070C0"/>
                </a:solidFill>
                <a:latin typeface="Arial" panose="020B0604020202020204" pitchFamily="34" charset="0"/>
                <a:ea typeface="ＭＳ Ｐゴシック" charset="-128"/>
              </a:rPr>
              <a:t>equity and equal opportunities;</a:t>
            </a:r>
          </a:p>
          <a:p>
            <a:pPr eaLnBrk="0" fontAlgn="base" hangingPunct="0">
              <a:spcAft>
                <a:spcPct val="0"/>
              </a:spcAft>
              <a:defRPr/>
            </a:pPr>
            <a:r>
              <a:rPr lang="en-GB" sz="2800" kern="0" dirty="0">
                <a:solidFill>
                  <a:srgbClr val="0070C0"/>
                </a:solidFill>
                <a:latin typeface="Arial" panose="020B0604020202020204" pitchFamily="34" charset="0"/>
                <a:ea typeface="ＭＳ Ｐゴシック" charset="-128"/>
              </a:rPr>
              <a:t>Inform</a:t>
            </a:r>
            <a:r>
              <a:rPr lang="en-GB" kern="0" dirty="0">
                <a:solidFill>
                  <a:srgbClr val="0070C0"/>
                </a:solidFill>
                <a:latin typeface="Arial" panose="020B0604020202020204" pitchFamily="34" charset="0"/>
                <a:ea typeface="ＭＳ Ｐゴシック" charset="-128"/>
              </a:rPr>
              <a:t> improvement planning;</a:t>
            </a:r>
          </a:p>
          <a:p>
            <a:pPr eaLnBrk="0" fontAlgn="base" hangingPunct="0">
              <a:spcAft>
                <a:spcPct val="0"/>
              </a:spcAft>
              <a:defRPr/>
            </a:pPr>
            <a:r>
              <a:rPr lang="en-GB" sz="2800" kern="0" dirty="0">
                <a:solidFill>
                  <a:srgbClr val="0070C0"/>
                </a:solidFill>
                <a:latin typeface="Arial" panose="020B0604020202020204" pitchFamily="34" charset="0"/>
                <a:ea typeface="ＭＳ Ｐゴシック" charset="-128"/>
              </a:rPr>
              <a:t>Strengthen diversity, representation and anti-discriminatory practice.</a:t>
            </a:r>
            <a:endParaRPr lang="cy-GB" sz="2800" dirty="0">
              <a:solidFill>
                <a:srgbClr val="0070C0"/>
              </a:solidFill>
              <a:latin typeface="Arial" panose="020B0604020202020204" pitchFamily="34" charset="0"/>
            </a:endParaRPr>
          </a:p>
          <a:p>
            <a:pPr marL="0" lvl="0" indent="0" eaLnBrk="0" fontAlgn="base" hangingPunct="0">
              <a:spcAft>
                <a:spcPct val="0"/>
              </a:spcAft>
              <a:buNone/>
            </a:pPr>
            <a:endParaRPr lang="cy-GB" sz="3600" dirty="0">
              <a:solidFill>
                <a:srgbClr val="0000FF"/>
              </a:solidFill>
              <a:latin typeface="Arial" panose="020B0604020202020204" pitchFamily="34" charset="0"/>
            </a:endParaRPr>
          </a:p>
          <a:p>
            <a:endParaRPr lang="en-GB" dirty="0"/>
          </a:p>
        </p:txBody>
      </p:sp>
    </p:spTree>
    <p:extLst>
      <p:ext uri="{BB962C8B-B14F-4D97-AF65-F5344CB8AC3E}">
        <p14:creationId xmlns:p14="http://schemas.microsoft.com/office/powerpoint/2010/main" val="2200569230"/>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30274"/>
          </a:xfrm>
        </p:spPr>
        <p:txBody>
          <a:bodyPr>
            <a:noAutofit/>
          </a:bodyPr>
          <a:lstStyle/>
          <a:p>
            <a:pPr algn="ctr"/>
            <a:r>
              <a:rPr lang="cy-GB" altLang="cy-GB" kern="0" dirty="0">
                <a:solidFill>
                  <a:srgbClr val="000000"/>
                </a:solidFill>
                <a:latin typeface="Arial" panose="020B0604020202020204" pitchFamily="34" charset="0"/>
                <a:ea typeface="ＭＳ Ｐゴシック" pitchFamily="34" charset="-128"/>
              </a:rPr>
              <a:t>Offer gwneud archwiliad</a:t>
            </a:r>
            <a:br>
              <a:rPr lang="en-GB" altLang="cy-GB" kern="0" dirty="0">
                <a:solidFill>
                  <a:srgbClr val="000000"/>
                </a:solidFill>
                <a:latin typeface="Arial" panose="020B0604020202020204" pitchFamily="34" charset="0"/>
                <a:ea typeface="ＭＳ Ｐゴシック" pitchFamily="34" charset="-128"/>
              </a:rPr>
            </a:br>
            <a:r>
              <a:rPr lang="en-GB" altLang="cy-GB" kern="0" dirty="0">
                <a:solidFill>
                  <a:srgbClr val="0070C0"/>
                </a:solidFill>
                <a:latin typeface="Arial" panose="020B0604020202020204" pitchFamily="34" charset="0"/>
                <a:ea typeface="ＭＳ Ｐゴシック" pitchFamily="34" charset="-128"/>
              </a:rPr>
              <a:t>Audit tools</a:t>
            </a:r>
            <a:endParaRPr lang="en-GB" dirty="0">
              <a:solidFill>
                <a:srgbClr val="0070C0"/>
              </a:solidFill>
            </a:endParaRPr>
          </a:p>
        </p:txBody>
      </p:sp>
      <p:sp>
        <p:nvSpPr>
          <p:cNvPr id="4099" name="Rectangle 4"/>
          <p:cNvSpPr>
            <a:spLocks noGrp="1" noChangeArrowheads="1"/>
          </p:cNvSpPr>
          <p:nvPr>
            <p:ph sz="half" idx="1"/>
          </p:nvPr>
        </p:nvSpPr>
        <p:spPr>
          <a:xfrm>
            <a:off x="228599" y="1779725"/>
            <a:ext cx="4343401" cy="4189274"/>
          </a:xfrm>
        </p:spPr>
        <p:txBody>
          <a:bodyPr>
            <a:normAutofit fontScale="92500" lnSpcReduction="20000"/>
          </a:bodyPr>
          <a:lstStyle/>
          <a:p>
            <a:pPr lvl="0"/>
            <a:r>
              <a:rPr lang="cy-GB" noProof="0" dirty="0">
                <a:latin typeface="Arial" panose="020B0604020202020204" pitchFamily="34" charset="0"/>
                <a:cs typeface="Arial" panose="020B0604020202020204" pitchFamily="34" charset="0"/>
              </a:rPr>
              <a:t>Graddfa raddio:</a:t>
            </a:r>
          </a:p>
          <a:p>
            <a:pPr lvl="0">
              <a:buFontTx/>
              <a:buChar char="-"/>
            </a:pPr>
            <a:r>
              <a:rPr lang="cy-GB" noProof="0" dirty="0">
                <a:latin typeface="Arial" panose="020B0604020202020204" pitchFamily="34" charset="0"/>
                <a:cs typeface="Arial" panose="020B0604020202020204" pitchFamily="34" charset="0"/>
              </a:rPr>
              <a:t>Graddfa goleuadau traffig;</a:t>
            </a:r>
          </a:p>
          <a:p>
            <a:pPr lvl="0">
              <a:buFontTx/>
              <a:buChar char="-"/>
            </a:pPr>
            <a:r>
              <a:rPr lang="cy-GB" noProof="0" dirty="0">
                <a:latin typeface="Arial" panose="020B0604020202020204" pitchFamily="34" charset="0"/>
                <a:cs typeface="Arial" panose="020B0604020202020204" pitchFamily="34" charset="0"/>
              </a:rPr>
              <a:t>Graddfa 1-3;</a:t>
            </a:r>
          </a:p>
          <a:p>
            <a:pPr lvl="0">
              <a:buFontTx/>
              <a:buChar char="-"/>
            </a:pPr>
            <a:r>
              <a:rPr lang="cy-GB" noProof="0" dirty="0">
                <a:latin typeface="Arial" panose="020B0604020202020204" pitchFamily="34" charset="0"/>
                <a:cs typeface="Arial" panose="020B0604020202020204" pitchFamily="34" charset="0"/>
              </a:rPr>
              <a:t>Graddfa 1-5;</a:t>
            </a:r>
          </a:p>
          <a:p>
            <a:pPr lvl="0">
              <a:buFontTx/>
              <a:buChar char="-"/>
            </a:pPr>
            <a:r>
              <a:rPr lang="cy-GB" noProof="0" dirty="0">
                <a:latin typeface="Arial" panose="020B0604020202020204" pitchFamily="34" charset="0"/>
                <a:cs typeface="Arial" panose="020B0604020202020204" pitchFamily="34" charset="0"/>
              </a:rPr>
              <a:t>Graddfa ar ddull arolygu;</a:t>
            </a:r>
          </a:p>
          <a:p>
            <a:pPr lvl="0">
              <a:buFontTx/>
              <a:buChar char="-"/>
            </a:pPr>
            <a:r>
              <a:rPr lang="cy-GB" noProof="0" dirty="0">
                <a:latin typeface="Arial" panose="020B0604020202020204" pitchFamily="34" charset="0"/>
                <a:cs typeface="Arial" panose="020B0604020202020204" pitchFamily="34" charset="0"/>
              </a:rPr>
              <a:t>Graddfa seiliedig ar dystiolaeth.</a:t>
            </a:r>
          </a:p>
          <a:p>
            <a:pPr marL="0" lvl="0" indent="0">
              <a:buNone/>
            </a:pPr>
            <a:r>
              <a:rPr lang="cy-GB" b="1" dirty="0">
                <a:latin typeface="Arial" panose="020B0604020202020204" pitchFamily="34" charset="0"/>
                <a:cs typeface="Arial" panose="020B0604020202020204" pitchFamily="34" charset="0"/>
              </a:rPr>
              <a:t>Trafodwch: </a:t>
            </a:r>
            <a:r>
              <a:rPr lang="cy-GB" dirty="0">
                <a:latin typeface="Arial" panose="020B0604020202020204" pitchFamily="34" charset="0"/>
                <a:cs typeface="Arial" panose="020B0604020202020204" pitchFamily="34" charset="0"/>
              </a:rPr>
              <a:t>Pa raddfa fyddai fwyaf addas ar gyfer Archwiliad Cynhwysiant yn eich lleoliad chi, a pham?</a:t>
            </a:r>
            <a:endParaRPr lang="cy-GB" noProof="0" dirty="0">
              <a:latin typeface="Arial" panose="020B0604020202020204" pitchFamily="34" charset="0"/>
              <a:cs typeface="Arial" panose="020B0604020202020204" pitchFamily="34" charset="0"/>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p:cNvSpPr>
            <a:spLocks noGrp="1"/>
          </p:cNvSpPr>
          <p:nvPr>
            <p:ph sz="half" idx="2"/>
          </p:nvPr>
        </p:nvSpPr>
        <p:spPr/>
        <p:txBody>
          <a:bodyPr>
            <a:normAutofit fontScale="92500" lnSpcReduction="20000"/>
          </a:bodyPr>
          <a:lstStyle/>
          <a:p>
            <a:pPr marL="0" indent="0">
              <a:buNone/>
            </a:pPr>
            <a:endParaRPr lang="cy-GB" sz="3600" dirty="0">
              <a:latin typeface="Arial" panose="020B0604020202020204" pitchFamily="34" charset="0"/>
            </a:endParaRPr>
          </a:p>
          <a:p>
            <a:endParaRPr lang="en-GB" dirty="0"/>
          </a:p>
        </p:txBody>
      </p:sp>
      <p:sp>
        <p:nvSpPr>
          <p:cNvPr id="7" name="Content Placeholder 6"/>
          <p:cNvSpPr>
            <a:spLocks noGrp="1"/>
          </p:cNvSpPr>
          <p:nvPr>
            <p:ph sz="quarter" idx="4294967295"/>
          </p:nvPr>
        </p:nvSpPr>
        <p:spPr>
          <a:xfrm>
            <a:off x="4572001" y="1779725"/>
            <a:ext cx="4343400" cy="4189275"/>
          </a:xfrm>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Rating scales:</a:t>
            </a:r>
          </a:p>
          <a:p>
            <a:pPr lvl="0">
              <a:buFontTx/>
              <a:buChar char="-"/>
            </a:pPr>
            <a:r>
              <a:rPr lang="en-GB" dirty="0">
                <a:solidFill>
                  <a:srgbClr val="0070C0"/>
                </a:solidFill>
                <a:latin typeface="Arial" panose="020B0604020202020204" pitchFamily="34" charset="0"/>
                <a:cs typeface="Arial" panose="020B0604020202020204" pitchFamily="34" charset="0"/>
              </a:rPr>
              <a:t>Traffic light scale</a:t>
            </a:r>
          </a:p>
          <a:p>
            <a:pPr lvl="0">
              <a:buFontTx/>
              <a:buChar char="-"/>
            </a:pPr>
            <a:r>
              <a:rPr lang="en-GB" dirty="0">
                <a:solidFill>
                  <a:srgbClr val="0070C0"/>
                </a:solidFill>
                <a:latin typeface="Arial" panose="020B0604020202020204" pitchFamily="34" charset="0"/>
                <a:cs typeface="Arial" panose="020B0604020202020204" pitchFamily="34" charset="0"/>
              </a:rPr>
              <a:t>1-3 scale;</a:t>
            </a:r>
          </a:p>
          <a:p>
            <a:pPr lvl="0">
              <a:buFontTx/>
              <a:buChar char="-"/>
            </a:pPr>
            <a:r>
              <a:rPr lang="en-GB" dirty="0">
                <a:solidFill>
                  <a:srgbClr val="0070C0"/>
                </a:solidFill>
                <a:latin typeface="Arial" panose="020B0604020202020204" pitchFamily="34" charset="0"/>
                <a:cs typeface="Arial" panose="020B0604020202020204" pitchFamily="34" charset="0"/>
              </a:rPr>
              <a:t>1-5 scale;</a:t>
            </a:r>
          </a:p>
          <a:p>
            <a:pPr lvl="0">
              <a:buFontTx/>
              <a:buChar char="-"/>
            </a:pPr>
            <a:r>
              <a:rPr lang="en-GB" dirty="0">
                <a:solidFill>
                  <a:srgbClr val="0070C0"/>
                </a:solidFill>
                <a:latin typeface="Arial" panose="020B0604020202020204" pitchFamily="34" charset="0"/>
                <a:cs typeface="Arial" panose="020B0604020202020204" pitchFamily="34" charset="0"/>
              </a:rPr>
              <a:t>Inspection-style scale;</a:t>
            </a:r>
          </a:p>
          <a:p>
            <a:pPr lvl="0">
              <a:buFontTx/>
              <a:buChar char="-"/>
            </a:pPr>
            <a:r>
              <a:rPr lang="en-GB" dirty="0">
                <a:solidFill>
                  <a:srgbClr val="0070C0"/>
                </a:solidFill>
                <a:latin typeface="Arial" panose="020B0604020202020204" pitchFamily="34" charset="0"/>
                <a:cs typeface="Arial" panose="020B0604020202020204" pitchFamily="34" charset="0"/>
              </a:rPr>
              <a:t>Evidence-based scale.</a:t>
            </a:r>
          </a:p>
          <a:p>
            <a:pPr marL="0" lvl="0" indent="0">
              <a:buNone/>
            </a:pPr>
            <a:r>
              <a:rPr lang="en-GB" b="1" dirty="0">
                <a:solidFill>
                  <a:srgbClr val="0070C0"/>
                </a:solidFill>
                <a:latin typeface="Arial" panose="020B0604020202020204" pitchFamily="34" charset="0"/>
                <a:cs typeface="Arial" panose="020B0604020202020204" pitchFamily="34" charset="0"/>
              </a:rPr>
              <a:t>Discuss: </a:t>
            </a:r>
            <a:r>
              <a:rPr lang="en-GB" dirty="0">
                <a:solidFill>
                  <a:srgbClr val="0070C0"/>
                </a:solidFill>
                <a:latin typeface="Arial" panose="020B0604020202020204" pitchFamily="34" charset="0"/>
                <a:cs typeface="Arial" panose="020B0604020202020204" pitchFamily="34" charset="0"/>
              </a:rPr>
              <a:t>Which rating scale would be most appropriate for an Inclusion Audit in your setting and why?</a:t>
            </a:r>
          </a:p>
          <a:p>
            <a:endParaRPr lang="en-GB" dirty="0"/>
          </a:p>
        </p:txBody>
      </p:sp>
    </p:spTree>
    <p:extLst>
      <p:ext uri="{BB962C8B-B14F-4D97-AF65-F5344CB8AC3E}">
        <p14:creationId xmlns:p14="http://schemas.microsoft.com/office/powerpoint/2010/main" val="2690048809"/>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01F91747-1BE3-689B-4BC1-97429BB37135}"/>
              </a:ext>
            </a:extLst>
          </p:cNvPr>
          <p:cNvPicPr>
            <a:picLocks noGrp="1" noChangeAspect="1"/>
          </p:cNvPicPr>
          <p:nvPr>
            <p:ph idx="1"/>
          </p:nvPr>
        </p:nvPicPr>
        <p:blipFill>
          <a:blip r:embed="rId3"/>
          <a:stretch>
            <a:fillRect/>
          </a:stretch>
        </p:blipFill>
        <p:spPr>
          <a:xfrm>
            <a:off x="239486" y="141514"/>
            <a:ext cx="8501743" cy="5704115"/>
          </a:xfrm>
          <a:prstGeom prst="rect">
            <a:avLst/>
          </a:prstGeom>
        </p:spPr>
      </p:pic>
    </p:spTree>
    <p:extLst>
      <p:ext uri="{BB962C8B-B14F-4D97-AF65-F5344CB8AC3E}">
        <p14:creationId xmlns:p14="http://schemas.microsoft.com/office/powerpoint/2010/main" val="31385111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AE683B84-5860-4814-64E4-EFE9E4A085F2}"/>
              </a:ext>
            </a:extLst>
          </p:cNvPr>
          <p:cNvPicPr>
            <a:picLocks noGrp="1" noChangeAspect="1"/>
          </p:cNvPicPr>
          <p:nvPr>
            <p:ph idx="1"/>
          </p:nvPr>
        </p:nvPicPr>
        <p:blipFill>
          <a:blip r:embed="rId3"/>
          <a:stretch>
            <a:fillRect/>
          </a:stretch>
        </p:blipFill>
        <p:spPr>
          <a:xfrm>
            <a:off x="217714" y="370114"/>
            <a:ext cx="8621485" cy="5486399"/>
          </a:xfrm>
          <a:prstGeom prst="rect">
            <a:avLst/>
          </a:prstGeom>
        </p:spPr>
      </p:pic>
    </p:spTree>
    <p:extLst>
      <p:ext uri="{BB962C8B-B14F-4D97-AF65-F5344CB8AC3E}">
        <p14:creationId xmlns:p14="http://schemas.microsoft.com/office/powerpoint/2010/main" val="14130324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7E7FA2-98B9-6804-43EB-FC6378A993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8CE40D-9837-7769-8E45-2DCDEECEB80D}"/>
              </a:ext>
            </a:extLst>
          </p:cNvPr>
          <p:cNvSpPr>
            <a:spLocks noGrp="1"/>
          </p:cNvSpPr>
          <p:nvPr>
            <p:ph type="title"/>
          </p:nvPr>
        </p:nvSpPr>
        <p:spPr>
          <a:xfrm>
            <a:off x="628650" y="365127"/>
            <a:ext cx="7886700" cy="930274"/>
          </a:xfrm>
        </p:spPr>
        <p:txBody>
          <a:bodyPr>
            <a:noAutofit/>
          </a:bodyPr>
          <a:lstStyle/>
          <a:p>
            <a:pPr algn="ctr"/>
            <a:r>
              <a:rPr lang="cy-GB" altLang="cy-GB" kern="0" dirty="0">
                <a:solidFill>
                  <a:srgbClr val="000000"/>
                </a:solidFill>
                <a:latin typeface="Arial" panose="020B0604020202020204" pitchFamily="34" charset="0"/>
                <a:ea typeface="ＭＳ Ｐゴシック" pitchFamily="34" charset="-128"/>
              </a:rPr>
              <a:t>Adran 7</a:t>
            </a:r>
            <a:br>
              <a:rPr lang="en-GB" altLang="cy-GB" kern="0" dirty="0">
                <a:solidFill>
                  <a:srgbClr val="000000"/>
                </a:solidFill>
                <a:latin typeface="Arial" panose="020B0604020202020204" pitchFamily="34" charset="0"/>
                <a:ea typeface="ＭＳ Ｐゴシック" pitchFamily="34" charset="-128"/>
              </a:rPr>
            </a:br>
            <a:r>
              <a:rPr lang="en-GB" altLang="cy-GB" kern="0" dirty="0">
                <a:solidFill>
                  <a:srgbClr val="0070C0"/>
                </a:solidFill>
                <a:latin typeface="Arial" panose="020B0604020202020204" pitchFamily="34" charset="0"/>
                <a:ea typeface="ＭＳ Ｐゴシック" pitchFamily="34" charset="-128"/>
              </a:rPr>
              <a:t>Section 7</a:t>
            </a:r>
            <a:endParaRPr lang="en-GB" dirty="0">
              <a:solidFill>
                <a:srgbClr val="0070C0"/>
              </a:solidFill>
            </a:endParaRPr>
          </a:p>
        </p:txBody>
      </p:sp>
      <p:sp>
        <p:nvSpPr>
          <p:cNvPr id="4099" name="Rectangle 4">
            <a:extLst>
              <a:ext uri="{FF2B5EF4-FFF2-40B4-BE49-F238E27FC236}">
                <a16:creationId xmlns:a16="http://schemas.microsoft.com/office/drawing/2014/main" id="{A4802F91-C5D1-7F3C-AFC3-B1847DCAD275}"/>
              </a:ext>
            </a:extLst>
          </p:cNvPr>
          <p:cNvSpPr>
            <a:spLocks noGrp="1" noChangeArrowheads="1"/>
          </p:cNvSpPr>
          <p:nvPr>
            <p:ph sz="half" idx="1"/>
          </p:nvPr>
        </p:nvSpPr>
        <p:spPr>
          <a:xfrm>
            <a:off x="228599" y="1935678"/>
            <a:ext cx="4343401" cy="3626923"/>
          </a:xfrm>
        </p:spPr>
        <p:txBody>
          <a:bodyPr>
            <a:normAutofit/>
          </a:bodyPr>
          <a:lstStyle/>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BE3A3C81-62E1-CA1F-5B32-EB7AD09C7CF4}"/>
              </a:ext>
            </a:extLst>
          </p:cNvPr>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C5F5E493-4CA2-EF57-FB7A-8678EE6B434B}"/>
              </a:ext>
            </a:extLst>
          </p:cNvPr>
          <p:cNvSpPr>
            <a:spLocks noGrp="1"/>
          </p:cNvSpPr>
          <p:nvPr>
            <p:ph sz="quarter" idx="4294967295"/>
          </p:nvPr>
        </p:nvSpPr>
        <p:spPr>
          <a:xfrm>
            <a:off x="4572001" y="1531917"/>
            <a:ext cx="4220307" cy="4057672"/>
          </a:xfrm>
        </p:spPr>
        <p:txBody>
          <a:bodyPr>
            <a:normAutofit/>
          </a:bodyPr>
          <a:lstStyle/>
          <a:p>
            <a:pPr marL="0" lvl="0" indent="0">
              <a:buNone/>
            </a:pPr>
            <a:endParaRPr lang="en-GB" sz="2600" dirty="0">
              <a:solidFill>
                <a:srgbClr val="0000FF"/>
              </a:solidFill>
              <a:latin typeface="Arial" panose="020B0604020202020204" pitchFamily="34" charset="0"/>
            </a:endParaRPr>
          </a:p>
          <a:p>
            <a:r>
              <a:rPr lang="cy-GB" noProof="0" dirty="0">
                <a:latin typeface="Arial" panose="020B0604020202020204" pitchFamily="34" charset="0"/>
              </a:rPr>
              <a:t>Cymorth ar gyfer Asesiad </a:t>
            </a:r>
            <a:r>
              <a:rPr lang="cy-GB" i="1" noProof="0" dirty="0" err="1">
                <a:latin typeface="Arial" panose="020B0604020202020204" pitchFamily="34" charset="0"/>
              </a:rPr>
              <a:t>Patch</a:t>
            </a:r>
            <a:r>
              <a:rPr lang="cy-GB" i="1" noProof="0" dirty="0">
                <a:latin typeface="Arial" panose="020B0604020202020204" pitchFamily="34" charset="0"/>
              </a:rPr>
              <a:t> 3</a:t>
            </a:r>
          </a:p>
          <a:p>
            <a:endParaRPr lang="en-GB" dirty="0">
              <a:solidFill>
                <a:srgbClr val="0000FF"/>
              </a:solidFill>
              <a:latin typeface="Arial" panose="020B0604020202020204" pitchFamily="34" charset="0"/>
            </a:endParaRPr>
          </a:p>
          <a:p>
            <a:r>
              <a:rPr lang="en-GB" dirty="0">
                <a:solidFill>
                  <a:srgbClr val="0070C0"/>
                </a:solidFill>
                <a:latin typeface="Arial" panose="020B0604020202020204" pitchFamily="34" charset="0"/>
              </a:rPr>
              <a:t>Patch 3 Assessment Support</a:t>
            </a:r>
          </a:p>
          <a:p>
            <a:pPr marL="0" lvl="0" indent="0">
              <a:buNone/>
            </a:pPr>
            <a:endParaRPr lang="en-GB" dirty="0">
              <a:solidFill>
                <a:srgbClr val="0070C0"/>
              </a:solidFill>
              <a:latin typeface="Arial" panose="020B0604020202020204" pitchFamily="34" charset="0"/>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5821A648-BC2A-7EAE-FAFB-AB54C74D6AB2}"/>
              </a:ext>
            </a:extLst>
          </p:cNvPr>
          <p:cNvPicPr>
            <a:picLocks noChangeAspect="1"/>
          </p:cNvPicPr>
          <p:nvPr/>
        </p:nvPicPr>
        <p:blipFill>
          <a:blip r:embed="rId3"/>
          <a:stretch>
            <a:fillRect/>
          </a:stretch>
        </p:blipFill>
        <p:spPr>
          <a:xfrm>
            <a:off x="496288" y="1699162"/>
            <a:ext cx="3874954" cy="3338664"/>
          </a:xfrm>
          <a:prstGeom prst="rect">
            <a:avLst/>
          </a:prstGeom>
        </p:spPr>
      </p:pic>
      <p:sp>
        <p:nvSpPr>
          <p:cNvPr id="6" name="TextBox 5">
            <a:extLst>
              <a:ext uri="{FF2B5EF4-FFF2-40B4-BE49-F238E27FC236}">
                <a16:creationId xmlns:a16="http://schemas.microsoft.com/office/drawing/2014/main" id="{0983EEA8-239D-CB17-3365-B7DF48C1122B}"/>
              </a:ext>
            </a:extLst>
          </p:cNvPr>
          <p:cNvSpPr txBox="1"/>
          <p:nvPr/>
        </p:nvSpPr>
        <p:spPr>
          <a:xfrm>
            <a:off x="628650" y="5296617"/>
            <a:ext cx="3512029" cy="381485"/>
          </a:xfrm>
          <a:prstGeom prst="rect">
            <a:avLst/>
          </a:prstGeom>
          <a:noFill/>
        </p:spPr>
        <p:txBody>
          <a:bodyPr wrap="square" rtlCol="0">
            <a:spAutoFit/>
          </a:bodyPr>
          <a:lstStyle/>
          <a:p>
            <a:r>
              <a:rPr lang="en-GB" dirty="0"/>
              <a:t>(Source: Access Creative, 2025)</a:t>
            </a:r>
          </a:p>
        </p:txBody>
      </p:sp>
    </p:spTree>
    <p:extLst>
      <p:ext uri="{BB962C8B-B14F-4D97-AF65-F5344CB8AC3E}">
        <p14:creationId xmlns:p14="http://schemas.microsoft.com/office/powerpoint/2010/main" val="2575534607"/>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A6D9BB-9E69-FAB5-CC88-935EDE59CE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F52A86-813F-B21D-D5D5-C108439399FA}"/>
              </a:ext>
            </a:extLst>
          </p:cNvPr>
          <p:cNvSpPr>
            <a:spLocks noGrp="1"/>
          </p:cNvSpPr>
          <p:nvPr>
            <p:ph type="title"/>
          </p:nvPr>
        </p:nvSpPr>
        <p:spPr>
          <a:xfrm>
            <a:off x="628650" y="365127"/>
            <a:ext cx="7886700" cy="930274"/>
          </a:xfrm>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Trosolwg</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Overview</a:t>
            </a:r>
            <a:endParaRPr lang="en-GB" sz="4000" dirty="0">
              <a:solidFill>
                <a:srgbClr val="0070C0"/>
              </a:solidFill>
            </a:endParaRPr>
          </a:p>
        </p:txBody>
      </p:sp>
      <p:sp>
        <p:nvSpPr>
          <p:cNvPr id="4099" name="Rectangle 4">
            <a:extLst>
              <a:ext uri="{FF2B5EF4-FFF2-40B4-BE49-F238E27FC236}">
                <a16:creationId xmlns:a16="http://schemas.microsoft.com/office/drawing/2014/main" id="{66AD0A13-4BA0-68EC-CF87-A562BF7BFE10}"/>
              </a:ext>
            </a:extLst>
          </p:cNvPr>
          <p:cNvSpPr>
            <a:spLocks noGrp="1" noChangeArrowheads="1"/>
          </p:cNvSpPr>
          <p:nvPr>
            <p:ph sz="half" idx="1"/>
          </p:nvPr>
        </p:nvSpPr>
        <p:spPr>
          <a:xfrm>
            <a:off x="228599" y="1825625"/>
            <a:ext cx="4343401" cy="3999971"/>
          </a:xfrm>
        </p:spPr>
        <p:txBody>
          <a:bodyPr>
            <a:normAutofit lnSpcReduction="10000"/>
          </a:bodyPr>
          <a:lstStyle/>
          <a:p>
            <a:pPr lvl="0"/>
            <a:r>
              <a:rPr lang="cy-GB" noProof="0" dirty="0">
                <a:latin typeface="Arial" panose="020B0604020202020204" pitchFamily="34" charset="0"/>
                <a:cs typeface="Arial" panose="020B0604020202020204" pitchFamily="34" charset="0"/>
              </a:rPr>
              <a:t>Hyd y </a:t>
            </a:r>
            <a:r>
              <a:rPr lang="cy-GB" i="1" noProof="0" dirty="0" err="1">
                <a:latin typeface="Arial" panose="020B0604020202020204" pitchFamily="34" charset="0"/>
                <a:cs typeface="Arial" panose="020B0604020202020204" pitchFamily="34" charset="0"/>
              </a:rPr>
              <a:t>patch</a:t>
            </a:r>
            <a:r>
              <a:rPr lang="cy-GB" noProof="0" dirty="0">
                <a:latin typeface="Arial" panose="020B0604020202020204" pitchFamily="34" charset="0"/>
                <a:cs typeface="Arial" panose="020B0604020202020204" pitchFamily="34" charset="0"/>
              </a:rPr>
              <a:t>: tua 600 o eiriau;</a:t>
            </a:r>
          </a:p>
          <a:p>
            <a:pPr lvl="0"/>
            <a:r>
              <a:rPr lang="cy-GB" sz="2400" dirty="0">
                <a:latin typeface="Arial" panose="020B0604020202020204" pitchFamily="34" charset="0"/>
                <a:cs typeface="Arial" panose="020B0604020202020204" pitchFamily="34" charset="0"/>
              </a:rPr>
              <a:t>Sesiynau Perthnasol: Sesiynau 3, 4 a 5;</a:t>
            </a:r>
          </a:p>
          <a:p>
            <a:pPr lvl="0"/>
            <a:r>
              <a:rPr lang="cy-GB" sz="2400" dirty="0">
                <a:latin typeface="Arial" panose="020B0604020202020204" pitchFamily="34" charset="0"/>
                <a:cs typeface="Arial" panose="020B0604020202020204" pitchFamily="34" charset="0"/>
              </a:rPr>
              <a:t>Pwynt Cyflwyno: Cyflwyniad Portffolio Ffurfiannol;</a:t>
            </a:r>
          </a:p>
          <a:p>
            <a:pPr lvl="0"/>
            <a:r>
              <a:rPr lang="cy-GB" sz="2400" dirty="0">
                <a:latin typeface="Arial" panose="020B0604020202020204" pitchFamily="34" charset="0"/>
                <a:cs typeface="Arial" panose="020B0604020202020204" pitchFamily="34" charset="0"/>
              </a:rPr>
              <a:t>Cod Lliw y Portffolio: Aur;</a:t>
            </a:r>
          </a:p>
          <a:p>
            <a:pPr lvl="0"/>
            <a:r>
              <a:rPr lang="cy-GB" sz="2400" dirty="0">
                <a:latin typeface="Arial" panose="020B0604020202020204" pitchFamily="34" charset="0"/>
                <a:cs typeface="Arial" panose="020B0604020202020204" pitchFamily="34" charset="0"/>
              </a:rPr>
              <a:t>Cysylltiadau AWLIF: Adran 1 </a:t>
            </a:r>
            <a:r>
              <a:rPr lang="cy-GB" sz="2400" dirty="0" err="1">
                <a:latin typeface="Arial" panose="020B0604020202020204" pitchFamily="34" charset="0"/>
                <a:cs typeface="Arial" panose="020B0604020202020204" pitchFamily="34" charset="0"/>
              </a:rPr>
              <a:t>DDau</a:t>
            </a:r>
            <a:r>
              <a:rPr lang="cy-GB" sz="2400" dirty="0">
                <a:latin typeface="Arial" panose="020B0604020202020204" pitchFamily="34" charset="0"/>
                <a:cs typeface="Arial" panose="020B0604020202020204" pitchFamily="34" charset="0"/>
              </a:rPr>
              <a:t> 1-2, Adran 3 </a:t>
            </a:r>
            <a:r>
              <a:rPr lang="cy-GB" sz="2400" dirty="0" err="1">
                <a:latin typeface="Arial" panose="020B0604020202020204" pitchFamily="34" charset="0"/>
                <a:cs typeface="Arial" panose="020B0604020202020204" pitchFamily="34" charset="0"/>
              </a:rPr>
              <a:t>DDau</a:t>
            </a:r>
            <a:r>
              <a:rPr lang="cy-GB" sz="2400" dirty="0">
                <a:latin typeface="Arial" panose="020B0604020202020204" pitchFamily="34" charset="0"/>
                <a:cs typeface="Arial" panose="020B0604020202020204" pitchFamily="34" charset="0"/>
              </a:rPr>
              <a:t> 1-2.</a:t>
            </a: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E3C77155-EDAB-B02A-DF0F-FCC7C6E20336}"/>
              </a:ext>
            </a:extLst>
          </p:cNvPr>
          <p:cNvSpPr>
            <a:spLocks noGrp="1"/>
          </p:cNvSpPr>
          <p:nvPr>
            <p:ph sz="half" idx="2"/>
          </p:nvPr>
        </p:nvSpPr>
        <p:spPr/>
        <p:txBody>
          <a:bodyPr>
            <a:normAutofit lnSpcReduction="10000"/>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C4D06E1E-BDE6-35F2-D0F5-797F522C213E}"/>
              </a:ext>
            </a:extLst>
          </p:cNvPr>
          <p:cNvSpPr>
            <a:spLocks noGrp="1"/>
          </p:cNvSpPr>
          <p:nvPr>
            <p:ph sz="quarter" idx="4294967295"/>
          </p:nvPr>
        </p:nvSpPr>
        <p:spPr>
          <a:xfrm>
            <a:off x="4572001" y="1779727"/>
            <a:ext cx="4220307" cy="3999971"/>
          </a:xfrm>
        </p:spPr>
        <p:txBody>
          <a:bodyPr>
            <a:normAutofit fontScale="92500" lnSpcReduction="10000"/>
          </a:bodyPr>
          <a:lstStyle/>
          <a:p>
            <a:r>
              <a:rPr lang="en-GB" sz="2600" dirty="0">
                <a:solidFill>
                  <a:srgbClr val="0070C0"/>
                </a:solidFill>
                <a:latin typeface="Arial" panose="020B0604020202020204" pitchFamily="34" charset="0"/>
              </a:rPr>
              <a:t>Patch Length: 600 words (approx.);</a:t>
            </a:r>
          </a:p>
          <a:p>
            <a:r>
              <a:rPr lang="en-GB" sz="2600" dirty="0">
                <a:solidFill>
                  <a:srgbClr val="0070C0"/>
                </a:solidFill>
                <a:latin typeface="Arial" panose="020B0604020202020204" pitchFamily="34" charset="0"/>
              </a:rPr>
              <a:t>Related Sessions: Sessions 3,4 and 5;</a:t>
            </a:r>
          </a:p>
          <a:p>
            <a:r>
              <a:rPr lang="en-GB" sz="2600" dirty="0">
                <a:solidFill>
                  <a:srgbClr val="0070C0"/>
                </a:solidFill>
                <a:latin typeface="Arial" panose="020B0604020202020204" pitchFamily="34" charset="0"/>
              </a:rPr>
              <a:t>Submission Point: Formative Portfolio Submission;</a:t>
            </a:r>
          </a:p>
          <a:p>
            <a:r>
              <a:rPr lang="en-GB" sz="2600" dirty="0">
                <a:solidFill>
                  <a:srgbClr val="0070C0"/>
                </a:solidFill>
                <a:latin typeface="Arial" panose="020B0604020202020204" pitchFamily="34" charset="0"/>
              </a:rPr>
              <a:t>Portfolio Colour Code: Gold;</a:t>
            </a:r>
          </a:p>
          <a:p>
            <a:r>
              <a:rPr lang="en-GB" sz="2600" dirty="0">
                <a:solidFill>
                  <a:srgbClr val="0070C0"/>
                </a:solidFill>
                <a:latin typeface="Arial" panose="020B0604020202020204" pitchFamily="34" charset="0"/>
              </a:rPr>
              <a:t>AWLIF Links: Section 1 LOs 1-2, Section 3 LOs 1-2.</a:t>
            </a:r>
          </a:p>
          <a:p>
            <a:pPr marL="0" lvl="0" indent="0">
              <a:buNone/>
            </a:pPr>
            <a:endParaRPr lang="en-GB"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3896405"/>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68E74-F3B4-FBCA-2874-221DDF2F99BE}"/>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Tasg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asesiad</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Assessment task</a:t>
            </a:r>
          </a:p>
        </p:txBody>
      </p:sp>
      <p:sp>
        <p:nvSpPr>
          <p:cNvPr id="3" name="Content Placeholder 2">
            <a:extLst>
              <a:ext uri="{FF2B5EF4-FFF2-40B4-BE49-F238E27FC236}">
                <a16:creationId xmlns:a16="http://schemas.microsoft.com/office/drawing/2014/main" id="{B57AF6B3-7C53-7BE6-1397-7F687F5C81B3}"/>
              </a:ext>
            </a:extLst>
          </p:cNvPr>
          <p:cNvSpPr>
            <a:spLocks noGrp="1"/>
          </p:cNvSpPr>
          <p:nvPr>
            <p:ph sz="half" idx="1"/>
          </p:nvPr>
        </p:nvSpPr>
        <p:spPr/>
        <p:txBody>
          <a:bodyPr/>
          <a:lstStyle/>
          <a:p>
            <a:pPr marL="0" indent="0">
              <a:buNone/>
            </a:pPr>
            <a:r>
              <a:rPr lang="cy-GB" noProof="0" dirty="0">
                <a:latin typeface="Arial" panose="020B0604020202020204" pitchFamily="34" charset="0"/>
                <a:cs typeface="Arial" panose="020B0604020202020204" pitchFamily="34" charset="0"/>
              </a:rPr>
              <a:t>"Sut y gall arweinwyr greu amgylcheddau cynhwysol lle mae pob plentyn, pob teulu a phob ymarferydd yn teimlo eu bod yn cael eu gwerthfawrogi a'u parchu?"</a:t>
            </a:r>
          </a:p>
        </p:txBody>
      </p:sp>
      <p:sp>
        <p:nvSpPr>
          <p:cNvPr id="4" name="Content Placeholder 3">
            <a:extLst>
              <a:ext uri="{FF2B5EF4-FFF2-40B4-BE49-F238E27FC236}">
                <a16:creationId xmlns:a16="http://schemas.microsoft.com/office/drawing/2014/main" id="{824EB994-E802-0453-CCB5-9D2281ADFA68}"/>
              </a:ext>
            </a:extLst>
          </p:cNvPr>
          <p:cNvSpPr>
            <a:spLocks noGrp="1"/>
          </p:cNvSpPr>
          <p:nvPr>
            <p:ph sz="half" idx="2"/>
          </p:nvPr>
        </p:nvSpPr>
        <p:spPr/>
        <p:txBody>
          <a:bodyPr/>
          <a:lstStyle/>
          <a:p>
            <a:pPr marL="0" indent="0">
              <a:buNone/>
            </a:pPr>
            <a:r>
              <a:rPr lang="en-GB" dirty="0">
                <a:solidFill>
                  <a:srgbClr val="0070C0"/>
                </a:solidFill>
                <a:latin typeface="Arial" panose="020B0604020202020204" pitchFamily="34" charset="0"/>
                <a:cs typeface="Arial" panose="020B0604020202020204" pitchFamily="34" charset="0"/>
              </a:rPr>
              <a:t>“How can leaders create inclusive environments where every child, family and practitioner feels valued and respected?”</a:t>
            </a:r>
          </a:p>
        </p:txBody>
      </p:sp>
    </p:spTree>
    <p:extLst>
      <p:ext uri="{BB962C8B-B14F-4D97-AF65-F5344CB8AC3E}">
        <p14:creationId xmlns:p14="http://schemas.microsoft.com/office/powerpoint/2010/main" val="12804220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F7BCFE-05AC-0791-DDEF-985D87FA75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BB9897-9423-7DDC-9BFE-95A2C6DD808A}"/>
              </a:ext>
            </a:extLst>
          </p:cNvPr>
          <p:cNvSpPr>
            <a:spLocks noGrp="1"/>
          </p:cNvSpPr>
          <p:nvPr>
            <p:ph type="title"/>
          </p:nvPr>
        </p:nvSpPr>
        <p:spPr>
          <a:xfrm>
            <a:off x="628650" y="365125"/>
            <a:ext cx="7886700" cy="960755"/>
          </a:xfrm>
        </p:spPr>
        <p:txBody>
          <a:bodyPr>
            <a:normAutofit fontScale="90000"/>
          </a:bodyPr>
          <a:lstStyle/>
          <a:p>
            <a:pPr algn="ctr"/>
            <a:r>
              <a:rPr lang="en-GB" sz="4000" dirty="0" err="1">
                <a:latin typeface="Arial" panose="020B0604020202020204" pitchFamily="34" charset="0"/>
                <a:cs typeface="Arial" panose="020B0604020202020204" pitchFamily="34" charset="0"/>
              </a:rPr>
              <a:t>Deilliannau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dysgu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6EA01F20-0650-F680-2329-4D8AE88FA499}"/>
              </a:ext>
            </a:extLst>
          </p:cNvPr>
          <p:cNvSpPr>
            <a:spLocks noGrp="1"/>
          </p:cNvSpPr>
          <p:nvPr>
            <p:ph sz="half" idx="1"/>
          </p:nvPr>
        </p:nvSpPr>
        <p:spPr>
          <a:xfrm>
            <a:off x="137160" y="1714500"/>
            <a:ext cx="4358640" cy="4309109"/>
          </a:xfrm>
        </p:spPr>
        <p:txBody>
          <a:bodyPr>
            <a:normAutofit fontScale="85000" lnSpcReduction="20000"/>
          </a:bodyPr>
          <a:lstStyle/>
          <a:p>
            <a:r>
              <a:rPr lang="cy-GB" noProof="0" dirty="0">
                <a:latin typeface="Arial" panose="020B0604020202020204" pitchFamily="34" charset="0"/>
                <a:cs typeface="Arial" panose="020B0604020202020204" pitchFamily="34" charset="0"/>
              </a:rPr>
              <a:t>Arweinyddiaeth sy'n seiliedig ar hawliau;</a:t>
            </a:r>
          </a:p>
          <a:p>
            <a:r>
              <a:rPr lang="cy-GB" noProof="0" dirty="0">
                <a:latin typeface="Arial" panose="020B0604020202020204" pitchFamily="34" charset="0"/>
                <a:cs typeface="Arial" panose="020B0604020202020204" pitchFamily="34" charset="0"/>
              </a:rPr>
              <a:t>Cydraddoldeb, amrywiaeth a chynhwysiant;</a:t>
            </a:r>
          </a:p>
          <a:p>
            <a:r>
              <a:rPr lang="cy-GB" dirty="0">
                <a:latin typeface="Arial" panose="020B0604020202020204" pitchFamily="34" charset="0"/>
                <a:cs typeface="Arial" panose="020B0604020202020204" pitchFamily="34" charset="0"/>
              </a:rPr>
              <a:t>A</a:t>
            </a:r>
            <a:r>
              <a:rPr lang="cy-GB" noProof="0" dirty="0" err="1">
                <a:latin typeface="Arial" panose="020B0604020202020204" pitchFamily="34" charset="0"/>
                <a:cs typeface="Arial" panose="020B0604020202020204" pitchFamily="34" charset="0"/>
              </a:rPr>
              <a:t>rfer</a:t>
            </a:r>
            <a:r>
              <a:rPr lang="cy-GB" noProof="0" dirty="0">
                <a:latin typeface="Arial" panose="020B0604020202020204" pitchFamily="34" charset="0"/>
                <a:cs typeface="Arial" panose="020B0604020202020204" pitchFamily="34" charset="0"/>
              </a:rPr>
              <a:t> gwrth-wahaniaethol;</a:t>
            </a:r>
          </a:p>
          <a:p>
            <a:r>
              <a:rPr lang="cy-GB" noProof="0" dirty="0">
                <a:latin typeface="Arial" panose="020B0604020202020204" pitchFamily="34" charset="0"/>
                <a:cs typeface="Arial" panose="020B0604020202020204" pitchFamily="34" charset="0"/>
              </a:rPr>
              <a:t>Y Gymraeg a diwylliant Cymru;</a:t>
            </a:r>
          </a:p>
          <a:p>
            <a:r>
              <a:rPr lang="cy-GB" noProof="0" dirty="0">
                <a:latin typeface="Arial" panose="020B0604020202020204" pitchFamily="34" charset="0"/>
                <a:cs typeface="Arial" panose="020B0604020202020204" pitchFamily="34" charset="0"/>
              </a:rPr>
              <a:t>Cyfranogiad ac ymdeimlad o berthyn;</a:t>
            </a:r>
          </a:p>
          <a:p>
            <a:r>
              <a:rPr lang="cy-GB" noProof="0" dirty="0">
                <a:latin typeface="Arial" panose="020B0604020202020204" pitchFamily="34" charset="0"/>
                <a:cs typeface="Arial" panose="020B0604020202020204" pitchFamily="34" charset="0"/>
              </a:rPr>
              <a:t>Cyfiawnder cymdeithasol;</a:t>
            </a:r>
          </a:p>
          <a:p>
            <a:r>
              <a:rPr lang="cy-GB" noProof="0" dirty="0">
                <a:latin typeface="Arial" panose="020B0604020202020204" pitchFamily="34" charset="0"/>
                <a:cs typeface="Arial" panose="020B0604020202020204" pitchFamily="34" charset="0"/>
              </a:rPr>
              <a:t>Arweinyddiaeth dosturiol;</a:t>
            </a:r>
          </a:p>
          <a:p>
            <a:r>
              <a:rPr lang="cy-GB" noProof="0" dirty="0">
                <a:latin typeface="Arial" panose="020B0604020202020204" pitchFamily="34" charset="0"/>
                <a:cs typeface="Arial" panose="020B0604020202020204" pitchFamily="34" charset="0"/>
              </a:rPr>
              <a:t>Cynhwysiant y gweithlu.</a:t>
            </a:r>
          </a:p>
        </p:txBody>
      </p:sp>
      <p:sp>
        <p:nvSpPr>
          <p:cNvPr id="4" name="Content Placeholder 3">
            <a:extLst>
              <a:ext uri="{FF2B5EF4-FFF2-40B4-BE49-F238E27FC236}">
                <a16:creationId xmlns:a16="http://schemas.microsoft.com/office/drawing/2014/main" id="{7ECC643D-6DB7-B97A-ED39-FF9C79D1C047}"/>
              </a:ext>
            </a:extLst>
          </p:cNvPr>
          <p:cNvSpPr>
            <a:spLocks noGrp="1"/>
          </p:cNvSpPr>
          <p:nvPr>
            <p:ph sz="half" idx="2"/>
          </p:nvPr>
        </p:nvSpPr>
        <p:spPr>
          <a:xfrm>
            <a:off x="4648200" y="1714500"/>
            <a:ext cx="4358640" cy="4309109"/>
          </a:xfrm>
        </p:spPr>
        <p:txBody>
          <a:bodyPr>
            <a:normAutofit fontScale="85000" lnSpcReduction="20000"/>
          </a:bodyPr>
          <a:lstStyle/>
          <a:p>
            <a:r>
              <a:rPr lang="en-GB" dirty="0">
                <a:solidFill>
                  <a:srgbClr val="0070C0"/>
                </a:solidFill>
                <a:latin typeface="Arial" panose="020B0604020202020204" pitchFamily="34" charset="0"/>
                <a:cs typeface="Arial" panose="020B0604020202020204" pitchFamily="34" charset="0"/>
              </a:rPr>
              <a:t>Rights-based leadership; </a:t>
            </a:r>
          </a:p>
          <a:p>
            <a:r>
              <a:rPr lang="en-GB" dirty="0">
                <a:solidFill>
                  <a:srgbClr val="0070C0"/>
                </a:solidFill>
                <a:latin typeface="Arial" panose="020B0604020202020204" pitchFamily="34" charset="0"/>
                <a:cs typeface="Arial" panose="020B0604020202020204" pitchFamily="34" charset="0"/>
              </a:rPr>
              <a:t>Equality, diversity and inclusion; </a:t>
            </a:r>
          </a:p>
          <a:p>
            <a:r>
              <a:rPr lang="en-GB" dirty="0">
                <a:solidFill>
                  <a:srgbClr val="0070C0"/>
                </a:solidFill>
                <a:latin typeface="Arial" panose="020B0604020202020204" pitchFamily="34" charset="0"/>
                <a:cs typeface="Arial" panose="020B0604020202020204" pitchFamily="34" charset="0"/>
              </a:rPr>
              <a:t>Anti-discriminatory practice; </a:t>
            </a:r>
          </a:p>
          <a:p>
            <a:r>
              <a:rPr lang="en-GB" dirty="0">
                <a:solidFill>
                  <a:srgbClr val="0070C0"/>
                </a:solidFill>
                <a:latin typeface="Arial" panose="020B0604020202020204" pitchFamily="34" charset="0"/>
                <a:cs typeface="Arial" panose="020B0604020202020204" pitchFamily="34" charset="0"/>
              </a:rPr>
              <a:t>Welsh language and culture; </a:t>
            </a:r>
          </a:p>
          <a:p>
            <a:r>
              <a:rPr lang="en-GB" dirty="0">
                <a:solidFill>
                  <a:srgbClr val="0070C0"/>
                </a:solidFill>
                <a:latin typeface="Arial" panose="020B0604020202020204" pitchFamily="34" charset="0"/>
                <a:cs typeface="Arial" panose="020B0604020202020204" pitchFamily="34" charset="0"/>
              </a:rPr>
              <a:t>Participation and belonging; </a:t>
            </a:r>
          </a:p>
          <a:p>
            <a:r>
              <a:rPr lang="en-GB" dirty="0">
                <a:solidFill>
                  <a:srgbClr val="0070C0"/>
                </a:solidFill>
                <a:latin typeface="Arial" panose="020B0604020202020204" pitchFamily="34" charset="0"/>
                <a:cs typeface="Arial" panose="020B0604020202020204" pitchFamily="34" charset="0"/>
              </a:rPr>
              <a:t>Social justice; </a:t>
            </a:r>
          </a:p>
          <a:p>
            <a:r>
              <a:rPr lang="en-GB" dirty="0">
                <a:solidFill>
                  <a:srgbClr val="0070C0"/>
                </a:solidFill>
                <a:latin typeface="Arial" panose="020B0604020202020204" pitchFamily="34" charset="0"/>
                <a:cs typeface="Arial" panose="020B0604020202020204" pitchFamily="34" charset="0"/>
              </a:rPr>
              <a:t>Compassionate leadership; </a:t>
            </a:r>
          </a:p>
          <a:p>
            <a:r>
              <a:rPr lang="en-GB" dirty="0">
                <a:solidFill>
                  <a:srgbClr val="0070C0"/>
                </a:solidFill>
                <a:latin typeface="Arial" panose="020B0604020202020204" pitchFamily="34" charset="0"/>
                <a:cs typeface="Arial" panose="020B0604020202020204" pitchFamily="34" charset="0"/>
              </a:rPr>
              <a:t>Workforce inclusion. </a:t>
            </a:r>
          </a:p>
          <a:p>
            <a:pPr marL="0" indent="0">
              <a:buNone/>
            </a:pP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3101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9E80DC-A8E0-8BE7-AD77-24CF1CC322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D63D0F-B229-66B4-F56A-5D86D033BCFF}"/>
              </a:ext>
            </a:extLst>
          </p:cNvPr>
          <p:cNvSpPr>
            <a:spLocks noGrp="1"/>
          </p:cNvSpPr>
          <p:nvPr>
            <p:ph type="title"/>
          </p:nvPr>
        </p:nvSpPr>
        <p:spPr/>
        <p:txBody>
          <a:bodyPr>
            <a:noAutofit/>
          </a:bodyPr>
          <a:lstStyle/>
          <a:p>
            <a:pPr algn="ctr"/>
            <a:r>
              <a:rPr lang="cy-GB" sz="2800" noProof="0" dirty="0">
                <a:latin typeface="Arial" panose="020B0604020202020204" pitchFamily="34" charset="0"/>
                <a:cs typeface="Arial" panose="020B0604020202020204" pitchFamily="34" charset="0"/>
              </a:rPr>
              <a:t>Arweinyddiaeth </a:t>
            </a:r>
            <a:r>
              <a:rPr lang="cy-GB" sz="2800" noProof="0" dirty="0" err="1">
                <a:latin typeface="Arial" panose="020B0604020202020204" pitchFamily="34" charset="0"/>
                <a:cs typeface="Arial" panose="020B0604020202020204" pitchFamily="34" charset="0"/>
              </a:rPr>
              <a:t>gynhwysol,tegwch</a:t>
            </a:r>
            <a:r>
              <a:rPr lang="cy-GB" sz="2800" noProof="0" dirty="0">
                <a:latin typeface="Arial" panose="020B0604020202020204" pitchFamily="34" charset="0"/>
                <a:cs typeface="Arial" panose="020B0604020202020204" pitchFamily="34" charset="0"/>
              </a:rPr>
              <a:t> a chyfiawnder cymdeithasol</a:t>
            </a:r>
            <a:br>
              <a:rPr lang="en-GB" sz="2800" dirty="0">
                <a:latin typeface="Arial" panose="020B0604020202020204" pitchFamily="34" charset="0"/>
                <a:cs typeface="Arial" panose="020B0604020202020204" pitchFamily="34" charset="0"/>
              </a:rPr>
            </a:br>
            <a:r>
              <a:rPr lang="en-GB" sz="2800" dirty="0">
                <a:solidFill>
                  <a:srgbClr val="0070C0"/>
                </a:solidFill>
                <a:latin typeface="Arial" panose="020B0604020202020204" pitchFamily="34" charset="0"/>
                <a:cs typeface="Arial" panose="020B0604020202020204" pitchFamily="34" charset="0"/>
              </a:rPr>
              <a:t>Inclusive leadership, equity and social justice</a:t>
            </a:r>
          </a:p>
        </p:txBody>
      </p:sp>
      <p:sp>
        <p:nvSpPr>
          <p:cNvPr id="3" name="Content Placeholder 2">
            <a:extLst>
              <a:ext uri="{FF2B5EF4-FFF2-40B4-BE49-F238E27FC236}">
                <a16:creationId xmlns:a16="http://schemas.microsoft.com/office/drawing/2014/main" id="{D0002B88-9DBC-3834-CB0C-F035A3FFCAD9}"/>
              </a:ext>
            </a:extLst>
          </p:cNvPr>
          <p:cNvSpPr>
            <a:spLocks noGrp="1"/>
          </p:cNvSpPr>
          <p:nvPr>
            <p:ph sz="half" idx="1"/>
          </p:nvPr>
        </p:nvSpPr>
        <p:spPr/>
        <p:txBody>
          <a:bodyPr>
            <a:normAutofit fontScale="85000" lnSpcReduction="20000"/>
          </a:bodyPr>
          <a:lstStyle/>
          <a:p>
            <a:pPr marL="0" indent="0">
              <a:buNone/>
            </a:pPr>
            <a:r>
              <a:rPr lang="cy-GB" b="1" noProof="0" dirty="0">
                <a:latin typeface="Arial" panose="020B0604020202020204" pitchFamily="34" charset="0"/>
                <a:cs typeface="Arial" panose="020B0604020202020204" pitchFamily="34" charset="0"/>
              </a:rPr>
              <a:t>Themâu allweddol:</a:t>
            </a:r>
          </a:p>
          <a:p>
            <a:pPr marL="0" indent="0">
              <a:buNone/>
            </a:pPr>
            <a:endParaRPr lang="cy-GB" noProof="0" dirty="0">
              <a:latin typeface="Arial" panose="020B0604020202020204" pitchFamily="34" charset="0"/>
              <a:cs typeface="Arial" panose="020B0604020202020204" pitchFamily="34" charset="0"/>
            </a:endParaRPr>
          </a:p>
          <a:p>
            <a:r>
              <a:rPr lang="cy-GB" noProof="0" dirty="0">
                <a:latin typeface="Arial" panose="020B0604020202020204" pitchFamily="34" charset="0"/>
                <a:cs typeface="Arial" panose="020B0604020202020204" pitchFamily="34" charset="0"/>
              </a:rPr>
              <a:t>Cydraddoldeb;</a:t>
            </a:r>
          </a:p>
          <a:p>
            <a:r>
              <a:rPr lang="cy-GB" noProof="0" dirty="0">
                <a:latin typeface="Arial" panose="020B0604020202020204" pitchFamily="34" charset="0"/>
                <a:cs typeface="Arial" panose="020B0604020202020204" pitchFamily="34" charset="0"/>
              </a:rPr>
              <a:t>Amrywiaeth;</a:t>
            </a:r>
          </a:p>
          <a:p>
            <a:r>
              <a:rPr lang="cy-GB" noProof="0" dirty="0">
                <a:latin typeface="Arial" panose="020B0604020202020204" pitchFamily="34" charset="0"/>
                <a:cs typeface="Arial" panose="020B0604020202020204" pitchFamily="34" charset="0"/>
              </a:rPr>
              <a:t>Cynhwysiant;</a:t>
            </a:r>
          </a:p>
          <a:p>
            <a:r>
              <a:rPr lang="cy-GB" noProof="0" dirty="0">
                <a:latin typeface="Arial" panose="020B0604020202020204" pitchFamily="34" charset="0"/>
                <a:cs typeface="Arial" panose="020B0604020202020204" pitchFamily="34" charset="0"/>
              </a:rPr>
              <a:t>Arfer  gwrth-wahaniaethol;</a:t>
            </a:r>
          </a:p>
          <a:p>
            <a:r>
              <a:rPr lang="cy-GB" noProof="0" dirty="0">
                <a:latin typeface="Arial" panose="020B0604020202020204" pitchFamily="34" charset="0"/>
                <a:cs typeface="Arial" panose="020B0604020202020204" pitchFamily="34" charset="0"/>
              </a:rPr>
              <a:t>Rhagfarn anymwybodol;</a:t>
            </a:r>
          </a:p>
          <a:p>
            <a:r>
              <a:rPr lang="cy-GB" noProof="0" dirty="0">
                <a:latin typeface="Arial" panose="020B0604020202020204" pitchFamily="34" charset="0"/>
                <a:cs typeface="Arial" panose="020B0604020202020204" pitchFamily="34" charset="0"/>
              </a:rPr>
              <a:t>Tegwch;</a:t>
            </a:r>
          </a:p>
          <a:p>
            <a:r>
              <a:rPr lang="cy-GB" noProof="0" dirty="0">
                <a:latin typeface="Arial" panose="020B0604020202020204" pitchFamily="34" charset="0"/>
                <a:cs typeface="Arial" panose="020B0604020202020204" pitchFamily="34" charset="0"/>
              </a:rPr>
              <a:t>Ymdeimlad o berthyn.</a:t>
            </a:r>
          </a:p>
          <a:p>
            <a:pPr marL="0" indent="0">
              <a:buNone/>
            </a:pPr>
            <a:endParaRPr lang="en-GB" dirty="0"/>
          </a:p>
        </p:txBody>
      </p:sp>
      <p:sp>
        <p:nvSpPr>
          <p:cNvPr id="4" name="Content Placeholder 3">
            <a:extLst>
              <a:ext uri="{FF2B5EF4-FFF2-40B4-BE49-F238E27FC236}">
                <a16:creationId xmlns:a16="http://schemas.microsoft.com/office/drawing/2014/main" id="{AAD52B41-E515-749D-0085-2B2D46015A97}"/>
              </a:ext>
            </a:extLst>
          </p:cNvPr>
          <p:cNvSpPr>
            <a:spLocks noGrp="1"/>
          </p:cNvSpPr>
          <p:nvPr>
            <p:ph sz="half" idx="2"/>
          </p:nvPr>
        </p:nvSpPr>
        <p:spPr/>
        <p:txBody>
          <a:bodyPr>
            <a:normAutofit fontScale="850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Key themes: </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Equality; </a:t>
            </a:r>
          </a:p>
          <a:p>
            <a:r>
              <a:rPr lang="en-GB" dirty="0">
                <a:solidFill>
                  <a:srgbClr val="0070C0"/>
                </a:solidFill>
                <a:latin typeface="Arial" panose="020B0604020202020204" pitchFamily="34" charset="0"/>
                <a:cs typeface="Arial" panose="020B0604020202020204" pitchFamily="34" charset="0"/>
              </a:rPr>
              <a:t>Diversity; </a:t>
            </a:r>
          </a:p>
          <a:p>
            <a:r>
              <a:rPr lang="en-GB" dirty="0">
                <a:solidFill>
                  <a:srgbClr val="0070C0"/>
                </a:solidFill>
                <a:latin typeface="Arial" panose="020B0604020202020204" pitchFamily="34" charset="0"/>
                <a:cs typeface="Arial" panose="020B0604020202020204" pitchFamily="34" charset="0"/>
              </a:rPr>
              <a:t>Inclusion; </a:t>
            </a:r>
          </a:p>
          <a:p>
            <a:r>
              <a:rPr lang="en-GB" dirty="0">
                <a:solidFill>
                  <a:srgbClr val="0070C0"/>
                </a:solidFill>
                <a:latin typeface="Arial" panose="020B0604020202020204" pitchFamily="34" charset="0"/>
                <a:cs typeface="Arial" panose="020B0604020202020204" pitchFamily="34" charset="0"/>
              </a:rPr>
              <a:t>Anti-discriminatory practice; </a:t>
            </a:r>
          </a:p>
          <a:p>
            <a:r>
              <a:rPr lang="en-GB" dirty="0">
                <a:solidFill>
                  <a:srgbClr val="0070C0"/>
                </a:solidFill>
                <a:latin typeface="Arial" panose="020B0604020202020204" pitchFamily="34" charset="0"/>
                <a:cs typeface="Arial" panose="020B0604020202020204" pitchFamily="34" charset="0"/>
              </a:rPr>
              <a:t>Unconscious bias; </a:t>
            </a:r>
          </a:p>
          <a:p>
            <a:r>
              <a:rPr lang="en-GB" dirty="0">
                <a:solidFill>
                  <a:srgbClr val="0070C0"/>
                </a:solidFill>
                <a:latin typeface="Arial" panose="020B0604020202020204" pitchFamily="34" charset="0"/>
                <a:cs typeface="Arial" panose="020B0604020202020204" pitchFamily="34" charset="0"/>
              </a:rPr>
              <a:t>Equity; </a:t>
            </a:r>
          </a:p>
          <a:p>
            <a:r>
              <a:rPr lang="en-GB" dirty="0">
                <a:solidFill>
                  <a:srgbClr val="0070C0"/>
                </a:solidFill>
                <a:latin typeface="Arial" panose="020B0604020202020204" pitchFamily="34" charset="0"/>
                <a:cs typeface="Arial" panose="020B0604020202020204" pitchFamily="34" charset="0"/>
              </a:rPr>
              <a:t>Belonging. </a:t>
            </a:r>
          </a:p>
        </p:txBody>
      </p:sp>
    </p:spTree>
    <p:extLst>
      <p:ext uri="{BB962C8B-B14F-4D97-AF65-F5344CB8AC3E}">
        <p14:creationId xmlns:p14="http://schemas.microsoft.com/office/powerpoint/2010/main" val="24138126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92B258-873E-F131-F1B2-8F12005972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A7A8F8-A788-3B2F-3A46-98DC1412754A}"/>
              </a:ext>
            </a:extLst>
          </p:cNvPr>
          <p:cNvSpPr>
            <a:spLocks noGrp="1"/>
          </p:cNvSpPr>
          <p:nvPr>
            <p:ph type="title"/>
          </p:nvPr>
        </p:nvSpPr>
        <p:spPr/>
        <p:txBody>
          <a:bodyPr>
            <a:normAutofit/>
          </a:bodyPr>
          <a:lstStyle/>
          <a:p>
            <a:pPr algn="ctr"/>
            <a:r>
              <a:rPr lang="cy-GB" noProof="0" dirty="0">
                <a:latin typeface="Arial" panose="020B0604020202020204" pitchFamily="34" charset="0"/>
                <a:cs typeface="Arial" panose="020B0604020202020204" pitchFamily="34" charset="0"/>
              </a:rPr>
              <a:t>Ffynonellau tystiolaeth</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Evidence sources</a:t>
            </a:r>
          </a:p>
        </p:txBody>
      </p:sp>
      <p:sp>
        <p:nvSpPr>
          <p:cNvPr id="3" name="Content Placeholder 2">
            <a:extLst>
              <a:ext uri="{FF2B5EF4-FFF2-40B4-BE49-F238E27FC236}">
                <a16:creationId xmlns:a16="http://schemas.microsoft.com/office/drawing/2014/main" id="{A0A5E88E-6BE4-0B8E-C36D-633F900E7C2F}"/>
              </a:ext>
            </a:extLst>
          </p:cNvPr>
          <p:cNvSpPr>
            <a:spLocks noGrp="1"/>
          </p:cNvSpPr>
          <p:nvPr>
            <p:ph sz="half" idx="1"/>
          </p:nvPr>
        </p:nvSpPr>
        <p:spPr>
          <a:xfrm>
            <a:off x="228600" y="1825625"/>
            <a:ext cx="4267200" cy="4209414"/>
          </a:xfrm>
        </p:spPr>
        <p:txBody>
          <a:bodyPr>
            <a:normAutofit fontScale="62500" lnSpcReduction="20000"/>
          </a:bodyPr>
          <a:lstStyle/>
          <a:p>
            <a:pPr marL="0" indent="0">
              <a:buNone/>
            </a:pPr>
            <a:r>
              <a:rPr lang="cy-GB" noProof="0" dirty="0">
                <a:latin typeface="Arial" panose="020B0604020202020204" pitchFamily="34" charset="0"/>
                <a:cs typeface="Arial" panose="020B0604020202020204" pitchFamily="34" charset="0"/>
              </a:rPr>
              <a:t>Gall tystiolaeth ar gyfer y </a:t>
            </a:r>
            <a:r>
              <a:rPr lang="cy-GB" i="1" noProof="0" dirty="0" err="1">
                <a:latin typeface="Arial" panose="020B0604020202020204" pitchFamily="34" charset="0"/>
                <a:cs typeface="Arial" panose="020B0604020202020204" pitchFamily="34" charset="0"/>
              </a:rPr>
              <a:t>patch</a:t>
            </a:r>
            <a:r>
              <a:rPr lang="cy-GB" noProof="0" dirty="0">
                <a:latin typeface="Arial" panose="020B0604020202020204" pitchFamily="34" charset="0"/>
                <a:cs typeface="Arial" panose="020B0604020202020204" pitchFamily="34" charset="0"/>
              </a:rPr>
              <a:t> hwn gynnwys:</a:t>
            </a:r>
          </a:p>
          <a:p>
            <a:pPr marL="0" indent="0">
              <a:buNone/>
            </a:pPr>
            <a:endParaRPr lang="cy-GB" dirty="0">
              <a:latin typeface="Arial" panose="020B0604020202020204" pitchFamily="34" charset="0"/>
              <a:cs typeface="Arial" panose="020B0604020202020204" pitchFamily="34" charset="0"/>
            </a:endParaRPr>
          </a:p>
          <a:p>
            <a:r>
              <a:rPr lang="cy-GB" noProof="0" dirty="0">
                <a:latin typeface="Arial" panose="020B0604020202020204" pitchFamily="34" charset="0"/>
                <a:cs typeface="Arial" panose="020B0604020202020204" pitchFamily="34" charset="0"/>
              </a:rPr>
              <a:t>Myfyrdod Seiliedig ar Hawliau;</a:t>
            </a:r>
          </a:p>
          <a:p>
            <a:r>
              <a:rPr lang="cy-GB" noProof="0" dirty="0">
                <a:latin typeface="Arial" panose="020B0604020202020204" pitchFamily="34" charset="0"/>
                <a:cs typeface="Arial" panose="020B0604020202020204" pitchFamily="34" charset="0"/>
              </a:rPr>
              <a:t>Archwiliad Cynhwysiant;</a:t>
            </a:r>
          </a:p>
          <a:p>
            <a:r>
              <a:rPr lang="cy-GB" noProof="0" dirty="0">
                <a:latin typeface="Arial" panose="020B0604020202020204" pitchFamily="34" charset="0"/>
                <a:cs typeface="Arial" panose="020B0604020202020204" pitchFamily="34" charset="0"/>
              </a:rPr>
              <a:t>Adolygiad o Gydraddoldeb ac Amrywiaeth;</a:t>
            </a:r>
          </a:p>
          <a:p>
            <a:r>
              <a:rPr lang="cy-GB" noProof="0" dirty="0">
                <a:latin typeface="Arial" panose="020B0604020202020204" pitchFamily="34" charset="0"/>
                <a:cs typeface="Arial" panose="020B0604020202020204" pitchFamily="34" charset="0"/>
              </a:rPr>
              <a:t>Archwiliad o'r Gymraeg;</a:t>
            </a:r>
          </a:p>
          <a:p>
            <a:r>
              <a:rPr lang="cy-GB" noProof="0" dirty="0">
                <a:latin typeface="Arial" panose="020B0604020202020204" pitchFamily="34" charset="0"/>
                <a:cs typeface="Arial" panose="020B0604020202020204" pitchFamily="34" charset="0"/>
              </a:rPr>
              <a:t>Cynllun Gweithredu'r Gymraeg;</a:t>
            </a:r>
          </a:p>
          <a:p>
            <a:r>
              <a:rPr lang="cy-GB" noProof="0" dirty="0">
                <a:latin typeface="Arial" panose="020B0604020202020204" pitchFamily="34" charset="0"/>
                <a:cs typeface="Arial" panose="020B0604020202020204" pitchFamily="34" charset="0"/>
              </a:rPr>
              <a:t>Adolygiad o Bolisi Cydraddoldeb, Amrywiaeth a Chynhwysiant (EDI);</a:t>
            </a:r>
          </a:p>
          <a:p>
            <a:r>
              <a:rPr lang="cy-GB" noProof="0" dirty="0">
                <a:latin typeface="Arial" panose="020B0604020202020204" pitchFamily="34" charset="0"/>
                <a:cs typeface="Arial" panose="020B0604020202020204" pitchFamily="34" charset="0"/>
              </a:rPr>
              <a:t>Myfyrdod ar Gyfiawnder Cymdeithasol;</a:t>
            </a:r>
          </a:p>
          <a:p>
            <a:r>
              <a:rPr lang="cy-GB" noProof="0" dirty="0">
                <a:latin typeface="Arial" panose="020B0604020202020204" pitchFamily="34" charset="0"/>
                <a:cs typeface="Arial" panose="020B0604020202020204" pitchFamily="34" charset="0"/>
              </a:rPr>
              <a:t>Gweithgareddau Arweinyddiaeth Dosturiol.</a:t>
            </a:r>
          </a:p>
        </p:txBody>
      </p:sp>
      <p:sp>
        <p:nvSpPr>
          <p:cNvPr id="4" name="Content Placeholder 3">
            <a:extLst>
              <a:ext uri="{FF2B5EF4-FFF2-40B4-BE49-F238E27FC236}">
                <a16:creationId xmlns:a16="http://schemas.microsoft.com/office/drawing/2014/main" id="{8932652D-2F9A-74FD-1DEF-795EB8A4745F}"/>
              </a:ext>
            </a:extLst>
          </p:cNvPr>
          <p:cNvSpPr>
            <a:spLocks noGrp="1"/>
          </p:cNvSpPr>
          <p:nvPr>
            <p:ph sz="half" idx="2"/>
          </p:nvPr>
        </p:nvSpPr>
        <p:spPr>
          <a:xfrm>
            <a:off x="4648200" y="1825624"/>
            <a:ext cx="4358640" cy="4209415"/>
          </a:xfrm>
        </p:spPr>
        <p:txBody>
          <a:bodyPr>
            <a:normAutofit fontScale="62500" lnSpcReduction="20000"/>
          </a:bodyPr>
          <a:lstStyle/>
          <a:p>
            <a:pPr marL="0" indent="0">
              <a:buNone/>
            </a:pPr>
            <a:r>
              <a:rPr lang="en-GB" dirty="0">
                <a:solidFill>
                  <a:srgbClr val="0070C0"/>
                </a:solidFill>
                <a:latin typeface="Arial" panose="020B0604020202020204" pitchFamily="34" charset="0"/>
                <a:cs typeface="Arial" panose="020B0604020202020204" pitchFamily="34" charset="0"/>
              </a:rPr>
              <a:t>Evidence for this patch may include: </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Rights-Based Reflection; </a:t>
            </a:r>
          </a:p>
          <a:p>
            <a:r>
              <a:rPr lang="en-GB" dirty="0">
                <a:solidFill>
                  <a:srgbClr val="0070C0"/>
                </a:solidFill>
                <a:latin typeface="Arial" panose="020B0604020202020204" pitchFamily="34" charset="0"/>
                <a:cs typeface="Arial" panose="020B0604020202020204" pitchFamily="34" charset="0"/>
              </a:rPr>
              <a:t>Inclusion Audit; </a:t>
            </a:r>
          </a:p>
          <a:p>
            <a:r>
              <a:rPr lang="en-GB" dirty="0">
                <a:solidFill>
                  <a:srgbClr val="0070C0"/>
                </a:solidFill>
                <a:latin typeface="Arial" panose="020B0604020202020204" pitchFamily="34" charset="0"/>
                <a:cs typeface="Arial" panose="020B0604020202020204" pitchFamily="34" charset="0"/>
              </a:rPr>
              <a:t>Equality and Diversity Review; </a:t>
            </a:r>
          </a:p>
          <a:p>
            <a:r>
              <a:rPr lang="en-GB" dirty="0">
                <a:solidFill>
                  <a:srgbClr val="0070C0"/>
                </a:solidFill>
                <a:latin typeface="Arial" panose="020B0604020202020204" pitchFamily="34" charset="0"/>
                <a:cs typeface="Arial" panose="020B0604020202020204" pitchFamily="34" charset="0"/>
              </a:rPr>
              <a:t>Welsh Language Audit; </a:t>
            </a:r>
          </a:p>
          <a:p>
            <a:r>
              <a:rPr lang="en-GB" dirty="0">
                <a:solidFill>
                  <a:srgbClr val="0070C0"/>
                </a:solidFill>
                <a:latin typeface="Arial" panose="020B0604020202020204" pitchFamily="34" charset="0"/>
                <a:cs typeface="Arial" panose="020B0604020202020204" pitchFamily="34" charset="0"/>
              </a:rPr>
              <a:t>Welsh Language Action Plan; </a:t>
            </a:r>
          </a:p>
          <a:p>
            <a:r>
              <a:rPr lang="en-GB" dirty="0">
                <a:solidFill>
                  <a:srgbClr val="0070C0"/>
                </a:solidFill>
                <a:latin typeface="Arial" panose="020B0604020202020204" pitchFamily="34" charset="0"/>
                <a:cs typeface="Arial" panose="020B0604020202020204" pitchFamily="34" charset="0"/>
              </a:rPr>
              <a:t>EDI Policy Review; </a:t>
            </a:r>
          </a:p>
          <a:p>
            <a:r>
              <a:rPr lang="en-GB" dirty="0">
                <a:solidFill>
                  <a:srgbClr val="0070C0"/>
                </a:solidFill>
                <a:latin typeface="Arial" panose="020B0604020202020204" pitchFamily="34" charset="0"/>
                <a:cs typeface="Arial" panose="020B0604020202020204" pitchFamily="34" charset="0"/>
              </a:rPr>
              <a:t>Social Justice Reflection; </a:t>
            </a:r>
          </a:p>
          <a:p>
            <a:r>
              <a:rPr lang="en-GB" dirty="0">
                <a:solidFill>
                  <a:srgbClr val="0070C0"/>
                </a:solidFill>
                <a:latin typeface="Arial" panose="020B0604020202020204" pitchFamily="34" charset="0"/>
                <a:cs typeface="Arial" panose="020B0604020202020204" pitchFamily="34" charset="0"/>
              </a:rPr>
              <a:t>Compassionate Leadership Activities. </a:t>
            </a:r>
          </a:p>
        </p:txBody>
      </p:sp>
    </p:spTree>
    <p:extLst>
      <p:ext uri="{BB962C8B-B14F-4D97-AF65-F5344CB8AC3E}">
        <p14:creationId xmlns:p14="http://schemas.microsoft.com/office/powerpoint/2010/main" val="20472742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FE54A3-05F2-D4FA-EC27-31F323A199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1AA44E-9990-F7E6-6FBC-5CD2B433C37B}"/>
              </a:ext>
            </a:extLst>
          </p:cNvPr>
          <p:cNvSpPr>
            <a:spLocks noGrp="1"/>
          </p:cNvSpPr>
          <p:nvPr>
            <p:ph type="title"/>
          </p:nvPr>
        </p:nvSpPr>
        <p:spPr>
          <a:xfrm>
            <a:off x="628650" y="365127"/>
            <a:ext cx="7886700" cy="930274"/>
          </a:xfrm>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Strwythur awgrymedig</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Suggested structure</a:t>
            </a:r>
            <a:endParaRPr lang="en-GB" sz="4000" dirty="0">
              <a:solidFill>
                <a:srgbClr val="0070C0"/>
              </a:solidFill>
            </a:endParaRPr>
          </a:p>
        </p:txBody>
      </p:sp>
      <p:sp>
        <p:nvSpPr>
          <p:cNvPr id="4099" name="Rectangle 4">
            <a:extLst>
              <a:ext uri="{FF2B5EF4-FFF2-40B4-BE49-F238E27FC236}">
                <a16:creationId xmlns:a16="http://schemas.microsoft.com/office/drawing/2014/main" id="{7FE95771-9156-4C06-5288-393EEB8858EA}"/>
              </a:ext>
            </a:extLst>
          </p:cNvPr>
          <p:cNvSpPr>
            <a:spLocks noGrp="1" noChangeArrowheads="1"/>
          </p:cNvSpPr>
          <p:nvPr>
            <p:ph sz="half" idx="1"/>
          </p:nvPr>
        </p:nvSpPr>
        <p:spPr>
          <a:xfrm>
            <a:off x="228599" y="1825625"/>
            <a:ext cx="4343401" cy="4092095"/>
          </a:xfrm>
        </p:spPr>
        <p:txBody>
          <a:bodyPr>
            <a:normAutofit/>
          </a:bodyPr>
          <a:lstStyle/>
          <a:p>
            <a:pPr lvl="0"/>
            <a:r>
              <a:rPr lang="cy-GB" noProof="0" dirty="0">
                <a:latin typeface="Arial" panose="020B0604020202020204" pitchFamily="34" charset="0"/>
                <a:cs typeface="Arial" panose="020B0604020202020204" pitchFamily="34" charset="0"/>
              </a:rPr>
              <a:t>600 gair;</a:t>
            </a:r>
          </a:p>
          <a:p>
            <a:pPr lvl="0"/>
            <a:r>
              <a:rPr lang="cy-GB" noProof="0" dirty="0">
                <a:latin typeface="Arial" panose="020B0604020202020204" pitchFamily="34" charset="0"/>
                <a:cs typeface="Arial" panose="020B0604020202020204" pitchFamily="34" charset="0"/>
              </a:rPr>
              <a:t>Cyflwyniad – tua </a:t>
            </a:r>
            <a:r>
              <a:rPr lang="cy-GB" dirty="0">
                <a:latin typeface="Arial" panose="020B0604020202020204" pitchFamily="34" charset="0"/>
                <a:cs typeface="Arial" panose="020B0604020202020204" pitchFamily="34" charset="0"/>
              </a:rPr>
              <a:t>75</a:t>
            </a:r>
            <a:r>
              <a:rPr lang="cy-GB" noProof="0" dirty="0">
                <a:latin typeface="Arial" panose="020B0604020202020204" pitchFamily="34" charset="0"/>
                <a:cs typeface="Arial" panose="020B0604020202020204" pitchFamily="34" charset="0"/>
              </a:rPr>
              <a:t> gair;</a:t>
            </a:r>
          </a:p>
          <a:p>
            <a:pPr marL="0" lvl="0" indent="0">
              <a:buNone/>
            </a:pPr>
            <a:endParaRPr lang="cy-GB" noProof="0" dirty="0">
              <a:latin typeface="Arial" panose="020B0604020202020204" pitchFamily="34" charset="0"/>
              <a:cs typeface="Arial" panose="020B0604020202020204" pitchFamily="34" charset="0"/>
            </a:endParaRPr>
          </a:p>
          <a:p>
            <a:pPr lvl="0"/>
            <a:r>
              <a:rPr lang="cy-GB" noProof="0" dirty="0">
                <a:latin typeface="Arial" panose="020B0604020202020204" pitchFamily="34" charset="0"/>
                <a:cs typeface="Arial" panose="020B0604020202020204" pitchFamily="34" charset="0"/>
              </a:rPr>
              <a:t>Trafodwch:</a:t>
            </a:r>
          </a:p>
          <a:p>
            <a:r>
              <a:rPr lang="cy-GB" dirty="0">
                <a:latin typeface="Arial" panose="020B0604020202020204" pitchFamily="34" charset="0"/>
                <a:cs typeface="Arial" panose="020B0604020202020204" pitchFamily="34" charset="0"/>
              </a:rPr>
              <a:t>Pam fod cynhwysiant yn bwysig;</a:t>
            </a:r>
          </a:p>
          <a:p>
            <a:r>
              <a:rPr lang="cy-GB" dirty="0">
                <a:latin typeface="Arial" panose="020B0604020202020204" pitchFamily="34" charset="0"/>
                <a:cs typeface="Arial" panose="020B0604020202020204" pitchFamily="34" charset="0"/>
              </a:rPr>
              <a:t>Rôl arweinyddiaeth;</a:t>
            </a:r>
          </a:p>
          <a:p>
            <a:r>
              <a:rPr lang="cy-GB" dirty="0">
                <a:latin typeface="Arial" panose="020B0604020202020204" pitchFamily="34" charset="0"/>
                <a:cs typeface="Arial" panose="020B0604020202020204" pitchFamily="34" charset="0"/>
              </a:rPr>
              <a:t>Hawliau plant.</a:t>
            </a:r>
          </a:p>
          <a:p>
            <a:pPr marL="0" lvl="0" indent="0">
              <a:buNone/>
            </a:pPr>
            <a:endParaRPr lang="cy-GB" noProof="0" dirty="0">
              <a:latin typeface="Arial" panose="020B0604020202020204" pitchFamily="34" charset="0"/>
              <a:cs typeface="Arial" panose="020B0604020202020204" pitchFamily="34" charset="0"/>
            </a:endParaRPr>
          </a:p>
          <a:p>
            <a:pPr marL="0" lvl="0" indent="0">
              <a:buNone/>
            </a:pPr>
            <a:endParaRPr lang="en-GB" sz="2400" dirty="0">
              <a:latin typeface="Arial" panose="020B0604020202020204" pitchFamily="34" charset="0"/>
              <a:cs typeface="Arial" panose="020B0604020202020204" pitchFamily="34" charset="0"/>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C2DCBAAF-C8CB-7527-93FE-DF0AF7972B86}"/>
              </a:ext>
            </a:extLst>
          </p:cNvPr>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A26063DF-36C3-9F97-928E-DCF993E18F1D}"/>
              </a:ext>
            </a:extLst>
          </p:cNvPr>
          <p:cNvSpPr>
            <a:spLocks noGrp="1"/>
          </p:cNvSpPr>
          <p:nvPr>
            <p:ph sz="quarter" idx="4294967295"/>
          </p:nvPr>
        </p:nvSpPr>
        <p:spPr>
          <a:xfrm>
            <a:off x="4572001" y="1825625"/>
            <a:ext cx="4220307" cy="3971326"/>
          </a:xfrm>
        </p:spPr>
        <p:txBody>
          <a:bodyPr>
            <a:normAutofit/>
          </a:bodyPr>
          <a:lstStyle/>
          <a:p>
            <a:r>
              <a:rPr lang="en-GB" dirty="0">
                <a:solidFill>
                  <a:srgbClr val="0070C0"/>
                </a:solidFill>
                <a:latin typeface="Arial" panose="020B0604020202020204" pitchFamily="34" charset="0"/>
              </a:rPr>
              <a:t>600 words;</a:t>
            </a:r>
          </a:p>
          <a:p>
            <a:r>
              <a:rPr lang="en-GB" dirty="0">
                <a:solidFill>
                  <a:srgbClr val="0070C0"/>
                </a:solidFill>
                <a:latin typeface="Arial" panose="020B0604020202020204" pitchFamily="34" charset="0"/>
              </a:rPr>
              <a:t>Introduction – approx. 75 words;</a:t>
            </a:r>
          </a:p>
          <a:p>
            <a:pPr marL="0" indent="0">
              <a:buNone/>
            </a:pPr>
            <a:endParaRPr lang="en-GB" dirty="0">
              <a:solidFill>
                <a:srgbClr val="0070C0"/>
              </a:solidFill>
              <a:latin typeface="Arial" panose="020B0604020202020204" pitchFamily="34" charset="0"/>
            </a:endParaRPr>
          </a:p>
          <a:p>
            <a:r>
              <a:rPr lang="en-GB" dirty="0">
                <a:solidFill>
                  <a:srgbClr val="0070C0"/>
                </a:solidFill>
                <a:latin typeface="Arial" panose="020B0604020202020204" pitchFamily="34" charset="0"/>
              </a:rPr>
              <a:t>Discuss:</a:t>
            </a:r>
          </a:p>
          <a:p>
            <a:pPr>
              <a:buFontTx/>
              <a:buChar char="-"/>
            </a:pPr>
            <a:r>
              <a:rPr lang="en-GB" dirty="0">
                <a:solidFill>
                  <a:srgbClr val="0070C0"/>
                </a:solidFill>
                <a:latin typeface="Arial" panose="020B0604020202020204" pitchFamily="34" charset="0"/>
              </a:rPr>
              <a:t>Why inclusion matters;</a:t>
            </a:r>
          </a:p>
          <a:p>
            <a:pPr>
              <a:buFontTx/>
              <a:buChar char="-"/>
            </a:pPr>
            <a:r>
              <a:rPr lang="en-GB" dirty="0">
                <a:solidFill>
                  <a:srgbClr val="0070C0"/>
                </a:solidFill>
                <a:latin typeface="Arial" panose="020B0604020202020204" pitchFamily="34" charset="0"/>
              </a:rPr>
              <a:t>The role of leadership;</a:t>
            </a:r>
          </a:p>
          <a:p>
            <a:pPr>
              <a:buFontTx/>
              <a:buChar char="-"/>
            </a:pPr>
            <a:r>
              <a:rPr lang="en-GB" dirty="0">
                <a:solidFill>
                  <a:srgbClr val="0070C0"/>
                </a:solidFill>
                <a:latin typeface="Arial" panose="020B0604020202020204" pitchFamily="34" charset="0"/>
              </a:rPr>
              <a:t>Children's rights. </a:t>
            </a:r>
          </a:p>
          <a:p>
            <a:pPr marL="0" lvl="0" indent="0">
              <a:buNone/>
            </a:pPr>
            <a:endParaRPr lang="en-GB"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02761451"/>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CB5DAA-FBAB-28FE-D8EE-56E9F91F3F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59309C-3AEC-8063-82C9-C0EC034759F7}"/>
              </a:ext>
            </a:extLst>
          </p:cNvPr>
          <p:cNvSpPr>
            <a:spLocks noGrp="1"/>
          </p:cNvSpPr>
          <p:nvPr>
            <p:ph type="title"/>
          </p:nvPr>
        </p:nvSpPr>
        <p:spPr>
          <a:xfrm>
            <a:off x="628650" y="365127"/>
            <a:ext cx="7886700" cy="930274"/>
          </a:xfrm>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Prif gorff</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Main discussion</a:t>
            </a:r>
            <a:endParaRPr lang="en-GB" sz="4000" dirty="0">
              <a:solidFill>
                <a:srgbClr val="0070C0"/>
              </a:solidFill>
            </a:endParaRPr>
          </a:p>
        </p:txBody>
      </p:sp>
      <p:sp>
        <p:nvSpPr>
          <p:cNvPr id="4099" name="Rectangle 4">
            <a:extLst>
              <a:ext uri="{FF2B5EF4-FFF2-40B4-BE49-F238E27FC236}">
                <a16:creationId xmlns:a16="http://schemas.microsoft.com/office/drawing/2014/main" id="{020DA1B0-C7BA-9741-E77F-6A0AD0B831FD}"/>
              </a:ext>
            </a:extLst>
          </p:cNvPr>
          <p:cNvSpPr>
            <a:spLocks noGrp="1" noChangeArrowheads="1"/>
          </p:cNvSpPr>
          <p:nvPr>
            <p:ph sz="half" idx="1"/>
          </p:nvPr>
        </p:nvSpPr>
        <p:spPr>
          <a:xfrm>
            <a:off x="228599" y="1825625"/>
            <a:ext cx="4343401" cy="4092095"/>
          </a:xfrm>
        </p:spPr>
        <p:txBody>
          <a:bodyPr>
            <a:normAutofit lnSpcReduction="10000"/>
          </a:bodyPr>
          <a:lstStyle/>
          <a:p>
            <a:pPr lvl="0"/>
            <a:r>
              <a:rPr lang="cy-GB" b="1" noProof="0" dirty="0">
                <a:latin typeface="Arial" panose="020B0604020202020204" pitchFamily="34" charset="0"/>
                <a:cs typeface="Arial" panose="020B0604020202020204" pitchFamily="34" charset="0"/>
              </a:rPr>
              <a:t>Arweinyddiaeth sy’n seiliedig ar hawliau</a:t>
            </a:r>
            <a:r>
              <a:rPr lang="cy-GB" noProof="0" dirty="0">
                <a:latin typeface="Arial" panose="020B0604020202020204" pitchFamily="34" charset="0"/>
                <a:cs typeface="Arial" panose="020B0604020202020204" pitchFamily="34" charset="0"/>
              </a:rPr>
              <a:t> – tua 150 o eiriau;</a:t>
            </a:r>
            <a:r>
              <a:rPr lang="cy-GB" b="1" noProof="0" dirty="0">
                <a:latin typeface="Arial" panose="020B0604020202020204" pitchFamily="34" charset="0"/>
                <a:cs typeface="Arial" panose="020B0604020202020204" pitchFamily="34" charset="0"/>
              </a:rPr>
              <a:t> </a:t>
            </a:r>
          </a:p>
          <a:p>
            <a:pPr lvl="0"/>
            <a:endParaRPr lang="cy-GB" b="1" dirty="0">
              <a:latin typeface="Arial" panose="020B0604020202020204" pitchFamily="34" charset="0"/>
              <a:cs typeface="Arial" panose="020B0604020202020204" pitchFamily="34" charset="0"/>
            </a:endParaRPr>
          </a:p>
          <a:p>
            <a:pPr lvl="0"/>
            <a:r>
              <a:rPr lang="cy-GB" noProof="0" dirty="0">
                <a:latin typeface="Arial" panose="020B0604020202020204" pitchFamily="34" charset="0"/>
                <a:cs typeface="Arial" panose="020B0604020202020204" pitchFamily="34" charset="0"/>
              </a:rPr>
              <a:t>Archwiliwch:</a:t>
            </a:r>
          </a:p>
          <a:p>
            <a:pPr lvl="0">
              <a:buFontTx/>
              <a:buChar char="-"/>
            </a:pPr>
            <a:r>
              <a:rPr lang="cy-GB" noProof="0" dirty="0">
                <a:latin typeface="Arial" panose="020B0604020202020204" pitchFamily="34" charset="0"/>
                <a:cs typeface="Arial" panose="020B0604020202020204" pitchFamily="34" charset="0"/>
              </a:rPr>
              <a:t>Egwyddorion y CCUHP;</a:t>
            </a:r>
          </a:p>
          <a:p>
            <a:pPr lvl="0">
              <a:buFontTx/>
              <a:buChar char="-"/>
            </a:pPr>
            <a:r>
              <a:rPr lang="cy-GB" noProof="0" dirty="0">
                <a:latin typeface="Arial" panose="020B0604020202020204" pitchFamily="34" charset="0"/>
                <a:cs typeface="Arial" panose="020B0604020202020204" pitchFamily="34" charset="0"/>
              </a:rPr>
              <a:t>Cyfranogiad;</a:t>
            </a:r>
          </a:p>
          <a:p>
            <a:pPr lvl="0">
              <a:buFontTx/>
              <a:buChar char="-"/>
            </a:pPr>
            <a:r>
              <a:rPr lang="cy-GB" noProof="0" dirty="0">
                <a:latin typeface="Arial" panose="020B0604020202020204" pitchFamily="34" charset="0"/>
                <a:cs typeface="Arial" panose="020B0604020202020204" pitchFamily="34" charset="0"/>
              </a:rPr>
              <a:t>Llais;</a:t>
            </a:r>
          </a:p>
          <a:p>
            <a:pPr lvl="0">
              <a:buFontTx/>
              <a:buChar char="-"/>
            </a:pPr>
            <a:r>
              <a:rPr lang="cy-GB" noProof="0" dirty="0">
                <a:latin typeface="Arial" panose="020B0604020202020204" pitchFamily="34" charset="0"/>
                <a:cs typeface="Arial" panose="020B0604020202020204" pitchFamily="34" charset="0"/>
              </a:rPr>
              <a:t>Eiriolaeth.</a:t>
            </a:r>
          </a:p>
          <a:p>
            <a:pPr lvl="0">
              <a:buFontTx/>
              <a:buChar char="-"/>
            </a:pPr>
            <a:endParaRPr lang="cy-GB" noProof="0" dirty="0">
              <a:latin typeface="Arial" panose="020B0604020202020204" pitchFamily="34" charset="0"/>
              <a:cs typeface="Arial" panose="020B0604020202020204" pitchFamily="34" charset="0"/>
            </a:endParaRPr>
          </a:p>
          <a:p>
            <a:pPr marL="0" lvl="0" indent="0">
              <a:buNone/>
            </a:pPr>
            <a:endParaRPr lang="cy-GB" noProof="0" dirty="0">
              <a:latin typeface="Arial" panose="020B0604020202020204" pitchFamily="34" charset="0"/>
              <a:cs typeface="Arial" panose="020B0604020202020204" pitchFamily="34" charset="0"/>
            </a:endParaRPr>
          </a:p>
          <a:p>
            <a:pPr marL="0" lvl="0" indent="0">
              <a:buNone/>
            </a:pPr>
            <a:endParaRPr lang="en-GB" sz="2400" dirty="0">
              <a:latin typeface="Arial" panose="020B0604020202020204" pitchFamily="34" charset="0"/>
              <a:cs typeface="Arial" panose="020B0604020202020204" pitchFamily="34" charset="0"/>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B2871C77-1D80-49E9-5FAD-85B1231D5F2B}"/>
              </a:ext>
            </a:extLst>
          </p:cNvPr>
          <p:cNvSpPr>
            <a:spLocks noGrp="1"/>
          </p:cNvSpPr>
          <p:nvPr>
            <p:ph sz="half" idx="2"/>
          </p:nvPr>
        </p:nvSpPr>
        <p:spPr/>
        <p:txBody>
          <a:bodyPr>
            <a:normAutofit lnSpcReduction="10000"/>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708B5D5F-532F-4753-734A-5D9EC29F2D2B}"/>
              </a:ext>
            </a:extLst>
          </p:cNvPr>
          <p:cNvSpPr>
            <a:spLocks noGrp="1"/>
          </p:cNvSpPr>
          <p:nvPr>
            <p:ph sz="quarter" idx="4294967295"/>
          </p:nvPr>
        </p:nvSpPr>
        <p:spPr>
          <a:xfrm>
            <a:off x="4572001" y="1825625"/>
            <a:ext cx="4220307" cy="3971326"/>
          </a:xfrm>
        </p:spPr>
        <p:txBody>
          <a:bodyPr>
            <a:normAutofit lnSpcReduction="10000"/>
          </a:bodyPr>
          <a:lstStyle/>
          <a:p>
            <a:r>
              <a:rPr lang="en-GB" b="1" dirty="0">
                <a:solidFill>
                  <a:srgbClr val="0070C0"/>
                </a:solidFill>
                <a:latin typeface="Arial" panose="020B0604020202020204" pitchFamily="34" charset="0"/>
                <a:cs typeface="Arial" panose="020B0604020202020204" pitchFamily="34" charset="0"/>
              </a:rPr>
              <a:t>Rights-based leadership </a:t>
            </a:r>
            <a:r>
              <a:rPr lang="en-GB" dirty="0">
                <a:solidFill>
                  <a:srgbClr val="0070C0"/>
                </a:solidFill>
                <a:latin typeface="Arial" panose="020B0604020202020204" pitchFamily="34" charset="0"/>
                <a:cs typeface="Arial" panose="020B0604020202020204" pitchFamily="34" charset="0"/>
              </a:rPr>
              <a:t>– approx. 150 words;</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Explore:</a:t>
            </a:r>
          </a:p>
          <a:p>
            <a:pPr marL="0" indent="0">
              <a:buNone/>
            </a:pPr>
            <a:r>
              <a:rPr lang="en-GB" dirty="0">
                <a:solidFill>
                  <a:srgbClr val="0070C0"/>
                </a:solidFill>
                <a:latin typeface="Arial" panose="020B0604020202020204" pitchFamily="34" charset="0"/>
                <a:cs typeface="Arial" panose="020B0604020202020204" pitchFamily="34" charset="0"/>
              </a:rPr>
              <a:t>- UNCRC principles; </a:t>
            </a:r>
          </a:p>
          <a:p>
            <a:pPr marL="0" indent="0">
              <a:buNone/>
            </a:pPr>
            <a:r>
              <a:rPr lang="en-GB" dirty="0">
                <a:solidFill>
                  <a:srgbClr val="0070C0"/>
                </a:solidFill>
                <a:latin typeface="Arial" panose="020B0604020202020204" pitchFamily="34" charset="0"/>
                <a:cs typeface="Arial" panose="020B0604020202020204" pitchFamily="34" charset="0"/>
              </a:rPr>
              <a:t>- Participation; </a:t>
            </a:r>
          </a:p>
          <a:p>
            <a:pPr marL="0" indent="0">
              <a:buNone/>
            </a:pPr>
            <a:r>
              <a:rPr lang="en-GB" dirty="0">
                <a:solidFill>
                  <a:srgbClr val="0070C0"/>
                </a:solidFill>
                <a:latin typeface="Arial" panose="020B0604020202020204" pitchFamily="34" charset="0"/>
                <a:cs typeface="Arial" panose="020B0604020202020204" pitchFamily="34" charset="0"/>
              </a:rPr>
              <a:t>- Voice; </a:t>
            </a:r>
          </a:p>
          <a:p>
            <a:pPr marL="0" indent="0">
              <a:buNone/>
            </a:pPr>
            <a:r>
              <a:rPr lang="en-GB" dirty="0">
                <a:solidFill>
                  <a:srgbClr val="0070C0"/>
                </a:solidFill>
                <a:latin typeface="Arial" panose="020B0604020202020204" pitchFamily="34" charset="0"/>
                <a:cs typeface="Arial" panose="020B0604020202020204" pitchFamily="34" charset="0"/>
              </a:rPr>
              <a:t>- Advocacy. </a:t>
            </a:r>
          </a:p>
          <a:p>
            <a:endParaRPr lang="en-GB" dirty="0"/>
          </a:p>
        </p:txBody>
      </p:sp>
    </p:spTree>
    <p:extLst>
      <p:ext uri="{BB962C8B-B14F-4D97-AF65-F5344CB8AC3E}">
        <p14:creationId xmlns:p14="http://schemas.microsoft.com/office/powerpoint/2010/main" val="216750404"/>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939656-1CC9-F79E-5E2D-D57B6E6BDD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FC9DA9-E0EE-BB28-2AD2-27A617FA4379}"/>
              </a:ext>
            </a:extLst>
          </p:cNvPr>
          <p:cNvSpPr>
            <a:spLocks noGrp="1"/>
          </p:cNvSpPr>
          <p:nvPr>
            <p:ph type="title"/>
          </p:nvPr>
        </p:nvSpPr>
        <p:spPr>
          <a:xfrm>
            <a:off x="628650" y="365127"/>
            <a:ext cx="7886700" cy="930274"/>
          </a:xfrm>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Prif gorff</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Main discussion</a:t>
            </a:r>
            <a:endParaRPr lang="en-GB" sz="4000" dirty="0">
              <a:solidFill>
                <a:srgbClr val="0070C0"/>
              </a:solidFill>
            </a:endParaRPr>
          </a:p>
        </p:txBody>
      </p:sp>
      <p:sp>
        <p:nvSpPr>
          <p:cNvPr id="4099" name="Rectangle 4">
            <a:extLst>
              <a:ext uri="{FF2B5EF4-FFF2-40B4-BE49-F238E27FC236}">
                <a16:creationId xmlns:a16="http://schemas.microsoft.com/office/drawing/2014/main" id="{6217D788-9ED4-CCA6-CE26-200F96FCA1F5}"/>
              </a:ext>
            </a:extLst>
          </p:cNvPr>
          <p:cNvSpPr>
            <a:spLocks noGrp="1" noChangeArrowheads="1"/>
          </p:cNvSpPr>
          <p:nvPr>
            <p:ph sz="half" idx="1"/>
          </p:nvPr>
        </p:nvSpPr>
        <p:spPr>
          <a:xfrm>
            <a:off x="228599" y="1825625"/>
            <a:ext cx="4343401" cy="4092095"/>
          </a:xfrm>
        </p:spPr>
        <p:txBody>
          <a:bodyPr>
            <a:normAutofit lnSpcReduction="10000"/>
          </a:bodyPr>
          <a:lstStyle/>
          <a:p>
            <a:pPr lvl="0"/>
            <a:r>
              <a:rPr lang="cy-GB" sz="2600" b="1" noProof="0" dirty="0">
                <a:latin typeface="Arial" panose="020B0604020202020204" pitchFamily="34" charset="0"/>
                <a:cs typeface="Arial" panose="020B0604020202020204" pitchFamily="34" charset="0"/>
              </a:rPr>
              <a:t>Cynhwysiant a chyfiawnder cymdeithasol </a:t>
            </a:r>
            <a:r>
              <a:rPr lang="cy-GB" sz="2600" noProof="0" dirty="0">
                <a:latin typeface="Arial" panose="020B0604020202020204" pitchFamily="34" charset="0"/>
                <a:cs typeface="Arial" panose="020B0604020202020204" pitchFamily="34" charset="0"/>
              </a:rPr>
              <a:t>– tua 175 o eiriau;</a:t>
            </a:r>
          </a:p>
          <a:p>
            <a:pPr lvl="0"/>
            <a:r>
              <a:rPr lang="cy-GB" sz="2600" noProof="0" dirty="0">
                <a:latin typeface="Arial" panose="020B0604020202020204" pitchFamily="34" charset="0"/>
                <a:cs typeface="Arial" panose="020B0604020202020204" pitchFamily="34" charset="0"/>
              </a:rPr>
              <a:t>Myfyriwch yn feirniadol ar:</a:t>
            </a:r>
          </a:p>
          <a:p>
            <a:pPr lvl="0">
              <a:buFontTx/>
              <a:buChar char="-"/>
            </a:pPr>
            <a:r>
              <a:rPr lang="cy-GB" sz="2600" noProof="0" dirty="0">
                <a:latin typeface="Arial" panose="020B0604020202020204" pitchFamily="34" charset="0"/>
                <a:cs typeface="Arial" panose="020B0604020202020204" pitchFamily="34" charset="0"/>
              </a:rPr>
              <a:t>Tegwch;</a:t>
            </a:r>
          </a:p>
          <a:p>
            <a:pPr lvl="0">
              <a:buFontTx/>
              <a:buChar char="-"/>
            </a:pPr>
            <a:r>
              <a:rPr lang="cy-GB" sz="2600" noProof="0" dirty="0">
                <a:latin typeface="Arial" panose="020B0604020202020204" pitchFamily="34" charset="0"/>
                <a:cs typeface="Arial" panose="020B0604020202020204" pitchFamily="34" charset="0"/>
              </a:rPr>
              <a:t>Cydraddoldeb;</a:t>
            </a:r>
          </a:p>
          <a:p>
            <a:pPr lvl="0">
              <a:buFontTx/>
              <a:buChar char="-"/>
            </a:pPr>
            <a:r>
              <a:rPr lang="cy-GB" sz="2600" noProof="0" dirty="0">
                <a:latin typeface="Arial" panose="020B0604020202020204" pitchFamily="34" charset="0"/>
                <a:cs typeface="Arial" panose="020B0604020202020204" pitchFamily="34" charset="0"/>
              </a:rPr>
              <a:t>Amrywiaeth;</a:t>
            </a:r>
          </a:p>
          <a:p>
            <a:pPr lvl="0">
              <a:buFontTx/>
              <a:buChar char="-"/>
            </a:pPr>
            <a:r>
              <a:rPr lang="cy-GB" sz="2600" noProof="0" dirty="0">
                <a:latin typeface="Arial" panose="020B0604020202020204" pitchFamily="34" charset="0"/>
                <a:cs typeface="Arial" panose="020B0604020202020204" pitchFamily="34" charset="0"/>
              </a:rPr>
              <a:t>Ymdeimlad o berthyn;</a:t>
            </a:r>
          </a:p>
          <a:p>
            <a:pPr lvl="0">
              <a:buFontTx/>
              <a:buChar char="-"/>
            </a:pPr>
            <a:r>
              <a:rPr lang="cy-GB" sz="2600" noProof="0" dirty="0">
                <a:latin typeface="Arial" panose="020B0604020202020204" pitchFamily="34" charset="0"/>
                <a:cs typeface="Arial" panose="020B0604020202020204" pitchFamily="34" charset="0"/>
              </a:rPr>
              <a:t>Arfer gwrth-wahaniaethol.</a:t>
            </a:r>
            <a:endParaRPr lang="en-GB" sz="2600" dirty="0">
              <a:latin typeface="Arial" panose="020B0604020202020204" pitchFamily="34" charset="0"/>
              <a:cs typeface="Arial" panose="020B0604020202020204" pitchFamily="34" charset="0"/>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7325F330-D8B1-DDFA-C99D-FA8841539CD3}"/>
              </a:ext>
            </a:extLst>
          </p:cNvPr>
          <p:cNvSpPr>
            <a:spLocks noGrp="1"/>
          </p:cNvSpPr>
          <p:nvPr>
            <p:ph sz="half" idx="2"/>
          </p:nvPr>
        </p:nvSpPr>
        <p:spPr/>
        <p:txBody>
          <a:bodyPr>
            <a:normAutofit lnSpcReduction="10000"/>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0CEC1041-9BBC-3EFD-E955-BFE20CF82C34}"/>
              </a:ext>
            </a:extLst>
          </p:cNvPr>
          <p:cNvSpPr>
            <a:spLocks noGrp="1"/>
          </p:cNvSpPr>
          <p:nvPr>
            <p:ph sz="quarter" idx="4294967295"/>
          </p:nvPr>
        </p:nvSpPr>
        <p:spPr>
          <a:xfrm>
            <a:off x="4572001" y="1825625"/>
            <a:ext cx="4220307" cy="3971326"/>
          </a:xfrm>
        </p:spPr>
        <p:txBody>
          <a:bodyPr>
            <a:normAutofit fontScale="85000" lnSpcReduction="10000"/>
          </a:bodyPr>
          <a:lstStyle/>
          <a:p>
            <a:r>
              <a:rPr lang="en-GB" b="1" dirty="0">
                <a:solidFill>
                  <a:srgbClr val="0070C0"/>
                </a:solidFill>
                <a:latin typeface="Arial" panose="020B0604020202020204" pitchFamily="34" charset="0"/>
                <a:cs typeface="Arial" panose="020B0604020202020204" pitchFamily="34" charset="0"/>
              </a:rPr>
              <a:t>Inclusion and social justice </a:t>
            </a:r>
            <a:r>
              <a:rPr lang="en-GB" dirty="0">
                <a:solidFill>
                  <a:srgbClr val="0070C0"/>
                </a:solidFill>
                <a:latin typeface="Arial" panose="020B0604020202020204" pitchFamily="34" charset="0"/>
                <a:cs typeface="Arial" panose="020B0604020202020204" pitchFamily="34" charset="0"/>
              </a:rPr>
              <a:t>– approx. 175 words;</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Critically reflect on:</a:t>
            </a:r>
          </a:p>
          <a:p>
            <a:pPr marL="0" indent="0">
              <a:buNone/>
            </a:pPr>
            <a:r>
              <a:rPr lang="en-GB" dirty="0">
                <a:solidFill>
                  <a:srgbClr val="0070C0"/>
                </a:solidFill>
                <a:latin typeface="Arial" panose="020B0604020202020204" pitchFamily="34" charset="0"/>
                <a:cs typeface="Arial" panose="020B0604020202020204" pitchFamily="34" charset="0"/>
              </a:rPr>
              <a:t>- Equity;</a:t>
            </a:r>
          </a:p>
          <a:p>
            <a:pPr>
              <a:buFontTx/>
              <a:buChar char="-"/>
            </a:pPr>
            <a:r>
              <a:rPr lang="en-GB" dirty="0">
                <a:solidFill>
                  <a:srgbClr val="0070C0"/>
                </a:solidFill>
                <a:latin typeface="Arial" panose="020B0604020202020204" pitchFamily="34" charset="0"/>
                <a:cs typeface="Arial" panose="020B0604020202020204" pitchFamily="34" charset="0"/>
              </a:rPr>
              <a:t>Equality;</a:t>
            </a:r>
          </a:p>
          <a:p>
            <a:pPr>
              <a:buFontTx/>
              <a:buChar char="-"/>
            </a:pPr>
            <a:r>
              <a:rPr lang="en-GB" dirty="0">
                <a:solidFill>
                  <a:srgbClr val="0070C0"/>
                </a:solidFill>
                <a:latin typeface="Arial" panose="020B0604020202020204" pitchFamily="34" charset="0"/>
                <a:cs typeface="Arial" panose="020B0604020202020204" pitchFamily="34" charset="0"/>
              </a:rPr>
              <a:t>Diversity;</a:t>
            </a:r>
          </a:p>
          <a:p>
            <a:pPr>
              <a:buFontTx/>
              <a:buChar char="-"/>
            </a:pPr>
            <a:r>
              <a:rPr lang="en-GB" dirty="0">
                <a:solidFill>
                  <a:srgbClr val="0070C0"/>
                </a:solidFill>
                <a:latin typeface="Arial" panose="020B0604020202020204" pitchFamily="34" charset="0"/>
                <a:cs typeface="Arial" panose="020B0604020202020204" pitchFamily="34" charset="0"/>
              </a:rPr>
              <a:t>Belonging;</a:t>
            </a:r>
          </a:p>
          <a:p>
            <a:pPr>
              <a:buFontTx/>
              <a:buChar char="-"/>
            </a:pPr>
            <a:r>
              <a:rPr lang="en-GB" dirty="0">
                <a:solidFill>
                  <a:srgbClr val="0070C0"/>
                </a:solidFill>
                <a:latin typeface="Arial" panose="020B0604020202020204" pitchFamily="34" charset="0"/>
                <a:cs typeface="Arial" panose="020B0604020202020204" pitchFamily="34" charset="0"/>
              </a:rPr>
              <a:t>Anti-discriminatory practice. </a:t>
            </a:r>
            <a:endParaRPr lang="en-GB" dirty="0"/>
          </a:p>
        </p:txBody>
      </p:sp>
    </p:spTree>
    <p:extLst>
      <p:ext uri="{BB962C8B-B14F-4D97-AF65-F5344CB8AC3E}">
        <p14:creationId xmlns:p14="http://schemas.microsoft.com/office/powerpoint/2010/main" val="2512075386"/>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4C0EAA-338C-A912-527A-4722090437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6C8306-F6BE-9579-5A9C-8C2C12C52B5A}"/>
              </a:ext>
            </a:extLst>
          </p:cNvPr>
          <p:cNvSpPr>
            <a:spLocks noGrp="1"/>
          </p:cNvSpPr>
          <p:nvPr>
            <p:ph type="title"/>
          </p:nvPr>
        </p:nvSpPr>
        <p:spPr>
          <a:xfrm>
            <a:off x="628650" y="365127"/>
            <a:ext cx="7886700" cy="930274"/>
          </a:xfrm>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Prif gorff</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Main discussion</a:t>
            </a:r>
            <a:endParaRPr lang="en-GB" sz="4000" dirty="0">
              <a:solidFill>
                <a:srgbClr val="0070C0"/>
              </a:solidFill>
            </a:endParaRPr>
          </a:p>
        </p:txBody>
      </p:sp>
      <p:sp>
        <p:nvSpPr>
          <p:cNvPr id="4099" name="Rectangle 4">
            <a:extLst>
              <a:ext uri="{FF2B5EF4-FFF2-40B4-BE49-F238E27FC236}">
                <a16:creationId xmlns:a16="http://schemas.microsoft.com/office/drawing/2014/main" id="{01C831C1-E390-2954-6927-F5B655C0F409}"/>
              </a:ext>
            </a:extLst>
          </p:cNvPr>
          <p:cNvSpPr>
            <a:spLocks noGrp="1" noChangeArrowheads="1"/>
          </p:cNvSpPr>
          <p:nvPr>
            <p:ph sz="half" idx="1"/>
          </p:nvPr>
        </p:nvSpPr>
        <p:spPr>
          <a:xfrm>
            <a:off x="228599" y="1825625"/>
            <a:ext cx="4343401" cy="4092095"/>
          </a:xfrm>
        </p:spPr>
        <p:txBody>
          <a:bodyPr>
            <a:normAutofit fontScale="92500"/>
          </a:bodyPr>
          <a:lstStyle/>
          <a:p>
            <a:pPr lvl="0"/>
            <a:r>
              <a:rPr lang="cy-GB" b="1" noProof="0" dirty="0">
                <a:latin typeface="Arial" panose="020B0604020202020204" pitchFamily="34" charset="0"/>
                <a:cs typeface="Arial" panose="020B0604020202020204" pitchFamily="34" charset="0"/>
              </a:rPr>
              <a:t>Y Gymraeg a diwylliant Cymru </a:t>
            </a:r>
            <a:r>
              <a:rPr lang="cy-GB" noProof="0" dirty="0">
                <a:latin typeface="Arial" panose="020B0604020202020204" pitchFamily="34" charset="0"/>
                <a:cs typeface="Arial" panose="020B0604020202020204" pitchFamily="34" charset="0"/>
              </a:rPr>
              <a:t>– tua 125 o eiriau;</a:t>
            </a:r>
          </a:p>
          <a:p>
            <a:pPr lvl="0"/>
            <a:endParaRPr lang="cy-GB" dirty="0">
              <a:latin typeface="Arial" panose="020B0604020202020204" pitchFamily="34" charset="0"/>
              <a:cs typeface="Arial" panose="020B0604020202020204" pitchFamily="34" charset="0"/>
            </a:endParaRPr>
          </a:p>
          <a:p>
            <a:pPr lvl="0"/>
            <a:r>
              <a:rPr lang="cy-GB" noProof="0" dirty="0">
                <a:latin typeface="Arial" panose="020B0604020202020204" pitchFamily="34" charset="0"/>
                <a:cs typeface="Arial" panose="020B0604020202020204" pitchFamily="34" charset="0"/>
              </a:rPr>
              <a:t>Trafodwch:</a:t>
            </a:r>
          </a:p>
          <a:p>
            <a:pPr lvl="0">
              <a:buFontTx/>
              <a:buChar char="-"/>
            </a:pPr>
            <a:r>
              <a:rPr lang="cy-GB" noProof="0" dirty="0">
                <a:latin typeface="Arial" panose="020B0604020202020204" pitchFamily="34" charset="0"/>
                <a:cs typeface="Arial" panose="020B0604020202020204" pitchFamily="34" charset="0"/>
              </a:rPr>
              <a:t>Hawliau'r Gymraeg;</a:t>
            </a:r>
          </a:p>
          <a:p>
            <a:pPr lvl="0">
              <a:buFontTx/>
              <a:buChar char="-"/>
            </a:pPr>
            <a:r>
              <a:rPr lang="cy-GB" noProof="0" dirty="0">
                <a:latin typeface="Arial" panose="020B0604020202020204" pitchFamily="34" charset="0"/>
                <a:cs typeface="Arial" panose="020B0604020202020204" pitchFamily="34" charset="0"/>
              </a:rPr>
              <a:t>Hunaniaeth ddiwylliannol;</a:t>
            </a:r>
          </a:p>
          <a:p>
            <a:pPr lvl="0">
              <a:buFontTx/>
              <a:buChar char="-"/>
            </a:pPr>
            <a:r>
              <a:rPr lang="cy-GB" noProof="0" dirty="0">
                <a:latin typeface="Arial" panose="020B0604020202020204" pitchFamily="34" charset="0"/>
                <a:cs typeface="Arial" panose="020B0604020202020204" pitchFamily="34" charset="0"/>
              </a:rPr>
              <a:t>Cyfrifoldebau arweinyddiaeth.</a:t>
            </a:r>
          </a:p>
          <a:p>
            <a:pPr marL="0" lvl="0" indent="0">
              <a:buNone/>
            </a:pPr>
            <a:endParaRPr lang="en-GB" sz="2400" dirty="0">
              <a:latin typeface="Arial" panose="020B0604020202020204" pitchFamily="34" charset="0"/>
              <a:cs typeface="Arial" panose="020B0604020202020204" pitchFamily="34" charset="0"/>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A1F32952-7160-5200-6C4E-587D7A033300}"/>
              </a:ext>
            </a:extLst>
          </p:cNvPr>
          <p:cNvSpPr>
            <a:spLocks noGrp="1"/>
          </p:cNvSpPr>
          <p:nvPr>
            <p:ph sz="half" idx="2"/>
          </p:nvPr>
        </p:nvSpPr>
        <p:spPr/>
        <p:txBody>
          <a:bodyPr>
            <a:normAutofit fontScale="92500"/>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C1595B0A-C0B3-F489-38F5-C2A87D7E36FC}"/>
              </a:ext>
            </a:extLst>
          </p:cNvPr>
          <p:cNvSpPr>
            <a:spLocks noGrp="1"/>
          </p:cNvSpPr>
          <p:nvPr>
            <p:ph sz="quarter" idx="4294967295"/>
          </p:nvPr>
        </p:nvSpPr>
        <p:spPr>
          <a:xfrm>
            <a:off x="4572001" y="1825625"/>
            <a:ext cx="4220307" cy="3971326"/>
          </a:xfrm>
        </p:spPr>
        <p:txBody>
          <a:bodyPr>
            <a:normAutofit lnSpcReduction="10000"/>
          </a:bodyPr>
          <a:lstStyle/>
          <a:p>
            <a:r>
              <a:rPr lang="en-GB" b="1" dirty="0">
                <a:solidFill>
                  <a:srgbClr val="0070C0"/>
                </a:solidFill>
                <a:latin typeface="Arial" panose="020B0604020202020204" pitchFamily="34" charset="0"/>
                <a:cs typeface="Arial" panose="020B0604020202020204" pitchFamily="34" charset="0"/>
              </a:rPr>
              <a:t>Welsh language and culture </a:t>
            </a:r>
            <a:r>
              <a:rPr lang="en-GB" dirty="0">
                <a:solidFill>
                  <a:srgbClr val="0070C0"/>
                </a:solidFill>
                <a:latin typeface="Arial" panose="020B0604020202020204" pitchFamily="34" charset="0"/>
                <a:cs typeface="Arial" panose="020B0604020202020204" pitchFamily="34" charset="0"/>
              </a:rPr>
              <a:t>– approx. 125 words;</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Discuss:</a:t>
            </a:r>
          </a:p>
          <a:p>
            <a:pPr>
              <a:buFontTx/>
              <a:buChar char="-"/>
            </a:pPr>
            <a:r>
              <a:rPr lang="en-GB" dirty="0">
                <a:solidFill>
                  <a:srgbClr val="0070C0"/>
                </a:solidFill>
                <a:latin typeface="Arial" panose="020B0604020202020204" pitchFamily="34" charset="0"/>
                <a:cs typeface="Arial" panose="020B0604020202020204" pitchFamily="34" charset="0"/>
              </a:rPr>
              <a:t>Welsh language rights;</a:t>
            </a:r>
          </a:p>
          <a:p>
            <a:pPr>
              <a:buFontTx/>
              <a:buChar char="-"/>
            </a:pPr>
            <a:r>
              <a:rPr lang="en-GB" dirty="0">
                <a:solidFill>
                  <a:srgbClr val="0070C0"/>
                </a:solidFill>
                <a:latin typeface="Arial" panose="020B0604020202020204" pitchFamily="34" charset="0"/>
                <a:cs typeface="Arial" panose="020B0604020202020204" pitchFamily="34" charset="0"/>
              </a:rPr>
              <a:t>Cultural identity;</a:t>
            </a:r>
          </a:p>
          <a:p>
            <a:pPr>
              <a:buFontTx/>
              <a:buChar char="-"/>
            </a:pPr>
            <a:r>
              <a:rPr lang="en-GB" dirty="0">
                <a:solidFill>
                  <a:srgbClr val="0070C0"/>
                </a:solidFill>
                <a:latin typeface="Arial" panose="020B0604020202020204" pitchFamily="34" charset="0"/>
                <a:cs typeface="Arial" panose="020B0604020202020204" pitchFamily="34" charset="0"/>
              </a:rPr>
              <a:t>Leadership responsibilities. </a:t>
            </a:r>
            <a:endParaRPr lang="en-GB" dirty="0"/>
          </a:p>
        </p:txBody>
      </p:sp>
    </p:spTree>
    <p:extLst>
      <p:ext uri="{BB962C8B-B14F-4D97-AF65-F5344CB8AC3E}">
        <p14:creationId xmlns:p14="http://schemas.microsoft.com/office/powerpoint/2010/main" val="1090590408"/>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68DFA0-9E44-1ECD-08CD-D950736F01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BAF1F1-5B43-E720-D2F3-1CCB9C3D79A4}"/>
              </a:ext>
            </a:extLst>
          </p:cNvPr>
          <p:cNvSpPr>
            <a:spLocks noGrp="1"/>
          </p:cNvSpPr>
          <p:nvPr>
            <p:ph type="title"/>
          </p:nvPr>
        </p:nvSpPr>
        <p:spPr>
          <a:xfrm>
            <a:off x="628650" y="365127"/>
            <a:ext cx="7886700" cy="930274"/>
          </a:xfrm>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Strwythur awgrymedig</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Suggested structure</a:t>
            </a:r>
            <a:endParaRPr lang="en-GB" sz="4000" dirty="0">
              <a:solidFill>
                <a:srgbClr val="0070C0"/>
              </a:solidFill>
            </a:endParaRPr>
          </a:p>
        </p:txBody>
      </p:sp>
      <p:sp>
        <p:nvSpPr>
          <p:cNvPr id="4099" name="Rectangle 4">
            <a:extLst>
              <a:ext uri="{FF2B5EF4-FFF2-40B4-BE49-F238E27FC236}">
                <a16:creationId xmlns:a16="http://schemas.microsoft.com/office/drawing/2014/main" id="{C32C9062-2488-631D-D027-8BA449149CA8}"/>
              </a:ext>
            </a:extLst>
          </p:cNvPr>
          <p:cNvSpPr>
            <a:spLocks noGrp="1" noChangeArrowheads="1"/>
          </p:cNvSpPr>
          <p:nvPr>
            <p:ph sz="half" idx="1"/>
          </p:nvPr>
        </p:nvSpPr>
        <p:spPr>
          <a:xfrm>
            <a:off x="228599" y="1825625"/>
            <a:ext cx="4343401" cy="4092095"/>
          </a:xfrm>
        </p:spPr>
        <p:txBody>
          <a:bodyPr>
            <a:normAutofit/>
          </a:bodyPr>
          <a:lstStyle/>
          <a:p>
            <a:r>
              <a:rPr lang="cy-GB" noProof="0" dirty="0">
                <a:latin typeface="Arial" panose="020B0604020202020204" pitchFamily="34" charset="0"/>
                <a:cs typeface="Arial" panose="020B0604020202020204" pitchFamily="34" charset="0"/>
              </a:rPr>
              <a:t>Casgliad – tua </a:t>
            </a:r>
            <a:r>
              <a:rPr lang="cy-GB" dirty="0">
                <a:latin typeface="Arial" panose="020B0604020202020204" pitchFamily="34" charset="0"/>
                <a:cs typeface="Arial" panose="020B0604020202020204" pitchFamily="34" charset="0"/>
              </a:rPr>
              <a:t>75 </a:t>
            </a:r>
            <a:r>
              <a:rPr lang="cy-GB" noProof="0" dirty="0">
                <a:latin typeface="Arial" panose="020B0604020202020204" pitchFamily="34" charset="0"/>
                <a:cs typeface="Arial" panose="020B0604020202020204" pitchFamily="34" charset="0"/>
              </a:rPr>
              <a:t>gair; </a:t>
            </a:r>
          </a:p>
          <a:p>
            <a:pPr marL="0" indent="0">
              <a:buNone/>
            </a:pPr>
            <a:endParaRPr lang="cy-GB" noProof="0" dirty="0">
              <a:latin typeface="Arial" panose="020B0604020202020204" pitchFamily="34" charset="0"/>
              <a:cs typeface="Arial" panose="020B0604020202020204" pitchFamily="34" charset="0"/>
            </a:endParaRPr>
          </a:p>
          <a:p>
            <a:pPr lvl="0"/>
            <a:r>
              <a:rPr lang="cy-GB" noProof="0" dirty="0">
                <a:latin typeface="Arial" panose="020B0604020202020204" pitchFamily="34" charset="0"/>
                <a:cs typeface="Arial" panose="020B0604020202020204" pitchFamily="34" charset="0"/>
              </a:rPr>
              <a:t>Crynhowch:</a:t>
            </a:r>
          </a:p>
          <a:p>
            <a:pPr lvl="0">
              <a:buFontTx/>
              <a:buChar char="-"/>
            </a:pPr>
            <a:r>
              <a:rPr lang="cy-GB" noProof="0" dirty="0">
                <a:latin typeface="Arial" panose="020B0604020202020204" pitchFamily="34" charset="0"/>
                <a:cs typeface="Arial" panose="020B0604020202020204" pitchFamily="34" charset="0"/>
              </a:rPr>
              <a:t>Dysgu allweddol;</a:t>
            </a:r>
          </a:p>
          <a:p>
            <a:pPr lvl="0">
              <a:buFontTx/>
              <a:buChar char="-"/>
            </a:pPr>
            <a:r>
              <a:rPr lang="cy-GB" noProof="0" dirty="0">
                <a:latin typeface="Arial" panose="020B0604020202020204" pitchFamily="34" charset="0"/>
                <a:cs typeface="Arial" panose="020B0604020202020204" pitchFamily="34" charset="0"/>
              </a:rPr>
              <a:t>Goblygiadau ar gyfer arweinyddiaeth;</a:t>
            </a:r>
          </a:p>
          <a:p>
            <a:pPr lvl="0">
              <a:buFontTx/>
              <a:buChar char="-"/>
            </a:pPr>
            <a:r>
              <a:rPr lang="cy-GB" noProof="0" dirty="0">
                <a:latin typeface="Arial" panose="020B0604020202020204" pitchFamily="34" charset="0"/>
                <a:cs typeface="Arial" panose="020B0604020202020204" pitchFamily="34" charset="0"/>
              </a:rPr>
              <a:t>Blaenoriaethau ar gyfer y dyfodol.</a:t>
            </a:r>
            <a:endParaRPr lang="en-GB" sz="2400" dirty="0">
              <a:latin typeface="Arial" panose="020B0604020202020204" pitchFamily="34" charset="0"/>
              <a:cs typeface="Arial" panose="020B0604020202020204" pitchFamily="34" charset="0"/>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75ABCCFC-58A6-7B3B-ADAC-BA6F2EBEF4F6}"/>
              </a:ext>
            </a:extLst>
          </p:cNvPr>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14183ECC-EF7C-55AD-50B1-470DB5CE7D63}"/>
              </a:ext>
            </a:extLst>
          </p:cNvPr>
          <p:cNvSpPr>
            <a:spLocks noGrp="1"/>
          </p:cNvSpPr>
          <p:nvPr>
            <p:ph sz="quarter" idx="4294967295"/>
          </p:nvPr>
        </p:nvSpPr>
        <p:spPr>
          <a:xfrm>
            <a:off x="4572001" y="1825625"/>
            <a:ext cx="4220307" cy="3971326"/>
          </a:xfrm>
        </p:spPr>
        <p:txBody>
          <a:bodyPr>
            <a:normAutofit/>
          </a:bodyPr>
          <a:lstStyle/>
          <a:p>
            <a:r>
              <a:rPr lang="en-GB" dirty="0">
                <a:solidFill>
                  <a:srgbClr val="0070C0"/>
                </a:solidFill>
                <a:latin typeface="Arial" panose="020B0604020202020204" pitchFamily="34" charset="0"/>
              </a:rPr>
              <a:t>Conclusion – approx. 75 words;</a:t>
            </a:r>
          </a:p>
          <a:p>
            <a:pPr marL="0" indent="0">
              <a:buNone/>
            </a:pPr>
            <a:endParaRPr lang="en-GB" dirty="0">
              <a:solidFill>
                <a:srgbClr val="0070C0"/>
              </a:solidFill>
              <a:latin typeface="Arial" panose="020B0604020202020204" pitchFamily="34" charset="0"/>
            </a:endParaRPr>
          </a:p>
          <a:p>
            <a:r>
              <a:rPr lang="en-GB" dirty="0">
                <a:solidFill>
                  <a:srgbClr val="0070C0"/>
                </a:solidFill>
                <a:latin typeface="Arial" panose="020B0604020202020204" pitchFamily="34" charset="0"/>
              </a:rPr>
              <a:t>Summarise: </a:t>
            </a:r>
          </a:p>
          <a:p>
            <a:pPr>
              <a:buFontTx/>
              <a:buChar char="-"/>
            </a:pPr>
            <a:r>
              <a:rPr lang="en-GB" dirty="0">
                <a:solidFill>
                  <a:srgbClr val="0070C0"/>
                </a:solidFill>
                <a:latin typeface="Arial" panose="020B0604020202020204" pitchFamily="34" charset="0"/>
              </a:rPr>
              <a:t>Key learning;</a:t>
            </a:r>
          </a:p>
          <a:p>
            <a:pPr>
              <a:buFontTx/>
              <a:buChar char="-"/>
            </a:pPr>
            <a:r>
              <a:rPr lang="en-GB" dirty="0">
                <a:solidFill>
                  <a:srgbClr val="0070C0"/>
                </a:solidFill>
                <a:latin typeface="Arial" panose="020B0604020202020204" pitchFamily="34" charset="0"/>
              </a:rPr>
              <a:t>Leadership implications;</a:t>
            </a:r>
          </a:p>
          <a:p>
            <a:pPr>
              <a:buFontTx/>
              <a:buChar char="-"/>
            </a:pPr>
            <a:r>
              <a:rPr lang="en-GB" dirty="0">
                <a:solidFill>
                  <a:srgbClr val="0070C0"/>
                </a:solidFill>
                <a:latin typeface="Arial" panose="020B0604020202020204" pitchFamily="34" charset="0"/>
              </a:rPr>
              <a:t>Future priorities. </a:t>
            </a:r>
            <a:endParaRPr lang="en-GB"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59444779"/>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260087-5BF7-2B10-67CA-E7B7F6A1AC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259741-A54A-85C2-5EA9-957754E3E47B}"/>
              </a:ext>
            </a:extLst>
          </p:cNvPr>
          <p:cNvSpPr>
            <a:spLocks noGrp="1"/>
          </p:cNvSpPr>
          <p:nvPr>
            <p:ph type="title"/>
          </p:nvPr>
        </p:nvSpPr>
        <p:spPr>
          <a:xfrm>
            <a:off x="628650" y="365127"/>
            <a:ext cx="7886700" cy="930274"/>
          </a:xfrm>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Awgrymiadau defnyddiol</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Top tips</a:t>
            </a:r>
            <a:endParaRPr lang="en-GB" sz="4000" dirty="0">
              <a:solidFill>
                <a:srgbClr val="0070C0"/>
              </a:solidFill>
            </a:endParaRPr>
          </a:p>
        </p:txBody>
      </p:sp>
      <p:sp>
        <p:nvSpPr>
          <p:cNvPr id="4099" name="Rectangle 4">
            <a:extLst>
              <a:ext uri="{FF2B5EF4-FFF2-40B4-BE49-F238E27FC236}">
                <a16:creationId xmlns:a16="http://schemas.microsoft.com/office/drawing/2014/main" id="{E8B61FFC-F5FC-7BFE-0CF5-AE9BD23FF684}"/>
              </a:ext>
            </a:extLst>
          </p:cNvPr>
          <p:cNvSpPr>
            <a:spLocks noGrp="1" noChangeArrowheads="1"/>
          </p:cNvSpPr>
          <p:nvPr>
            <p:ph sz="half" idx="1"/>
          </p:nvPr>
        </p:nvSpPr>
        <p:spPr>
          <a:xfrm>
            <a:off x="228599" y="1825624"/>
            <a:ext cx="4343401" cy="4040337"/>
          </a:xfrm>
        </p:spPr>
        <p:txBody>
          <a:bodyPr>
            <a:normAutofit lnSpcReduction="10000"/>
          </a:bodyPr>
          <a:lstStyle/>
          <a:p>
            <a:pPr lvl="0"/>
            <a:r>
              <a:rPr lang="cy-GB" sz="2400" noProof="0" dirty="0">
                <a:latin typeface="Arial" panose="020B0604020202020204" pitchFamily="34" charset="0"/>
                <a:cs typeface="Arial" panose="020B0604020202020204" pitchFamily="34" charset="0"/>
              </a:rPr>
              <a:t>Defnyddiwch enghreifftiau o'ch arfer eich hun;</a:t>
            </a:r>
          </a:p>
          <a:p>
            <a:r>
              <a:rPr lang="cy-GB" sz="2400" noProof="0" dirty="0">
                <a:latin typeface="Arial" panose="020B0604020202020204" pitchFamily="34" charset="0"/>
                <a:cs typeface="Arial" panose="020B0604020202020204" pitchFamily="34" charset="0"/>
              </a:rPr>
              <a:t>Defnyddiwch enghreifftiau o'ch lleoliad;</a:t>
            </a:r>
          </a:p>
          <a:p>
            <a:r>
              <a:rPr lang="cy-GB" sz="2400" noProof="0" dirty="0">
                <a:latin typeface="Arial" panose="020B0604020202020204" pitchFamily="34" charset="0"/>
                <a:cs typeface="Arial" panose="020B0604020202020204" pitchFamily="34" charset="0"/>
              </a:rPr>
              <a:t>Cyfeiriwch at ddeddfwriaeth, polisïau a fframweithiau;</a:t>
            </a:r>
          </a:p>
          <a:p>
            <a:r>
              <a:rPr lang="cy-GB" sz="2400" noProof="0" dirty="0">
                <a:latin typeface="Arial" panose="020B0604020202020204" pitchFamily="34" charset="0"/>
                <a:cs typeface="Arial" panose="020B0604020202020204" pitchFamily="34" charset="0"/>
              </a:rPr>
              <a:t>Myfyriwch ar eich rôl fel arweinydd;</a:t>
            </a:r>
          </a:p>
          <a:p>
            <a:r>
              <a:rPr lang="cy-GB" sz="2400" noProof="0" dirty="0">
                <a:latin typeface="Arial" panose="020B0604020202020204" pitchFamily="34" charset="0"/>
                <a:cs typeface="Arial" panose="020B0604020202020204" pitchFamily="34" charset="0"/>
              </a:rPr>
              <a:t>Nodwch gamau gweithredu ar gyfer gwelliant yn y dyfodol.</a:t>
            </a: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C1962B6E-3602-E645-FC95-D59AD609FCE7}"/>
              </a:ext>
            </a:extLst>
          </p:cNvPr>
          <p:cNvSpPr>
            <a:spLocks noGrp="1"/>
          </p:cNvSpPr>
          <p:nvPr>
            <p:ph sz="half" idx="2"/>
          </p:nvPr>
        </p:nvSpPr>
        <p:spPr/>
        <p:txBody>
          <a:bodyPr>
            <a:normAutofit lnSpcReduction="10000"/>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CD8F3C2C-4F31-98CF-1E36-74B01A255F0A}"/>
              </a:ext>
            </a:extLst>
          </p:cNvPr>
          <p:cNvSpPr>
            <a:spLocks noGrp="1"/>
          </p:cNvSpPr>
          <p:nvPr>
            <p:ph sz="quarter" idx="4294967295"/>
          </p:nvPr>
        </p:nvSpPr>
        <p:spPr>
          <a:xfrm>
            <a:off x="4572001" y="1779725"/>
            <a:ext cx="4220307" cy="4132136"/>
          </a:xfrm>
        </p:spPr>
        <p:txBody>
          <a:bodyPr>
            <a:normAutofit lnSpcReduction="10000"/>
          </a:bodyPr>
          <a:lstStyle/>
          <a:p>
            <a:r>
              <a:rPr lang="en-GB" sz="2600" dirty="0">
                <a:solidFill>
                  <a:srgbClr val="0070C0"/>
                </a:solidFill>
                <a:latin typeface="Arial" panose="020B0604020202020204" pitchFamily="34" charset="0"/>
              </a:rPr>
              <a:t>Link theory to your own practice;</a:t>
            </a:r>
          </a:p>
          <a:p>
            <a:r>
              <a:rPr lang="en-GB" sz="2600" dirty="0">
                <a:solidFill>
                  <a:srgbClr val="0070C0"/>
                </a:solidFill>
                <a:latin typeface="Arial" panose="020B0604020202020204" pitchFamily="34" charset="0"/>
              </a:rPr>
              <a:t>Use examples from your setting;</a:t>
            </a:r>
          </a:p>
          <a:p>
            <a:r>
              <a:rPr lang="en-GB" sz="2600" dirty="0">
                <a:solidFill>
                  <a:srgbClr val="0070C0"/>
                </a:solidFill>
                <a:latin typeface="Arial" panose="020B0604020202020204" pitchFamily="34" charset="0"/>
              </a:rPr>
              <a:t>Refer to legislation, policy and frameworks;</a:t>
            </a:r>
          </a:p>
          <a:p>
            <a:r>
              <a:rPr lang="en-GB" sz="2600" dirty="0">
                <a:solidFill>
                  <a:srgbClr val="0070C0"/>
                </a:solidFill>
                <a:latin typeface="Arial" panose="020B0604020202020204" pitchFamily="34" charset="0"/>
              </a:rPr>
              <a:t>Reflect on your role as a leader;</a:t>
            </a:r>
          </a:p>
          <a:p>
            <a:r>
              <a:rPr lang="en-GB" sz="2600" dirty="0">
                <a:solidFill>
                  <a:srgbClr val="0070C0"/>
                </a:solidFill>
                <a:latin typeface="Arial" panose="020B0604020202020204" pitchFamily="34" charset="0"/>
              </a:rPr>
              <a:t>Identify future actions for improvement.</a:t>
            </a:r>
            <a:endParaRPr lang="en-GB" dirty="0"/>
          </a:p>
        </p:txBody>
      </p:sp>
    </p:spTree>
    <p:extLst>
      <p:ext uri="{BB962C8B-B14F-4D97-AF65-F5344CB8AC3E}">
        <p14:creationId xmlns:p14="http://schemas.microsoft.com/office/powerpoint/2010/main" val="1742350226"/>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Cyfeirnodi</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Referencing</a:t>
            </a:r>
            <a:endParaRPr lang="en-GB" sz="4000" dirty="0">
              <a:solidFill>
                <a:srgbClr val="0070C0"/>
              </a:solidFill>
            </a:endParaRPr>
          </a:p>
        </p:txBody>
      </p:sp>
      <p:sp>
        <p:nvSpPr>
          <p:cNvPr id="4099" name="Rectangle 4"/>
          <p:cNvSpPr>
            <a:spLocks noGrp="1" noChangeArrowheads="1"/>
          </p:cNvSpPr>
          <p:nvPr>
            <p:ph idx="1"/>
          </p:nvPr>
        </p:nvSpPr>
        <p:spPr>
          <a:xfrm>
            <a:off x="296883" y="1825625"/>
            <a:ext cx="8597735" cy="4181280"/>
          </a:xfrm>
        </p:spPr>
        <p:txBody>
          <a:bodyPr>
            <a:normAutofit fontScale="92500" lnSpcReduction="20000"/>
          </a:bodyPr>
          <a:lstStyle/>
          <a:p>
            <a:pPr>
              <a:buFontTx/>
              <a:buNone/>
            </a:pPr>
            <a:r>
              <a:rPr lang="en-GB" altLang="cy-GB" sz="2000" dirty="0">
                <a:latin typeface="Arial" panose="020B0604020202020204" pitchFamily="34" charset="0"/>
                <a:cs typeface="Arial" panose="020B0604020202020204" pitchFamily="34" charset="0"/>
              </a:rPr>
              <a:t>Adediran, A. (2021) Diversity, equity, and inclusion: Practices and Impacts. </a:t>
            </a:r>
            <a:r>
              <a:rPr lang="en-GB" altLang="cy-GB" sz="2000" i="1" dirty="0">
                <a:latin typeface="Arial" panose="020B0604020202020204" pitchFamily="34" charset="0"/>
                <a:cs typeface="Arial" panose="020B0604020202020204" pitchFamily="34" charset="0"/>
              </a:rPr>
              <a:t>GRIN Verlag. </a:t>
            </a:r>
            <a:r>
              <a:rPr lang="en-GB" altLang="cy-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3"/>
              </a:rPr>
              <a:t>DIVERSITY-EQUITY-AND-INCLUSION-Practices-and-Impacts.pdf</a:t>
            </a:r>
            <a:r>
              <a:rPr lang="en-GB" sz="2000" dirty="0">
                <a:latin typeface="Arial" panose="020B0604020202020204" pitchFamily="34" charset="0"/>
                <a:cs typeface="Arial" panose="020B0604020202020204" pitchFamily="34" charset="0"/>
              </a:rPr>
              <a:t> [Accessed: August 17 2026].</a:t>
            </a:r>
          </a:p>
          <a:p>
            <a:pPr>
              <a:buFontTx/>
              <a:buNone/>
            </a:pPr>
            <a:endParaRPr lang="en-GB" sz="2000" dirty="0">
              <a:latin typeface="Arial" panose="020B0604020202020204" pitchFamily="34" charset="0"/>
              <a:cs typeface="Arial" panose="020B0604020202020204" pitchFamily="34" charset="0"/>
            </a:endParaRPr>
          </a:p>
          <a:p>
            <a:pPr>
              <a:buFontTx/>
              <a:buNone/>
            </a:pPr>
            <a:r>
              <a:rPr lang="en-GB" altLang="cy-GB" sz="2000" dirty="0">
                <a:latin typeface="Arial" panose="020B0604020202020204" pitchFamily="34" charset="0"/>
                <a:cs typeface="Arial" panose="020B0604020202020204" pitchFamily="34" charset="0"/>
              </a:rPr>
              <a:t>Burdick, A. (2021) </a:t>
            </a:r>
            <a:r>
              <a:rPr lang="en-GB" altLang="cy-GB" sz="2000" i="1" dirty="0">
                <a:latin typeface="Arial" panose="020B0604020202020204" pitchFamily="34" charset="0"/>
                <a:cs typeface="Arial" panose="020B0604020202020204" pitchFamily="34" charset="0"/>
              </a:rPr>
              <a:t>Unconscious bias: Everything you need to know about our hidden prejudices. </a:t>
            </a:r>
            <a:r>
              <a:rPr lang="en-GB" altLang="cy-GB" sz="2000" dirty="0">
                <a:latin typeface="Arial" panose="020B0604020202020204" pitchFamily="34" charset="0"/>
                <a:cs typeface="Arial" panose="020B0604020202020204" pitchFamily="34" charset="0"/>
              </a:rPr>
              <a:t>Summerdale Publishers Ltd. Available at: </a:t>
            </a:r>
            <a:r>
              <a:rPr lang="en-GB" sz="2000" dirty="0">
                <a:latin typeface="Arial" panose="020B0604020202020204" pitchFamily="34" charset="0"/>
                <a:cs typeface="Arial" panose="020B0604020202020204" pitchFamily="34" charset="0"/>
                <a:hlinkClick r:id="rId4"/>
              </a:rPr>
              <a:t>Unconscious Bias: Everything You Need to Know About Our Hidden Prejudices - Annie Burdick - Google Books </a:t>
            </a:r>
            <a:r>
              <a:rPr lang="en-GB" altLang="cy-GB" sz="2000" dirty="0">
                <a:latin typeface="Arial" panose="020B0604020202020204" pitchFamily="34" charset="0"/>
                <a:cs typeface="Arial" panose="020B0604020202020204" pitchFamily="34" charset="0"/>
              </a:rPr>
              <a:t>[Accessed: August 17 2026].</a:t>
            </a:r>
          </a:p>
          <a:p>
            <a:pPr>
              <a:buFontTx/>
              <a:buNone/>
            </a:pPr>
            <a:endParaRPr lang="en-GB" altLang="cy-GB" sz="2000" dirty="0">
              <a:latin typeface="Arial" panose="020B0604020202020204" pitchFamily="34" charset="0"/>
              <a:cs typeface="Arial" panose="020B0604020202020204" pitchFamily="34" charset="0"/>
            </a:endParaRPr>
          </a:p>
          <a:p>
            <a:pPr>
              <a:buFontTx/>
              <a:buNone/>
            </a:pPr>
            <a:r>
              <a:rPr lang="en-GB" altLang="cy-GB" sz="2000" dirty="0">
                <a:latin typeface="Arial" panose="020B0604020202020204" pitchFamily="34" charset="0"/>
                <a:cs typeface="Arial" panose="020B0604020202020204" pitchFamily="34" charset="0"/>
              </a:rPr>
              <a:t>DARPL (2026) </a:t>
            </a:r>
            <a:r>
              <a:rPr lang="en-GB" altLang="cy-GB" sz="2000" i="1" dirty="0">
                <a:latin typeface="Arial" panose="020B0604020202020204" pitchFamily="34" charset="0"/>
                <a:cs typeface="Arial" panose="020B0604020202020204" pitchFamily="34" charset="0"/>
              </a:rPr>
              <a:t>Diversity and anti-racist professional learning. </a:t>
            </a:r>
            <a:r>
              <a:rPr lang="en-GB" altLang="cy-GB" sz="2000" dirty="0">
                <a:latin typeface="Arial" panose="020B0604020202020204" pitchFamily="34" charset="0"/>
                <a:cs typeface="Arial" panose="020B0604020202020204" pitchFamily="34" charset="0"/>
              </a:rPr>
              <a:t>Available at: </a:t>
            </a:r>
            <a:r>
              <a:rPr lang="en-GB" altLang="cy-GB" sz="2000" dirty="0">
                <a:latin typeface="Arial" panose="020B0604020202020204" pitchFamily="34" charset="0"/>
                <a:cs typeface="Arial" panose="020B0604020202020204" pitchFamily="34" charset="0"/>
                <a:hlinkClick r:id="rId5"/>
              </a:rPr>
              <a:t>https://darpl.org/</a:t>
            </a:r>
            <a:r>
              <a:rPr lang="en-GB" altLang="cy-GB" sz="2000" dirty="0">
                <a:latin typeface="Arial" panose="020B0604020202020204" pitchFamily="34" charset="0"/>
                <a:cs typeface="Arial" panose="020B0604020202020204" pitchFamily="34" charset="0"/>
              </a:rPr>
              <a:t> [Accessed: August 17 2026].</a:t>
            </a:r>
          </a:p>
          <a:p>
            <a:pPr>
              <a:buFontTx/>
              <a:buNone/>
            </a:pPr>
            <a:endParaRPr lang="en-GB" altLang="cy-GB" sz="2000" dirty="0">
              <a:latin typeface="Arial" panose="020B0604020202020204" pitchFamily="34" charset="0"/>
              <a:cs typeface="Arial" panose="020B0604020202020204" pitchFamily="34" charset="0"/>
            </a:endParaRPr>
          </a:p>
          <a:p>
            <a:pPr>
              <a:buFontTx/>
              <a:buNone/>
            </a:pPr>
            <a:r>
              <a:rPr lang="en-GB" altLang="cy-GB" sz="2000" dirty="0">
                <a:latin typeface="Arial" panose="020B0604020202020204" pitchFamily="34" charset="0"/>
                <a:cs typeface="Arial" panose="020B0604020202020204" pitchFamily="34" charset="0"/>
              </a:rPr>
              <a:t>Mosher, R. F. (2024)</a:t>
            </a:r>
            <a:r>
              <a:rPr lang="en-GB" altLang="cy-GB" sz="2000" i="1" dirty="0">
                <a:latin typeface="Arial" panose="020B0604020202020204" pitchFamily="34" charset="0"/>
                <a:cs typeface="Arial" panose="020B0604020202020204" pitchFamily="34" charset="0"/>
              </a:rPr>
              <a:t> What constitutes a childcare anti-discriminatory practice? </a:t>
            </a:r>
            <a:r>
              <a:rPr lang="en-GB" altLang="cy-GB" sz="2000" dirty="0">
                <a:latin typeface="Arial" panose="020B0604020202020204" pitchFamily="34" charset="0"/>
                <a:cs typeface="Arial" panose="020B0604020202020204" pitchFamily="34" charset="0"/>
              </a:rPr>
              <a:t>Available at:   </a:t>
            </a:r>
            <a:r>
              <a:rPr lang="en-GB" altLang="cy-GB" sz="2000" dirty="0">
                <a:latin typeface="Arial" panose="020B0604020202020204" pitchFamily="34" charset="0"/>
                <a:cs typeface="Arial" panose="020B0604020202020204" pitchFamily="34" charset="0"/>
                <a:hlinkClick r:id="rId6"/>
              </a:rPr>
              <a:t>https://storychanges.com/what-constitutes-a-childcare-anti-discrimination-practice.html</a:t>
            </a:r>
            <a:r>
              <a:rPr lang="en-GB" altLang="cy-GB" sz="2000" dirty="0">
                <a:latin typeface="Arial" panose="020B0604020202020204" pitchFamily="34" charset="0"/>
                <a:cs typeface="Arial" panose="020B0604020202020204" pitchFamily="34" charset="0"/>
              </a:rPr>
              <a:t> [Accessed: August 17 2026].</a:t>
            </a:r>
          </a:p>
        </p:txBody>
      </p:sp>
    </p:spTree>
    <p:extLst>
      <p:ext uri="{BB962C8B-B14F-4D97-AF65-F5344CB8AC3E}">
        <p14:creationId xmlns:p14="http://schemas.microsoft.com/office/powerpoint/2010/main" val="1298286671"/>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696D1E-60DD-3CDB-62B8-808FCF365D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88A81D-1B40-02C4-BEAC-A9BE64FDA999}"/>
              </a:ext>
            </a:extLst>
          </p:cNvPr>
          <p:cNvSpPr>
            <a:spLocks noGrp="1"/>
          </p:cNvSpPr>
          <p:nvPr>
            <p:ph type="title"/>
          </p:nvPr>
        </p:nvSpPr>
        <p:spPr>
          <a:xfrm>
            <a:off x="628650" y="365127"/>
            <a:ext cx="7886700" cy="1825982"/>
          </a:xfrm>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Diolch am eich cyfranogiad</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Thank you for your participation</a:t>
            </a:r>
            <a:endParaRPr lang="en-GB" sz="4000" dirty="0">
              <a:solidFill>
                <a:srgbClr val="0070C0"/>
              </a:solidFill>
            </a:endParaRPr>
          </a:p>
        </p:txBody>
      </p:sp>
      <p:sp>
        <p:nvSpPr>
          <p:cNvPr id="4099" name="Rectangle 4">
            <a:extLst>
              <a:ext uri="{FF2B5EF4-FFF2-40B4-BE49-F238E27FC236}">
                <a16:creationId xmlns:a16="http://schemas.microsoft.com/office/drawing/2014/main" id="{FDFF3F3D-5AD1-0299-0B8F-60AC9786E96D}"/>
              </a:ext>
            </a:extLst>
          </p:cNvPr>
          <p:cNvSpPr>
            <a:spLocks noGrp="1" noChangeArrowheads="1"/>
          </p:cNvSpPr>
          <p:nvPr>
            <p:ph sz="half" idx="1"/>
          </p:nvPr>
        </p:nvSpPr>
        <p:spPr>
          <a:xfrm>
            <a:off x="228599" y="1825624"/>
            <a:ext cx="4343401" cy="4040337"/>
          </a:xfrm>
        </p:spPr>
        <p:txBody>
          <a:bodyPr>
            <a:normAutofit fontScale="92500" lnSpcReduction="20000"/>
          </a:bodyPr>
          <a:lstStyle/>
          <a:p>
            <a:pPr marL="0" lvl="0" indent="0">
              <a:buNone/>
            </a:pPr>
            <a:endParaRPr lang="cy-GB" dirty="0">
              <a:latin typeface="Arial" panose="020B0604020202020204" pitchFamily="34" charset="0"/>
              <a:cs typeface="Arial" panose="020B0604020202020204" pitchFamily="34" charset="0"/>
            </a:endParaRPr>
          </a:p>
          <a:p>
            <a:pPr lvl="0"/>
            <a:r>
              <a:rPr lang="cy-GB" noProof="0" dirty="0">
                <a:latin typeface="Arial" panose="020B0604020202020204" pitchFamily="34" charset="0"/>
                <a:cs typeface="Arial" panose="020B0604020202020204" pitchFamily="34" charset="0"/>
              </a:rPr>
              <a:t>Unrhyw gwestiynau neu fyfyrdodau?</a:t>
            </a:r>
          </a:p>
          <a:p>
            <a:pPr lvl="0"/>
            <a:r>
              <a:rPr lang="cy-GB" dirty="0">
                <a:latin typeface="Arial" panose="020B0604020202020204" pitchFamily="34" charset="0"/>
                <a:cs typeface="Arial" panose="020B0604020202020204" pitchFamily="34" charset="0"/>
              </a:rPr>
              <a:t>Cwblhewch y ffurflen gwerthusiad os gwelwch yn dda.</a:t>
            </a:r>
          </a:p>
          <a:p>
            <a:pPr lvl="0"/>
            <a:endParaRPr lang="cy-GB" noProof="0" dirty="0">
              <a:latin typeface="Arial" panose="020B0604020202020204" pitchFamily="34" charset="0"/>
              <a:cs typeface="Arial" panose="020B0604020202020204" pitchFamily="34" charset="0"/>
            </a:endParaRPr>
          </a:p>
          <a:p>
            <a:pPr lvl="0"/>
            <a:r>
              <a:rPr lang="en-GB" noProof="0" dirty="0">
                <a:solidFill>
                  <a:srgbClr val="0070C0"/>
                </a:solidFill>
                <a:latin typeface="Arial" panose="020B0604020202020204" pitchFamily="34" charset="0"/>
                <a:cs typeface="Arial" panose="020B0604020202020204" pitchFamily="34" charset="0"/>
              </a:rPr>
              <a:t>Any questions or reflections?</a:t>
            </a:r>
          </a:p>
          <a:p>
            <a:pPr lvl="0"/>
            <a:r>
              <a:rPr lang="en-GB" noProof="0" dirty="0">
                <a:solidFill>
                  <a:srgbClr val="0070C0"/>
                </a:solidFill>
                <a:latin typeface="Arial" panose="020B0604020202020204" pitchFamily="34" charset="0"/>
                <a:cs typeface="Arial" panose="020B0604020202020204" pitchFamily="34" charset="0"/>
              </a:rPr>
              <a:t>Please complete the evaluation form.</a:t>
            </a:r>
          </a:p>
          <a:p>
            <a:pPr lvl="0"/>
            <a:endParaRPr lang="cy-GB" noProof="0" dirty="0">
              <a:latin typeface="Arial" panose="020B0604020202020204" pitchFamily="34" charset="0"/>
              <a:cs typeface="Arial" panose="020B0604020202020204" pitchFamily="34" charset="0"/>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19B60A6E-019D-DEE4-1BB0-DD8D74007394}"/>
              </a:ext>
            </a:extLst>
          </p:cNvPr>
          <p:cNvSpPr>
            <a:spLocks noGrp="1"/>
          </p:cNvSpPr>
          <p:nvPr>
            <p:ph sz="half" idx="2"/>
          </p:nvPr>
        </p:nvSpPr>
        <p:spPr/>
        <p:txBody>
          <a:bodyPr>
            <a:normAutofit fontScale="92500" lnSpcReduction="20000"/>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6E4BE4C2-9B2F-ED59-1DDD-A6DF463509B4}"/>
              </a:ext>
            </a:extLst>
          </p:cNvPr>
          <p:cNvSpPr>
            <a:spLocks noGrp="1"/>
          </p:cNvSpPr>
          <p:nvPr>
            <p:ph sz="quarter" idx="4294967295"/>
          </p:nvPr>
        </p:nvSpPr>
        <p:spPr>
          <a:xfrm>
            <a:off x="4572001" y="1977389"/>
            <a:ext cx="4220307" cy="3934471"/>
          </a:xfrm>
        </p:spPr>
        <p:txBody>
          <a:bodyPr>
            <a:normAutofit/>
          </a:bodyPr>
          <a:lstStyle/>
          <a:p>
            <a:pPr marL="0" indent="0">
              <a:buNone/>
            </a:pPr>
            <a:endParaRPr lang="en-GB" sz="2600" dirty="0">
              <a:solidFill>
                <a:srgbClr val="0070C0"/>
              </a:solidFill>
              <a:latin typeface="Arial" panose="020B0604020202020204" pitchFamily="34" charset="0"/>
            </a:endParaRPr>
          </a:p>
          <a:p>
            <a:pPr marL="0" indent="0">
              <a:buNone/>
            </a:pPr>
            <a:endParaRPr lang="en-GB" sz="2600" dirty="0">
              <a:solidFill>
                <a:srgbClr val="0070C0"/>
              </a:solidFill>
              <a:latin typeface="Arial" panose="020B0604020202020204" pitchFamily="34" charset="0"/>
            </a:endParaRPr>
          </a:p>
        </p:txBody>
      </p:sp>
      <p:pic>
        <p:nvPicPr>
          <p:cNvPr id="6" name="Picture 5">
            <a:extLst>
              <a:ext uri="{FF2B5EF4-FFF2-40B4-BE49-F238E27FC236}">
                <a16:creationId xmlns:a16="http://schemas.microsoft.com/office/drawing/2014/main" id="{D3F8B76E-CCD9-2179-0BFF-2F11B775E7AE}"/>
              </a:ext>
            </a:extLst>
          </p:cNvPr>
          <p:cNvPicPr>
            <a:picLocks noChangeAspect="1"/>
          </p:cNvPicPr>
          <p:nvPr/>
        </p:nvPicPr>
        <p:blipFill>
          <a:blip r:embed="rId3"/>
          <a:stretch>
            <a:fillRect/>
          </a:stretch>
        </p:blipFill>
        <p:spPr>
          <a:xfrm>
            <a:off x="5064369" y="2191109"/>
            <a:ext cx="3527179" cy="3444378"/>
          </a:xfrm>
          <a:prstGeom prst="rect">
            <a:avLst/>
          </a:prstGeom>
        </p:spPr>
      </p:pic>
    </p:spTree>
    <p:extLst>
      <p:ext uri="{BB962C8B-B14F-4D97-AF65-F5344CB8AC3E}">
        <p14:creationId xmlns:p14="http://schemas.microsoft.com/office/powerpoint/2010/main" val="3764902944"/>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VEVOX.CONNECTED.SESSION" val="{&quot;access_code&quot;:&quot;113688793&quot;,&quot;project_id&quot;:934357}"/>
</p:tagLst>
</file>

<file path=ppt/tags/tag2.xml><?xml version="1.0" encoding="utf-8"?>
<p:tagLst xmlns:a="http://schemas.openxmlformats.org/drawingml/2006/main" xmlns:r="http://schemas.openxmlformats.org/officeDocument/2006/relationships" xmlns:p="http://schemas.openxmlformats.org/presentationml/2006/main">
  <p:tag name="VEVOX.PREBRANDED" val="X"/>
  <p:tag name="VEVOX.QR.DIMENSIONS" val="0"/>
  <p:tag name="VEVOX.INSTRUCTIONS.V2" val="168996997"/>
</p:tagLst>
</file>

<file path=ppt/tags/tag3.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4.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5.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6.xml><?xml version="1.0" encoding="utf-8"?>
<p:tagLst xmlns:a="http://schemas.openxmlformats.org/drawingml/2006/main" xmlns:r="http://schemas.openxmlformats.org/officeDocument/2006/relationships" xmlns:p="http://schemas.openxmlformats.org/presentationml/2006/main">
  <p:tag name="VEVOX.QR.IMAGE" val="x"/>
</p:tagLst>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73033D62-CA48-408F-A4C6-FBA12926F5A7}">
  <we:reference id="3e0fcce7-415c-4081-926c-b4e449c650e4" version="1.1.0.2" store="EXCatalog" storeType="EXCatalog"/>
  <we:alternateReferences>
    <we:reference id="WA200004709" version="1.1.0.2" store="en-US"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Office Theme</Template>
  <TotalTime>0</TotalTime>
  <Words>2754</Words>
  <Application>Microsoft Office PowerPoint</Application>
  <PresentationFormat>On-screen Show (4:3)</PresentationFormat>
  <Paragraphs>549</Paragraphs>
  <Slides>50</Slides>
  <Notes>48</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50</vt:i4>
      </vt:variant>
    </vt:vector>
  </HeadingPairs>
  <TitlesOfParts>
    <vt:vector size="59" baseType="lpstr">
      <vt:lpstr>ＭＳ Ｐゴシック</vt:lpstr>
      <vt:lpstr>Arial</vt:lpstr>
      <vt:lpstr>Calibri</vt:lpstr>
      <vt:lpstr>Calibri Light</vt:lpstr>
      <vt:lpstr>Title Slide 1</vt:lpstr>
      <vt:lpstr>Title Slide 2</vt:lpstr>
      <vt:lpstr>Title Slide 4</vt:lpstr>
      <vt:lpstr>Sub Title 1</vt:lpstr>
      <vt:lpstr>Accessible 2</vt:lpstr>
      <vt:lpstr>Sesiwn 4   Arweinyddiaeth Gynhwysol, Tegwch a Chyfiawnder Cymdeithasol   </vt:lpstr>
      <vt:lpstr>Cynnwys Contents</vt:lpstr>
      <vt:lpstr>Adran 1 Section 1</vt:lpstr>
      <vt:lpstr>Deilliannau dysgu Learning outcomes</vt:lpstr>
      <vt:lpstr>Nod y sesiwn Aim of session</vt:lpstr>
      <vt:lpstr>Asesiad Assessment</vt:lpstr>
      <vt:lpstr>Cwmwl Geiriau Word Cloud</vt:lpstr>
      <vt:lpstr>Adran 2 Section 2</vt:lpstr>
      <vt:lpstr>Trafodwch Discuss</vt:lpstr>
      <vt:lpstr>Cydraddoldeb neu Thegwch? Equality or Equity?</vt:lpstr>
      <vt:lpstr>Senario 1 Scenario 1</vt:lpstr>
      <vt:lpstr>Senario 2 Scenario 2</vt:lpstr>
      <vt:lpstr>Senario 3 Scenario 3</vt:lpstr>
      <vt:lpstr>Adran 3 Section 3</vt:lpstr>
      <vt:lpstr>Nodweddion Characteristics</vt:lpstr>
      <vt:lpstr>Gweithgaredd Activity</vt:lpstr>
      <vt:lpstr>Trafodwch Discuss</vt:lpstr>
      <vt:lpstr>PowerPoint Presentation</vt:lpstr>
      <vt:lpstr>Adran 4 Section 4</vt:lpstr>
      <vt:lpstr>Diffiniad Definition</vt:lpstr>
      <vt:lpstr>Rhagfarn gudd Unconscious bias</vt:lpstr>
      <vt:lpstr>Trafodwch Discuss</vt:lpstr>
      <vt:lpstr>Trafodwch Discuss</vt:lpstr>
      <vt:lpstr>Trafodwch Discuss</vt:lpstr>
      <vt:lpstr>Trafodwch Discuss</vt:lpstr>
      <vt:lpstr>Trafodwch Discuss</vt:lpstr>
      <vt:lpstr>Adran 5 Section 5</vt:lpstr>
      <vt:lpstr>DARPL</vt:lpstr>
      <vt:lpstr>Astudiaeth Achos CAC EDI Case Study</vt:lpstr>
      <vt:lpstr>Cynllun Gwella Improvement Plan</vt:lpstr>
      <vt:lpstr>Adran 6 Section 6</vt:lpstr>
      <vt:lpstr>Ardaloedd archwiliad Audit areas</vt:lpstr>
      <vt:lpstr>Pam gwneud archwiliad? Why audit?</vt:lpstr>
      <vt:lpstr>Offer gwneud archwiliad Audit tools</vt:lpstr>
      <vt:lpstr>PowerPoint Presentation</vt:lpstr>
      <vt:lpstr>PowerPoint Presentation</vt:lpstr>
      <vt:lpstr>Adran 7 Section 7</vt:lpstr>
      <vt:lpstr>Trosolwg Overview</vt:lpstr>
      <vt:lpstr>Tasg asesiad Assessment task</vt:lpstr>
      <vt:lpstr>Deilliannau dysgu Learning outcomes</vt:lpstr>
      <vt:lpstr>Arweinyddiaeth gynhwysol,tegwch a chyfiawnder cymdeithasol Inclusive leadership, equity and social justice</vt:lpstr>
      <vt:lpstr>Ffynonellau tystiolaeth Evidence sources</vt:lpstr>
      <vt:lpstr>Strwythur awgrymedig Suggested structure</vt:lpstr>
      <vt:lpstr>Prif gorff Main discussion</vt:lpstr>
      <vt:lpstr>Prif gorff Main discussion</vt:lpstr>
      <vt:lpstr>Prif gorff Main discussion</vt:lpstr>
      <vt:lpstr>Strwythur awgrymedig Suggested structure</vt:lpstr>
      <vt:lpstr>Awgrymiadau defnyddiol Top tips</vt:lpstr>
      <vt:lpstr>Cyfeirnodi Referencing</vt:lpstr>
      <vt:lpstr>Diolch am eich cyfranogiad Thank you for your participation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Alison Rees-Edwards</cp:lastModifiedBy>
  <cp:revision>18</cp:revision>
  <dcterms:created xsi:type="dcterms:W3CDTF">2021-03-10T12:10:47Z</dcterms:created>
  <dcterms:modified xsi:type="dcterms:W3CDTF">2026-08-21T13:09:41Z</dcterms:modified>
</cp:coreProperties>
</file>