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305" r:id="rId3"/>
    <p:sldId id="304" r:id="rId4"/>
    <p:sldId id="307" r:id="rId5"/>
    <p:sldId id="306" r:id="rId6"/>
    <p:sldId id="310" r:id="rId7"/>
    <p:sldId id="322" r:id="rId8"/>
    <p:sldId id="308" r:id="rId9"/>
    <p:sldId id="309" r:id="rId10"/>
    <p:sldId id="314" r:id="rId11"/>
    <p:sldId id="315" r:id="rId12"/>
    <p:sldId id="316" r:id="rId13"/>
    <p:sldId id="317" r:id="rId14"/>
    <p:sldId id="318" r:id="rId15"/>
    <p:sldId id="320" r:id="rId16"/>
    <p:sldId id="319" r:id="rId17"/>
    <p:sldId id="321" r:id="rId18"/>
    <p:sldId id="311" r:id="rId19"/>
    <p:sldId id="323" r:id="rId20"/>
    <p:sldId id="31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8"/>
    <p:restoredTop sz="95794"/>
  </p:normalViewPr>
  <p:slideViewPr>
    <p:cSldViewPr snapToGrid="0" snapToObjects="1">
      <p:cViewPr varScale="1">
        <p:scale>
          <a:sx n="106" d="100"/>
          <a:sy n="106" d="100"/>
        </p:scale>
        <p:origin x="8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817CDB-21D3-4F8F-B247-FB562D7C1204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78573FF0-2DAA-4848-8B45-5F330973B9CB}">
      <dgm:prSet/>
      <dgm:spPr/>
      <dgm:t>
        <a:bodyPr/>
        <a:lstStyle/>
        <a:p>
          <a:r>
            <a:rPr lang="en-GB" dirty="0"/>
            <a:t>Legal?</a:t>
          </a:r>
          <a:endParaRPr lang="en-US" dirty="0"/>
        </a:p>
      </dgm:t>
    </dgm:pt>
    <dgm:pt modelId="{D2E8BF9E-F389-4F2C-BC89-5A1C1BD61202}" type="parTrans" cxnId="{BAB5DEC3-5FDB-4361-8B82-0A2451BDBAC9}">
      <dgm:prSet/>
      <dgm:spPr/>
      <dgm:t>
        <a:bodyPr/>
        <a:lstStyle/>
        <a:p>
          <a:endParaRPr lang="en-US"/>
        </a:p>
      </dgm:t>
    </dgm:pt>
    <dgm:pt modelId="{38422C9C-12A8-4A67-B29F-65307842274A}" type="sibTrans" cxnId="{BAB5DEC3-5FDB-4361-8B82-0A2451BDBAC9}">
      <dgm:prSet/>
      <dgm:spPr/>
      <dgm:t>
        <a:bodyPr/>
        <a:lstStyle/>
        <a:p>
          <a:endParaRPr lang="en-US"/>
        </a:p>
      </dgm:t>
    </dgm:pt>
    <dgm:pt modelId="{2963AD67-EF9F-4554-81AF-197FDD7C4A5C}">
      <dgm:prSet/>
      <dgm:spPr/>
      <dgm:t>
        <a:bodyPr/>
        <a:lstStyle/>
        <a:p>
          <a:r>
            <a:rPr lang="en-GB" dirty="0"/>
            <a:t>Academic?</a:t>
          </a:r>
          <a:endParaRPr lang="en-US" dirty="0"/>
        </a:p>
      </dgm:t>
    </dgm:pt>
    <dgm:pt modelId="{9EA9015E-605A-431B-820A-0EEAF7AFE4FE}" type="parTrans" cxnId="{D1324D21-80B8-477E-B2B7-06F2AC49841B}">
      <dgm:prSet/>
      <dgm:spPr/>
      <dgm:t>
        <a:bodyPr/>
        <a:lstStyle/>
        <a:p>
          <a:endParaRPr lang="en-US"/>
        </a:p>
      </dgm:t>
    </dgm:pt>
    <dgm:pt modelId="{2A588E3A-7F01-431F-A87B-4403E05F3403}" type="sibTrans" cxnId="{D1324D21-80B8-477E-B2B7-06F2AC49841B}">
      <dgm:prSet/>
      <dgm:spPr/>
      <dgm:t>
        <a:bodyPr/>
        <a:lstStyle/>
        <a:p>
          <a:endParaRPr lang="en-US"/>
        </a:p>
      </dgm:t>
    </dgm:pt>
    <dgm:pt modelId="{3035B1E4-BE43-4112-A551-599F25D18F83}">
      <dgm:prSet/>
      <dgm:spPr/>
      <dgm:t>
        <a:bodyPr/>
        <a:lstStyle/>
        <a:p>
          <a:r>
            <a:rPr lang="en-GB" dirty="0"/>
            <a:t>Political?</a:t>
          </a:r>
          <a:endParaRPr lang="en-US" dirty="0"/>
        </a:p>
      </dgm:t>
    </dgm:pt>
    <dgm:pt modelId="{0F1DBA78-3EE6-4116-8168-47842D8558AC}" type="parTrans" cxnId="{1F03CF8F-4FF3-4D4E-8D13-E8E83E4961FC}">
      <dgm:prSet/>
      <dgm:spPr/>
      <dgm:t>
        <a:bodyPr/>
        <a:lstStyle/>
        <a:p>
          <a:endParaRPr lang="en-US"/>
        </a:p>
      </dgm:t>
    </dgm:pt>
    <dgm:pt modelId="{6BE5226B-A453-42F4-B3E4-CC4B8D0499F7}" type="sibTrans" cxnId="{1F03CF8F-4FF3-4D4E-8D13-E8E83E4961FC}">
      <dgm:prSet/>
      <dgm:spPr/>
      <dgm:t>
        <a:bodyPr/>
        <a:lstStyle/>
        <a:p>
          <a:endParaRPr lang="en-US"/>
        </a:p>
      </dgm:t>
    </dgm:pt>
    <dgm:pt modelId="{CBF6A226-7646-664F-A979-7E063264A3AB}" type="pres">
      <dgm:prSet presAssocID="{8E817CDB-21D3-4F8F-B247-FB562D7C1204}" presName="vert0" presStyleCnt="0">
        <dgm:presLayoutVars>
          <dgm:dir/>
          <dgm:animOne val="branch"/>
          <dgm:animLvl val="lvl"/>
        </dgm:presLayoutVars>
      </dgm:prSet>
      <dgm:spPr/>
    </dgm:pt>
    <dgm:pt modelId="{1453CD38-1C1A-CF45-84A5-DE09DDDFA747}" type="pres">
      <dgm:prSet presAssocID="{78573FF0-2DAA-4848-8B45-5F330973B9CB}" presName="thickLine" presStyleLbl="alignNode1" presStyleIdx="0" presStyleCnt="3"/>
      <dgm:spPr/>
    </dgm:pt>
    <dgm:pt modelId="{606BAF89-CC03-B545-9F27-E1D6C87E9E16}" type="pres">
      <dgm:prSet presAssocID="{78573FF0-2DAA-4848-8B45-5F330973B9CB}" presName="horz1" presStyleCnt="0"/>
      <dgm:spPr/>
    </dgm:pt>
    <dgm:pt modelId="{543564EA-176F-1F4E-8117-6E8EFC50DA58}" type="pres">
      <dgm:prSet presAssocID="{78573FF0-2DAA-4848-8B45-5F330973B9CB}" presName="tx1" presStyleLbl="revTx" presStyleIdx="0" presStyleCnt="3"/>
      <dgm:spPr/>
    </dgm:pt>
    <dgm:pt modelId="{BE86E1D7-D922-C047-8FAA-28AD52870C2F}" type="pres">
      <dgm:prSet presAssocID="{78573FF0-2DAA-4848-8B45-5F330973B9CB}" presName="vert1" presStyleCnt="0"/>
      <dgm:spPr/>
    </dgm:pt>
    <dgm:pt modelId="{6E3FCD96-6AF9-D34F-AC5D-DD325F8B4AD7}" type="pres">
      <dgm:prSet presAssocID="{2963AD67-EF9F-4554-81AF-197FDD7C4A5C}" presName="thickLine" presStyleLbl="alignNode1" presStyleIdx="1" presStyleCnt="3"/>
      <dgm:spPr/>
    </dgm:pt>
    <dgm:pt modelId="{171F30CB-A8CE-BA4F-8CB6-569DF396DA92}" type="pres">
      <dgm:prSet presAssocID="{2963AD67-EF9F-4554-81AF-197FDD7C4A5C}" presName="horz1" presStyleCnt="0"/>
      <dgm:spPr/>
    </dgm:pt>
    <dgm:pt modelId="{481C9C55-F5A5-7543-863C-14154D977E18}" type="pres">
      <dgm:prSet presAssocID="{2963AD67-EF9F-4554-81AF-197FDD7C4A5C}" presName="tx1" presStyleLbl="revTx" presStyleIdx="1" presStyleCnt="3"/>
      <dgm:spPr/>
    </dgm:pt>
    <dgm:pt modelId="{D16C1248-1373-3745-9D02-20072212C365}" type="pres">
      <dgm:prSet presAssocID="{2963AD67-EF9F-4554-81AF-197FDD7C4A5C}" presName="vert1" presStyleCnt="0"/>
      <dgm:spPr/>
    </dgm:pt>
    <dgm:pt modelId="{8E15BCDC-69E5-4C43-834C-89BE60531A91}" type="pres">
      <dgm:prSet presAssocID="{3035B1E4-BE43-4112-A551-599F25D18F83}" presName="thickLine" presStyleLbl="alignNode1" presStyleIdx="2" presStyleCnt="3"/>
      <dgm:spPr/>
    </dgm:pt>
    <dgm:pt modelId="{4E06DF32-6EEC-0C44-9977-94FB655182EA}" type="pres">
      <dgm:prSet presAssocID="{3035B1E4-BE43-4112-A551-599F25D18F83}" presName="horz1" presStyleCnt="0"/>
      <dgm:spPr/>
    </dgm:pt>
    <dgm:pt modelId="{367471D6-2183-4E47-A8CF-B26DAFEAFB7B}" type="pres">
      <dgm:prSet presAssocID="{3035B1E4-BE43-4112-A551-599F25D18F83}" presName="tx1" presStyleLbl="revTx" presStyleIdx="2" presStyleCnt="3"/>
      <dgm:spPr/>
    </dgm:pt>
    <dgm:pt modelId="{D9D7F4A0-6119-744F-B61B-4C97580A4E9A}" type="pres">
      <dgm:prSet presAssocID="{3035B1E4-BE43-4112-A551-599F25D18F83}" presName="vert1" presStyleCnt="0"/>
      <dgm:spPr/>
    </dgm:pt>
  </dgm:ptLst>
  <dgm:cxnLst>
    <dgm:cxn modelId="{20563104-A0D7-7C4A-B1D4-0D66E4B067D8}" type="presOf" srcId="{2963AD67-EF9F-4554-81AF-197FDD7C4A5C}" destId="{481C9C55-F5A5-7543-863C-14154D977E18}" srcOrd="0" destOrd="0" presId="urn:microsoft.com/office/officeart/2008/layout/LinedList"/>
    <dgm:cxn modelId="{D1324D21-80B8-477E-B2B7-06F2AC49841B}" srcId="{8E817CDB-21D3-4F8F-B247-FB562D7C1204}" destId="{2963AD67-EF9F-4554-81AF-197FDD7C4A5C}" srcOrd="1" destOrd="0" parTransId="{9EA9015E-605A-431B-820A-0EEAF7AFE4FE}" sibTransId="{2A588E3A-7F01-431F-A87B-4403E05F3403}"/>
    <dgm:cxn modelId="{79DD3023-B747-8441-82BA-F02D1EA5CDFF}" type="presOf" srcId="{78573FF0-2DAA-4848-8B45-5F330973B9CB}" destId="{543564EA-176F-1F4E-8117-6E8EFC50DA58}" srcOrd="0" destOrd="0" presId="urn:microsoft.com/office/officeart/2008/layout/LinedList"/>
    <dgm:cxn modelId="{774D0A2B-D989-3F4D-9331-D052F9460F73}" type="presOf" srcId="{3035B1E4-BE43-4112-A551-599F25D18F83}" destId="{367471D6-2183-4E47-A8CF-B26DAFEAFB7B}" srcOrd="0" destOrd="0" presId="urn:microsoft.com/office/officeart/2008/layout/LinedList"/>
    <dgm:cxn modelId="{CDEAE865-35C9-F94F-BEE4-700C9BC7CF07}" type="presOf" srcId="{8E817CDB-21D3-4F8F-B247-FB562D7C1204}" destId="{CBF6A226-7646-664F-A979-7E063264A3AB}" srcOrd="0" destOrd="0" presId="urn:microsoft.com/office/officeart/2008/layout/LinedList"/>
    <dgm:cxn modelId="{1F03CF8F-4FF3-4D4E-8D13-E8E83E4961FC}" srcId="{8E817CDB-21D3-4F8F-B247-FB562D7C1204}" destId="{3035B1E4-BE43-4112-A551-599F25D18F83}" srcOrd="2" destOrd="0" parTransId="{0F1DBA78-3EE6-4116-8168-47842D8558AC}" sibTransId="{6BE5226B-A453-42F4-B3E4-CC4B8D0499F7}"/>
    <dgm:cxn modelId="{BAB5DEC3-5FDB-4361-8B82-0A2451BDBAC9}" srcId="{8E817CDB-21D3-4F8F-B247-FB562D7C1204}" destId="{78573FF0-2DAA-4848-8B45-5F330973B9CB}" srcOrd="0" destOrd="0" parTransId="{D2E8BF9E-F389-4F2C-BC89-5A1C1BD61202}" sibTransId="{38422C9C-12A8-4A67-B29F-65307842274A}"/>
    <dgm:cxn modelId="{464E1BF1-C03D-494B-8F35-FA0BD092D1E6}" type="presParOf" srcId="{CBF6A226-7646-664F-A979-7E063264A3AB}" destId="{1453CD38-1C1A-CF45-84A5-DE09DDDFA747}" srcOrd="0" destOrd="0" presId="urn:microsoft.com/office/officeart/2008/layout/LinedList"/>
    <dgm:cxn modelId="{25690A6F-7045-654C-A1C0-C56852654AA9}" type="presParOf" srcId="{CBF6A226-7646-664F-A979-7E063264A3AB}" destId="{606BAF89-CC03-B545-9F27-E1D6C87E9E16}" srcOrd="1" destOrd="0" presId="urn:microsoft.com/office/officeart/2008/layout/LinedList"/>
    <dgm:cxn modelId="{1861DD48-151E-EE45-8A3D-5286B4ECEF99}" type="presParOf" srcId="{606BAF89-CC03-B545-9F27-E1D6C87E9E16}" destId="{543564EA-176F-1F4E-8117-6E8EFC50DA58}" srcOrd="0" destOrd="0" presId="urn:microsoft.com/office/officeart/2008/layout/LinedList"/>
    <dgm:cxn modelId="{381A6AE8-4D80-0847-8496-132CA466AEFB}" type="presParOf" srcId="{606BAF89-CC03-B545-9F27-E1D6C87E9E16}" destId="{BE86E1D7-D922-C047-8FAA-28AD52870C2F}" srcOrd="1" destOrd="0" presId="urn:microsoft.com/office/officeart/2008/layout/LinedList"/>
    <dgm:cxn modelId="{A5462F00-1283-474E-871F-EF22C48C0407}" type="presParOf" srcId="{CBF6A226-7646-664F-A979-7E063264A3AB}" destId="{6E3FCD96-6AF9-D34F-AC5D-DD325F8B4AD7}" srcOrd="2" destOrd="0" presId="urn:microsoft.com/office/officeart/2008/layout/LinedList"/>
    <dgm:cxn modelId="{9652DFC7-F285-D34A-AAE3-37D43713883F}" type="presParOf" srcId="{CBF6A226-7646-664F-A979-7E063264A3AB}" destId="{171F30CB-A8CE-BA4F-8CB6-569DF396DA92}" srcOrd="3" destOrd="0" presId="urn:microsoft.com/office/officeart/2008/layout/LinedList"/>
    <dgm:cxn modelId="{D36F4BA0-D936-E74B-A3B4-74F7CDBD057A}" type="presParOf" srcId="{171F30CB-A8CE-BA4F-8CB6-569DF396DA92}" destId="{481C9C55-F5A5-7543-863C-14154D977E18}" srcOrd="0" destOrd="0" presId="urn:microsoft.com/office/officeart/2008/layout/LinedList"/>
    <dgm:cxn modelId="{35805611-541B-4A4F-86F6-7697467B7761}" type="presParOf" srcId="{171F30CB-A8CE-BA4F-8CB6-569DF396DA92}" destId="{D16C1248-1373-3745-9D02-20072212C365}" srcOrd="1" destOrd="0" presId="urn:microsoft.com/office/officeart/2008/layout/LinedList"/>
    <dgm:cxn modelId="{64F13FE5-FD5E-6346-B021-82898DDFD3E2}" type="presParOf" srcId="{CBF6A226-7646-664F-A979-7E063264A3AB}" destId="{8E15BCDC-69E5-4C43-834C-89BE60531A91}" srcOrd="4" destOrd="0" presId="urn:microsoft.com/office/officeart/2008/layout/LinedList"/>
    <dgm:cxn modelId="{4AAF6288-4ADB-FA40-8A87-81071B6864BA}" type="presParOf" srcId="{CBF6A226-7646-664F-A979-7E063264A3AB}" destId="{4E06DF32-6EEC-0C44-9977-94FB655182EA}" srcOrd="5" destOrd="0" presId="urn:microsoft.com/office/officeart/2008/layout/LinedList"/>
    <dgm:cxn modelId="{84E3DD48-2810-F34E-9057-D21E5502E0F8}" type="presParOf" srcId="{4E06DF32-6EEC-0C44-9977-94FB655182EA}" destId="{367471D6-2183-4E47-A8CF-B26DAFEAFB7B}" srcOrd="0" destOrd="0" presId="urn:microsoft.com/office/officeart/2008/layout/LinedList"/>
    <dgm:cxn modelId="{B9E839D7-A39C-3844-BC86-4AEA545636A9}" type="presParOf" srcId="{4E06DF32-6EEC-0C44-9977-94FB655182EA}" destId="{D9D7F4A0-6119-744F-B61B-4C97580A4E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3CD38-1C1A-CF45-84A5-DE09DDDFA747}">
      <dsp:nvSpPr>
        <dsp:cNvPr id="0" name=""/>
        <dsp:cNvSpPr/>
      </dsp:nvSpPr>
      <dsp:spPr>
        <a:xfrm>
          <a:off x="0" y="2602"/>
          <a:ext cx="351512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3564EA-176F-1F4E-8117-6E8EFC50DA58}">
      <dsp:nvSpPr>
        <dsp:cNvPr id="0" name=""/>
        <dsp:cNvSpPr/>
      </dsp:nvSpPr>
      <dsp:spPr>
        <a:xfrm>
          <a:off x="0" y="2602"/>
          <a:ext cx="3515128" cy="1775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Legal?</a:t>
          </a:r>
          <a:endParaRPr lang="en-US" sz="5500" kern="1200" dirty="0"/>
        </a:p>
      </dsp:txBody>
      <dsp:txXfrm>
        <a:off x="0" y="2602"/>
        <a:ext cx="3515128" cy="1775239"/>
      </dsp:txXfrm>
    </dsp:sp>
    <dsp:sp modelId="{6E3FCD96-6AF9-D34F-AC5D-DD325F8B4AD7}">
      <dsp:nvSpPr>
        <dsp:cNvPr id="0" name=""/>
        <dsp:cNvSpPr/>
      </dsp:nvSpPr>
      <dsp:spPr>
        <a:xfrm>
          <a:off x="0" y="1777841"/>
          <a:ext cx="351512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1C9C55-F5A5-7543-863C-14154D977E18}">
      <dsp:nvSpPr>
        <dsp:cNvPr id="0" name=""/>
        <dsp:cNvSpPr/>
      </dsp:nvSpPr>
      <dsp:spPr>
        <a:xfrm>
          <a:off x="0" y="1777841"/>
          <a:ext cx="3515128" cy="1775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Academic?</a:t>
          </a:r>
          <a:endParaRPr lang="en-US" sz="5500" kern="1200" dirty="0"/>
        </a:p>
      </dsp:txBody>
      <dsp:txXfrm>
        <a:off x="0" y="1777841"/>
        <a:ext cx="3515128" cy="1775239"/>
      </dsp:txXfrm>
    </dsp:sp>
    <dsp:sp modelId="{8E15BCDC-69E5-4C43-834C-89BE60531A91}">
      <dsp:nvSpPr>
        <dsp:cNvPr id="0" name=""/>
        <dsp:cNvSpPr/>
      </dsp:nvSpPr>
      <dsp:spPr>
        <a:xfrm>
          <a:off x="0" y="3553081"/>
          <a:ext cx="351512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7471D6-2183-4E47-A8CF-B26DAFEAFB7B}">
      <dsp:nvSpPr>
        <dsp:cNvPr id="0" name=""/>
        <dsp:cNvSpPr/>
      </dsp:nvSpPr>
      <dsp:spPr>
        <a:xfrm>
          <a:off x="0" y="3553081"/>
          <a:ext cx="3515128" cy="1775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Political?</a:t>
          </a:r>
          <a:endParaRPr lang="en-US" sz="5500" kern="1200" dirty="0"/>
        </a:p>
      </dsp:txBody>
      <dsp:txXfrm>
        <a:off x="0" y="3553081"/>
        <a:ext cx="3515128" cy="17752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DCF83-EE4F-7944-93F9-5CA535B3AD5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C17958-875C-E243-A2EC-A8ACA923D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5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C17958-875C-E243-A2EC-A8ACA923D3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60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C17958-875C-E243-A2EC-A8ACA923D3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640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B3AC7A-BF9A-564A-9ED1-044752A3533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287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D401-140E-614F-9877-0852E4D097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61ECC3-ADDF-C44E-B068-AFD1FEEFB1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8925CD-0418-AF41-AACB-7B657223A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4A478-2472-0148-9F5F-FB141C426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DC996-5F87-2446-A913-7C1A9C2FA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20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7FB34-D5AE-5E4C-98CE-422028506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5CA21-73B2-4243-8869-DE76ABC23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93697-29C7-334D-83E4-936DD2018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D0A28-221B-1046-BEC4-21BE80DC1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6636B-BF05-CA40-A712-32A50588D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040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1A1F2-8860-3345-B363-5F002935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E595E-9506-B24A-A585-75CB192EC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50664-537C-6942-85C3-FBC36CF2B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368D9-A013-304E-A261-B102A6A89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05F68-EB64-E04B-A079-85C7E810F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98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1BCA9-E94C-6940-AE6E-24432FB9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B1B2A-8556-DB49-8945-CFE7CF341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4A493-739C-124F-A343-9B65EFA828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0D4B3-685A-B34A-9676-1BFC5F74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36616-AF3C-FE43-9211-3F7BDCBFA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CB4C0-F43F-844E-97A0-088481E24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68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7A0B1-4E1E-3E46-97F6-BFA3A0CDE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D3E83F-A2EA-254E-A142-2EA0B9E415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3E9468-6B7A-744D-957F-56B51048F8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13B611-3A7F-D045-B314-3216CFCA63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E237A2-EA00-0D42-B803-3CB6610FDE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D90EA-F432-EE49-BEA7-DA5C00D71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AD7759-C557-1246-B9CE-16584C692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1ADE72-4928-6E4E-84D5-06A628A9B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691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F832F-5D77-D742-8C59-6F8D23A7C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AD3779-5982-974E-B619-BC7AB0F74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F00FEE-E155-4D46-80A1-90693A65D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7ACA2-0158-0C4C-BB30-9101A4E4F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74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FB1C45-0475-2741-90AA-1E323E7B7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706D9-82B3-1D4D-99B0-2AF3A83C1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60D6A-7FE1-184B-9B0D-ECBDF7870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532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43D89-FE81-ED42-A008-BF90CAD55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67E05-5172-B04D-958B-D49644BA1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97D302-9D87-ED40-BAFA-D3D9B71B90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F44EB-15A0-E747-8C1D-735F99084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44E95-8479-7F46-9CBB-05EE9CE19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52E16-BBAD-704F-8F36-41EC8A03C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098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9F1F2-1EA5-5D40-8735-251FD5B0C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4B5881-06B3-C341-A885-4302A5C4C8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BDED87-524A-3040-B0A5-DA21BF43A8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4323A-D681-2143-8666-3065566D3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6269C-3614-8F46-BC74-6B0CA15EE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C7932-36F9-2446-9DC4-D44898306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110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E5DB4-5C8B-3141-84E8-130DA2E17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B9AC24-6D71-4440-B830-97608B5F52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0FA46-468E-6242-BC29-35ACF4624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C242C-B3AE-734E-995D-A0A3681F5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4EAAA-1886-4341-8925-D4B5870A5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85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94684E-4436-B145-A11F-81C2A80789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3ACC83-BF2E-8F42-8710-27F41BCDEF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523-DF61-164A-B3C9-3B4CF6BA4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DF2D6-18EF-7647-911E-C22E3EC68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107B7-D01C-434E-9DB6-656754AEE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089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8E5A45-D84C-854D-8192-19C3BC0D6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B1C5-46E4-D84A-A16F-22E188A6BD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4AAFBA-F637-D94C-915B-E104CC956C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B467F-1DAD-1040-8F5D-5B6CCDDF5F2C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1CE8E-B93A-9746-80B3-9D28473920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C6505-7053-934E-9ED1-085A5E0359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46D51-3915-B54A-AA65-864C42114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19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101.cfr.org/global-era-issues/terrorism/what-terrorism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1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6lFOa-wpWMU" TargetMode="External"/><Relationship Id="rId3" Type="http://schemas.openxmlformats.org/officeDocument/2006/relationships/image" Target="../media/image32.jpeg"/><Relationship Id="rId7" Type="http://schemas.openxmlformats.org/officeDocument/2006/relationships/image" Target="../media/image35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hyperlink" Target="https://www.youtube.com/watch?v=r_HPLIy7iXU" TargetMode="External"/><Relationship Id="rId4" Type="http://schemas.openxmlformats.org/officeDocument/2006/relationships/image" Target="../media/image33.png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44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46">
            <a:extLst>
              <a:ext uri="{FF2B5EF4-FFF2-40B4-BE49-F238E27FC236}">
                <a16:creationId xmlns:a16="http://schemas.microsoft.com/office/drawing/2014/main" id="{CE708407-D01D-4E57-8998-FF799DBC3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15E03A-795A-424F-94EE-CE0033FECF8C}"/>
              </a:ext>
            </a:extLst>
          </p:cNvPr>
          <p:cNvSpPr txBox="1"/>
          <p:nvPr/>
        </p:nvSpPr>
        <p:spPr>
          <a:xfrm>
            <a:off x="183756" y="283146"/>
            <a:ext cx="4694548" cy="266368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Workshop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Terrorism?</a:t>
            </a:r>
          </a:p>
        </p:txBody>
      </p:sp>
      <p:grpSp>
        <p:nvGrpSpPr>
          <p:cNvPr id="1040" name="Group 148">
            <a:extLst>
              <a:ext uri="{FF2B5EF4-FFF2-40B4-BE49-F238E27FC236}">
                <a16:creationId xmlns:a16="http://schemas.microsoft.com/office/drawing/2014/main" id="{7F963B07-5C9E-478C-A53E-B6F5B4A78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50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1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026" name="Picture 2" descr="Definition of terrorism: has it become a toxic term? | Innovation News  Network">
            <a:extLst>
              <a:ext uri="{FF2B5EF4-FFF2-40B4-BE49-F238E27FC236}">
                <a16:creationId xmlns:a16="http://schemas.microsoft.com/office/drawing/2014/main" id="{730EDEBD-1B64-5D4A-A12C-DA63C18DAE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08104" y="1323812"/>
            <a:ext cx="6472362" cy="362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Registration | Health and Care Professions Council (HCPC) |">
            <a:extLst>
              <a:ext uri="{FF2B5EF4-FFF2-40B4-BE49-F238E27FC236}">
                <a16:creationId xmlns:a16="http://schemas.microsoft.com/office/drawing/2014/main" id="{843849EE-79D4-3F4E-8414-36E52DE42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882" y="4781927"/>
            <a:ext cx="2305094" cy="172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D5113C-AA0D-754D-8E32-A2875EC79535}"/>
              </a:ext>
            </a:extLst>
          </p:cNvPr>
          <p:cNvSpPr txBox="1"/>
          <p:nvPr/>
        </p:nvSpPr>
        <p:spPr>
          <a:xfrm>
            <a:off x="2289270" y="4781927"/>
            <a:ext cx="201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Register Reminder! </a:t>
            </a:r>
          </a:p>
        </p:txBody>
      </p:sp>
    </p:spTree>
    <p:extLst>
      <p:ext uri="{BB962C8B-B14F-4D97-AF65-F5344CB8AC3E}">
        <p14:creationId xmlns:p14="http://schemas.microsoft.com/office/powerpoint/2010/main" val="2606797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98126-8458-7548-9184-D800F2477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When you hear the word ‘Terrorism’ 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What words come into your mind? </a:t>
            </a:r>
          </a:p>
        </p:txBody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6" descr="Burnt Terrorism. Burnt Image &amp; Photo (Free Trial) | Bigstock">
            <a:extLst>
              <a:ext uri="{FF2B5EF4-FFF2-40B4-BE49-F238E27FC236}">
                <a16:creationId xmlns:a16="http://schemas.microsoft.com/office/drawing/2014/main" id="{747467FC-B74C-CA44-93AA-38359FB39D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22" y="987995"/>
            <a:ext cx="6553545" cy="488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ow to make stuff in 5 mins">
            <a:extLst>
              <a:ext uri="{FF2B5EF4-FFF2-40B4-BE49-F238E27FC236}">
                <a16:creationId xmlns:a16="http://schemas.microsoft.com/office/drawing/2014/main" id="{50AF11C0-F3AD-E04A-B5E8-5E13E7CBF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116" y="4984750"/>
            <a:ext cx="1117600" cy="118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9919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736" y="704088"/>
            <a:ext cx="5120640" cy="298094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1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Why should there be a definition for ‘terrorism’?</a:t>
            </a:r>
            <a:br>
              <a:rPr lang="en-GB" sz="41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br>
              <a:rPr lang="en-GB" sz="41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br>
              <a:rPr lang="en-GB" sz="41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en-GB" sz="41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6349" y="1248099"/>
            <a:ext cx="5135293" cy="5248656"/>
          </a:xfrm>
        </p:spPr>
        <p:txBody>
          <a:bodyPr rtlCol="0" anchor="ctr">
            <a:normAutofit/>
          </a:bodyPr>
          <a:lstStyle/>
          <a:p>
            <a:pPr marL="82296" indent="0">
              <a:buClr>
                <a:schemeClr val="accent3"/>
              </a:buClr>
              <a:buNone/>
              <a:defRPr/>
            </a:pPr>
            <a:endParaRPr lang="en-GB" sz="2400" dirty="0">
              <a:latin typeface="+mj-lt"/>
              <a:cs typeface="Arial" pitchFamily="34" charset="0"/>
            </a:endParaRPr>
          </a:p>
          <a:p>
            <a:pPr marL="365125" indent="-365125"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400" dirty="0">
                <a:cs typeface="Arial" panose="020B0604020202020204" pitchFamily="34" charset="0"/>
              </a:rPr>
              <a:t>To understand why people turn to terrorism.</a:t>
            </a:r>
          </a:p>
          <a:p>
            <a:pPr marL="365125" indent="-365125">
              <a:buClr>
                <a:srgbClr val="E6B729"/>
              </a:buClr>
              <a:defRPr/>
            </a:pPr>
            <a:r>
              <a:rPr lang="en-GB" sz="2400" dirty="0">
                <a:cs typeface="Arial" pitchFamily="34" charset="0"/>
              </a:rPr>
              <a:t>To provide accurate intelligence and information on the methods used by terrorists to first responder (That’s You!!!!)</a:t>
            </a:r>
            <a:endParaRPr lang="en-GB" altLang="en-US" sz="2400" dirty="0">
              <a:cs typeface="Arial" panose="020B0604020202020204" pitchFamily="34" charset="0"/>
            </a:endParaRPr>
          </a:p>
          <a:p>
            <a:pPr marL="365125" indent="-365125"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400" dirty="0">
                <a:cs typeface="Arial" panose="020B0604020202020204" pitchFamily="34" charset="0"/>
              </a:rPr>
              <a:t>To understand what the current threats are.</a:t>
            </a:r>
          </a:p>
          <a:p>
            <a:pPr marL="365125" indent="-365125">
              <a:buClr>
                <a:srgbClr val="E6B729"/>
              </a:buClr>
              <a:defRPr/>
            </a:pPr>
            <a:r>
              <a:rPr lang="en-GB" sz="2400" dirty="0">
                <a:cs typeface="Arial" pitchFamily="34" charset="0"/>
              </a:rPr>
              <a:t>To provide investigators with a legal framework. </a:t>
            </a:r>
          </a:p>
          <a:p>
            <a:pPr marL="365125" indent="-365125"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400" dirty="0">
                <a:cs typeface="Arial" panose="020B0604020202020204" pitchFamily="34" charset="0"/>
              </a:rPr>
              <a:t>To provide learning points for the future.</a:t>
            </a:r>
          </a:p>
          <a:p>
            <a:pPr marL="365125" indent="-365125">
              <a:buClr>
                <a:srgbClr val="E6B729"/>
              </a:buClr>
              <a:defRPr/>
            </a:pPr>
            <a:endParaRPr lang="en-GB" sz="2400" dirty="0">
              <a:cs typeface="Arial" pitchFamily="34" charset="0"/>
            </a:endParaRPr>
          </a:p>
          <a:p>
            <a:pPr marL="306000" indent="-306000">
              <a:buClr>
                <a:srgbClr val="B01513">
                  <a:lumMod val="75000"/>
                </a:srgbClr>
              </a:buClr>
              <a:defRPr/>
            </a:pPr>
            <a:endParaRPr lang="en-GB" altLang="en-US" sz="2400" dirty="0">
              <a:cs typeface="Arial" panose="020B0604020202020204" pitchFamily="34" charset="0"/>
            </a:endParaRPr>
          </a:p>
          <a:p>
            <a:pPr marL="365760" indent="-283464">
              <a:buClr>
                <a:schemeClr val="accent3"/>
              </a:buClr>
              <a:defRPr/>
            </a:pP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880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13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D087159-5134-B549-9848-5060EFC40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534" y="750501"/>
            <a:ext cx="6140449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Defining Terrorism</a:t>
            </a:r>
            <a:r>
              <a:rPr lang="en-US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...</a:t>
            </a:r>
            <a:br>
              <a:rPr lang="en-US" sz="4000" kern="1200" dirty="0">
                <a:solidFill>
                  <a:schemeClr val="bg1"/>
                </a:solidFill>
                <a:latin typeface="Arial Rounded MT Bold" panose="020F0704030504030204" pitchFamily="34" charset="77"/>
              </a:rPr>
            </a:br>
            <a:r>
              <a:rPr lang="en-US" sz="2000" kern="12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An everlasting task...</a:t>
            </a:r>
            <a:endParaRPr lang="en-US" sz="4000" kern="12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D8CCA5-B726-2046-B15C-76BE23C68E32}"/>
              </a:ext>
            </a:extLst>
          </p:cNvPr>
          <p:cNvSpPr txBox="1"/>
          <p:nvPr/>
        </p:nvSpPr>
        <p:spPr>
          <a:xfrm>
            <a:off x="555559" y="2326405"/>
            <a:ext cx="6140449" cy="28622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Study: Schmidt and Jongman (1988)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bg1">
                  <a:alpha val="80000"/>
                </a:schemeClr>
              </a:solidFill>
              <a:latin typeface="+mj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109 Definitions of ‘Terrorism’ Analysed: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alpha val="80000"/>
                </a:schemeClr>
              </a:solidFill>
              <a:latin typeface="+mj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83.5% contained the term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‘Violence’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65% said it was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‘Political’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51% said it created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‘Fear’ </a:t>
            </a: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or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‘Terror’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47% identified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‘threats’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41.5% </a:t>
            </a:r>
            <a:r>
              <a:rPr lang="en-US" sz="2000" u="sng" dirty="0">
                <a:solidFill>
                  <a:schemeClr val="bg1">
                    <a:alpha val="80000"/>
                  </a:schemeClr>
                </a:solidFill>
                <a:latin typeface="+mj-lt"/>
              </a:rPr>
              <a:t>psychological</a:t>
            </a:r>
            <a:r>
              <a:rPr lang="en-US" sz="2000" dirty="0">
                <a:solidFill>
                  <a:schemeClr val="bg1">
                    <a:alpha val="80000"/>
                  </a:schemeClr>
                </a:solidFill>
                <a:latin typeface="+mj-lt"/>
              </a:rPr>
              <a:t> effects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B868920F-3C89-4780-A399-2A0099F45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4572000" cy="6858001"/>
            <a:chOff x="7620000" y="-1"/>
            <a:chExt cx="4572000" cy="6858001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86BC9098-A1F2-42B4-B3CE-C89D727FA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48048" y="0"/>
              <a:ext cx="4543952" cy="6858000"/>
              <a:chOff x="7648048" y="0"/>
              <a:chExt cx="4543952" cy="6858000"/>
            </a:xfrm>
          </p:grpSpPr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421BA563-EEB4-4E92-9277-DBB5C6315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C99245BA-7784-4E0D-ABE1-A4FB596E4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3F442D6D-30A3-40EA-ADD8-5313A3BB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20000" y="-1"/>
              <a:ext cx="874716" cy="6858001"/>
              <a:chOff x="7620000" y="-1"/>
              <a:chExt cx="874716" cy="6858001"/>
            </a:xfrm>
          </p:grpSpPr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29E679B4-D12E-448A-8D8F-7183D6A2E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417E3CDF-0144-4FB2-A798-156EC310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4098" name="Picture 2" descr="Countering terrorism | OSCE">
            <a:extLst>
              <a:ext uri="{FF2B5EF4-FFF2-40B4-BE49-F238E27FC236}">
                <a16:creationId xmlns:a16="http://schemas.microsoft.com/office/drawing/2014/main" id="{B6E5CD38-B0D8-004E-865D-1E8989FC70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6" r="4863"/>
          <a:stretch/>
        </p:blipFill>
        <p:spPr bwMode="auto">
          <a:xfrm>
            <a:off x="7435783" y="2326405"/>
            <a:ext cx="4016442" cy="235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464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erson speaking into a microphone&#10;&#10;Description automatically generated">
            <a:extLst>
              <a:ext uri="{FF2B5EF4-FFF2-40B4-BE49-F238E27FC236}">
                <a16:creationId xmlns:a16="http://schemas.microsoft.com/office/drawing/2014/main" id="{C57F61AE-F862-CF43-9929-EEDCD27BBC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968" b="9092"/>
          <a:stretch/>
        </p:blipFill>
        <p:spPr>
          <a:xfrm>
            <a:off x="4128518" y="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C63F67-E3EA-FA49-B90F-BD450229DC53}"/>
              </a:ext>
            </a:extLst>
          </p:cNvPr>
          <p:cNvSpPr txBox="1"/>
          <p:nvPr/>
        </p:nvSpPr>
        <p:spPr>
          <a:xfrm>
            <a:off x="290322" y="1725760"/>
            <a:ext cx="5021174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</a:t>
            </a:r>
            <a:r>
              <a:rPr lang="en-US" sz="1900" b="0" i="0" dirty="0">
                <a:effectLst/>
              </a:rPr>
              <a:t>alls for the adoption of an international definition of terrorism.</a:t>
            </a: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Defining T</a:t>
            </a:r>
            <a:r>
              <a:rPr lang="en-US" sz="1900" b="0" i="0" dirty="0">
                <a:effectLst/>
              </a:rPr>
              <a:t>errorism is both crucial and possible.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O</a:t>
            </a:r>
            <a:r>
              <a:rPr lang="en-US" sz="1900" b="0" i="0" dirty="0">
                <a:effectLst/>
              </a:rPr>
              <a:t>nce terrorism has been defined, the definition will become a pillar of much better and more effective international cooperation on counter-terrorism.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F22F55-C5CE-2C47-B89A-17C8C5758A6E}"/>
              </a:ext>
            </a:extLst>
          </p:cNvPr>
          <p:cNvSpPr txBox="1"/>
          <p:nvPr/>
        </p:nvSpPr>
        <p:spPr>
          <a:xfrm>
            <a:off x="236625" y="5742092"/>
            <a:ext cx="50211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i="1" dirty="0"/>
              <a:t>“Terrorism is the deliberate use of violence aimed against civilians...”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697F689-63DF-0844-A591-0A4F10A32C9A}"/>
              </a:ext>
            </a:extLst>
          </p:cNvPr>
          <p:cNvSpPr txBox="1"/>
          <p:nvPr/>
        </p:nvSpPr>
        <p:spPr>
          <a:xfrm>
            <a:off x="344807" y="156098"/>
            <a:ext cx="609361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000" b="0" i="0" u="sng" dirty="0">
                <a:effectLst/>
                <a:latin typeface="+mj-lt"/>
              </a:rPr>
              <a:t>Dr. Boaz </a:t>
            </a:r>
            <a:r>
              <a:rPr lang="en-GB" sz="2000" b="0" i="0" u="sng" dirty="0" err="1">
                <a:effectLst/>
                <a:latin typeface="+mj-lt"/>
              </a:rPr>
              <a:t>Ganor</a:t>
            </a:r>
            <a:r>
              <a:rPr lang="en-GB" sz="2000" b="0" i="0" u="sng" dirty="0">
                <a:effectLst/>
                <a:latin typeface="+mj-lt"/>
              </a:rPr>
              <a:t> - The Definition of Terrorism: </a:t>
            </a:r>
            <a:br>
              <a:rPr lang="en-GB" sz="2000" b="0" i="0" u="sng" dirty="0">
                <a:effectLst/>
                <a:latin typeface="+mj-lt"/>
              </a:rPr>
            </a:br>
            <a:r>
              <a:rPr lang="en-GB" sz="2000" b="0" i="0" u="sng" dirty="0">
                <a:effectLst/>
                <a:latin typeface="+mj-lt"/>
              </a:rPr>
              <a:t>A Fundamental Counter-Terrorism Measure</a:t>
            </a:r>
          </a:p>
        </p:txBody>
      </p:sp>
    </p:spTree>
    <p:extLst>
      <p:ext uri="{BB962C8B-B14F-4D97-AF65-F5344CB8AC3E}">
        <p14:creationId xmlns:p14="http://schemas.microsoft.com/office/powerpoint/2010/main" val="3218421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784BC-C920-8346-9DDE-AC22CEC1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6107906" cy="16429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‘What Terrorists Want?’  </a:t>
            </a: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829CDE-D645-3C41-B8CF-813982916E35}"/>
              </a:ext>
            </a:extLst>
          </p:cNvPr>
          <p:cNvSpPr txBox="1"/>
          <p:nvPr/>
        </p:nvSpPr>
        <p:spPr>
          <a:xfrm>
            <a:off x="1144923" y="2405894"/>
            <a:ext cx="5315189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clear definition would allow for the global threat that terrorism poses to be more readily understood.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Help answer the question as to why people resort to terrorism.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Provide clarity between terrorism and other forms of political violence.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0" name="Picture 2" descr="What Terrorists Want: Understanding the Enemy, Containing the Threat:  Amazon.co.uk: Richardson, Louise: 9780812975444: Books">
            <a:extLst>
              <a:ext uri="{FF2B5EF4-FFF2-40B4-BE49-F238E27FC236}">
                <a16:creationId xmlns:a16="http://schemas.microsoft.com/office/drawing/2014/main" id="{60D40AAE-F23B-A346-A8BA-E671EBA38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0183" y="909081"/>
            <a:ext cx="3302098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D7B97C-F160-B049-AC0D-D9F76CF031F0}"/>
              </a:ext>
            </a:extLst>
          </p:cNvPr>
          <p:cNvSpPr txBox="1"/>
          <p:nvPr/>
        </p:nvSpPr>
        <p:spPr>
          <a:xfrm>
            <a:off x="3798254" y="5058846"/>
            <a:ext cx="61079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Louise Richardson (2006)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45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5AC5EFB8-6B5C-C44D-B4E0-5E5CB490AE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07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  <p:pic>
        <p:nvPicPr>
          <p:cNvPr id="11266" name="Picture 2" descr="Play Button Svg, Video Button svg, Video Button clipart, Transparent svg,  dxf, and Png">
            <a:hlinkClick r:id="rId3"/>
            <a:extLst>
              <a:ext uri="{FF2B5EF4-FFF2-40B4-BE49-F238E27FC236}">
                <a16:creationId xmlns:a16="http://schemas.microsoft.com/office/drawing/2014/main" id="{6FE3E27A-9002-6147-B181-346710CEB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7775" y="5329238"/>
            <a:ext cx="1091487" cy="81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498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3CE65B-491D-024D-BD14-ECF8D351C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3" r="14655" b="2"/>
          <a:stretch/>
        </p:blipFill>
        <p:spPr>
          <a:xfrm>
            <a:off x="642938" y="823913"/>
            <a:ext cx="2376488" cy="16954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852897D-F2B8-9D41-8DB2-E433C354D9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9" r="27429" b="2"/>
          <a:stretch/>
        </p:blipFill>
        <p:spPr>
          <a:xfrm>
            <a:off x="642938" y="2582863"/>
            <a:ext cx="2376488" cy="1695450"/>
          </a:xfrm>
          <a:prstGeom prst="rect">
            <a:avLst/>
          </a:prstGeom>
        </p:spPr>
      </p:pic>
      <p:pic>
        <p:nvPicPr>
          <p:cNvPr id="3074" name="Picture 2" descr="4 March 2001 BBC bombing">
            <a:extLst>
              <a:ext uri="{FF2B5EF4-FFF2-40B4-BE49-F238E27FC236}">
                <a16:creationId xmlns:a16="http://schemas.microsoft.com/office/drawing/2014/main" id="{686124C0-DB15-3F45-B5A6-4A234FB0E3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9" r="17112" b="2"/>
          <a:stretch/>
        </p:blipFill>
        <p:spPr bwMode="auto">
          <a:xfrm>
            <a:off x="642938" y="4341813"/>
            <a:ext cx="2376488" cy="16906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035483-9345-CD4E-BAB5-5471163E72A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95" r="2" b="15402"/>
          <a:stretch/>
        </p:blipFill>
        <p:spPr>
          <a:xfrm>
            <a:off x="3081338" y="823913"/>
            <a:ext cx="2090738" cy="148431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51201B7-C05B-9B4E-89F7-33D1E84CC0C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313" r="3" b="3"/>
          <a:stretch/>
        </p:blipFill>
        <p:spPr>
          <a:xfrm>
            <a:off x="3081338" y="2371725"/>
            <a:ext cx="2090738" cy="148748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94C8802-9F5F-FA48-B7BA-7FBB0C21E6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5575" y="1169043"/>
            <a:ext cx="4117137" cy="26917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E92707A-7107-714A-9151-DBC08EAF2E2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41986" b="3"/>
          <a:stretch/>
        </p:blipFill>
        <p:spPr>
          <a:xfrm>
            <a:off x="3081338" y="3924300"/>
            <a:ext cx="2938463" cy="2106613"/>
          </a:xfrm>
          <a:prstGeom prst="rect">
            <a:avLst/>
          </a:prstGeom>
        </p:spPr>
      </p:pic>
      <p:pic>
        <p:nvPicPr>
          <p:cNvPr id="3076" name="Picture 4" descr="Terrorists freed from jail set to face lie detector tests after London  Bridge review | UK News | Sky News">
            <a:extLst>
              <a:ext uri="{FF2B5EF4-FFF2-40B4-BE49-F238E27FC236}">
                <a16:creationId xmlns:a16="http://schemas.microsoft.com/office/drawing/2014/main" id="{168AB730-4FEE-FA44-8F1C-0732E0DB5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924300"/>
            <a:ext cx="3429502" cy="21066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E10349D-A68C-A54E-A921-FF678625CFF1}"/>
              </a:ext>
            </a:extLst>
          </p:cNvPr>
          <p:cNvSpPr txBox="1"/>
          <p:nvPr/>
        </p:nvSpPr>
        <p:spPr>
          <a:xfrm>
            <a:off x="471488" y="111257"/>
            <a:ext cx="973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Changing Face of Terrorism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2EBCE5-8AC2-474B-9176-5CFF88C15D55}"/>
              </a:ext>
            </a:extLst>
          </p:cNvPr>
          <p:cNvSpPr txBox="1"/>
          <p:nvPr/>
        </p:nvSpPr>
        <p:spPr>
          <a:xfrm>
            <a:off x="9882972" y="523798"/>
            <a:ext cx="198350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5 facts about a Terrorist Attack around the World</a:t>
            </a:r>
          </a:p>
          <a:p>
            <a:endParaRPr lang="en-GB" sz="2400" dirty="0"/>
          </a:p>
          <a:p>
            <a:r>
              <a:rPr lang="en-GB" sz="2400" dirty="0"/>
              <a:t>-Who? </a:t>
            </a:r>
          </a:p>
          <a:p>
            <a:r>
              <a:rPr lang="en-GB" sz="2400" dirty="0"/>
              <a:t>-What?</a:t>
            </a:r>
          </a:p>
          <a:p>
            <a:r>
              <a:rPr lang="en-GB" sz="2400" dirty="0"/>
              <a:t>-When?</a:t>
            </a:r>
          </a:p>
          <a:p>
            <a:r>
              <a:rPr lang="en-GB" sz="2400" dirty="0"/>
              <a:t>-Why?</a:t>
            </a:r>
          </a:p>
          <a:p>
            <a:r>
              <a:rPr lang="en-GB" sz="2400" dirty="0"/>
              <a:t>-How?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31DD97E-052A-0D44-87A7-A5B73D5011E2}"/>
              </a:ext>
            </a:extLst>
          </p:cNvPr>
          <p:cNvSpPr txBox="1"/>
          <p:nvPr/>
        </p:nvSpPr>
        <p:spPr>
          <a:xfrm>
            <a:off x="9352712" y="191598"/>
            <a:ext cx="60940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/>
              <a:t>Task: Group Work</a:t>
            </a:r>
          </a:p>
        </p:txBody>
      </p:sp>
      <p:pic>
        <p:nvPicPr>
          <p:cNvPr id="3078" name="Picture 6" descr="Run For 15 mins R! Team - Trainer Workout by Ahmad Wagieh - Workout Trainer  by Skimble">
            <a:extLst>
              <a:ext uri="{FF2B5EF4-FFF2-40B4-BE49-F238E27FC236}">
                <a16:creationId xmlns:a16="http://schemas.microsoft.com/office/drawing/2014/main" id="{1D532431-25F9-714B-A89F-3C38425F3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6063" y="5081966"/>
            <a:ext cx="1252236" cy="125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8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7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7765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273B3-4727-D14E-AD24-53EB3B417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Approaches to Defining ‘Terrorism’</a:t>
            </a:r>
          </a:p>
        </p:txBody>
      </p:sp>
      <p:sp>
        <p:nvSpPr>
          <p:cNvPr id="5134" name="Rectangle 81">
            <a:extLst>
              <a:ext uri="{FF2B5EF4-FFF2-40B4-BE49-F238E27FC236}">
                <a16:creationId xmlns:a16="http://schemas.microsoft.com/office/drawing/2014/main" id="{33B81349-3A7E-4A66-9ED9-66E6F8E29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3" y="2454901"/>
            <a:ext cx="3441163" cy="4080255"/>
          </a:xfrm>
          <a:prstGeom prst="rect">
            <a:avLst/>
          </a:prstGeom>
          <a:solidFill>
            <a:srgbClr val="987A4A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2" name="Picture 2" descr="Sensational Books | Visit the Bodleian Libraries">
            <a:extLst>
              <a:ext uri="{FF2B5EF4-FFF2-40B4-BE49-F238E27FC236}">
                <a16:creationId xmlns:a16="http://schemas.microsoft.com/office/drawing/2014/main" id="{5A49B36B-3AE2-1744-A275-6646DC60C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0" r="17579" b="-1"/>
          <a:stretch/>
        </p:blipFill>
        <p:spPr bwMode="auto">
          <a:xfrm>
            <a:off x="524256" y="2891853"/>
            <a:ext cx="3067356" cy="318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4A37A7FF-19A5-40D8-8D0C-E780CBD33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1468" y="2454900"/>
            <a:ext cx="3441163" cy="4080255"/>
          </a:xfrm>
          <a:prstGeom prst="rect">
            <a:avLst/>
          </a:prstGeom>
          <a:solidFill>
            <a:srgbClr val="987A4A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What Is Unconscious Bias, and How Do We Fix It? | J&amp;J Editorial">
            <a:extLst>
              <a:ext uri="{FF2B5EF4-FFF2-40B4-BE49-F238E27FC236}">
                <a16:creationId xmlns:a16="http://schemas.microsoft.com/office/drawing/2014/main" id="{55E11EA9-CAA2-454B-9408-E357EC5AA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8970" y="3465006"/>
            <a:ext cx="3067358" cy="204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CFE2EB-DD44-4F57-9039-8626C1B362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9874652"/>
              </p:ext>
            </p:extLst>
          </p:nvPr>
        </p:nvGraphicFramePr>
        <p:xfrm>
          <a:off x="7956057" y="762983"/>
          <a:ext cx="3515128" cy="533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FFC05D-366B-8E4F-B83A-CFD9722F4430}"/>
              </a:ext>
            </a:extLst>
          </p:cNvPr>
          <p:cNvSpPr txBox="1"/>
          <p:nvPr/>
        </p:nvSpPr>
        <p:spPr>
          <a:xfrm>
            <a:off x="5398153" y="5651342"/>
            <a:ext cx="3208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Bias? </a:t>
            </a:r>
          </a:p>
        </p:txBody>
      </p:sp>
    </p:spTree>
    <p:extLst>
      <p:ext uri="{BB962C8B-B14F-4D97-AF65-F5344CB8AC3E}">
        <p14:creationId xmlns:p14="http://schemas.microsoft.com/office/powerpoint/2010/main" val="424087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67382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290" name="Picture 2" descr="Current Index to Legal Periodicals | HeinOnline">
            <a:extLst>
              <a:ext uri="{FF2B5EF4-FFF2-40B4-BE49-F238E27FC236}">
                <a16:creationId xmlns:a16="http://schemas.microsoft.com/office/drawing/2014/main" id="{5840E89E-083F-7D49-AB1E-70F5732883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7" r="-1" b="-1"/>
          <a:stretch/>
        </p:blipFill>
        <p:spPr bwMode="auto">
          <a:xfrm>
            <a:off x="327547" y="2454903"/>
            <a:ext cx="7058306" cy="40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7B0953-BA14-7E44-8D05-D63834F94EC4}"/>
              </a:ext>
            </a:extLst>
          </p:cNvPr>
          <p:cNvSpPr txBox="1"/>
          <p:nvPr/>
        </p:nvSpPr>
        <p:spPr>
          <a:xfrm>
            <a:off x="7856118" y="780257"/>
            <a:ext cx="3715006" cy="48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Provide a framework to view and tackle terrorist activity through the application of legislation.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Historically, legislation relating to terrorism has been introduced as a ‘knee jerk’ reaction to some situation or event.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The Terrorism Act 2000 changed this pattern. However, post- 9/11 further legislation was rushed through.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8F8A60C-24CE-6F40-A236-1E5C54CC3473}"/>
              </a:ext>
            </a:extLst>
          </p:cNvPr>
          <p:cNvGrpSpPr/>
          <p:nvPr/>
        </p:nvGrpSpPr>
        <p:grpSpPr>
          <a:xfrm>
            <a:off x="672033" y="753548"/>
            <a:ext cx="4489554" cy="743535"/>
            <a:chOff x="-3228455" y="-2281117"/>
            <a:chExt cx="4489554" cy="743535"/>
          </a:xfrm>
        </p:grpSpPr>
        <p:sp>
          <p:nvSpPr>
            <p:cNvPr id="14" name="Rounded Rectangle 13">
              <a:extLst>
                <a:ext uri="{FF2B5EF4-FFF2-40B4-BE49-F238E27FC236}">
                  <a16:creationId xmlns:a16="http://schemas.microsoft.com/office/drawing/2014/main" id="{14477C50-9FCE-B54A-881C-62C0731EAAC6}"/>
                </a:ext>
              </a:extLst>
            </p:cNvPr>
            <p:cNvSpPr/>
            <p:nvPr/>
          </p:nvSpPr>
          <p:spPr>
            <a:xfrm>
              <a:off x="-3228455" y="-2281117"/>
              <a:ext cx="4391024" cy="74353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Rounded Rectangle 4">
              <a:extLst>
                <a:ext uri="{FF2B5EF4-FFF2-40B4-BE49-F238E27FC236}">
                  <a16:creationId xmlns:a16="http://schemas.microsoft.com/office/drawing/2014/main" id="{7765968C-BC10-F442-AB9D-91BBD15BAC2E}"/>
                </a:ext>
              </a:extLst>
            </p:cNvPr>
            <p:cNvSpPr txBox="1"/>
            <p:nvPr/>
          </p:nvSpPr>
          <p:spPr>
            <a:xfrm>
              <a:off x="-3057333" y="-2254408"/>
              <a:ext cx="4318432" cy="67094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Legal Approach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28675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4338" name="Picture 2" descr="Academic achievements of area residents celebrated | Detroit Lakes Tribune">
            <a:extLst>
              <a:ext uri="{FF2B5EF4-FFF2-40B4-BE49-F238E27FC236}">
                <a16:creationId xmlns:a16="http://schemas.microsoft.com/office/drawing/2014/main" id="{2EBDD96A-F466-8F40-AB45-70B908390E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1" r="10387" b="-1"/>
          <a:stretch/>
        </p:blipFill>
        <p:spPr bwMode="auto"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5FC4580-F519-A049-88A1-5E6EF62CC077}"/>
              </a:ext>
            </a:extLst>
          </p:cNvPr>
          <p:cNvSpPr txBox="1"/>
          <p:nvPr/>
        </p:nvSpPr>
        <p:spPr>
          <a:xfrm>
            <a:off x="5386388" y="2936243"/>
            <a:ext cx="6419659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Definitions of terrorism by academics tend to mirror the disciplines of those who devise them </a:t>
            </a:r>
            <a:r>
              <a:rPr lang="en-US" sz="2000" dirty="0" err="1"/>
              <a:t>e.g</a:t>
            </a:r>
            <a:r>
              <a:rPr lang="en-US" sz="2000" dirty="0"/>
              <a:t> former police officers and psychologists.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Social psychologists argue that terrorism is a </a:t>
            </a:r>
            <a:r>
              <a:rPr lang="en-US" sz="2000" u="sng" dirty="0"/>
              <a:t>product of group processes or dynamics</a:t>
            </a:r>
            <a:r>
              <a:rPr lang="en-US" sz="2000" dirty="0"/>
              <a:t> (McCauley </a:t>
            </a:r>
            <a:r>
              <a:rPr lang="en-US" sz="2000" i="1" dirty="0"/>
              <a:t>et al</a:t>
            </a:r>
            <a:r>
              <a:rPr lang="en-US" sz="2000" dirty="0"/>
              <a:t>, 1972)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Psychoanalysts deem it to be the tool of </a:t>
            </a:r>
            <a:r>
              <a:rPr lang="en-US" sz="2000" u="sng" dirty="0"/>
              <a:t>unconscious patriarchal impulses</a:t>
            </a:r>
            <a:r>
              <a:rPr lang="en-US" sz="2000" dirty="0"/>
              <a:t> (Konrad, 1979)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Sociologists conceptualise terrorism through an understanding of </a:t>
            </a:r>
            <a:r>
              <a:rPr lang="en-US" sz="2000" u="sng" dirty="0"/>
              <a:t>‘structural inequalities’ 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9ABAA18-1342-3244-B32A-E9516D4E275C}"/>
              </a:ext>
            </a:extLst>
          </p:cNvPr>
          <p:cNvGrpSpPr/>
          <p:nvPr/>
        </p:nvGrpSpPr>
        <p:grpSpPr>
          <a:xfrm>
            <a:off x="6572250" y="1096354"/>
            <a:ext cx="4391024" cy="743535"/>
            <a:chOff x="0" y="855382"/>
            <a:chExt cx="4391024" cy="743535"/>
          </a:xfrm>
        </p:grpSpPr>
        <p:sp>
          <p:nvSpPr>
            <p:cNvPr id="14" name="Rounded Rectangle 13">
              <a:extLst>
                <a:ext uri="{FF2B5EF4-FFF2-40B4-BE49-F238E27FC236}">
                  <a16:creationId xmlns:a16="http://schemas.microsoft.com/office/drawing/2014/main" id="{40637147-FF6D-CC4C-8A09-FE3FA0CC1157}"/>
                </a:ext>
              </a:extLst>
            </p:cNvPr>
            <p:cNvSpPr/>
            <p:nvPr/>
          </p:nvSpPr>
          <p:spPr>
            <a:xfrm>
              <a:off x="0" y="855382"/>
              <a:ext cx="4391024" cy="74353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727682"/>
                <a:satOff val="-41964"/>
                <a:lumOff val="4314"/>
                <a:alphaOff val="0"/>
              </a:schemeClr>
            </a:fillRef>
            <a:effectRef idx="2">
              <a:schemeClr val="accent2">
                <a:hueOff val="-727682"/>
                <a:satOff val="-41964"/>
                <a:lumOff val="431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Rounded Rectangle 4">
              <a:extLst>
                <a:ext uri="{FF2B5EF4-FFF2-40B4-BE49-F238E27FC236}">
                  <a16:creationId xmlns:a16="http://schemas.microsoft.com/office/drawing/2014/main" id="{2811683B-78B5-3C49-A1DD-9102578E5657}"/>
                </a:ext>
              </a:extLst>
            </p:cNvPr>
            <p:cNvSpPr txBox="1"/>
            <p:nvPr/>
          </p:nvSpPr>
          <p:spPr>
            <a:xfrm>
              <a:off x="36296" y="891678"/>
              <a:ext cx="4318432" cy="67094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Academic Approach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40966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2841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6" name="Picture 4" descr="The Political Economy of Economic Policy - IMF F&amp;D">
            <a:extLst>
              <a:ext uri="{FF2B5EF4-FFF2-40B4-BE49-F238E27FC236}">
                <a16:creationId xmlns:a16="http://schemas.microsoft.com/office/drawing/2014/main" id="{952D0B40-1DD0-9D4D-959F-B8702F1E1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81458" y="2660287"/>
            <a:ext cx="5550481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4A693A-0EAA-B64C-ABC6-8842C0ED38E3}"/>
              </a:ext>
            </a:extLst>
          </p:cNvPr>
          <p:cNvSpPr txBox="1"/>
          <p:nvPr/>
        </p:nvSpPr>
        <p:spPr>
          <a:xfrm>
            <a:off x="8029319" y="917725"/>
            <a:ext cx="3424739" cy="48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Implementation of Counter Terrorism Legislation.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Creation of Counter Terrorism Strategies.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States in the USA have opted for sub state definitions to suit their political purposes – How can this work?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01F0874-2F11-F344-BDEA-CDA51CEAAB6F}"/>
              </a:ext>
            </a:extLst>
          </p:cNvPr>
          <p:cNvGrpSpPr/>
          <p:nvPr/>
        </p:nvGrpSpPr>
        <p:grpSpPr>
          <a:xfrm>
            <a:off x="700787" y="917725"/>
            <a:ext cx="4391024" cy="743535"/>
            <a:chOff x="0" y="1688197"/>
            <a:chExt cx="4391024" cy="743535"/>
          </a:xfrm>
        </p:grpSpPr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54B9FF0D-4B90-0E49-813A-118806C4259C}"/>
                </a:ext>
              </a:extLst>
            </p:cNvPr>
            <p:cNvSpPr/>
            <p:nvPr/>
          </p:nvSpPr>
          <p:spPr>
            <a:xfrm>
              <a:off x="0" y="1688197"/>
              <a:ext cx="4391024" cy="74353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2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>
              <a:extLst>
                <a:ext uri="{FF2B5EF4-FFF2-40B4-BE49-F238E27FC236}">
                  <a16:creationId xmlns:a16="http://schemas.microsoft.com/office/drawing/2014/main" id="{248D9DB7-61AF-EC40-855D-70EA729A8FED}"/>
                </a:ext>
              </a:extLst>
            </p:cNvPr>
            <p:cNvSpPr txBox="1"/>
            <p:nvPr/>
          </p:nvSpPr>
          <p:spPr>
            <a:xfrm>
              <a:off x="36296" y="1724493"/>
              <a:ext cx="4318432" cy="67094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Political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846568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74D9D1-1606-5442-9BF6-C3C64CC5FF49}"/>
              </a:ext>
            </a:extLst>
          </p:cNvPr>
          <p:cNvSpPr txBox="1"/>
          <p:nvPr/>
        </p:nvSpPr>
        <p:spPr>
          <a:xfrm>
            <a:off x="457200" y="-949325"/>
            <a:ext cx="5505447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Political Violence </a:t>
            </a:r>
          </a:p>
        </p:txBody>
      </p:sp>
      <p:pic>
        <p:nvPicPr>
          <p:cNvPr id="6146" name="Picture 2" descr="Free Wales Army - Wikipedia">
            <a:extLst>
              <a:ext uri="{FF2B5EF4-FFF2-40B4-BE49-F238E27FC236}">
                <a16:creationId xmlns:a16="http://schemas.microsoft.com/office/drawing/2014/main" id="{4B2BABF0-BED7-744A-B973-50E9C6829D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48" r="-2" b="11625"/>
          <a:stretch/>
        </p:blipFill>
        <p:spPr bwMode="auto">
          <a:xfrm>
            <a:off x="7130419" y="109629"/>
            <a:ext cx="4935375" cy="2224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Guerrilla Warfare by Guevara | Waterstones">
            <a:extLst>
              <a:ext uri="{FF2B5EF4-FFF2-40B4-BE49-F238E27FC236}">
                <a16:creationId xmlns:a16="http://schemas.microsoft.com/office/drawing/2014/main" id="{FBFD12CE-1D3B-A64C-B7A1-AD88FDA056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40" r="-1" b="42056"/>
          <a:stretch/>
        </p:blipFill>
        <p:spPr bwMode="auto">
          <a:xfrm>
            <a:off x="7130419" y="4545333"/>
            <a:ext cx="4935375" cy="220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9/11 Quotes: Remembering September 11th With A Rainbow Sign On The Eve |  Adebiyi&amp;#39;s Blog">
            <a:extLst>
              <a:ext uri="{FF2B5EF4-FFF2-40B4-BE49-F238E27FC236}">
                <a16:creationId xmlns:a16="http://schemas.microsoft.com/office/drawing/2014/main" id="{F4148019-6399-954E-B7BE-6B09B1B477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3" r="4" b="12544"/>
          <a:stretch/>
        </p:blipFill>
        <p:spPr bwMode="auto">
          <a:xfrm>
            <a:off x="7121602" y="2333645"/>
            <a:ext cx="4953007" cy="2224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07A9243D-8FC3-4B36-874B-55906B03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Rectangle 142">
            <a:extLst>
              <a:ext uri="{FF2B5EF4-FFF2-40B4-BE49-F238E27FC236}">
                <a16:creationId xmlns:a16="http://schemas.microsoft.com/office/drawing/2014/main" id="{0FB8E6CF-61A1-4A48-ADE0-5AE823AF1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022044-63A7-624D-A2DE-E451D467A645}"/>
              </a:ext>
            </a:extLst>
          </p:cNvPr>
          <p:cNvSpPr txBox="1"/>
          <p:nvPr/>
        </p:nvSpPr>
        <p:spPr>
          <a:xfrm>
            <a:off x="437672" y="2084936"/>
            <a:ext cx="5363051" cy="351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bg1">
                    <a:alpha val="80000"/>
                  </a:schemeClr>
                </a:solidFill>
              </a:rPr>
              <a:t>‘Guerrilla Warfare’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</a:rPr>
              <a:t>– targets military personnel and facilities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b="1" u="sng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bg1">
                    <a:alpha val="80000"/>
                  </a:schemeClr>
                </a:solidFill>
              </a:rPr>
              <a:t>‘Freedom Fighter’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</a:rPr>
              <a:t>– conducts a campaign to liberate people from dictatorial oppression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2400" b="1" u="sng" dirty="0">
                <a:solidFill>
                  <a:schemeClr val="bg1">
                    <a:alpha val="80000"/>
                  </a:schemeClr>
                </a:solidFill>
              </a:rPr>
              <a:t>‘Terrorism’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bg1">
                    <a:alpha val="80000"/>
                  </a:schemeClr>
                </a:solidFill>
              </a:rPr>
              <a:t>– indiscriminately targets civilians to achieve political ends </a:t>
            </a:r>
          </a:p>
        </p:txBody>
      </p:sp>
    </p:spTree>
    <p:extLst>
      <p:ext uri="{BB962C8B-B14F-4D97-AF65-F5344CB8AC3E}">
        <p14:creationId xmlns:p14="http://schemas.microsoft.com/office/powerpoint/2010/main" val="271089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6869B-4953-704D-B50F-A1B62810E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So, who should define terrorism?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B944C-3B7C-EB49-B0EC-154B5B4EA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Politicians or Policy Makers?</a:t>
            </a:r>
          </a:p>
          <a:p>
            <a:endParaRPr lang="en-GB" sz="2400" dirty="0"/>
          </a:p>
          <a:p>
            <a:r>
              <a:rPr lang="en-GB" sz="2400" dirty="0"/>
              <a:t>Academics?</a:t>
            </a:r>
          </a:p>
          <a:p>
            <a:endParaRPr lang="en-GB" sz="2400" dirty="0"/>
          </a:p>
          <a:p>
            <a:r>
              <a:rPr lang="en-GB" sz="2400" dirty="0"/>
              <a:t>Media?</a:t>
            </a:r>
          </a:p>
          <a:p>
            <a:endParaRPr lang="en-GB" sz="2400" dirty="0"/>
          </a:p>
          <a:p>
            <a:r>
              <a:rPr lang="en-GB" sz="2400" dirty="0"/>
              <a:t>Investigators? </a:t>
            </a:r>
          </a:p>
        </p:txBody>
      </p:sp>
    </p:spTree>
    <p:extLst>
      <p:ext uri="{BB962C8B-B14F-4D97-AF65-F5344CB8AC3E}">
        <p14:creationId xmlns:p14="http://schemas.microsoft.com/office/powerpoint/2010/main" val="593631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DCFD1A13-2B88-47B7-AAE9-AD6F3296E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5CE4102-C93A-420A-98A7-5A7DD0C5C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362" name="Picture 2" descr="Legislation.gov.uk - Mental Health Law Online">
            <a:extLst>
              <a:ext uri="{FF2B5EF4-FFF2-40B4-BE49-F238E27FC236}">
                <a16:creationId xmlns:a16="http://schemas.microsoft.com/office/drawing/2014/main" id="{12BF95EE-A33F-EB48-8775-C55968376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2604" y="637451"/>
            <a:ext cx="4856199" cy="141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Miranda detention is a &quot;defining point&quot; - Index on Censorship Index on  Censorship">
            <a:extLst>
              <a:ext uri="{FF2B5EF4-FFF2-40B4-BE49-F238E27FC236}">
                <a16:creationId xmlns:a16="http://schemas.microsoft.com/office/drawing/2014/main" id="{493EF49D-9C14-124E-BB52-22E2216C0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766" y="2689791"/>
            <a:ext cx="3880501" cy="25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3687F1-55D2-B54E-B01D-781999F0EDDD}"/>
              </a:ext>
            </a:extLst>
          </p:cNvPr>
          <p:cNvSpPr txBox="1"/>
          <p:nvPr/>
        </p:nvSpPr>
        <p:spPr>
          <a:xfrm>
            <a:off x="6167848" y="377395"/>
            <a:ext cx="6093618" cy="610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defRPr/>
            </a:pPr>
            <a:r>
              <a:rPr lang="en-US" altLang="en-US" dirty="0"/>
              <a:t>“T</a:t>
            </a:r>
            <a:r>
              <a:rPr lang="en-US" altLang="en-US" sz="1800" dirty="0"/>
              <a:t>errorism” </a:t>
            </a:r>
          </a:p>
          <a:p>
            <a:pPr>
              <a:lnSpc>
                <a:spcPct val="90000"/>
              </a:lnSpc>
              <a:spcBef>
                <a:spcPct val="50000"/>
              </a:spcBef>
              <a:defRPr/>
            </a:pPr>
            <a:r>
              <a:rPr lang="en-US" altLang="en-US" dirty="0"/>
              <a:t>T</a:t>
            </a:r>
            <a:r>
              <a:rPr lang="en-US" altLang="en-US" sz="1800" dirty="0"/>
              <a:t>he use or threat of “action” where -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1800" dirty="0"/>
          </a:p>
          <a:p>
            <a:pPr marL="342900" indent="-342900">
              <a:lnSpc>
                <a:spcPct val="90000"/>
              </a:lnSpc>
              <a:buAutoNum type="alphaLcParenBoth"/>
            </a:pPr>
            <a:r>
              <a:rPr lang="en-US" altLang="en-US" sz="1800" dirty="0"/>
              <a:t>involves serious violence against a person,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/>
              <a:t>(b) involves serious damage to property,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/>
              <a:t>(c) endangers a person's life, other than that of the person committing the action,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/>
              <a:t>(d) creates a serious risk to the health or safety of the public or a section of the public, or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/>
              <a:t>(e) is designed seriously to interfere with or seriously to disrupt an electronic system,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18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to influence the government, or an international governmental organisation,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Or to intimidate the public, or a section of the public,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O</a:t>
            </a:r>
            <a:r>
              <a:rPr lang="en-US" altLang="en-US" sz="1800" dirty="0"/>
              <a:t>r the purpose of advancing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1800" dirty="0"/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1800" dirty="0"/>
              <a:t>A </a:t>
            </a:r>
            <a:r>
              <a:rPr lang="en-US" altLang="en-US" sz="1800" u="sng" dirty="0"/>
              <a:t>Political, Racial, Religious or Ideological </a:t>
            </a:r>
            <a:r>
              <a:rPr lang="en-US" altLang="en-US" sz="1800" dirty="0"/>
              <a:t>(PRRI) Cause. </a:t>
            </a:r>
          </a:p>
        </p:txBody>
      </p:sp>
    </p:spTree>
    <p:extLst>
      <p:ext uri="{BB962C8B-B14F-4D97-AF65-F5344CB8AC3E}">
        <p14:creationId xmlns:p14="http://schemas.microsoft.com/office/powerpoint/2010/main" val="3017955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0BD9D-C5D4-794B-9DAE-6DAD8A766F39}"/>
              </a:ext>
            </a:extLst>
          </p:cNvPr>
          <p:cNvSpPr txBox="1"/>
          <p:nvPr/>
        </p:nvSpPr>
        <p:spPr>
          <a:xfrm>
            <a:off x="838200" y="58521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United States Government relies upon the definition which contains the term “non-combatants” </a:t>
            </a:r>
          </a:p>
        </p:txBody>
      </p:sp>
      <p:pic>
        <p:nvPicPr>
          <p:cNvPr id="9218" name="Picture 2" descr="United States Government | Days Gone Wiki | Fandom">
            <a:extLst>
              <a:ext uri="{FF2B5EF4-FFF2-40B4-BE49-F238E27FC236}">
                <a16:creationId xmlns:a16="http://schemas.microsoft.com/office/drawing/2014/main" id="{F94D9982-06F1-F84A-AA40-CAAB98EBCC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" r="4858" b="-1"/>
          <a:stretch/>
        </p:blipFill>
        <p:spPr bwMode="auto">
          <a:xfrm>
            <a:off x="841248" y="2516777"/>
            <a:ext cx="6236208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905987-16F6-104A-939B-5A72A0649257}"/>
              </a:ext>
            </a:extLst>
          </p:cNvPr>
          <p:cNvSpPr txBox="1"/>
          <p:nvPr/>
        </p:nvSpPr>
        <p:spPr>
          <a:xfrm>
            <a:off x="7553325" y="3214412"/>
            <a:ext cx="395763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What does </a:t>
            </a:r>
          </a:p>
          <a:p>
            <a:pPr algn="ctr"/>
            <a:r>
              <a:rPr lang="en-GB" sz="4000" dirty="0"/>
              <a:t>‘non-combatants’ mean to you?</a:t>
            </a:r>
            <a:br>
              <a:rPr lang="en-GB" sz="4000" dirty="0"/>
            </a:br>
            <a:br>
              <a:rPr lang="en-GB" sz="1600" dirty="0"/>
            </a:br>
            <a:r>
              <a:rPr lang="en-GB" sz="1600" dirty="0"/>
              <a:t>What about ‘off-duty’ combatants?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74608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USS Cole bombing - Wikipedia">
            <a:extLst>
              <a:ext uri="{FF2B5EF4-FFF2-40B4-BE49-F238E27FC236}">
                <a16:creationId xmlns:a16="http://schemas.microsoft.com/office/drawing/2014/main" id="{D30E2F45-EE07-F949-836D-E483BA5A59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224" y="3429000"/>
            <a:ext cx="4427025" cy="303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Al-Qaeda (@alqaeda) | Twitter">
            <a:extLst>
              <a:ext uri="{FF2B5EF4-FFF2-40B4-BE49-F238E27FC236}">
                <a16:creationId xmlns:a16="http://schemas.microsoft.com/office/drawing/2014/main" id="{F406CD40-365C-744D-82B5-740907CBE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425" y="5715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310F95-8320-1248-9FC6-8C1517758A0E}"/>
              </a:ext>
            </a:extLst>
          </p:cNvPr>
          <p:cNvSpPr txBox="1"/>
          <p:nvPr/>
        </p:nvSpPr>
        <p:spPr>
          <a:xfrm>
            <a:off x="330786" y="288812"/>
            <a:ext cx="6200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Arial Rounded MT Bold" panose="020F0704030504030204" pitchFamily="34" charset="77"/>
              </a:rPr>
              <a:t>USS COLE Bombing 2000   </a:t>
            </a:r>
          </a:p>
        </p:txBody>
      </p:sp>
      <p:pic>
        <p:nvPicPr>
          <p:cNvPr id="7" name="Picture 6" descr="A picture containing text, person, wall, indoor&#10;&#10;Description automatically generated">
            <a:extLst>
              <a:ext uri="{FF2B5EF4-FFF2-40B4-BE49-F238E27FC236}">
                <a16:creationId xmlns:a16="http://schemas.microsoft.com/office/drawing/2014/main" id="{D8B4A49C-755B-EB43-B503-D2560613E2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365" y="3200401"/>
            <a:ext cx="3454211" cy="2645420"/>
          </a:xfrm>
          <a:prstGeom prst="rect">
            <a:avLst/>
          </a:prstGeom>
        </p:spPr>
      </p:pic>
      <p:pic>
        <p:nvPicPr>
          <p:cNvPr id="10246" name="Picture 6" descr="YouTube Banner Size Guide | September 2021">
            <a:hlinkClick r:id="rId5"/>
            <a:extLst>
              <a:ext uri="{FF2B5EF4-FFF2-40B4-BE49-F238E27FC236}">
                <a16:creationId xmlns:a16="http://schemas.microsoft.com/office/drawing/2014/main" id="{F41968FE-04AE-9548-99E1-AD3FA7711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938" y="5286375"/>
            <a:ext cx="1857375" cy="88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text, boat, trailer&#10;&#10;Description automatically generated">
            <a:extLst>
              <a:ext uri="{FF2B5EF4-FFF2-40B4-BE49-F238E27FC236}">
                <a16:creationId xmlns:a16="http://schemas.microsoft.com/office/drawing/2014/main" id="{16F6A232-001A-4B4A-A562-438418D949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64435" y="2144397"/>
            <a:ext cx="3541163" cy="217822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16F4210-78DB-CB41-850D-6DA757CE19A5}"/>
              </a:ext>
            </a:extLst>
          </p:cNvPr>
          <p:cNvSpPr txBox="1"/>
          <p:nvPr/>
        </p:nvSpPr>
        <p:spPr>
          <a:xfrm>
            <a:off x="384365" y="1154730"/>
            <a:ext cx="609361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Suicide terrorists exploded a small boat alongside the USS Cole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 (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Navy Destroyer)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 as they were refuelling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in the Yemeni port of Aden.</a:t>
            </a:r>
            <a:endParaRPr lang="en-GB" dirty="0"/>
          </a:p>
        </p:txBody>
      </p:sp>
      <p:pic>
        <p:nvPicPr>
          <p:cNvPr id="10250" name="Picture 10">
            <a:hlinkClick r:id="rId8"/>
            <a:extLst>
              <a:ext uri="{FF2B5EF4-FFF2-40B4-BE49-F238E27FC236}">
                <a16:creationId xmlns:a16="http://schemas.microsoft.com/office/drawing/2014/main" id="{CB0A01F6-5E8C-594A-BC63-6DB019B10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609" y="3747373"/>
            <a:ext cx="1237268" cy="51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Doughnut 11">
            <a:extLst>
              <a:ext uri="{FF2B5EF4-FFF2-40B4-BE49-F238E27FC236}">
                <a16:creationId xmlns:a16="http://schemas.microsoft.com/office/drawing/2014/main" id="{21D82D36-2FB6-334E-8186-51C3FD27E871}"/>
              </a:ext>
            </a:extLst>
          </p:cNvPr>
          <p:cNvSpPr/>
          <p:nvPr/>
        </p:nvSpPr>
        <p:spPr>
          <a:xfrm>
            <a:off x="9379839" y="3856279"/>
            <a:ext cx="950976" cy="932688"/>
          </a:xfrm>
          <a:prstGeom prst="donut">
            <a:avLst>
              <a:gd name="adj" fmla="val 823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8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74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8" name="Picture 6" descr="Police officer killed in Westminster terror attack named - ITV News">
            <a:extLst>
              <a:ext uri="{FF2B5EF4-FFF2-40B4-BE49-F238E27FC236}">
                <a16:creationId xmlns:a16="http://schemas.microsoft.com/office/drawing/2014/main" id="{D9B23EE4-44A5-5143-9836-33B6DD861A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1" r="20879" b="-2"/>
          <a:stretch/>
        </p:blipFill>
        <p:spPr bwMode="auto"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ivilians 'suffer first, last and in the middle' during wartime, Stanford  scholar says">
            <a:extLst>
              <a:ext uri="{FF2B5EF4-FFF2-40B4-BE49-F238E27FC236}">
                <a16:creationId xmlns:a16="http://schemas.microsoft.com/office/drawing/2014/main" id="{74C18A8F-FF82-8B49-859C-0FCCFA51EB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8"/>
          <a:stretch/>
        </p:blipFill>
        <p:spPr bwMode="auto"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>
            <a:extLst>
              <a:ext uri="{FF2B5EF4-FFF2-40B4-BE49-F238E27FC236}">
                <a16:creationId xmlns:a16="http://schemas.microsoft.com/office/drawing/2014/main" id="{DC5518B0-F93F-A648-8C0C-115EB7D919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4" r="-1" b="20651"/>
          <a:stretch/>
        </p:blipFill>
        <p:spPr bwMode="auto"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0433A-4085-F543-9DC5-736AF9D19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Problems of defining terrorism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BD4BD-2380-0C47-9895-A80BB387B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>
            <a:normAutofit/>
          </a:bodyPr>
          <a:lstStyle/>
          <a:p>
            <a:r>
              <a:rPr lang="en-GB" sz="2000" dirty="0" err="1"/>
              <a:t>Schwenkbekker</a:t>
            </a:r>
            <a:r>
              <a:rPr lang="en-GB" sz="2000" dirty="0"/>
              <a:t> (2009) describes terrorism as targeting </a:t>
            </a:r>
            <a:r>
              <a:rPr lang="en-GB" sz="2000" i="1" u="sng" dirty="0"/>
              <a:t>‘innocents’</a:t>
            </a:r>
            <a:r>
              <a:rPr lang="en-GB" sz="2000" i="1" dirty="0"/>
              <a:t> </a:t>
            </a:r>
            <a:r>
              <a:rPr lang="en-GB" sz="2000" dirty="0"/>
              <a:t>or </a:t>
            </a:r>
            <a:r>
              <a:rPr lang="en-GB" sz="2000" i="1" u="sng" dirty="0"/>
              <a:t>‘civilians’ </a:t>
            </a:r>
          </a:p>
          <a:p>
            <a:endParaRPr lang="en-GB" sz="2000" dirty="0"/>
          </a:p>
          <a:p>
            <a:r>
              <a:rPr lang="en-GB" sz="2000" dirty="0"/>
              <a:t>Richardson (2006), </a:t>
            </a:r>
            <a:r>
              <a:rPr lang="en-GB" sz="2000" dirty="0" err="1"/>
              <a:t>Ganor</a:t>
            </a:r>
            <a:r>
              <a:rPr lang="en-GB" sz="2000" dirty="0"/>
              <a:t> (1998) and Wilkinson (2003</a:t>
            </a:r>
            <a:r>
              <a:rPr lang="en-GB" sz="2000"/>
              <a:t>) argues </a:t>
            </a:r>
            <a:r>
              <a:rPr lang="en-GB" sz="2000" dirty="0"/>
              <a:t>that the definition should include </a:t>
            </a:r>
            <a:r>
              <a:rPr lang="en-GB" sz="2000" u="sng" dirty="0"/>
              <a:t>the deliberate targeting of civilians</a:t>
            </a:r>
          </a:p>
          <a:p>
            <a:endParaRPr lang="en-GB" sz="2000" dirty="0"/>
          </a:p>
          <a:p>
            <a:r>
              <a:rPr lang="en-GB" sz="2000" dirty="0"/>
              <a:t>Whittaker (2004) concentrates on </a:t>
            </a:r>
            <a:r>
              <a:rPr lang="en-GB" sz="2000" i="1" dirty="0"/>
              <a:t>‘civilians’</a:t>
            </a:r>
            <a:r>
              <a:rPr lang="en-GB" sz="2000" dirty="0"/>
              <a:t> or </a:t>
            </a:r>
            <a:r>
              <a:rPr lang="en-GB" sz="2000" i="1" dirty="0"/>
              <a:t>‘non-combatants’ </a:t>
            </a:r>
            <a:r>
              <a:rPr lang="en-GB" sz="2000" dirty="0"/>
              <a:t>targets </a:t>
            </a:r>
          </a:p>
        </p:txBody>
      </p:sp>
    </p:spTree>
    <p:extLst>
      <p:ext uri="{BB962C8B-B14F-4D97-AF65-F5344CB8AC3E}">
        <p14:creationId xmlns:p14="http://schemas.microsoft.com/office/powerpoint/2010/main" val="4155992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l-Qaida: the terror group that learned the secret of longevity | Al-Qaida  | The Guardian">
            <a:extLst>
              <a:ext uri="{FF2B5EF4-FFF2-40B4-BE49-F238E27FC236}">
                <a16:creationId xmlns:a16="http://schemas.microsoft.com/office/drawing/2014/main" id="{51168607-5DB5-0C46-A309-313403AC42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" r="23879" b="2759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73EDE-4149-D549-B351-E0B36D9F68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Next Session: </a:t>
            </a:r>
            <a:br>
              <a:rPr lang="en-GB" sz="4800" dirty="0"/>
            </a:br>
            <a:r>
              <a:rPr lang="en-GB" sz="4800" dirty="0"/>
              <a:t>Terrorist Groups and Organisations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3AD533-DE87-9D4C-B540-B92063B27A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Al Qaeda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809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215">
        <p:fade/>
      </p:transition>
    </mc:Choice>
    <mc:Fallback xmlns="">
      <p:transition spd="med" advTm="122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33DB6-5C0F-1942-98D5-71F48DCF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658AC6AD-F035-3848-A0BB-FC7C4B30E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8" y="1690688"/>
            <a:ext cx="9123362" cy="458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824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801</Words>
  <Application>Microsoft Macintosh PowerPoint</Application>
  <PresentationFormat>Widescreen</PresentationFormat>
  <Paragraphs>127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Arial Rounded MT Bold</vt:lpstr>
      <vt:lpstr>Calibri</vt:lpstr>
      <vt:lpstr>Calibri Light</vt:lpstr>
      <vt:lpstr>Office Theme</vt:lpstr>
      <vt:lpstr>PowerPoint Presentation</vt:lpstr>
      <vt:lpstr>When you hear the word ‘Terrorism’   What words come into your mind? </vt:lpstr>
      <vt:lpstr>Why should there be a definition for ‘terrorism’?   </vt:lpstr>
      <vt:lpstr>Defining Terrorism... An everlasting task...</vt:lpstr>
      <vt:lpstr>PowerPoint Presentation</vt:lpstr>
      <vt:lpstr> ‘What Terrorists Want?’   </vt:lpstr>
      <vt:lpstr>PowerPoint Presentation</vt:lpstr>
      <vt:lpstr>PowerPoint Presentation</vt:lpstr>
      <vt:lpstr>Approaches to Defining ‘Terrorism’</vt:lpstr>
      <vt:lpstr>PowerPoint Presentation</vt:lpstr>
      <vt:lpstr>PowerPoint Presentation</vt:lpstr>
      <vt:lpstr>PowerPoint Presentation</vt:lpstr>
      <vt:lpstr>PowerPoint Presentation</vt:lpstr>
      <vt:lpstr>So, who should define terrorism? </vt:lpstr>
      <vt:lpstr>PowerPoint Presentation</vt:lpstr>
      <vt:lpstr>PowerPoint Presentation</vt:lpstr>
      <vt:lpstr>PowerPoint Presentation</vt:lpstr>
      <vt:lpstr>Problems of defining terrorism</vt:lpstr>
      <vt:lpstr>Next Session:  Terrorist Groups and Organisations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Rhiannon Lloyd</dc:creator>
  <cp:lastModifiedBy>Rhiannon Lloyd</cp:lastModifiedBy>
  <cp:revision>5</cp:revision>
  <dcterms:created xsi:type="dcterms:W3CDTF">2021-09-17T20:48:23Z</dcterms:created>
  <dcterms:modified xsi:type="dcterms:W3CDTF">2021-09-30T07:06:48Z</dcterms:modified>
</cp:coreProperties>
</file>