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3"/>
  </p:notesMasterIdLst>
  <p:sldIdLst>
    <p:sldId id="256" r:id="rId2"/>
    <p:sldId id="271" r:id="rId3"/>
    <p:sldId id="272" r:id="rId4"/>
    <p:sldId id="273" r:id="rId5"/>
    <p:sldId id="274" r:id="rId6"/>
    <p:sldId id="257" r:id="rId7"/>
    <p:sldId id="258" r:id="rId8"/>
    <p:sldId id="259" r:id="rId9"/>
    <p:sldId id="260" r:id="rId10"/>
    <p:sldId id="261" r:id="rId11"/>
    <p:sldId id="262" r:id="rId12"/>
    <p:sldId id="270" r:id="rId13"/>
    <p:sldId id="263" r:id="rId14"/>
    <p:sldId id="264" r:id="rId15"/>
    <p:sldId id="266" r:id="rId16"/>
    <p:sldId id="265" r:id="rId17"/>
    <p:sldId id="267" r:id="rId18"/>
    <p:sldId id="268" r:id="rId19"/>
    <p:sldId id="269"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44"/>
    <p:restoredTop sz="85703"/>
  </p:normalViewPr>
  <p:slideViewPr>
    <p:cSldViewPr snapToGrid="0" snapToObjects="1">
      <p:cViewPr varScale="1">
        <p:scale>
          <a:sx n="99" d="100"/>
          <a:sy n="99" d="100"/>
        </p:scale>
        <p:origin x="7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AFE541-C748-494E-90AE-2AB5D6BEE9E9}" type="datetimeFigureOut">
              <a:rPr lang="en-US" smtClean="0"/>
              <a:t>7/3/2019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AD9043-60D2-0740-85BF-164251CF54E4}" type="slidenum">
              <a:rPr lang="en-US" smtClean="0"/>
              <a:t>‹#›</a:t>
            </a:fld>
            <a:endParaRPr lang="en-US"/>
          </a:p>
        </p:txBody>
      </p:sp>
    </p:spTree>
    <p:extLst>
      <p:ext uri="{BB962C8B-B14F-4D97-AF65-F5344CB8AC3E}">
        <p14:creationId xmlns:p14="http://schemas.microsoft.com/office/powerpoint/2010/main" val="1373853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Acknowledgement: http://whatis.techtarget.com/definition/social-media</a:t>
            </a:r>
          </a:p>
        </p:txBody>
      </p:sp>
      <p:sp>
        <p:nvSpPr>
          <p:cNvPr id="4" name="Slide Number Placeholder 3"/>
          <p:cNvSpPr>
            <a:spLocks noGrp="1"/>
          </p:cNvSpPr>
          <p:nvPr>
            <p:ph type="sldNum" sz="quarter" idx="10"/>
          </p:nvPr>
        </p:nvSpPr>
        <p:spPr/>
        <p:txBody>
          <a:bodyPr/>
          <a:lstStyle/>
          <a:p>
            <a:fld id="{0E19ECE3-7B61-48C3-A978-907802D6CA47}" type="slidenum">
              <a:rPr lang="en-GB" smtClean="0"/>
              <a:t>3</a:t>
            </a:fld>
            <a:endParaRPr lang="en-GB"/>
          </a:p>
        </p:txBody>
      </p:sp>
    </p:spTree>
    <p:extLst>
      <p:ext uri="{BB962C8B-B14F-4D97-AF65-F5344CB8AC3E}">
        <p14:creationId xmlns:p14="http://schemas.microsoft.com/office/powerpoint/2010/main" val="2198754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Acknowledgement:</a:t>
            </a:r>
          </a:p>
          <a:p>
            <a:pPr marL="228600" indent="-228600">
              <a:buAutoNum type="arabicPeriod"/>
            </a:pPr>
            <a:r>
              <a:rPr lang="en-GB" dirty="0"/>
              <a:t>http://www.opencolleges.edu.au/informed/features/social-media-tools-for-education/</a:t>
            </a:r>
          </a:p>
          <a:p>
            <a:pPr marL="228600" indent="-228600">
              <a:buAutoNum type="arabicPeriod"/>
            </a:pPr>
            <a:r>
              <a:rPr lang="en-GB" dirty="0"/>
              <a:t>http://</a:t>
            </a:r>
            <a:r>
              <a:rPr lang="en-GB" dirty="0" smtClean="0"/>
              <a:t>whatis.techtarget.com/definition/social-media</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t>https://www.business.gov.au/info/run/advertising-and-online/benefits-of-social-media</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0E19ECE3-7B61-48C3-A978-907802D6CA47}" type="slidenum">
              <a:rPr lang="en-GB" smtClean="0"/>
              <a:t>4</a:t>
            </a:fld>
            <a:endParaRPr lang="en-GB"/>
          </a:p>
        </p:txBody>
      </p:sp>
    </p:spTree>
    <p:extLst>
      <p:ext uri="{BB962C8B-B14F-4D97-AF65-F5344CB8AC3E}">
        <p14:creationId xmlns:p14="http://schemas.microsoft.com/office/powerpoint/2010/main" val="275655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AD9043-60D2-0740-85BF-164251CF54E4}" type="slidenum">
              <a:rPr lang="en-US" smtClean="0"/>
              <a:t>13</a:t>
            </a:fld>
            <a:endParaRPr lang="en-US"/>
          </a:p>
        </p:txBody>
      </p:sp>
    </p:spTree>
    <p:extLst>
      <p:ext uri="{BB962C8B-B14F-4D97-AF65-F5344CB8AC3E}">
        <p14:creationId xmlns:p14="http://schemas.microsoft.com/office/powerpoint/2010/main" val="38404616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59EEB8A-889A-F740-A2F5-F66A540F08A9}" type="datetimeFigureOut">
              <a:rPr lang="en-US" smtClean="0"/>
              <a:t>7/3/2019</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55138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9EEB8A-889A-F740-A2F5-F66A540F08A9}" type="datetimeFigureOut">
              <a:rPr lang="en-US" smtClean="0"/>
              <a:t>7/3/2019</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654837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9EEB8A-889A-F740-A2F5-F66A540F08A9}" type="datetimeFigureOut">
              <a:rPr lang="en-US" smtClean="0"/>
              <a:t>7/3/2019</a:t>
            </a:fld>
            <a:endParaRPr lang="en-US"/>
          </a:p>
        </p:txBody>
      </p:sp>
      <p:sp>
        <p:nvSpPr>
          <p:cNvPr id="6" name="Slide Number Placeholder 5"/>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2818618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59EEB8A-889A-F740-A2F5-F66A540F08A9}" type="datetimeFigureOut">
              <a:rPr lang="en-US" smtClean="0"/>
              <a:t>7/3/2019</a:t>
            </a:fld>
            <a:endParaRPr lang="en-US"/>
          </a:p>
        </p:txBody>
      </p:sp>
      <p:sp>
        <p:nvSpPr>
          <p:cNvPr id="7" name="Slide Number Placeholder 6"/>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4022372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59EEB8A-889A-F740-A2F5-F66A540F08A9}" type="datetimeFigureOut">
              <a:rPr lang="en-US" smtClean="0"/>
              <a:t>7/3/2019</a:t>
            </a:fld>
            <a:endParaRPr lang="en-US"/>
          </a:p>
        </p:txBody>
      </p:sp>
      <p:sp>
        <p:nvSpPr>
          <p:cNvPr id="9" name="Slide Number Placeholder 8"/>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912042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59EEB8A-889A-F740-A2F5-F66A540F08A9}" type="datetimeFigureOut">
              <a:rPr lang="en-US" smtClean="0"/>
              <a:t>7/3/2019</a:t>
            </a:fld>
            <a:endParaRPr lang="en-US"/>
          </a:p>
        </p:txBody>
      </p:sp>
      <p:sp>
        <p:nvSpPr>
          <p:cNvPr id="5" name="Slide Number Placeholder 4"/>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2404451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9EEB8A-889A-F740-A2F5-F66A540F08A9}" type="datetimeFigureOut">
              <a:rPr lang="en-US" smtClean="0"/>
              <a:t>7/3/2019</a:t>
            </a:fld>
            <a:endParaRPr lang="en-US"/>
          </a:p>
        </p:txBody>
      </p:sp>
      <p:sp>
        <p:nvSpPr>
          <p:cNvPr id="4" name="Slide Number Placeholder 3"/>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3938327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59EEB8A-889A-F740-A2F5-F66A540F08A9}" type="datetimeFigureOut">
              <a:rPr lang="en-US" smtClean="0"/>
              <a:t>7/3/2019</a:t>
            </a:fld>
            <a:endParaRPr lang="en-US"/>
          </a:p>
        </p:txBody>
      </p:sp>
      <p:sp>
        <p:nvSpPr>
          <p:cNvPr id="7" name="Slide Number Placeholder 6"/>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55961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59EEB8A-889A-F740-A2F5-F66A540F08A9}" type="datetimeFigureOut">
              <a:rPr lang="en-US" smtClean="0"/>
              <a:t>7/3/2019</a:t>
            </a:fld>
            <a:endParaRPr lang="en-US"/>
          </a:p>
        </p:txBody>
      </p:sp>
      <p:sp>
        <p:nvSpPr>
          <p:cNvPr id="7" name="Slide Number Placeholder 6"/>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2930623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9EEB8A-889A-F740-A2F5-F66A540F08A9}" type="datetimeFigureOut">
              <a:rPr lang="en-US" smtClean="0"/>
              <a:t>7/3/2019</a:t>
            </a:fld>
            <a:endParaRPr lang="en-US"/>
          </a:p>
        </p:txBody>
      </p:sp>
      <p:sp>
        <p:nvSpPr>
          <p:cNvPr id="6" name="Slide Number Placeholder 5"/>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4028497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9EEB8A-889A-F740-A2F5-F66A540F08A9}" type="datetimeFigureOut">
              <a:rPr lang="en-US" smtClean="0"/>
              <a:t>7/3/2019</a:t>
            </a:fld>
            <a:endParaRPr lang="en-US"/>
          </a:p>
        </p:txBody>
      </p:sp>
      <p:sp>
        <p:nvSpPr>
          <p:cNvPr id="6" name="Slide Number Placeholder 5"/>
          <p:cNvSpPr>
            <a:spLocks noGrp="1"/>
          </p:cNvSpPr>
          <p:nvPr>
            <p:ph type="sldNum" sz="quarter" idx="12"/>
          </p:nvPr>
        </p:nvSpPr>
        <p:spPr/>
        <p:txBody>
          <a:bodyPr/>
          <a:lstStyle/>
          <a:p>
            <a:fld id="{E87B3DCE-F2FC-CB4B-959F-9A8EFEA98349}" type="slidenum">
              <a:rPr lang="en-US" smtClean="0"/>
              <a:t>‹#›</a:t>
            </a:fld>
            <a:endParaRPr lang="en-US"/>
          </a:p>
        </p:txBody>
      </p:sp>
    </p:spTree>
    <p:extLst>
      <p:ext uri="{BB962C8B-B14F-4D97-AF65-F5344CB8AC3E}">
        <p14:creationId xmlns:p14="http://schemas.microsoft.com/office/powerpoint/2010/main" val="15041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59EEB8A-889A-F740-A2F5-F66A540F08A9}" type="datetimeFigureOut">
              <a:rPr lang="en-US" smtClean="0"/>
              <a:t>7/3/2019</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87B3DCE-F2FC-CB4B-959F-9A8EFEA98349}" type="slidenum">
              <a:rPr lang="en-US" smtClean="0"/>
              <a:t>‹#›</a:t>
            </a:fld>
            <a:endParaRPr lang="en-US"/>
          </a:p>
        </p:txBody>
      </p:sp>
    </p:spTree>
    <p:extLst>
      <p:ext uri="{BB962C8B-B14F-4D97-AF65-F5344CB8AC3E}">
        <p14:creationId xmlns:p14="http://schemas.microsoft.com/office/powerpoint/2010/main" val="33300079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1C5A1-26FB-8B48-8C3E-695D291102C0}"/>
              </a:ext>
            </a:extLst>
          </p:cNvPr>
          <p:cNvSpPr>
            <a:spLocks noGrp="1"/>
          </p:cNvSpPr>
          <p:nvPr>
            <p:ph type="ctrTitle"/>
          </p:nvPr>
        </p:nvSpPr>
        <p:spPr>
          <a:xfrm>
            <a:off x="1703670" y="1601879"/>
            <a:ext cx="8056345" cy="1470025"/>
          </a:xfrm>
        </p:spPr>
        <p:txBody>
          <a:bodyPr>
            <a:normAutofit/>
          </a:bodyPr>
          <a:lstStyle/>
          <a:p>
            <a:r>
              <a:rPr lang="en-US" b="1" dirty="0">
                <a:solidFill>
                  <a:schemeClr val="accent2"/>
                </a:solidFill>
              </a:rPr>
              <a:t>Digital Skills and Research Methods</a:t>
            </a:r>
          </a:p>
        </p:txBody>
      </p:sp>
      <p:sp>
        <p:nvSpPr>
          <p:cNvPr id="5" name="Subtitle 4">
            <a:extLst>
              <a:ext uri="{FF2B5EF4-FFF2-40B4-BE49-F238E27FC236}">
                <a16:creationId xmlns:a16="http://schemas.microsoft.com/office/drawing/2014/main" id="{5BF2D41F-F1C3-E649-8CF6-8306AC3801E0}"/>
              </a:ext>
            </a:extLst>
          </p:cNvPr>
          <p:cNvSpPr>
            <a:spLocks noGrp="1"/>
          </p:cNvSpPr>
          <p:nvPr>
            <p:ph type="subTitle" idx="1"/>
          </p:nvPr>
        </p:nvSpPr>
        <p:spPr>
          <a:xfrm>
            <a:off x="6622181" y="4207917"/>
            <a:ext cx="5101390" cy="643216"/>
          </a:xfrm>
        </p:spPr>
        <p:txBody>
          <a:bodyPr>
            <a:noAutofit/>
          </a:bodyPr>
          <a:lstStyle/>
          <a:p>
            <a:r>
              <a:rPr lang="en-US" b="1" dirty="0" smtClean="0">
                <a:solidFill>
                  <a:schemeClr val="tx1"/>
                </a:solidFill>
              </a:rPr>
              <a:t>Lecture 7: Social Media</a:t>
            </a:r>
            <a:endParaRPr lang="en-US" b="1" dirty="0">
              <a:solidFill>
                <a:schemeClr val="tx1"/>
              </a:solidFill>
            </a:endParaRPr>
          </a:p>
        </p:txBody>
      </p:sp>
    </p:spTree>
    <p:extLst>
      <p:ext uri="{BB962C8B-B14F-4D97-AF65-F5344CB8AC3E}">
        <p14:creationId xmlns:p14="http://schemas.microsoft.com/office/powerpoint/2010/main" val="1562934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2322" y="295364"/>
            <a:ext cx="10515600" cy="5352210"/>
          </a:xfrm>
        </p:spPr>
        <p:txBody>
          <a:bodyPr>
            <a:normAutofit fontScale="77500" lnSpcReduction="20000"/>
          </a:bodyPr>
          <a:lstStyle/>
          <a:p>
            <a:r>
              <a:rPr lang="en-GB" dirty="0" smtClean="0"/>
              <a:t>What is technology?</a:t>
            </a:r>
          </a:p>
          <a:p>
            <a:pPr lvl="1"/>
            <a:r>
              <a:rPr lang="en-GB" dirty="0" smtClean="0">
                <a:solidFill>
                  <a:srgbClr val="C00000"/>
                </a:solidFill>
              </a:rPr>
              <a:t>Applying scientific knowledge</a:t>
            </a:r>
          </a:p>
          <a:p>
            <a:pPr lvl="1"/>
            <a:r>
              <a:rPr lang="en-GB" dirty="0" smtClean="0">
                <a:solidFill>
                  <a:srgbClr val="C00000"/>
                </a:solidFill>
              </a:rPr>
              <a:t>Engineering</a:t>
            </a:r>
          </a:p>
          <a:p>
            <a:pPr lvl="1"/>
            <a:r>
              <a:rPr lang="en-GB" dirty="0" smtClean="0">
                <a:solidFill>
                  <a:srgbClr val="C00000"/>
                </a:solidFill>
              </a:rPr>
              <a:t>Devices </a:t>
            </a:r>
          </a:p>
          <a:p>
            <a:r>
              <a:rPr lang="en-GB" dirty="0" smtClean="0"/>
              <a:t>Where technology is used?</a:t>
            </a:r>
          </a:p>
          <a:p>
            <a:pPr lvl="1"/>
            <a:r>
              <a:rPr lang="en-GB" dirty="0" smtClean="0">
                <a:solidFill>
                  <a:srgbClr val="C00000"/>
                </a:solidFill>
              </a:rPr>
              <a:t>Education</a:t>
            </a:r>
          </a:p>
          <a:p>
            <a:pPr lvl="1"/>
            <a:r>
              <a:rPr lang="en-GB" dirty="0" smtClean="0">
                <a:solidFill>
                  <a:srgbClr val="C00000"/>
                </a:solidFill>
              </a:rPr>
              <a:t>Medical</a:t>
            </a:r>
          </a:p>
          <a:p>
            <a:pPr lvl="1"/>
            <a:r>
              <a:rPr lang="en-GB" dirty="0" smtClean="0">
                <a:solidFill>
                  <a:srgbClr val="C00000"/>
                </a:solidFill>
              </a:rPr>
              <a:t>Training</a:t>
            </a:r>
          </a:p>
          <a:p>
            <a:pPr lvl="1"/>
            <a:r>
              <a:rPr lang="en-GB" dirty="0" smtClean="0">
                <a:solidFill>
                  <a:srgbClr val="C00000"/>
                </a:solidFill>
              </a:rPr>
              <a:t>Communication</a:t>
            </a:r>
          </a:p>
          <a:p>
            <a:pPr lvl="1"/>
            <a:r>
              <a:rPr lang="en-GB" dirty="0" smtClean="0">
                <a:solidFill>
                  <a:srgbClr val="C00000"/>
                </a:solidFill>
              </a:rPr>
              <a:t>Marketing </a:t>
            </a:r>
          </a:p>
          <a:p>
            <a:r>
              <a:rPr lang="en-GB" dirty="0" smtClean="0"/>
              <a:t>From your personal experience write down the most effective use of technology</a:t>
            </a:r>
          </a:p>
          <a:p>
            <a:r>
              <a:rPr lang="en-GB" dirty="0" smtClean="0"/>
              <a:t>What does social media mean to you?</a:t>
            </a:r>
          </a:p>
          <a:p>
            <a:r>
              <a:rPr lang="en-GB" dirty="0" smtClean="0"/>
              <a:t>Briefly describe the best uses social media can contribute to you or colleagues in the workplace.</a:t>
            </a:r>
            <a:endParaRPr lang="en-GB" dirty="0"/>
          </a:p>
        </p:txBody>
      </p:sp>
    </p:spTree>
    <p:extLst>
      <p:ext uri="{BB962C8B-B14F-4D97-AF65-F5344CB8AC3E}">
        <p14:creationId xmlns:p14="http://schemas.microsoft.com/office/powerpoint/2010/main" val="2928594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C434A-6B6F-4E58-BD55-ECED9DC2DDE6}"/>
              </a:ext>
            </a:extLst>
          </p:cNvPr>
          <p:cNvSpPr>
            <a:spLocks noGrp="1"/>
          </p:cNvSpPr>
          <p:nvPr>
            <p:ph type="title"/>
          </p:nvPr>
        </p:nvSpPr>
        <p:spPr/>
        <p:txBody>
          <a:bodyPr/>
          <a:lstStyle/>
          <a:p>
            <a:r>
              <a:rPr lang="en-GB" b="1" dirty="0"/>
              <a:t>What is it?</a:t>
            </a:r>
          </a:p>
        </p:txBody>
      </p:sp>
      <p:sp>
        <p:nvSpPr>
          <p:cNvPr id="3" name="Content Placeholder 2">
            <a:extLst>
              <a:ext uri="{FF2B5EF4-FFF2-40B4-BE49-F238E27FC236}">
                <a16:creationId xmlns:a16="http://schemas.microsoft.com/office/drawing/2014/main" id="{C00DB33B-88B9-46BB-A148-10273CB3927C}"/>
              </a:ext>
            </a:extLst>
          </p:cNvPr>
          <p:cNvSpPr>
            <a:spLocks noGrp="1"/>
          </p:cNvSpPr>
          <p:nvPr>
            <p:ph idx="1"/>
          </p:nvPr>
        </p:nvSpPr>
        <p:spPr/>
        <p:txBody>
          <a:bodyPr>
            <a:normAutofit fontScale="85000" lnSpcReduction="20000"/>
          </a:bodyPr>
          <a:lstStyle/>
          <a:p>
            <a:r>
              <a:rPr lang="en-GB" dirty="0"/>
              <a:t>Websites and applications that enable users to create and share content or to participate in social networking.</a:t>
            </a:r>
          </a:p>
          <a:p>
            <a:r>
              <a:rPr lang="en-GB" dirty="0"/>
              <a:t>Social media is the collective of online communications channels dedicated to community-based input, interaction, content-sharing and collaboration.</a:t>
            </a:r>
          </a:p>
          <a:p>
            <a:r>
              <a:rPr lang="en-GB" dirty="0"/>
              <a:t>Examples</a:t>
            </a:r>
          </a:p>
          <a:p>
            <a:pPr lvl="1"/>
            <a:r>
              <a:rPr lang="en-GB" dirty="0"/>
              <a:t>Facebook</a:t>
            </a:r>
          </a:p>
          <a:p>
            <a:pPr lvl="1"/>
            <a:r>
              <a:rPr lang="en-GB" dirty="0"/>
              <a:t>Twitter</a:t>
            </a:r>
          </a:p>
          <a:p>
            <a:pPr lvl="1"/>
            <a:r>
              <a:rPr lang="en-GB" dirty="0" smtClean="0"/>
              <a:t>LinkedIn</a:t>
            </a:r>
          </a:p>
          <a:p>
            <a:pPr lvl="1"/>
            <a:r>
              <a:rPr lang="en-GB" dirty="0" smtClean="0"/>
              <a:t>Instagram </a:t>
            </a:r>
            <a:endParaRPr lang="en-GB" dirty="0"/>
          </a:p>
          <a:p>
            <a:pPr marL="274320" lvl="1" indent="0">
              <a:buNone/>
            </a:pPr>
            <a:endParaRPr lang="en-GB" dirty="0"/>
          </a:p>
        </p:txBody>
      </p:sp>
    </p:spTree>
    <p:extLst>
      <p:ext uri="{BB962C8B-B14F-4D97-AF65-F5344CB8AC3E}">
        <p14:creationId xmlns:p14="http://schemas.microsoft.com/office/powerpoint/2010/main" val="36699471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04F4-2671-439E-BC92-D51E7F698D4C}"/>
              </a:ext>
            </a:extLst>
          </p:cNvPr>
          <p:cNvSpPr>
            <a:spLocks noGrp="1"/>
          </p:cNvSpPr>
          <p:nvPr>
            <p:ph type="title"/>
          </p:nvPr>
        </p:nvSpPr>
        <p:spPr>
          <a:xfrm>
            <a:off x="609600" y="159135"/>
            <a:ext cx="10972800" cy="1143000"/>
          </a:xfrm>
        </p:spPr>
        <p:txBody>
          <a:bodyPr/>
          <a:lstStyle/>
          <a:p>
            <a:r>
              <a:rPr lang="en-GB" b="1" dirty="0"/>
              <a:t>Advantages</a:t>
            </a:r>
          </a:p>
        </p:txBody>
      </p:sp>
      <p:sp>
        <p:nvSpPr>
          <p:cNvPr id="3" name="Content Placeholder 2">
            <a:extLst>
              <a:ext uri="{FF2B5EF4-FFF2-40B4-BE49-F238E27FC236}">
                <a16:creationId xmlns:a16="http://schemas.microsoft.com/office/drawing/2014/main" id="{EEABBABF-8AE7-48F2-906B-6CFC18A27EB9}"/>
              </a:ext>
            </a:extLst>
          </p:cNvPr>
          <p:cNvSpPr>
            <a:spLocks noGrp="1"/>
          </p:cNvSpPr>
          <p:nvPr>
            <p:ph idx="1"/>
          </p:nvPr>
        </p:nvSpPr>
        <p:spPr>
          <a:xfrm>
            <a:off x="609600" y="1157756"/>
            <a:ext cx="10972800" cy="3917032"/>
          </a:xfrm>
        </p:spPr>
        <p:txBody>
          <a:bodyPr>
            <a:noAutofit/>
          </a:bodyPr>
          <a:lstStyle/>
          <a:p>
            <a:r>
              <a:rPr lang="en-GB" sz="2000" dirty="0"/>
              <a:t> In business, social media is used to </a:t>
            </a:r>
          </a:p>
          <a:p>
            <a:pPr lvl="1"/>
            <a:r>
              <a:rPr lang="en-GB" sz="1600" dirty="0" smtClean="0">
                <a:solidFill>
                  <a:srgbClr val="C00000"/>
                </a:solidFill>
              </a:rPr>
              <a:t>Market products</a:t>
            </a:r>
          </a:p>
          <a:p>
            <a:pPr lvl="1"/>
            <a:r>
              <a:rPr lang="en-GB" sz="1600" dirty="0" smtClean="0">
                <a:solidFill>
                  <a:srgbClr val="C00000"/>
                </a:solidFill>
              </a:rPr>
              <a:t>Promote brands</a:t>
            </a:r>
          </a:p>
          <a:p>
            <a:pPr lvl="1"/>
            <a:r>
              <a:rPr lang="en-GB" sz="1600" dirty="0" smtClean="0">
                <a:solidFill>
                  <a:srgbClr val="C00000"/>
                </a:solidFill>
              </a:rPr>
              <a:t>Connect to current customers</a:t>
            </a:r>
          </a:p>
          <a:p>
            <a:pPr lvl="1"/>
            <a:r>
              <a:rPr lang="en-GB" sz="1600" dirty="0" smtClean="0">
                <a:solidFill>
                  <a:srgbClr val="C00000"/>
                </a:solidFill>
              </a:rPr>
              <a:t>Foster new business.</a:t>
            </a:r>
          </a:p>
          <a:p>
            <a:pPr lvl="1"/>
            <a:r>
              <a:rPr lang="en-GB" sz="1600" dirty="0" smtClean="0">
                <a:solidFill>
                  <a:srgbClr val="C00000"/>
                </a:solidFill>
              </a:rPr>
              <a:t>Offers</a:t>
            </a:r>
            <a:endParaRPr lang="en-GB" sz="1600" dirty="0">
              <a:solidFill>
                <a:srgbClr val="C00000"/>
              </a:solidFill>
            </a:endParaRPr>
          </a:p>
          <a:p>
            <a:pPr lvl="1"/>
            <a:r>
              <a:rPr lang="en-GB" sz="1600" dirty="0" smtClean="0">
                <a:solidFill>
                  <a:srgbClr val="C00000"/>
                </a:solidFill>
              </a:rPr>
              <a:t>Less expensive</a:t>
            </a:r>
          </a:p>
          <a:p>
            <a:pPr lvl="1"/>
            <a:r>
              <a:rPr lang="en-GB" sz="1600" dirty="0" smtClean="0">
                <a:solidFill>
                  <a:srgbClr val="C00000"/>
                </a:solidFill>
              </a:rPr>
              <a:t>Personal interaction with customers</a:t>
            </a:r>
          </a:p>
          <a:p>
            <a:pPr lvl="1"/>
            <a:r>
              <a:rPr lang="en-GB" sz="1600" dirty="0" smtClean="0">
                <a:solidFill>
                  <a:srgbClr val="C00000"/>
                </a:solidFill>
              </a:rPr>
              <a:t>What the competitors do?</a:t>
            </a:r>
          </a:p>
          <a:p>
            <a:r>
              <a:rPr lang="en-GB" sz="2000" dirty="0" smtClean="0"/>
              <a:t>In </a:t>
            </a:r>
            <a:r>
              <a:rPr lang="en-GB" sz="2000" dirty="0"/>
              <a:t>education</a:t>
            </a:r>
          </a:p>
          <a:p>
            <a:pPr lvl="1"/>
            <a:r>
              <a:rPr lang="en-GB" sz="1600" dirty="0">
                <a:solidFill>
                  <a:srgbClr val="C00000"/>
                </a:solidFill>
              </a:rPr>
              <a:t>Sending reminder to students(twitter)</a:t>
            </a:r>
          </a:p>
          <a:p>
            <a:pPr lvl="1"/>
            <a:r>
              <a:rPr lang="en-GB" sz="1600" dirty="0">
                <a:solidFill>
                  <a:srgbClr val="C00000"/>
                </a:solidFill>
              </a:rPr>
              <a:t>Employers to find about Employees(</a:t>
            </a:r>
            <a:r>
              <a:rPr lang="en-GB" sz="1600" dirty="0" err="1">
                <a:solidFill>
                  <a:srgbClr val="C00000"/>
                </a:solidFill>
              </a:rPr>
              <a:t>Linkedln</a:t>
            </a:r>
            <a:r>
              <a:rPr lang="en-GB" sz="1600" dirty="0" smtClean="0">
                <a:solidFill>
                  <a:srgbClr val="C00000"/>
                </a:solidFill>
              </a:rPr>
              <a:t>)</a:t>
            </a:r>
          </a:p>
          <a:p>
            <a:pPr lvl="1"/>
            <a:r>
              <a:rPr lang="en-GB" sz="1600" dirty="0" smtClean="0">
                <a:solidFill>
                  <a:srgbClr val="C00000"/>
                </a:solidFill>
              </a:rPr>
              <a:t>Share student experiences and events </a:t>
            </a:r>
            <a:endParaRPr lang="en-GB" sz="1600" dirty="0">
              <a:solidFill>
                <a:srgbClr val="C00000"/>
              </a:solidFill>
            </a:endParaRPr>
          </a:p>
          <a:p>
            <a:pPr lvl="1"/>
            <a:r>
              <a:rPr lang="en-GB" sz="1600" dirty="0">
                <a:solidFill>
                  <a:srgbClr val="C00000"/>
                </a:solidFill>
              </a:rPr>
              <a:t>Google+(to maintain a loop with the students having interest in a common subject)</a:t>
            </a:r>
          </a:p>
          <a:p>
            <a:pPr lvl="1"/>
            <a:r>
              <a:rPr lang="en-GB" sz="1600" dirty="0">
                <a:solidFill>
                  <a:srgbClr val="C00000"/>
                </a:solidFill>
              </a:rPr>
              <a:t>Skype(distance education)</a:t>
            </a:r>
          </a:p>
          <a:p>
            <a:pPr marL="274320" lvl="1" indent="0">
              <a:buNone/>
            </a:pPr>
            <a:endParaRPr lang="en-GB" sz="1600" dirty="0"/>
          </a:p>
          <a:p>
            <a:pPr lvl="1"/>
            <a:endParaRPr lang="en-GB" sz="1600" dirty="0"/>
          </a:p>
        </p:txBody>
      </p:sp>
    </p:spTree>
    <p:extLst>
      <p:ext uri="{BB962C8B-B14F-4D97-AF65-F5344CB8AC3E}">
        <p14:creationId xmlns:p14="http://schemas.microsoft.com/office/powerpoint/2010/main" val="3836215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3293F-C784-42C6-9934-10A5CF6F9DC9}"/>
              </a:ext>
            </a:extLst>
          </p:cNvPr>
          <p:cNvSpPr>
            <a:spLocks noGrp="1"/>
          </p:cNvSpPr>
          <p:nvPr>
            <p:ph type="title"/>
          </p:nvPr>
        </p:nvSpPr>
        <p:spPr/>
        <p:txBody>
          <a:bodyPr/>
          <a:lstStyle/>
          <a:p>
            <a:r>
              <a:rPr lang="en-GB" b="1" dirty="0"/>
              <a:t>Disadvantages</a:t>
            </a:r>
          </a:p>
        </p:txBody>
      </p:sp>
      <p:sp>
        <p:nvSpPr>
          <p:cNvPr id="3" name="Content Placeholder 2">
            <a:extLst>
              <a:ext uri="{FF2B5EF4-FFF2-40B4-BE49-F238E27FC236}">
                <a16:creationId xmlns:a16="http://schemas.microsoft.com/office/drawing/2014/main" id="{374DF082-D658-437B-BD9A-44D37A3A961A}"/>
              </a:ext>
            </a:extLst>
          </p:cNvPr>
          <p:cNvSpPr>
            <a:spLocks noGrp="1"/>
          </p:cNvSpPr>
          <p:nvPr>
            <p:ph idx="1"/>
          </p:nvPr>
        </p:nvSpPr>
        <p:spPr>
          <a:xfrm>
            <a:off x="1069848" y="2121408"/>
            <a:ext cx="2457123" cy="575139"/>
          </a:xfrm>
        </p:spPr>
        <p:txBody>
          <a:bodyPr>
            <a:normAutofit fontScale="70000" lnSpcReduction="20000"/>
          </a:bodyPr>
          <a:lstStyle/>
          <a:p>
            <a:r>
              <a:rPr lang="en-GB" dirty="0"/>
              <a:t>How we use it</a:t>
            </a:r>
          </a:p>
        </p:txBody>
      </p:sp>
      <p:pic>
        <p:nvPicPr>
          <p:cNvPr id="1030" name="Picture 6" descr="Image result for hammer">
            <a:extLst>
              <a:ext uri="{FF2B5EF4-FFF2-40B4-BE49-F238E27FC236}">
                <a16:creationId xmlns:a16="http://schemas.microsoft.com/office/drawing/2014/main" id="{98085DE0-C03C-4F9F-84F1-834E07FE33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009" y="3048102"/>
            <a:ext cx="2133600" cy="2143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AE876EA-3E9A-4B13-944B-70C74E9BAB09}"/>
              </a:ext>
            </a:extLst>
          </p:cNvPr>
          <p:cNvSpPr txBox="1"/>
          <p:nvPr/>
        </p:nvSpPr>
        <p:spPr>
          <a:xfrm>
            <a:off x="3685593" y="3677056"/>
            <a:ext cx="1390260" cy="369332"/>
          </a:xfrm>
          <a:prstGeom prst="rect">
            <a:avLst/>
          </a:prstGeom>
          <a:noFill/>
        </p:spPr>
        <p:txBody>
          <a:bodyPr wrap="square" rtlCol="0">
            <a:spAutoFit/>
          </a:bodyPr>
          <a:lstStyle/>
          <a:p>
            <a:r>
              <a:rPr lang="en-GB" b="1" dirty="0">
                <a:solidFill>
                  <a:srgbClr val="00B050"/>
                </a:solidFill>
              </a:rPr>
              <a:t>Construct</a:t>
            </a:r>
          </a:p>
        </p:txBody>
      </p:sp>
      <p:sp>
        <p:nvSpPr>
          <p:cNvPr id="9" name="TextBox 8">
            <a:extLst>
              <a:ext uri="{FF2B5EF4-FFF2-40B4-BE49-F238E27FC236}">
                <a16:creationId xmlns:a16="http://schemas.microsoft.com/office/drawing/2014/main" id="{9DD20407-04C3-4E8D-B9B9-66CD6F6663E4}"/>
              </a:ext>
            </a:extLst>
          </p:cNvPr>
          <p:cNvSpPr txBox="1"/>
          <p:nvPr/>
        </p:nvSpPr>
        <p:spPr>
          <a:xfrm>
            <a:off x="7096363" y="3861722"/>
            <a:ext cx="1487802" cy="369332"/>
          </a:xfrm>
          <a:prstGeom prst="rect">
            <a:avLst/>
          </a:prstGeom>
          <a:noFill/>
        </p:spPr>
        <p:txBody>
          <a:bodyPr wrap="square" rtlCol="0">
            <a:spAutoFit/>
          </a:bodyPr>
          <a:lstStyle/>
          <a:p>
            <a:r>
              <a:rPr lang="en-GB" b="1" dirty="0">
                <a:solidFill>
                  <a:srgbClr val="FF0000"/>
                </a:solidFill>
              </a:rPr>
              <a:t>Destruct</a:t>
            </a:r>
          </a:p>
        </p:txBody>
      </p:sp>
      <p:sp>
        <p:nvSpPr>
          <p:cNvPr id="5" name="TextBox 4"/>
          <p:cNvSpPr txBox="1"/>
          <p:nvPr/>
        </p:nvSpPr>
        <p:spPr>
          <a:xfrm>
            <a:off x="878472" y="4494300"/>
            <a:ext cx="5296997" cy="923330"/>
          </a:xfrm>
          <a:prstGeom prst="rect">
            <a:avLst/>
          </a:prstGeom>
          <a:noFill/>
        </p:spPr>
        <p:txBody>
          <a:bodyPr wrap="square" rtlCol="0">
            <a:spAutoFit/>
          </a:bodyPr>
          <a:lstStyle/>
          <a:p>
            <a:r>
              <a:rPr lang="en-GB" dirty="0" smtClean="0">
                <a:solidFill>
                  <a:srgbClr val="C00000"/>
                </a:solidFill>
              </a:rPr>
              <a:t>Face-face communication</a:t>
            </a:r>
          </a:p>
          <a:p>
            <a:r>
              <a:rPr lang="en-GB" dirty="0" smtClean="0">
                <a:solidFill>
                  <a:srgbClr val="C00000"/>
                </a:solidFill>
              </a:rPr>
              <a:t>Identity theft</a:t>
            </a:r>
          </a:p>
          <a:p>
            <a:r>
              <a:rPr lang="en-GB" dirty="0" smtClean="0">
                <a:solidFill>
                  <a:srgbClr val="C00000"/>
                </a:solidFill>
              </a:rPr>
              <a:t>Bullying</a:t>
            </a:r>
            <a:endParaRPr lang="en-GB" dirty="0">
              <a:solidFill>
                <a:srgbClr val="C00000"/>
              </a:solidFill>
            </a:endParaRPr>
          </a:p>
        </p:txBody>
      </p:sp>
    </p:spTree>
    <p:extLst>
      <p:ext uri="{BB962C8B-B14F-4D97-AF65-F5344CB8AC3E}">
        <p14:creationId xmlns:p14="http://schemas.microsoft.com/office/powerpoint/2010/main" val="3512414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xit" presetSubtype="0" repeatCount="indefinite" fill="remove" nodeType="withEffect">
                                  <p:stCondLst>
                                    <p:cond delay="0"/>
                                  </p:stCondLst>
                                  <p:childTnLst>
                                    <p:animEffect transition="out" filter="fade">
                                      <p:cBhvr>
                                        <p:cTn id="6" dur="10000"/>
                                        <p:tgtEl>
                                          <p:spTgt spid="1030"/>
                                        </p:tgtEl>
                                      </p:cBhvr>
                                    </p:animEffect>
                                    <p:anim calcmode="lin" valueType="num">
                                      <p:cBhvr>
                                        <p:cTn id="7" dur="10000"/>
                                        <p:tgtEl>
                                          <p:spTgt spid="103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10000"/>
                                        <p:tgtEl>
                                          <p:spTgt spid="1030"/>
                                        </p:tgtEl>
                                        <p:attrNameLst>
                                          <p:attrName>ppt_h</p:attrName>
                                        </p:attrNameLst>
                                      </p:cBhvr>
                                      <p:tavLst>
                                        <p:tav tm="0">
                                          <p:val>
                                            <p:strVal val="ppt_h"/>
                                          </p:val>
                                        </p:tav>
                                        <p:tav tm="100000">
                                          <p:val>
                                            <p:strVal val="ppt_h"/>
                                          </p:val>
                                        </p:tav>
                                      </p:tavLst>
                                    </p:anim>
                                    <p:set>
                                      <p:cBhvr>
                                        <p:cTn id="9" dur="1" fill="hold">
                                          <p:stCondLst>
                                            <p:cond delay="9999"/>
                                          </p:stCondLst>
                                        </p:cTn>
                                        <p:tgtEl>
                                          <p:spTgt spid="1030"/>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0EC6D-162F-2F43-8B70-A66EED2C4AAF}"/>
              </a:ext>
            </a:extLst>
          </p:cNvPr>
          <p:cNvSpPr>
            <a:spLocks noGrp="1"/>
          </p:cNvSpPr>
          <p:nvPr>
            <p:ph type="title"/>
          </p:nvPr>
        </p:nvSpPr>
        <p:spPr>
          <a:xfrm>
            <a:off x="609600" y="57664"/>
            <a:ext cx="10972800" cy="1143000"/>
          </a:xfrm>
        </p:spPr>
        <p:txBody>
          <a:bodyPr>
            <a:normAutofit/>
          </a:bodyPr>
          <a:lstStyle/>
          <a:p>
            <a:r>
              <a:rPr lang="en-GB" b="1" dirty="0"/>
              <a:t>Using social media for learning</a:t>
            </a:r>
            <a:endParaRPr lang="en-US" b="1" dirty="0"/>
          </a:p>
        </p:txBody>
      </p:sp>
      <p:sp>
        <p:nvSpPr>
          <p:cNvPr id="3" name="Content Placeholder 2">
            <a:extLst>
              <a:ext uri="{FF2B5EF4-FFF2-40B4-BE49-F238E27FC236}">
                <a16:creationId xmlns:a16="http://schemas.microsoft.com/office/drawing/2014/main" id="{AB48D3EE-0B16-EC40-A668-34C695DED261}"/>
              </a:ext>
            </a:extLst>
          </p:cNvPr>
          <p:cNvSpPr>
            <a:spLocks noGrp="1"/>
          </p:cNvSpPr>
          <p:nvPr>
            <p:ph idx="1"/>
          </p:nvPr>
        </p:nvSpPr>
        <p:spPr>
          <a:xfrm>
            <a:off x="696227" y="1193446"/>
            <a:ext cx="10972800" cy="3917032"/>
          </a:xfrm>
        </p:spPr>
        <p:txBody>
          <a:bodyPr>
            <a:normAutofit lnSpcReduction="10000"/>
          </a:bodyPr>
          <a:lstStyle/>
          <a:p>
            <a:pPr marL="0" indent="0">
              <a:buNone/>
            </a:pPr>
            <a:r>
              <a:rPr lang="en-GB" sz="2800" dirty="0"/>
              <a:t>Be responsible for your use of social media. Make sure what you write is:</a:t>
            </a:r>
          </a:p>
          <a:p>
            <a:pPr marL="0" indent="0">
              <a:buNone/>
            </a:pPr>
            <a:endParaRPr lang="en-GB" sz="2800" dirty="0"/>
          </a:p>
          <a:p>
            <a:r>
              <a:rPr lang="en-GB" sz="2800" dirty="0"/>
              <a:t>Positive – don’t complain about your course or individuals, undermine others or vent frustrations about your job</a:t>
            </a:r>
          </a:p>
          <a:p>
            <a:r>
              <a:rPr lang="en-GB" sz="2800" dirty="0"/>
              <a:t>Of a good quality – check the authenticity of things you share or retweet, avoid slang language and check your spelling</a:t>
            </a:r>
          </a:p>
          <a:p>
            <a:r>
              <a:rPr lang="en-GB" sz="2800" dirty="0"/>
              <a:t>Properly thought through – pause before you post, avoid using social media when angry or emotional</a:t>
            </a:r>
          </a:p>
          <a:p>
            <a:endParaRPr lang="en-US" sz="2800" dirty="0"/>
          </a:p>
        </p:txBody>
      </p:sp>
    </p:spTree>
    <p:extLst>
      <p:ext uri="{BB962C8B-B14F-4D97-AF65-F5344CB8AC3E}">
        <p14:creationId xmlns:p14="http://schemas.microsoft.com/office/powerpoint/2010/main" val="767219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06151D-B232-6844-9127-447196F1884D}"/>
              </a:ext>
            </a:extLst>
          </p:cNvPr>
          <p:cNvSpPr>
            <a:spLocks noGrp="1"/>
          </p:cNvSpPr>
          <p:nvPr>
            <p:ph idx="1"/>
          </p:nvPr>
        </p:nvSpPr>
        <p:spPr>
          <a:xfrm>
            <a:off x="609600" y="1600201"/>
            <a:ext cx="6023675" cy="3917032"/>
          </a:xfrm>
        </p:spPr>
        <p:txBody>
          <a:bodyPr>
            <a:normAutofit lnSpcReduction="10000"/>
          </a:bodyPr>
          <a:lstStyle/>
          <a:p>
            <a:pPr marL="0" indent="0">
              <a:buNone/>
            </a:pPr>
            <a:r>
              <a:rPr lang="en-GB" sz="2800" dirty="0"/>
              <a:t>Articulate your use of social media by</a:t>
            </a:r>
          </a:p>
          <a:p>
            <a:pPr marL="0" indent="0">
              <a:buNone/>
            </a:pPr>
            <a:endParaRPr lang="en-GB" sz="2800" dirty="0"/>
          </a:p>
          <a:p>
            <a:r>
              <a:rPr lang="en-GB" sz="2800" dirty="0"/>
              <a:t>Identifying what you want to achieve</a:t>
            </a:r>
          </a:p>
          <a:p>
            <a:r>
              <a:rPr lang="en-GB" sz="2800" dirty="0"/>
              <a:t>Clarifying why you use particular tools, when, how and what for</a:t>
            </a:r>
          </a:p>
          <a:p>
            <a:r>
              <a:rPr lang="en-GB" sz="2800" dirty="0"/>
              <a:t>Choosing carefully your contacts, friends and who to follow</a:t>
            </a:r>
          </a:p>
          <a:p>
            <a:endParaRPr lang="en-US" sz="2800" dirty="0"/>
          </a:p>
        </p:txBody>
      </p:sp>
      <p:sp>
        <p:nvSpPr>
          <p:cNvPr id="4" name="Title 1">
            <a:extLst>
              <a:ext uri="{FF2B5EF4-FFF2-40B4-BE49-F238E27FC236}">
                <a16:creationId xmlns:a16="http://schemas.microsoft.com/office/drawing/2014/main" id="{A057A873-67A9-DA4E-B38A-CC756348BDD9}"/>
              </a:ext>
            </a:extLst>
          </p:cNvPr>
          <p:cNvSpPr>
            <a:spLocks noGrp="1"/>
          </p:cNvSpPr>
          <p:nvPr>
            <p:ph type="title"/>
          </p:nvPr>
        </p:nvSpPr>
        <p:spPr>
          <a:xfrm>
            <a:off x="609600" y="274638"/>
            <a:ext cx="10972800" cy="1143000"/>
          </a:xfrm>
        </p:spPr>
        <p:txBody>
          <a:bodyPr>
            <a:normAutofit/>
          </a:bodyPr>
          <a:lstStyle/>
          <a:p>
            <a:r>
              <a:rPr lang="en-GB" b="1" dirty="0"/>
              <a:t>Using social media for learning</a:t>
            </a:r>
            <a:endParaRPr lang="en-US" b="1" dirty="0"/>
          </a:p>
        </p:txBody>
      </p:sp>
      <p:pic>
        <p:nvPicPr>
          <p:cNvPr id="5" name="Picture 4">
            <a:extLst>
              <a:ext uri="{FF2B5EF4-FFF2-40B4-BE49-F238E27FC236}">
                <a16:creationId xmlns:a16="http://schemas.microsoft.com/office/drawing/2014/main" id="{4AE82B70-6D9C-0D41-B0B6-D8DE97177243}"/>
              </a:ext>
            </a:extLst>
          </p:cNvPr>
          <p:cNvPicPr>
            <a:picLocks noChangeAspect="1"/>
          </p:cNvPicPr>
          <p:nvPr/>
        </p:nvPicPr>
        <p:blipFill>
          <a:blip r:embed="rId2"/>
          <a:stretch>
            <a:fillRect/>
          </a:stretch>
        </p:blipFill>
        <p:spPr>
          <a:xfrm>
            <a:off x="6851727" y="1600201"/>
            <a:ext cx="4730673" cy="4056680"/>
          </a:xfrm>
          <a:prstGeom prst="rect">
            <a:avLst/>
          </a:prstGeom>
        </p:spPr>
      </p:pic>
    </p:spTree>
    <p:extLst>
      <p:ext uri="{BB962C8B-B14F-4D97-AF65-F5344CB8AC3E}">
        <p14:creationId xmlns:p14="http://schemas.microsoft.com/office/powerpoint/2010/main" val="117485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C74842-30FD-F44C-B76C-107859050EE3}"/>
              </a:ext>
            </a:extLst>
          </p:cNvPr>
          <p:cNvSpPr>
            <a:spLocks noGrp="1"/>
          </p:cNvSpPr>
          <p:nvPr>
            <p:ph idx="1"/>
          </p:nvPr>
        </p:nvSpPr>
        <p:spPr>
          <a:xfrm>
            <a:off x="609600" y="946655"/>
            <a:ext cx="10972800" cy="4456217"/>
          </a:xfrm>
        </p:spPr>
        <p:txBody>
          <a:bodyPr>
            <a:noAutofit/>
          </a:bodyPr>
          <a:lstStyle/>
          <a:p>
            <a:pPr marL="0" indent="0">
              <a:buNone/>
            </a:pPr>
            <a:r>
              <a:rPr lang="en-GB" sz="2400" dirty="0"/>
              <a:t>Make sure social media reflects how you want to be seen, by</a:t>
            </a:r>
          </a:p>
          <a:p>
            <a:pPr marL="0" indent="0">
              <a:buNone/>
            </a:pPr>
            <a:endParaRPr lang="en-GB" sz="1400" dirty="0"/>
          </a:p>
          <a:p>
            <a:r>
              <a:rPr lang="en-GB" sz="2400" dirty="0"/>
              <a:t>Taking care about what you share – your content reflects your values and personal principles, and some values or positions might harm your education or career</a:t>
            </a:r>
          </a:p>
          <a:p>
            <a:r>
              <a:rPr lang="en-GB" sz="2400" dirty="0"/>
              <a:t>Taking as much control as possible over how you’re portrayed by others – for example, </a:t>
            </a:r>
            <a:r>
              <a:rPr lang="en-GB" sz="2400" dirty="0" err="1"/>
              <a:t>untagging</a:t>
            </a:r>
            <a:r>
              <a:rPr lang="en-GB" sz="2400" dirty="0"/>
              <a:t> yourself from unsuitable photos and content</a:t>
            </a:r>
          </a:p>
          <a:p>
            <a:r>
              <a:rPr lang="en-GB" sz="2400" dirty="0"/>
              <a:t>Considering the use of separate personal and professional profiles (while understanding that there is no such thing as private)</a:t>
            </a:r>
          </a:p>
          <a:p>
            <a:r>
              <a:rPr lang="en-GB" sz="2400" dirty="0"/>
              <a:t>Getting a professional-sounding email address and user names</a:t>
            </a:r>
          </a:p>
          <a:p>
            <a:r>
              <a:rPr lang="en-GB" sz="2400" dirty="0"/>
              <a:t>Reviewing your content impartially and making adjustments – are you as witty and insightful as you think you are?</a:t>
            </a:r>
          </a:p>
          <a:p>
            <a:endParaRPr lang="en-US" sz="2400" dirty="0"/>
          </a:p>
        </p:txBody>
      </p:sp>
      <p:sp>
        <p:nvSpPr>
          <p:cNvPr id="4" name="Title 1">
            <a:extLst>
              <a:ext uri="{FF2B5EF4-FFF2-40B4-BE49-F238E27FC236}">
                <a16:creationId xmlns:a16="http://schemas.microsoft.com/office/drawing/2014/main" id="{74713ABF-957B-C64F-884D-7E87F48D5F96}"/>
              </a:ext>
            </a:extLst>
          </p:cNvPr>
          <p:cNvSpPr>
            <a:spLocks noGrp="1"/>
          </p:cNvSpPr>
          <p:nvPr>
            <p:ph type="title"/>
          </p:nvPr>
        </p:nvSpPr>
        <p:spPr>
          <a:xfrm>
            <a:off x="609600" y="73163"/>
            <a:ext cx="10972800" cy="1143000"/>
          </a:xfrm>
        </p:spPr>
        <p:txBody>
          <a:bodyPr>
            <a:normAutofit/>
          </a:bodyPr>
          <a:lstStyle/>
          <a:p>
            <a:r>
              <a:rPr lang="en-GB" b="1" dirty="0"/>
              <a:t>Using social media for learning</a:t>
            </a:r>
            <a:endParaRPr lang="en-US" b="1" dirty="0"/>
          </a:p>
        </p:txBody>
      </p:sp>
    </p:spTree>
    <p:extLst>
      <p:ext uri="{BB962C8B-B14F-4D97-AF65-F5344CB8AC3E}">
        <p14:creationId xmlns:p14="http://schemas.microsoft.com/office/powerpoint/2010/main" val="58365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99358-932A-2048-8F76-BDA6EF1314CB}"/>
              </a:ext>
            </a:extLst>
          </p:cNvPr>
          <p:cNvSpPr>
            <a:spLocks noGrp="1"/>
          </p:cNvSpPr>
          <p:nvPr>
            <p:ph type="title"/>
          </p:nvPr>
        </p:nvSpPr>
        <p:spPr/>
        <p:txBody>
          <a:bodyPr>
            <a:normAutofit fontScale="90000"/>
          </a:bodyPr>
          <a:lstStyle/>
          <a:p>
            <a:r>
              <a:rPr lang="en-GB" dirty="0"/>
              <a:t>How to use different social media for learning</a:t>
            </a:r>
            <a:endParaRPr lang="en-US" dirty="0"/>
          </a:p>
        </p:txBody>
      </p:sp>
      <p:pic>
        <p:nvPicPr>
          <p:cNvPr id="4" name="Picture 3">
            <a:extLst>
              <a:ext uri="{FF2B5EF4-FFF2-40B4-BE49-F238E27FC236}">
                <a16:creationId xmlns:a16="http://schemas.microsoft.com/office/drawing/2014/main" id="{86E0AD35-8372-1D44-92BA-6D48CDC56CA4}"/>
              </a:ext>
            </a:extLst>
          </p:cNvPr>
          <p:cNvPicPr>
            <a:picLocks noChangeAspect="1"/>
          </p:cNvPicPr>
          <p:nvPr/>
        </p:nvPicPr>
        <p:blipFill>
          <a:blip r:embed="rId2"/>
          <a:stretch>
            <a:fillRect/>
          </a:stretch>
        </p:blipFill>
        <p:spPr>
          <a:xfrm>
            <a:off x="20197" y="1417638"/>
            <a:ext cx="1243500" cy="1243500"/>
          </a:xfrm>
          <a:prstGeom prst="rect">
            <a:avLst/>
          </a:prstGeom>
        </p:spPr>
      </p:pic>
      <p:sp>
        <p:nvSpPr>
          <p:cNvPr id="7" name="Rectangle 6">
            <a:extLst>
              <a:ext uri="{FF2B5EF4-FFF2-40B4-BE49-F238E27FC236}">
                <a16:creationId xmlns:a16="http://schemas.microsoft.com/office/drawing/2014/main" id="{93476164-49BC-7C4D-9A8A-04A3819BE1D9}"/>
              </a:ext>
            </a:extLst>
          </p:cNvPr>
          <p:cNvSpPr/>
          <p:nvPr/>
        </p:nvSpPr>
        <p:spPr>
          <a:xfrm>
            <a:off x="1263697" y="1321090"/>
            <a:ext cx="10412487" cy="3970318"/>
          </a:xfrm>
          <a:prstGeom prst="rect">
            <a:avLst/>
          </a:prstGeom>
        </p:spPr>
        <p:txBody>
          <a:bodyPr wrap="square">
            <a:spAutoFit/>
          </a:bodyPr>
          <a:lstStyle/>
          <a:p>
            <a:r>
              <a:rPr lang="en-GB" sz="2800" dirty="0">
                <a:solidFill>
                  <a:srgbClr val="F39000"/>
                </a:solidFill>
                <a:effectLst/>
              </a:rPr>
              <a:t>Use LinkedIn for</a:t>
            </a:r>
          </a:p>
          <a:p>
            <a:endParaRPr lang="en-GB" sz="2800" dirty="0">
              <a:solidFill>
                <a:srgbClr val="F39000"/>
              </a:solidFill>
              <a:effectLst/>
            </a:endParaRPr>
          </a:p>
          <a:p>
            <a:r>
              <a:rPr lang="en-GB" sz="2800" dirty="0">
                <a:effectLst/>
              </a:rPr>
              <a:t>• Finding out about industry experts and their networks via company pages</a:t>
            </a:r>
          </a:p>
          <a:p>
            <a:r>
              <a:rPr lang="en-GB" sz="2800" dirty="0">
                <a:effectLst/>
              </a:rPr>
              <a:t>• Promoting yourself for placement, internship and job opportunities</a:t>
            </a:r>
          </a:p>
          <a:p>
            <a:endParaRPr lang="en-GB" sz="2800" dirty="0">
              <a:effectLst/>
            </a:endParaRPr>
          </a:p>
          <a:p>
            <a:r>
              <a:rPr lang="en-GB" sz="2800" dirty="0">
                <a:effectLst/>
              </a:rPr>
              <a:t>• Joining groups of discussion – initially to observe, and later to</a:t>
            </a:r>
          </a:p>
          <a:p>
            <a:r>
              <a:rPr lang="en-GB" sz="2800" dirty="0">
                <a:effectLst/>
              </a:rPr>
              <a:t>contribute</a:t>
            </a:r>
          </a:p>
          <a:p>
            <a:r>
              <a:rPr lang="en-GB" sz="2800" dirty="0">
                <a:effectLst/>
              </a:rPr>
              <a:t>• Demonstrating what you’ve learned and how you’ve applied it</a:t>
            </a:r>
          </a:p>
        </p:txBody>
      </p:sp>
    </p:spTree>
    <p:extLst>
      <p:ext uri="{BB962C8B-B14F-4D97-AF65-F5344CB8AC3E}">
        <p14:creationId xmlns:p14="http://schemas.microsoft.com/office/powerpoint/2010/main" val="627457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0D5452A-C5FF-C240-9042-5DE84EB22CDE}"/>
              </a:ext>
            </a:extLst>
          </p:cNvPr>
          <p:cNvPicPr>
            <a:picLocks noGrp="1" noChangeAspect="1"/>
          </p:cNvPicPr>
          <p:nvPr>
            <p:ph idx="1"/>
          </p:nvPr>
        </p:nvPicPr>
        <p:blipFill>
          <a:blip r:embed="rId2"/>
          <a:stretch>
            <a:fillRect/>
          </a:stretch>
        </p:blipFill>
        <p:spPr>
          <a:xfrm>
            <a:off x="148095" y="1087669"/>
            <a:ext cx="1199264" cy="1199264"/>
          </a:xfrm>
          <a:prstGeom prst="rect">
            <a:avLst/>
          </a:prstGeom>
        </p:spPr>
      </p:pic>
      <p:sp>
        <p:nvSpPr>
          <p:cNvPr id="5" name="Rectangle 4">
            <a:extLst>
              <a:ext uri="{FF2B5EF4-FFF2-40B4-BE49-F238E27FC236}">
                <a16:creationId xmlns:a16="http://schemas.microsoft.com/office/drawing/2014/main" id="{3682E676-5714-224C-877E-5D8EF8254420}"/>
              </a:ext>
            </a:extLst>
          </p:cNvPr>
          <p:cNvSpPr/>
          <p:nvPr/>
        </p:nvSpPr>
        <p:spPr>
          <a:xfrm>
            <a:off x="1164095" y="558279"/>
            <a:ext cx="10418305" cy="4401205"/>
          </a:xfrm>
          <a:prstGeom prst="rect">
            <a:avLst/>
          </a:prstGeom>
        </p:spPr>
        <p:txBody>
          <a:bodyPr wrap="square">
            <a:spAutoFit/>
          </a:bodyPr>
          <a:lstStyle/>
          <a:p>
            <a:r>
              <a:rPr lang="en-GB" sz="2800" dirty="0">
                <a:solidFill>
                  <a:srgbClr val="F39000"/>
                </a:solidFill>
                <a:effectLst/>
              </a:rPr>
              <a:t>Use Twitter as</a:t>
            </a:r>
          </a:p>
          <a:p>
            <a:endParaRPr lang="en-GB" sz="2800" dirty="0">
              <a:solidFill>
                <a:srgbClr val="F39000"/>
              </a:solidFill>
              <a:effectLst/>
            </a:endParaRPr>
          </a:p>
          <a:p>
            <a:r>
              <a:rPr lang="en-GB" sz="2800" dirty="0">
                <a:effectLst/>
              </a:rPr>
              <a:t>• A search engine to find out what others are saying and thinking,</a:t>
            </a:r>
          </a:p>
          <a:p>
            <a:r>
              <a:rPr lang="en-GB" sz="2800" dirty="0">
                <a:effectLst/>
              </a:rPr>
              <a:t>what resources they’re sharing, and alternative angles to a discussion</a:t>
            </a:r>
          </a:p>
          <a:p>
            <a:endParaRPr lang="en-GB" sz="2800" dirty="0">
              <a:effectLst/>
            </a:endParaRPr>
          </a:p>
          <a:p>
            <a:r>
              <a:rPr lang="en-GB" sz="2800" dirty="0">
                <a:effectLst/>
              </a:rPr>
              <a:t>• A survey tool to inform assignments and projects using hashtags to collate contributions or by adding a link to an online questionnaire</a:t>
            </a:r>
          </a:p>
          <a:p>
            <a:endParaRPr lang="en-GB" sz="2800" dirty="0">
              <a:effectLst/>
            </a:endParaRPr>
          </a:p>
          <a:p>
            <a:r>
              <a:rPr lang="en-GB" sz="2800" dirty="0">
                <a:effectLst/>
              </a:rPr>
              <a:t>• An opportunity to be part of the conversation – with the professional world at your disposal you can contribute</a:t>
            </a:r>
          </a:p>
        </p:txBody>
      </p:sp>
    </p:spTree>
    <p:extLst>
      <p:ext uri="{BB962C8B-B14F-4D97-AF65-F5344CB8AC3E}">
        <p14:creationId xmlns:p14="http://schemas.microsoft.com/office/powerpoint/2010/main" val="3154008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D7CF8C-F3B8-4848-B9F6-36D57A5C63B8}"/>
              </a:ext>
            </a:extLst>
          </p:cNvPr>
          <p:cNvPicPr>
            <a:picLocks noChangeAspect="1"/>
          </p:cNvPicPr>
          <p:nvPr/>
        </p:nvPicPr>
        <p:blipFill>
          <a:blip r:embed="rId2"/>
          <a:stretch>
            <a:fillRect/>
          </a:stretch>
        </p:blipFill>
        <p:spPr>
          <a:xfrm>
            <a:off x="195800" y="932532"/>
            <a:ext cx="1296261" cy="1296261"/>
          </a:xfrm>
          <a:prstGeom prst="rect">
            <a:avLst/>
          </a:prstGeom>
        </p:spPr>
      </p:pic>
      <p:sp>
        <p:nvSpPr>
          <p:cNvPr id="6" name="Rectangle 5">
            <a:extLst>
              <a:ext uri="{FF2B5EF4-FFF2-40B4-BE49-F238E27FC236}">
                <a16:creationId xmlns:a16="http://schemas.microsoft.com/office/drawing/2014/main" id="{87678F37-41F4-2649-9FAC-1FB473544BC5}"/>
              </a:ext>
            </a:extLst>
          </p:cNvPr>
          <p:cNvSpPr/>
          <p:nvPr/>
        </p:nvSpPr>
        <p:spPr>
          <a:xfrm>
            <a:off x="1492061" y="932532"/>
            <a:ext cx="10109959" cy="3539430"/>
          </a:xfrm>
          <a:prstGeom prst="rect">
            <a:avLst/>
          </a:prstGeom>
        </p:spPr>
        <p:txBody>
          <a:bodyPr wrap="square">
            <a:spAutoFit/>
          </a:bodyPr>
          <a:lstStyle/>
          <a:p>
            <a:r>
              <a:rPr lang="en-GB" sz="2800" dirty="0">
                <a:solidFill>
                  <a:srgbClr val="F39000"/>
                </a:solidFill>
                <a:effectLst/>
              </a:rPr>
              <a:t>Use Facebook for</a:t>
            </a:r>
          </a:p>
          <a:p>
            <a:endParaRPr lang="en-GB" sz="2800" dirty="0">
              <a:solidFill>
                <a:srgbClr val="F39000"/>
              </a:solidFill>
              <a:effectLst/>
            </a:endParaRPr>
          </a:p>
          <a:p>
            <a:r>
              <a:rPr lang="en-GB" sz="2800" dirty="0">
                <a:effectLst/>
              </a:rPr>
              <a:t>• Connecting with your peers and coordinating study using</a:t>
            </a:r>
          </a:p>
          <a:p>
            <a:r>
              <a:rPr lang="en-GB" sz="2800" dirty="0">
                <a:effectLst/>
              </a:rPr>
              <a:t>closed groups</a:t>
            </a:r>
          </a:p>
          <a:p>
            <a:r>
              <a:rPr lang="en-GB" sz="2800" dirty="0">
                <a:effectLst/>
              </a:rPr>
              <a:t>• Finding out what’s going on at your institution through relevant pages</a:t>
            </a:r>
          </a:p>
          <a:p>
            <a:r>
              <a:rPr lang="en-GB" sz="2800" dirty="0">
                <a:effectLst/>
              </a:rPr>
              <a:t>• Discovering initiatives, competitions, promotions and jobs</a:t>
            </a:r>
          </a:p>
          <a:p>
            <a:r>
              <a:rPr lang="en-GB" sz="2800" dirty="0">
                <a:effectLst/>
              </a:rPr>
              <a:t>• Keeping up with professionals and following what they have to say</a:t>
            </a:r>
          </a:p>
        </p:txBody>
      </p:sp>
    </p:spTree>
    <p:extLst>
      <p:ext uri="{BB962C8B-B14F-4D97-AF65-F5344CB8AC3E}">
        <p14:creationId xmlns:p14="http://schemas.microsoft.com/office/powerpoint/2010/main" val="3361006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43ECD1-29EB-5E42-9E03-678E5FE87FF9}"/>
              </a:ext>
            </a:extLst>
          </p:cNvPr>
          <p:cNvPicPr>
            <a:picLocks noChangeAspect="1"/>
          </p:cNvPicPr>
          <p:nvPr/>
        </p:nvPicPr>
        <p:blipFill>
          <a:blip r:embed="rId2"/>
          <a:stretch>
            <a:fillRect/>
          </a:stretch>
        </p:blipFill>
        <p:spPr>
          <a:xfrm>
            <a:off x="1279248" y="100284"/>
            <a:ext cx="9755545" cy="5525602"/>
          </a:xfrm>
          <a:prstGeom prst="rect">
            <a:avLst/>
          </a:prstGeom>
        </p:spPr>
      </p:pic>
    </p:spTree>
    <p:extLst>
      <p:ext uri="{BB962C8B-B14F-4D97-AF65-F5344CB8AC3E}">
        <p14:creationId xmlns:p14="http://schemas.microsoft.com/office/powerpoint/2010/main" val="3601004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B65B-F414-D440-B011-593E9BAF3D00}"/>
              </a:ext>
            </a:extLst>
          </p:cNvPr>
          <p:cNvSpPr>
            <a:spLocks noGrp="1"/>
          </p:cNvSpPr>
          <p:nvPr>
            <p:ph type="title"/>
          </p:nvPr>
        </p:nvSpPr>
        <p:spPr>
          <a:xfrm>
            <a:off x="609600" y="104160"/>
            <a:ext cx="10972800" cy="1143000"/>
          </a:xfrm>
        </p:spPr>
        <p:txBody>
          <a:bodyPr>
            <a:normAutofit fontScale="90000"/>
          </a:bodyPr>
          <a:lstStyle/>
          <a:p>
            <a:r>
              <a:rPr lang="en-GB" b="1" dirty="0"/>
              <a:t>Using social media to enhance your employability</a:t>
            </a:r>
            <a:endParaRPr lang="en-US" b="1" dirty="0"/>
          </a:p>
        </p:txBody>
      </p:sp>
      <p:sp>
        <p:nvSpPr>
          <p:cNvPr id="3" name="Content Placeholder 2">
            <a:extLst>
              <a:ext uri="{FF2B5EF4-FFF2-40B4-BE49-F238E27FC236}">
                <a16:creationId xmlns:a16="http://schemas.microsoft.com/office/drawing/2014/main" id="{D6D1259F-C547-E845-97EB-18370FE38877}"/>
              </a:ext>
            </a:extLst>
          </p:cNvPr>
          <p:cNvSpPr>
            <a:spLocks noGrp="1"/>
          </p:cNvSpPr>
          <p:nvPr>
            <p:ph idx="1"/>
          </p:nvPr>
        </p:nvSpPr>
        <p:spPr>
          <a:xfrm>
            <a:off x="609600" y="1588117"/>
            <a:ext cx="6545943" cy="4115257"/>
          </a:xfrm>
        </p:spPr>
        <p:txBody>
          <a:bodyPr>
            <a:normAutofit fontScale="85000" lnSpcReduction="20000"/>
          </a:bodyPr>
          <a:lstStyle/>
          <a:p>
            <a:r>
              <a:rPr lang="en-GB" sz="2800" dirty="0"/>
              <a:t>Used effectively for activities such as research and self-promotion, social media can dramatically enhance your employability.</a:t>
            </a:r>
          </a:p>
          <a:p>
            <a:endParaRPr lang="en-GB" sz="2800" dirty="0"/>
          </a:p>
          <a:p>
            <a:r>
              <a:rPr lang="en-GB" sz="2800" dirty="0"/>
              <a:t>However, if used carelessly, social media can significantly damage your chances in the job market.</a:t>
            </a:r>
          </a:p>
          <a:p>
            <a:endParaRPr lang="en-GB" sz="2800" dirty="0"/>
          </a:p>
          <a:p>
            <a:r>
              <a:rPr lang="en-GB" sz="2800" dirty="0"/>
              <a:t>The next few slides outline some of the things you need to consider, and the ways you can make the most of it.</a:t>
            </a:r>
          </a:p>
        </p:txBody>
      </p:sp>
      <p:pic>
        <p:nvPicPr>
          <p:cNvPr id="6" name="Picture 5">
            <a:extLst>
              <a:ext uri="{FF2B5EF4-FFF2-40B4-BE49-F238E27FC236}">
                <a16:creationId xmlns:a16="http://schemas.microsoft.com/office/drawing/2014/main" id="{0B4C7AE7-FC2E-7347-A527-FA2D90808E6B}"/>
              </a:ext>
            </a:extLst>
          </p:cNvPr>
          <p:cNvPicPr>
            <a:picLocks noChangeAspect="1"/>
          </p:cNvPicPr>
          <p:nvPr/>
        </p:nvPicPr>
        <p:blipFill>
          <a:blip r:embed="rId3"/>
          <a:stretch>
            <a:fillRect/>
          </a:stretch>
        </p:blipFill>
        <p:spPr>
          <a:xfrm>
            <a:off x="7424960" y="1890333"/>
            <a:ext cx="4157440" cy="3510824"/>
          </a:xfrm>
          <a:prstGeom prst="rect">
            <a:avLst/>
          </a:prstGeom>
        </p:spPr>
      </p:pic>
    </p:spTree>
    <p:extLst>
      <p:ext uri="{BB962C8B-B14F-4D97-AF65-F5344CB8AC3E}">
        <p14:creationId xmlns:p14="http://schemas.microsoft.com/office/powerpoint/2010/main" val="427699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FFD2-70A2-7B4D-98CC-2BB4B6C3AB2C}"/>
              </a:ext>
            </a:extLst>
          </p:cNvPr>
          <p:cNvSpPr>
            <a:spLocks noGrp="1"/>
          </p:cNvSpPr>
          <p:nvPr>
            <p:ph type="title"/>
          </p:nvPr>
        </p:nvSpPr>
        <p:spPr>
          <a:xfrm>
            <a:off x="609600" y="0"/>
            <a:ext cx="10972800" cy="961292"/>
          </a:xfrm>
        </p:spPr>
        <p:txBody>
          <a:bodyPr>
            <a:normAutofit/>
          </a:bodyPr>
          <a:lstStyle/>
          <a:p>
            <a:r>
              <a:rPr lang="en-GB" b="1" dirty="0"/>
              <a:t>Portray the right image</a:t>
            </a:r>
            <a:endParaRPr lang="en-US" b="1" dirty="0"/>
          </a:p>
        </p:txBody>
      </p:sp>
      <p:sp>
        <p:nvSpPr>
          <p:cNvPr id="3" name="Content Placeholder 2">
            <a:extLst>
              <a:ext uri="{FF2B5EF4-FFF2-40B4-BE49-F238E27FC236}">
                <a16:creationId xmlns:a16="http://schemas.microsoft.com/office/drawing/2014/main" id="{56638D21-D982-734E-B281-5C4FC871F8DC}"/>
              </a:ext>
            </a:extLst>
          </p:cNvPr>
          <p:cNvSpPr>
            <a:spLocks noGrp="1"/>
          </p:cNvSpPr>
          <p:nvPr>
            <p:ph idx="1"/>
          </p:nvPr>
        </p:nvSpPr>
        <p:spPr>
          <a:xfrm>
            <a:off x="609600" y="961292"/>
            <a:ext cx="10972800" cy="4575875"/>
          </a:xfrm>
        </p:spPr>
        <p:txBody>
          <a:bodyPr>
            <a:noAutofit/>
          </a:bodyPr>
          <a:lstStyle/>
          <a:p>
            <a:r>
              <a:rPr lang="en-GB" sz="2400" dirty="0"/>
              <a:t>Employability isn’t simply about getting your next job. It’s about your ability to develop and manage a satisfying career.</a:t>
            </a:r>
          </a:p>
          <a:p>
            <a:endParaRPr lang="en-GB" sz="1200" dirty="0"/>
          </a:p>
          <a:p>
            <a:r>
              <a:rPr lang="en-GB" sz="2400" dirty="0"/>
              <a:t>Through social media you have the opportunity to maintain your professional identity, and make yourself known and visible for the right reasons. When you apply for a job, your potential employer is likely to search for you online to find out more about you, so the image you present is vital.</a:t>
            </a:r>
          </a:p>
          <a:p>
            <a:endParaRPr lang="en-GB" sz="1200" dirty="0"/>
          </a:p>
          <a:p>
            <a:r>
              <a:rPr lang="en-GB" sz="2400" dirty="0"/>
              <a:t>Make sure nothing is visible that you wouldn’t want employers to see when they search for you. Many professions such as nursing, teaching and law also have guidelines on the use of social media which emphasise the need to behave professionally online. Have a look online for examples of guidance from the areas you’re interested in.</a:t>
            </a:r>
          </a:p>
        </p:txBody>
      </p:sp>
    </p:spTree>
    <p:extLst>
      <p:ext uri="{BB962C8B-B14F-4D97-AF65-F5344CB8AC3E}">
        <p14:creationId xmlns:p14="http://schemas.microsoft.com/office/powerpoint/2010/main" val="198738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BF32C-D7C5-7345-ADCD-BF7BCDA9940D}"/>
              </a:ext>
            </a:extLst>
          </p:cNvPr>
          <p:cNvSpPr>
            <a:spLocks noGrp="1"/>
          </p:cNvSpPr>
          <p:nvPr>
            <p:ph type="title"/>
          </p:nvPr>
        </p:nvSpPr>
        <p:spPr/>
        <p:txBody>
          <a:bodyPr>
            <a:normAutofit/>
          </a:bodyPr>
          <a:lstStyle/>
          <a:p>
            <a:r>
              <a:rPr lang="en-GB" b="1" dirty="0"/>
              <a:t>Stand out from the crowd</a:t>
            </a:r>
            <a:endParaRPr lang="en-US" b="1" dirty="0"/>
          </a:p>
        </p:txBody>
      </p:sp>
      <p:sp>
        <p:nvSpPr>
          <p:cNvPr id="3" name="Content Placeholder 2">
            <a:extLst>
              <a:ext uri="{FF2B5EF4-FFF2-40B4-BE49-F238E27FC236}">
                <a16:creationId xmlns:a16="http://schemas.microsoft.com/office/drawing/2014/main" id="{DAF42304-E929-3E43-B285-7D77E93D0076}"/>
              </a:ext>
            </a:extLst>
          </p:cNvPr>
          <p:cNvSpPr>
            <a:spLocks noGrp="1"/>
          </p:cNvSpPr>
          <p:nvPr>
            <p:ph idx="1"/>
          </p:nvPr>
        </p:nvSpPr>
        <p:spPr>
          <a:xfrm>
            <a:off x="609600" y="1724187"/>
            <a:ext cx="10972800" cy="3586367"/>
          </a:xfrm>
        </p:spPr>
        <p:txBody>
          <a:bodyPr>
            <a:normAutofit/>
          </a:bodyPr>
          <a:lstStyle/>
          <a:p>
            <a:r>
              <a:rPr lang="en-GB" sz="2800" dirty="0"/>
              <a:t>We know from employers that being distinctive and strategic online will help you stand out from other applicants, so consider what makes you different, then back it up with examples.</a:t>
            </a:r>
          </a:p>
          <a:p>
            <a:endParaRPr lang="en-GB" sz="2800" dirty="0"/>
          </a:p>
          <a:p>
            <a:r>
              <a:rPr lang="en-GB" sz="2800" dirty="0"/>
              <a:t>For example, if you have a niche area of knowledge, share interesting articles and participate in discussions around that topic. If you have a particular skill, demonstrate it.</a:t>
            </a:r>
          </a:p>
        </p:txBody>
      </p:sp>
    </p:spTree>
    <p:extLst>
      <p:ext uri="{BB962C8B-B14F-4D97-AF65-F5344CB8AC3E}">
        <p14:creationId xmlns:p14="http://schemas.microsoft.com/office/powerpoint/2010/main" val="428882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A82E-BF1E-EF4D-9B60-46B460508CF8}"/>
              </a:ext>
            </a:extLst>
          </p:cNvPr>
          <p:cNvSpPr>
            <a:spLocks noGrp="1"/>
          </p:cNvSpPr>
          <p:nvPr>
            <p:ph type="title"/>
          </p:nvPr>
        </p:nvSpPr>
        <p:spPr>
          <a:xfrm>
            <a:off x="609600" y="89402"/>
            <a:ext cx="10972800" cy="989861"/>
          </a:xfrm>
        </p:spPr>
        <p:txBody>
          <a:bodyPr>
            <a:normAutofit/>
          </a:bodyPr>
          <a:lstStyle/>
          <a:p>
            <a:r>
              <a:rPr lang="en-GB" b="1" dirty="0"/>
              <a:t>Develop a strategy</a:t>
            </a:r>
            <a:endParaRPr lang="en-US" b="1" dirty="0"/>
          </a:p>
        </p:txBody>
      </p:sp>
      <p:sp>
        <p:nvSpPr>
          <p:cNvPr id="3" name="Content Placeholder 2">
            <a:extLst>
              <a:ext uri="{FF2B5EF4-FFF2-40B4-BE49-F238E27FC236}">
                <a16:creationId xmlns:a16="http://schemas.microsoft.com/office/drawing/2014/main" id="{6213ACBF-8D84-F24A-8536-EB5AA831AAC0}"/>
              </a:ext>
            </a:extLst>
          </p:cNvPr>
          <p:cNvSpPr>
            <a:spLocks noGrp="1"/>
          </p:cNvSpPr>
          <p:nvPr>
            <p:ph idx="1"/>
          </p:nvPr>
        </p:nvSpPr>
        <p:spPr>
          <a:xfrm>
            <a:off x="609600" y="1083457"/>
            <a:ext cx="10972800" cy="4395415"/>
          </a:xfrm>
        </p:spPr>
        <p:txBody>
          <a:bodyPr>
            <a:noAutofit/>
          </a:bodyPr>
          <a:lstStyle/>
          <a:p>
            <a:pPr marL="0" indent="0">
              <a:buNone/>
            </a:pPr>
            <a:r>
              <a:rPr lang="en-GB" sz="2400" dirty="0"/>
              <a:t>To stand a better chance of success with finding a job and attracting employers, you need to be pro-active. This might include:</a:t>
            </a:r>
          </a:p>
          <a:p>
            <a:r>
              <a:rPr lang="en-GB" sz="2400" dirty="0"/>
              <a:t>Researching employers and practitioners in your area, and staying up to date with news from your industry</a:t>
            </a:r>
          </a:p>
          <a:p>
            <a:r>
              <a:rPr lang="en-GB" sz="2400" dirty="0"/>
              <a:t>Searching for vacancies – employers are increasingly using LinkedIn, Facebook and Twitter to promote them</a:t>
            </a:r>
          </a:p>
          <a:p>
            <a:r>
              <a:rPr lang="en-GB" sz="2400" dirty="0"/>
              <a:t>Making connections by linking with individuals working in your area</a:t>
            </a:r>
          </a:p>
          <a:p>
            <a:r>
              <a:rPr lang="en-GB" sz="2400" dirty="0"/>
              <a:t>Following employers, making contact and asking them questions to get a greater insight into an organisation – and to promote yourself</a:t>
            </a:r>
          </a:p>
        </p:txBody>
      </p:sp>
    </p:spTree>
    <p:extLst>
      <p:ext uri="{BB962C8B-B14F-4D97-AF65-F5344CB8AC3E}">
        <p14:creationId xmlns:p14="http://schemas.microsoft.com/office/powerpoint/2010/main" val="2880825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E0AD35-8372-1D44-92BA-6D48CDC56CA4}"/>
              </a:ext>
            </a:extLst>
          </p:cNvPr>
          <p:cNvPicPr>
            <a:picLocks noChangeAspect="1"/>
          </p:cNvPicPr>
          <p:nvPr/>
        </p:nvPicPr>
        <p:blipFill>
          <a:blip r:embed="rId2"/>
          <a:stretch>
            <a:fillRect/>
          </a:stretch>
        </p:blipFill>
        <p:spPr>
          <a:xfrm>
            <a:off x="49287" y="1204993"/>
            <a:ext cx="1120626" cy="1120626"/>
          </a:xfrm>
          <a:prstGeom prst="rect">
            <a:avLst/>
          </a:prstGeom>
        </p:spPr>
      </p:pic>
      <p:sp>
        <p:nvSpPr>
          <p:cNvPr id="3" name="Rectangle 2">
            <a:extLst>
              <a:ext uri="{FF2B5EF4-FFF2-40B4-BE49-F238E27FC236}">
                <a16:creationId xmlns:a16="http://schemas.microsoft.com/office/drawing/2014/main" id="{2663A840-4FF0-7C4E-BC71-7A4ACB8C0D46}"/>
              </a:ext>
            </a:extLst>
          </p:cNvPr>
          <p:cNvSpPr/>
          <p:nvPr/>
        </p:nvSpPr>
        <p:spPr>
          <a:xfrm>
            <a:off x="1169913" y="1204993"/>
            <a:ext cx="10412487" cy="4154984"/>
          </a:xfrm>
          <a:prstGeom prst="rect">
            <a:avLst/>
          </a:prstGeom>
        </p:spPr>
        <p:txBody>
          <a:bodyPr wrap="square">
            <a:spAutoFit/>
          </a:bodyPr>
          <a:lstStyle/>
          <a:p>
            <a:r>
              <a:rPr lang="en-GB" sz="2400" dirty="0">
                <a:solidFill>
                  <a:srgbClr val="00A100"/>
                </a:solidFill>
                <a:effectLst/>
                <a:latin typeface="Times" pitchFamily="2" charset="0"/>
              </a:rPr>
              <a:t>LinkedIn</a:t>
            </a:r>
          </a:p>
          <a:p>
            <a:r>
              <a:rPr lang="en-GB" sz="2400" dirty="0">
                <a:effectLst/>
                <a:latin typeface="Times" pitchFamily="2" charset="0"/>
              </a:rPr>
              <a:t>This is much more than an online CV. Creating a LinkedIn account will help ensure that a professional profile appears in any Google search by potential employers.</a:t>
            </a:r>
          </a:p>
          <a:p>
            <a:endParaRPr lang="en-GB" sz="2400" dirty="0">
              <a:effectLst/>
              <a:latin typeface="Times" pitchFamily="2" charset="0"/>
            </a:endParaRPr>
          </a:p>
          <a:p>
            <a:r>
              <a:rPr lang="en-GB" sz="2400" dirty="0">
                <a:solidFill>
                  <a:srgbClr val="0070C0"/>
                </a:solidFill>
                <a:effectLst/>
                <a:latin typeface="Times" pitchFamily="2" charset="0"/>
              </a:rPr>
              <a:t>Use LinkedIn to</a:t>
            </a:r>
          </a:p>
          <a:p>
            <a:r>
              <a:rPr lang="en-GB" sz="2400" dirty="0">
                <a:effectLst/>
                <a:latin typeface="Times" pitchFamily="2" charset="0"/>
              </a:rPr>
              <a:t>• Research company information and follow key influencers in your chosen sector</a:t>
            </a:r>
          </a:p>
          <a:p>
            <a:r>
              <a:rPr lang="en-GB" sz="2400" dirty="0">
                <a:effectLst/>
                <a:latin typeface="Times" pitchFamily="2" charset="0"/>
              </a:rPr>
              <a:t>• Identify the skills that employees in your sector need to possess</a:t>
            </a:r>
          </a:p>
          <a:p>
            <a:r>
              <a:rPr lang="en-GB" sz="2400" dirty="0">
                <a:effectLst/>
                <a:latin typeface="Times" pitchFamily="2" charset="0"/>
              </a:rPr>
              <a:t>• Demonstrate your interest in a sector by joining and participating in discussion groups</a:t>
            </a:r>
          </a:p>
          <a:p>
            <a:r>
              <a:rPr lang="en-GB" sz="2400" dirty="0">
                <a:effectLst/>
                <a:latin typeface="Times" pitchFamily="2" charset="0"/>
              </a:rPr>
              <a:t>• Make connections and develop your network</a:t>
            </a:r>
          </a:p>
          <a:p>
            <a:r>
              <a:rPr lang="en-GB" sz="2400" dirty="0">
                <a:effectLst/>
                <a:latin typeface="Times" pitchFamily="2" charset="0"/>
              </a:rPr>
              <a:t>• Find out what previous graduates from</a:t>
            </a:r>
          </a:p>
        </p:txBody>
      </p:sp>
      <p:sp>
        <p:nvSpPr>
          <p:cNvPr id="6" name="Title 1">
            <a:extLst>
              <a:ext uri="{FF2B5EF4-FFF2-40B4-BE49-F238E27FC236}">
                <a16:creationId xmlns:a16="http://schemas.microsoft.com/office/drawing/2014/main" id="{4DB17870-939E-AC46-B0F6-93BF4A5EBC1D}"/>
              </a:ext>
            </a:extLst>
          </p:cNvPr>
          <p:cNvSpPr txBox="1">
            <a:spLocks/>
          </p:cNvSpPr>
          <p:nvPr/>
        </p:nvSpPr>
        <p:spPr>
          <a:xfrm>
            <a:off x="609600" y="93785"/>
            <a:ext cx="10972800" cy="914400"/>
          </a:xfrm>
          <a:prstGeom prst="rect">
            <a:avLst/>
          </a:prstGeom>
        </p:spPr>
        <p:txBody>
          <a:bodyPr vert="horz" lIns="91440" tIns="45720" rIns="91440" bIns="45720" rtlCol="0" anchor="ct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Using social media to enhance your employability</a:t>
            </a:r>
            <a:endParaRPr lang="en-US" b="1" dirty="0"/>
          </a:p>
        </p:txBody>
      </p:sp>
    </p:spTree>
    <p:extLst>
      <p:ext uri="{BB962C8B-B14F-4D97-AF65-F5344CB8AC3E}">
        <p14:creationId xmlns:p14="http://schemas.microsoft.com/office/powerpoint/2010/main" val="181311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0D5452A-C5FF-C240-9042-5DE84EB22CDE}"/>
              </a:ext>
            </a:extLst>
          </p:cNvPr>
          <p:cNvPicPr>
            <a:picLocks noGrp="1" noChangeAspect="1"/>
          </p:cNvPicPr>
          <p:nvPr>
            <p:ph idx="1"/>
          </p:nvPr>
        </p:nvPicPr>
        <p:blipFill>
          <a:blip r:embed="rId2"/>
          <a:stretch>
            <a:fillRect/>
          </a:stretch>
        </p:blipFill>
        <p:spPr>
          <a:xfrm>
            <a:off x="55105" y="808700"/>
            <a:ext cx="1108990" cy="1108990"/>
          </a:xfrm>
          <a:prstGeom prst="rect">
            <a:avLst/>
          </a:prstGeom>
        </p:spPr>
      </p:pic>
      <p:sp>
        <p:nvSpPr>
          <p:cNvPr id="2" name="Rectangle 1">
            <a:extLst>
              <a:ext uri="{FF2B5EF4-FFF2-40B4-BE49-F238E27FC236}">
                <a16:creationId xmlns:a16="http://schemas.microsoft.com/office/drawing/2014/main" id="{4853FCED-8A88-344A-8794-BF425EC3788B}"/>
              </a:ext>
            </a:extLst>
          </p:cNvPr>
          <p:cNvSpPr/>
          <p:nvPr/>
        </p:nvSpPr>
        <p:spPr>
          <a:xfrm>
            <a:off x="1164095" y="808700"/>
            <a:ext cx="10056678" cy="4524315"/>
          </a:xfrm>
          <a:prstGeom prst="rect">
            <a:avLst/>
          </a:prstGeom>
        </p:spPr>
        <p:txBody>
          <a:bodyPr wrap="square">
            <a:spAutoFit/>
          </a:bodyPr>
          <a:lstStyle/>
          <a:p>
            <a:r>
              <a:rPr lang="en-GB" sz="2400" dirty="0">
                <a:solidFill>
                  <a:srgbClr val="00A100"/>
                </a:solidFill>
                <a:effectLst/>
                <a:latin typeface="Times" pitchFamily="2" charset="0"/>
              </a:rPr>
              <a:t>Twitter</a:t>
            </a:r>
          </a:p>
          <a:p>
            <a:r>
              <a:rPr lang="en-GB" sz="2400" dirty="0">
                <a:effectLst/>
                <a:latin typeface="Times" pitchFamily="2" charset="0"/>
              </a:rPr>
              <a:t>A carefully-worded profile can attract followers, including potential employers.</a:t>
            </a:r>
          </a:p>
          <a:p>
            <a:endParaRPr lang="en-GB" sz="2400" dirty="0">
              <a:effectLst/>
              <a:latin typeface="Times" pitchFamily="2" charset="0"/>
            </a:endParaRPr>
          </a:p>
          <a:p>
            <a:r>
              <a:rPr lang="en-GB" sz="2400" dirty="0">
                <a:solidFill>
                  <a:srgbClr val="0070C0"/>
                </a:solidFill>
                <a:effectLst/>
                <a:latin typeface="Times" pitchFamily="2" charset="0"/>
              </a:rPr>
              <a:t>Use Twitter to</a:t>
            </a:r>
          </a:p>
          <a:p>
            <a:r>
              <a:rPr lang="en-GB" sz="2400" dirty="0">
                <a:effectLst/>
                <a:latin typeface="Times" pitchFamily="2" charset="0"/>
              </a:rPr>
              <a:t>• Follow employers, practitioners and commentators in your area of interest</a:t>
            </a:r>
          </a:p>
          <a:p>
            <a:endParaRPr lang="en-GB" sz="2400" dirty="0">
              <a:effectLst/>
              <a:latin typeface="Times" pitchFamily="2" charset="0"/>
            </a:endParaRPr>
          </a:p>
          <a:p>
            <a:r>
              <a:rPr lang="en-GB" sz="2400" dirty="0">
                <a:effectLst/>
                <a:latin typeface="Times" pitchFamily="2" charset="0"/>
              </a:rPr>
              <a:t>• Keep up to date with news and events in your sector</a:t>
            </a:r>
          </a:p>
          <a:p>
            <a:endParaRPr lang="en-GB" sz="2400" dirty="0">
              <a:effectLst/>
              <a:latin typeface="Times" pitchFamily="2" charset="0"/>
            </a:endParaRPr>
          </a:p>
          <a:p>
            <a:r>
              <a:rPr lang="en-GB" sz="2400" dirty="0">
                <a:effectLst/>
                <a:latin typeface="Times" pitchFamily="2" charset="0"/>
              </a:rPr>
              <a:t>• Raise your profile and demonstrate your interest by joining in with discussions</a:t>
            </a:r>
          </a:p>
          <a:p>
            <a:endParaRPr lang="en-GB" sz="2400" dirty="0">
              <a:effectLst/>
              <a:latin typeface="Times" pitchFamily="2" charset="0"/>
            </a:endParaRPr>
          </a:p>
          <a:p>
            <a:r>
              <a:rPr lang="en-GB" sz="2400" dirty="0">
                <a:effectLst/>
                <a:latin typeface="Times" pitchFamily="2" charset="0"/>
              </a:rPr>
              <a:t>• Draw attention to your activity on other platforms, for instance when you have posted on your blog, or added to your e-portfolio</a:t>
            </a:r>
          </a:p>
        </p:txBody>
      </p:sp>
    </p:spTree>
    <p:extLst>
      <p:ext uri="{BB962C8B-B14F-4D97-AF65-F5344CB8AC3E}">
        <p14:creationId xmlns:p14="http://schemas.microsoft.com/office/powerpoint/2010/main" val="1946302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D7CF8C-F3B8-4848-B9F6-36D57A5C63B8}"/>
              </a:ext>
            </a:extLst>
          </p:cNvPr>
          <p:cNvPicPr>
            <a:picLocks noChangeAspect="1"/>
          </p:cNvPicPr>
          <p:nvPr/>
        </p:nvPicPr>
        <p:blipFill>
          <a:blip r:embed="rId2"/>
          <a:stretch>
            <a:fillRect/>
          </a:stretch>
        </p:blipFill>
        <p:spPr>
          <a:xfrm>
            <a:off x="115377" y="765012"/>
            <a:ext cx="1296261" cy="1296261"/>
          </a:xfrm>
          <a:prstGeom prst="rect">
            <a:avLst/>
          </a:prstGeom>
        </p:spPr>
      </p:pic>
      <p:sp>
        <p:nvSpPr>
          <p:cNvPr id="2" name="Rectangle 1">
            <a:extLst>
              <a:ext uri="{FF2B5EF4-FFF2-40B4-BE49-F238E27FC236}">
                <a16:creationId xmlns:a16="http://schemas.microsoft.com/office/drawing/2014/main" id="{42BCF545-3F6D-B240-B9A3-3879397DBB5E}"/>
              </a:ext>
            </a:extLst>
          </p:cNvPr>
          <p:cNvSpPr/>
          <p:nvPr/>
        </p:nvSpPr>
        <p:spPr>
          <a:xfrm>
            <a:off x="1411638" y="765012"/>
            <a:ext cx="10088104" cy="4524315"/>
          </a:xfrm>
          <a:prstGeom prst="rect">
            <a:avLst/>
          </a:prstGeom>
        </p:spPr>
        <p:txBody>
          <a:bodyPr wrap="square">
            <a:spAutoFit/>
          </a:bodyPr>
          <a:lstStyle/>
          <a:p>
            <a:r>
              <a:rPr lang="en-GB" sz="2400" dirty="0">
                <a:solidFill>
                  <a:srgbClr val="00A100"/>
                </a:solidFill>
                <a:effectLst/>
                <a:latin typeface="Times" pitchFamily="2" charset="0"/>
              </a:rPr>
              <a:t>Facebook</a:t>
            </a:r>
          </a:p>
          <a:p>
            <a:r>
              <a:rPr lang="en-GB" sz="2400" dirty="0">
                <a:effectLst/>
                <a:latin typeface="Times" pitchFamily="2" charset="0"/>
              </a:rPr>
              <a:t>Consider whether it’s better to create separate personal and professional profiles and not link them together. Remember that personal profiles are often public by default unless you set them otherwise.</a:t>
            </a:r>
          </a:p>
          <a:p>
            <a:endParaRPr lang="en-GB" sz="2400" dirty="0">
              <a:effectLst/>
              <a:latin typeface="Times" pitchFamily="2" charset="0"/>
            </a:endParaRPr>
          </a:p>
          <a:p>
            <a:r>
              <a:rPr lang="en-GB" sz="2400" dirty="0">
                <a:solidFill>
                  <a:srgbClr val="0070C0"/>
                </a:solidFill>
                <a:effectLst/>
                <a:latin typeface="Times" pitchFamily="2" charset="0"/>
              </a:rPr>
              <a:t>Use </a:t>
            </a:r>
            <a:r>
              <a:rPr lang="en-GB" sz="2400" dirty="0" smtClean="0">
                <a:solidFill>
                  <a:srgbClr val="0070C0"/>
                </a:solidFill>
                <a:effectLst/>
                <a:latin typeface="Times" pitchFamily="2" charset="0"/>
              </a:rPr>
              <a:t>Facebook </a:t>
            </a:r>
            <a:r>
              <a:rPr lang="en-GB" sz="2400" dirty="0">
                <a:solidFill>
                  <a:srgbClr val="0070C0"/>
                </a:solidFill>
                <a:effectLst/>
                <a:latin typeface="Times" pitchFamily="2" charset="0"/>
              </a:rPr>
              <a:t>to</a:t>
            </a:r>
          </a:p>
          <a:p>
            <a:r>
              <a:rPr lang="en-GB" sz="2400" dirty="0">
                <a:effectLst/>
                <a:latin typeface="Times" pitchFamily="2" charset="0"/>
              </a:rPr>
              <a:t>• ‘like’ relevant companies’ Facebook pages and receive updates from them</a:t>
            </a:r>
          </a:p>
          <a:p>
            <a:endParaRPr lang="en-GB" sz="2400" dirty="0">
              <a:effectLst/>
              <a:latin typeface="Times" pitchFamily="2" charset="0"/>
            </a:endParaRPr>
          </a:p>
          <a:p>
            <a:r>
              <a:rPr lang="en-GB" sz="2400" dirty="0">
                <a:effectLst/>
                <a:latin typeface="Times" pitchFamily="2" charset="0"/>
              </a:rPr>
              <a:t>• Join groups relevant to your job search, post comments and participate in discussions</a:t>
            </a:r>
          </a:p>
          <a:p>
            <a:endParaRPr lang="en-GB" sz="2400" dirty="0">
              <a:effectLst/>
              <a:latin typeface="Times" pitchFamily="2" charset="0"/>
            </a:endParaRPr>
          </a:p>
          <a:p>
            <a:r>
              <a:rPr lang="en-GB" sz="2400" dirty="0">
                <a:effectLst/>
                <a:latin typeface="Times" pitchFamily="2" charset="0"/>
              </a:rPr>
              <a:t>• Post content relevant to your career and your job search</a:t>
            </a:r>
          </a:p>
        </p:txBody>
      </p:sp>
    </p:spTree>
    <p:extLst>
      <p:ext uri="{BB962C8B-B14F-4D97-AF65-F5344CB8AC3E}">
        <p14:creationId xmlns:p14="http://schemas.microsoft.com/office/powerpoint/2010/main" val="206877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BCF545-3F6D-B240-B9A3-3879397DBB5E}"/>
              </a:ext>
            </a:extLst>
          </p:cNvPr>
          <p:cNvSpPr/>
          <p:nvPr/>
        </p:nvSpPr>
        <p:spPr>
          <a:xfrm>
            <a:off x="1411638" y="765012"/>
            <a:ext cx="10088104" cy="4154984"/>
          </a:xfrm>
          <a:prstGeom prst="rect">
            <a:avLst/>
          </a:prstGeom>
        </p:spPr>
        <p:txBody>
          <a:bodyPr wrap="square">
            <a:spAutoFit/>
          </a:bodyPr>
          <a:lstStyle/>
          <a:p>
            <a:r>
              <a:rPr lang="en-GB" sz="2400" dirty="0" smtClean="0">
                <a:solidFill>
                  <a:srgbClr val="00A100"/>
                </a:solidFill>
                <a:latin typeface="Times" pitchFamily="2" charset="0"/>
              </a:rPr>
              <a:t>Instagram </a:t>
            </a:r>
            <a:endParaRPr lang="en-GB" sz="2400" dirty="0">
              <a:solidFill>
                <a:srgbClr val="00A100"/>
              </a:solidFill>
              <a:effectLst/>
              <a:latin typeface="Times" pitchFamily="2" charset="0"/>
            </a:endParaRPr>
          </a:p>
          <a:p>
            <a:r>
              <a:rPr lang="en-GB" sz="2400" dirty="0" smtClean="0">
                <a:effectLst/>
                <a:latin typeface="Times" pitchFamily="2" charset="0"/>
              </a:rPr>
              <a:t>Similar to Facebook,  decide whether </a:t>
            </a:r>
            <a:r>
              <a:rPr lang="en-GB" sz="2400" dirty="0">
                <a:effectLst/>
                <a:latin typeface="Times" pitchFamily="2" charset="0"/>
              </a:rPr>
              <a:t>it’s better to create separate personal and professional profiles and not link them together. </a:t>
            </a:r>
            <a:r>
              <a:rPr lang="en-GB" sz="2400" dirty="0" smtClean="0">
                <a:effectLst/>
                <a:latin typeface="Times" pitchFamily="2" charset="0"/>
              </a:rPr>
              <a:t>Professional profiles can be left public and personal profiles can be kept private.</a:t>
            </a:r>
            <a:endParaRPr lang="en-GB" sz="2400" dirty="0">
              <a:effectLst/>
              <a:latin typeface="Times" pitchFamily="2" charset="0"/>
            </a:endParaRPr>
          </a:p>
          <a:p>
            <a:r>
              <a:rPr lang="en-GB" sz="2400" dirty="0">
                <a:solidFill>
                  <a:srgbClr val="0070C0"/>
                </a:solidFill>
                <a:effectLst/>
                <a:latin typeface="Times" pitchFamily="2" charset="0"/>
              </a:rPr>
              <a:t>Use </a:t>
            </a:r>
            <a:r>
              <a:rPr lang="en-GB" sz="2400" dirty="0" smtClean="0">
                <a:solidFill>
                  <a:srgbClr val="0070C0"/>
                </a:solidFill>
                <a:latin typeface="Times" pitchFamily="2" charset="0"/>
              </a:rPr>
              <a:t>Instagram</a:t>
            </a:r>
            <a:r>
              <a:rPr lang="en-GB" sz="2400" dirty="0" smtClean="0">
                <a:solidFill>
                  <a:srgbClr val="0070C0"/>
                </a:solidFill>
                <a:effectLst/>
                <a:latin typeface="Times" pitchFamily="2" charset="0"/>
              </a:rPr>
              <a:t> </a:t>
            </a:r>
            <a:r>
              <a:rPr lang="en-GB" sz="2400" dirty="0">
                <a:solidFill>
                  <a:srgbClr val="0070C0"/>
                </a:solidFill>
                <a:effectLst/>
                <a:latin typeface="Times" pitchFamily="2" charset="0"/>
              </a:rPr>
              <a:t>to</a:t>
            </a:r>
          </a:p>
          <a:p>
            <a:r>
              <a:rPr lang="en-GB" sz="2400" dirty="0" smtClean="0">
                <a:latin typeface="Times" pitchFamily="2" charset="0"/>
              </a:rPr>
              <a:t>•   Follow </a:t>
            </a:r>
            <a:r>
              <a:rPr lang="en-GB" sz="2400" dirty="0">
                <a:latin typeface="Times" pitchFamily="2" charset="0"/>
              </a:rPr>
              <a:t>employers, </a:t>
            </a:r>
            <a:r>
              <a:rPr lang="en-GB" sz="2400" dirty="0" smtClean="0">
                <a:latin typeface="Times" pitchFamily="2" charset="0"/>
              </a:rPr>
              <a:t>schools, individuals  in </a:t>
            </a:r>
            <a:r>
              <a:rPr lang="en-GB" sz="2400" dirty="0">
                <a:latin typeface="Times" pitchFamily="2" charset="0"/>
              </a:rPr>
              <a:t>your area of </a:t>
            </a:r>
            <a:r>
              <a:rPr lang="en-GB" sz="2400" dirty="0" smtClean="0">
                <a:latin typeface="Times" pitchFamily="2" charset="0"/>
              </a:rPr>
              <a:t>interest</a:t>
            </a:r>
          </a:p>
          <a:p>
            <a:pPr marL="342900" indent="-342900">
              <a:buFont typeface="Arial" panose="020B0604020202020204" pitchFamily="34" charset="0"/>
              <a:buChar char="•"/>
            </a:pPr>
            <a:r>
              <a:rPr lang="en-GB" sz="2400" dirty="0">
                <a:latin typeface="Times" pitchFamily="2" charset="0"/>
              </a:rPr>
              <a:t>Raise your profile </a:t>
            </a:r>
            <a:r>
              <a:rPr lang="en-GB" sz="2400" dirty="0" smtClean="0">
                <a:latin typeface="Times" pitchFamily="2" charset="0"/>
              </a:rPr>
              <a:t>by filling in adequate information</a:t>
            </a:r>
          </a:p>
          <a:p>
            <a:pPr marL="342900" indent="-342900">
              <a:buFont typeface="Arial" panose="020B0604020202020204" pitchFamily="34" charset="0"/>
              <a:buChar char="•"/>
            </a:pPr>
            <a:r>
              <a:rPr lang="en-GB" sz="2400" dirty="0">
                <a:latin typeface="Times" pitchFamily="2" charset="0"/>
              </a:rPr>
              <a:t>D</a:t>
            </a:r>
            <a:r>
              <a:rPr lang="en-GB" sz="2400" dirty="0" smtClean="0">
                <a:latin typeface="Times" pitchFamily="2" charset="0"/>
              </a:rPr>
              <a:t>emonstrate </a:t>
            </a:r>
            <a:r>
              <a:rPr lang="en-GB" sz="2400" dirty="0">
                <a:latin typeface="Times" pitchFamily="2" charset="0"/>
              </a:rPr>
              <a:t>your </a:t>
            </a:r>
            <a:r>
              <a:rPr lang="en-GB" sz="2400" dirty="0" smtClean="0">
                <a:latin typeface="Times" pitchFamily="2" charset="0"/>
              </a:rPr>
              <a:t>interest with the post that you upload</a:t>
            </a:r>
          </a:p>
          <a:p>
            <a:pPr marL="342900" indent="-342900">
              <a:buFont typeface="Arial" panose="020B0604020202020204" pitchFamily="34" charset="0"/>
              <a:buChar char="•"/>
            </a:pPr>
            <a:r>
              <a:rPr lang="en-GB" sz="2400" dirty="0" smtClean="0">
                <a:effectLst/>
                <a:latin typeface="Times" pitchFamily="2" charset="0"/>
              </a:rPr>
              <a:t>‘like</a:t>
            </a:r>
            <a:r>
              <a:rPr lang="en-GB" sz="2400" dirty="0">
                <a:effectLst/>
                <a:latin typeface="Times" pitchFamily="2" charset="0"/>
              </a:rPr>
              <a:t>’ relevant companies’ </a:t>
            </a:r>
            <a:r>
              <a:rPr lang="en-GB" sz="2400" dirty="0" smtClean="0">
                <a:effectLst/>
                <a:latin typeface="Times" pitchFamily="2" charset="0"/>
              </a:rPr>
              <a:t> and individuals’ </a:t>
            </a:r>
            <a:r>
              <a:rPr lang="en-GB" sz="2400" dirty="0" smtClean="0">
                <a:latin typeface="Times" pitchFamily="2" charset="0"/>
              </a:rPr>
              <a:t>Instagram</a:t>
            </a:r>
            <a:r>
              <a:rPr lang="en-GB" sz="2400" dirty="0" smtClean="0">
                <a:effectLst/>
                <a:latin typeface="Times" pitchFamily="2" charset="0"/>
              </a:rPr>
              <a:t> posts</a:t>
            </a:r>
          </a:p>
          <a:p>
            <a:pPr marL="342900" indent="-342900">
              <a:buFont typeface="Arial" panose="020B0604020202020204" pitchFamily="34" charset="0"/>
              <a:buChar char="•"/>
            </a:pPr>
            <a:r>
              <a:rPr lang="en-GB" sz="2400" dirty="0" smtClean="0">
                <a:latin typeface="Times" pitchFamily="2" charset="0"/>
              </a:rPr>
              <a:t>Set post notification to </a:t>
            </a:r>
            <a:r>
              <a:rPr lang="en-GB" sz="2400" dirty="0" smtClean="0">
                <a:effectLst/>
                <a:latin typeface="Times" pitchFamily="2" charset="0"/>
              </a:rPr>
              <a:t>receive </a:t>
            </a:r>
            <a:r>
              <a:rPr lang="en-GB" sz="2400" dirty="0">
                <a:effectLst/>
                <a:latin typeface="Times" pitchFamily="2" charset="0"/>
              </a:rPr>
              <a:t>updates from </a:t>
            </a:r>
            <a:r>
              <a:rPr lang="en-GB" sz="2400" dirty="0" smtClean="0">
                <a:effectLst/>
                <a:latin typeface="Times" pitchFamily="2" charset="0"/>
              </a:rPr>
              <a:t>them</a:t>
            </a:r>
            <a:endParaRPr lang="en-GB" sz="2400" dirty="0">
              <a:effectLst/>
              <a:latin typeface="Times" pitchFamily="2" charset="0"/>
            </a:endParaRPr>
          </a:p>
          <a:p>
            <a:r>
              <a:rPr lang="en-GB" sz="2400" dirty="0">
                <a:effectLst/>
                <a:latin typeface="Times" pitchFamily="2" charset="0"/>
              </a:rPr>
              <a:t>• </a:t>
            </a:r>
            <a:r>
              <a:rPr lang="en-GB" sz="2400" dirty="0">
                <a:latin typeface="Times" pitchFamily="2" charset="0"/>
              </a:rPr>
              <a:t> </a:t>
            </a:r>
            <a:r>
              <a:rPr lang="en-GB" sz="2400" dirty="0" smtClean="0">
                <a:latin typeface="Times" pitchFamily="2" charset="0"/>
              </a:rPr>
              <a:t> </a:t>
            </a:r>
            <a:r>
              <a:rPr lang="en-GB" sz="2400" dirty="0" smtClean="0">
                <a:effectLst/>
                <a:latin typeface="Times" pitchFamily="2" charset="0"/>
              </a:rPr>
              <a:t>Post </a:t>
            </a:r>
            <a:r>
              <a:rPr lang="en-GB" sz="2400" dirty="0">
                <a:effectLst/>
                <a:latin typeface="Times" pitchFamily="2" charset="0"/>
              </a:rPr>
              <a:t>content relevant to your career and your job search</a:t>
            </a:r>
          </a:p>
        </p:txBody>
      </p:sp>
      <p:pic>
        <p:nvPicPr>
          <p:cNvPr id="6" name="Picture 5"/>
          <p:cNvPicPr>
            <a:picLocks noChangeAspect="1"/>
          </p:cNvPicPr>
          <p:nvPr/>
        </p:nvPicPr>
        <p:blipFill>
          <a:blip r:embed="rId2"/>
          <a:stretch>
            <a:fillRect/>
          </a:stretch>
        </p:blipFill>
        <p:spPr>
          <a:xfrm>
            <a:off x="240063" y="765012"/>
            <a:ext cx="1171575" cy="1171575"/>
          </a:xfrm>
          <a:prstGeom prst="rect">
            <a:avLst/>
          </a:prstGeom>
        </p:spPr>
      </p:pic>
    </p:spTree>
    <p:extLst>
      <p:ext uri="{BB962C8B-B14F-4D97-AF65-F5344CB8AC3E}">
        <p14:creationId xmlns:p14="http://schemas.microsoft.com/office/powerpoint/2010/main" val="85846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 </a:t>
            </a:r>
            <a:endParaRPr lang="en-GB" b="1" dirty="0"/>
          </a:p>
        </p:txBody>
      </p:sp>
      <p:sp>
        <p:nvSpPr>
          <p:cNvPr id="3" name="Content Placeholder 2"/>
          <p:cNvSpPr>
            <a:spLocks noGrp="1"/>
          </p:cNvSpPr>
          <p:nvPr>
            <p:ph idx="1"/>
          </p:nvPr>
        </p:nvSpPr>
        <p:spPr/>
        <p:txBody>
          <a:bodyPr/>
          <a:lstStyle/>
          <a:p>
            <a:pPr marL="0" indent="0">
              <a:buNone/>
            </a:pPr>
            <a:r>
              <a:rPr lang="en-GB" b="1" dirty="0"/>
              <a:t>Group Discussion </a:t>
            </a:r>
            <a:endParaRPr lang="en-GB" dirty="0"/>
          </a:p>
          <a:p>
            <a:pPr marL="0" indent="0">
              <a:buNone/>
            </a:pPr>
            <a:r>
              <a:rPr lang="en-GB" dirty="0" smtClean="0"/>
              <a:t>Effects </a:t>
            </a:r>
            <a:r>
              <a:rPr lang="en-GB" dirty="0"/>
              <a:t>of social media on workplace efficiency, safety and security concern with evidence</a:t>
            </a:r>
            <a:endParaRPr lang="en-GB" dirty="0"/>
          </a:p>
        </p:txBody>
      </p:sp>
    </p:spTree>
    <p:extLst>
      <p:ext uri="{BB962C8B-B14F-4D97-AF65-F5344CB8AC3E}">
        <p14:creationId xmlns:p14="http://schemas.microsoft.com/office/powerpoint/2010/main" val="19368377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 id="{52D5EEDF-2F17-1D4E-B4BB-597EB6D33DAF}" vid="{B9648204-34DF-C340-BFAE-ACAE6393653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2749</TotalTime>
  <Words>1291</Words>
  <Application>Microsoft Office PowerPoint</Application>
  <PresentationFormat>Widescreen</PresentationFormat>
  <Paragraphs>163</Paragraphs>
  <Slides>21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Myriad Pro</vt:lpstr>
      <vt:lpstr>Times</vt:lpstr>
      <vt:lpstr>20140311PresentationUWTSDTemplate</vt:lpstr>
      <vt:lpstr>Digital Skills and Research Methods</vt:lpstr>
      <vt:lpstr>PowerPoint Presentation</vt:lpstr>
      <vt:lpstr>What is it?</vt:lpstr>
      <vt:lpstr>Advantages</vt:lpstr>
      <vt:lpstr>Disadvantages</vt:lpstr>
      <vt:lpstr>Using social media for learning</vt:lpstr>
      <vt:lpstr>Using social media for learning</vt:lpstr>
      <vt:lpstr>Using social media for learning</vt:lpstr>
      <vt:lpstr>How to use different social media for learning</vt:lpstr>
      <vt:lpstr>PowerPoint Presentation</vt:lpstr>
      <vt:lpstr>PowerPoint Presentation</vt:lpstr>
      <vt:lpstr>PowerPoint Presentation</vt:lpstr>
      <vt:lpstr>Using social media to enhance your employability</vt:lpstr>
      <vt:lpstr>Portray the right image</vt:lpstr>
      <vt:lpstr>Stand out from the crowd</vt:lpstr>
      <vt:lpstr>Develop a strategy</vt:lpstr>
      <vt:lpstr>PowerPoint Presentation</vt:lpstr>
      <vt:lpstr>PowerPoint Presentation</vt:lpstr>
      <vt:lpstr>PowerPoint Presentation</vt:lpstr>
      <vt:lpstr>PowerPoint Presentation</vt:lpstr>
      <vt:lpstr>Activity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dc:title>
  <dc:creator>Abdullah Al Mamun</dc:creator>
  <cp:lastModifiedBy>Joy Botu</cp:lastModifiedBy>
  <cp:revision>23</cp:revision>
  <dcterms:created xsi:type="dcterms:W3CDTF">2018-07-17T19:39:12Z</dcterms:created>
  <dcterms:modified xsi:type="dcterms:W3CDTF">2019-07-03T10:47:20Z</dcterms:modified>
</cp:coreProperties>
</file>