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504" r:id="rId3"/>
    <p:sldId id="506" r:id="rId4"/>
    <p:sldId id="478" r:id="rId5"/>
    <p:sldId id="505" r:id="rId6"/>
    <p:sldId id="507" r:id="rId7"/>
    <p:sldId id="508" r:id="rId8"/>
    <p:sldId id="509" r:id="rId9"/>
    <p:sldId id="510" r:id="rId10"/>
    <p:sldId id="511" r:id="rId11"/>
    <p:sldId id="512" r:id="rId12"/>
    <p:sldId id="513" r:id="rId13"/>
    <p:sldId id="514" r:id="rId14"/>
    <p:sldId id="515" r:id="rId15"/>
    <p:sldId id="516" r:id="rId16"/>
    <p:sldId id="517" r:id="rId17"/>
    <p:sldId id="518" r:id="rId18"/>
    <p:sldId id="520" r:id="rId19"/>
    <p:sldId id="519" r:id="rId20"/>
    <p:sldId id="521" r:id="rId21"/>
    <p:sldId id="522" r:id="rId22"/>
    <p:sldId id="523" r:id="rId23"/>
    <p:sldId id="524" r:id="rId24"/>
    <p:sldId id="52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18D5-5276-5553-2766-ED1C3BDE57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A85A25A-6BD0-50A9-AC21-92320B9D1A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CFAE0B-314D-A4F5-111C-C354E8B586E5}"/>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ACBD30C9-499E-6455-13B1-3C7CCCDFBF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008A2-F5CA-F20A-66E8-97798D11E34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20645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5CA1-B893-28A0-A4EA-703C78135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A1DB4-F898-D129-F337-D455AB22DB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22FA05-D3B6-B28A-DA89-54F3ED16E2FA}"/>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44C07632-CF6B-E815-BE63-7E1FE47A4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8CD91-1FD2-E617-E4CA-73F050B94C1D}"/>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7901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9597C-66D8-EC26-286C-8E78DE4E22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199CF90-DEC8-1622-C4C7-9E1419F44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D1CE94-00FA-451B-063B-4E94588676AF}"/>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299D237F-96C5-535E-F276-ABE38E475C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17AE38-97B1-CCCC-0AA8-4CD8DB9CAF19}"/>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65081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2228A-8EA8-291C-35A1-F99E59AC1A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C5A7F6-7235-876B-3B2F-8AE81B4457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376F630-0C6D-8FD4-63C8-AE64A10933F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046A29-3540-C6AC-6DC1-CA115AB2EA88}"/>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6" name="Footer Placeholder 5">
            <a:extLst>
              <a:ext uri="{FF2B5EF4-FFF2-40B4-BE49-F238E27FC236}">
                <a16:creationId xmlns:a16="http://schemas.microsoft.com/office/drawing/2014/main" id="{187A34D7-D7BF-B4DF-51E6-BD132CDCF6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DA8467-D576-B2EC-2736-CAFC50347092}"/>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049483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95C7E-8B53-0529-7DDA-024F252964E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C2730CD-3B04-09EA-6FA8-94973F8630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DFE952-22ED-27BD-5E13-CC18ECCDA0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57A809-AB1F-DBAA-E625-92BB154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74E5F0-AC6C-C463-69F3-7F216F1650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5C33D3-B8B9-D048-8D04-090F831853C5}"/>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8" name="Footer Placeholder 7">
            <a:extLst>
              <a:ext uri="{FF2B5EF4-FFF2-40B4-BE49-F238E27FC236}">
                <a16:creationId xmlns:a16="http://schemas.microsoft.com/office/drawing/2014/main" id="{D30F9509-B260-5180-8E9E-3FD6EB6CC1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89A3DA-C6E7-88AD-76DC-7B3E8294B6D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2007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BE7EE-953F-4268-2010-2F10C84FC3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424EDC8-595C-F364-DB26-580B2847CCD0}"/>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4" name="Footer Placeholder 3">
            <a:extLst>
              <a:ext uri="{FF2B5EF4-FFF2-40B4-BE49-F238E27FC236}">
                <a16:creationId xmlns:a16="http://schemas.microsoft.com/office/drawing/2014/main" id="{20615E8F-3E6C-DCBA-4DB6-36F74B7A21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29123-77AF-1C4E-3C81-75C855DC44A8}"/>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3596262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3C617-C45B-1597-5C2C-DF70CFF4F89A}"/>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3" name="Footer Placeholder 2">
            <a:extLst>
              <a:ext uri="{FF2B5EF4-FFF2-40B4-BE49-F238E27FC236}">
                <a16:creationId xmlns:a16="http://schemas.microsoft.com/office/drawing/2014/main" id="{29AE43B3-54CF-EA55-B7C9-75B9510524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C5D99D-263B-B23B-6769-A324C134BB27}"/>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2765884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7BD01-F4A0-803D-B98B-FCC3B242EE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98E62D6-6392-CA6A-DF9C-04F44A9F14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CD9EC6D-45B9-AB04-67C7-074349A362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4CA19D-5469-0115-A642-A90BEBDBCB96}"/>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6" name="Footer Placeholder 5">
            <a:extLst>
              <a:ext uri="{FF2B5EF4-FFF2-40B4-BE49-F238E27FC236}">
                <a16:creationId xmlns:a16="http://schemas.microsoft.com/office/drawing/2014/main" id="{7A05D6D3-B4C0-A1F3-409F-043931458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4FABC-0486-E7A5-7EB7-20DAC1F08E8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302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C0A6-DAEE-8152-EB4D-3EAFF53D3F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02F526-BE82-F15B-0B35-01E41F75A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48DF9-9362-8CFA-B33E-5D6799111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2873C-95A1-28F9-CE3A-42F9414801F7}"/>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6" name="Footer Placeholder 5">
            <a:extLst>
              <a:ext uri="{FF2B5EF4-FFF2-40B4-BE49-F238E27FC236}">
                <a16:creationId xmlns:a16="http://schemas.microsoft.com/office/drawing/2014/main" id="{8F6524BA-A0C2-8DEA-87C9-6DF7C297B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2710B2-15C9-C0A2-F905-8608AC315C85}"/>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61138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AA91-A62A-CB48-1677-BAB6595920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6C6092B-F536-3E45-03E6-CAACB70E2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AE5593-1C3A-D73E-0EF6-6A8AD87E76A0}"/>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753D3B55-E6AB-7FA2-6961-7777A3A6B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DD9E2-CBC6-AEAC-4616-10152A63B05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102613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11F3F3-E427-9E4F-3C5C-71C5A2EBF2C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E9206E-CD42-9B8B-E983-9A23FEBA05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90CC68-1BF4-753C-2A79-E97822CFB0BC}"/>
              </a:ext>
            </a:extLst>
          </p:cNvPr>
          <p:cNvSpPr>
            <a:spLocks noGrp="1"/>
          </p:cNvSpPr>
          <p:nvPr>
            <p:ph type="dt" sz="half" idx="10"/>
          </p:nvPr>
        </p:nvSpPr>
        <p:spPr/>
        <p:txBody>
          <a:body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3706463C-6668-0588-6425-A7FB46ECD6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9DB9C-4B0C-AF21-D061-647343149C2B}"/>
              </a:ext>
            </a:extLst>
          </p:cNvPr>
          <p:cNvSpPr>
            <a:spLocks noGrp="1"/>
          </p:cNvSpPr>
          <p:nvPr>
            <p:ph type="sldNum" sz="quarter" idx="12"/>
          </p:nvPr>
        </p:nvSpPr>
        <p:spPr/>
        <p:txBody>
          <a:bodyPr/>
          <a:lstStyle/>
          <a:p>
            <a:fld id="{42B07AE5-7515-4911-A7D8-A453226CDB9A}" type="slidenum">
              <a:rPr lang="en-GB" smtClean="0"/>
              <a:t>‹#›</a:t>
            </a:fld>
            <a:endParaRPr lang="en-GB"/>
          </a:p>
        </p:txBody>
      </p:sp>
    </p:spTree>
    <p:extLst>
      <p:ext uri="{BB962C8B-B14F-4D97-AF65-F5344CB8AC3E}">
        <p14:creationId xmlns:p14="http://schemas.microsoft.com/office/powerpoint/2010/main" val="695264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FC9967-E889-ED0C-DEA3-CAB8AB2F3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FEA353F-C297-09F3-7294-A63BBE84DF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75DC13-1034-3840-CA70-9CF9EE03BC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963290-5C62-4E2F-80DE-B37B1D1B5730}" type="datetimeFigureOut">
              <a:rPr lang="en-GB" smtClean="0"/>
              <a:t>24/03/2025</a:t>
            </a:fld>
            <a:endParaRPr lang="en-GB"/>
          </a:p>
        </p:txBody>
      </p:sp>
      <p:sp>
        <p:nvSpPr>
          <p:cNvPr id="5" name="Footer Placeholder 4">
            <a:extLst>
              <a:ext uri="{FF2B5EF4-FFF2-40B4-BE49-F238E27FC236}">
                <a16:creationId xmlns:a16="http://schemas.microsoft.com/office/drawing/2014/main" id="{A47AE146-07C4-CE9D-7655-57C2A889A5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3F9B362-3C0F-B3DF-8829-7803916373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B07AE5-7515-4911-A7D8-A453226CDB9A}" type="slidenum">
              <a:rPr lang="en-GB" smtClean="0"/>
              <a:t>‹#›</a:t>
            </a:fld>
            <a:endParaRPr lang="en-GB"/>
          </a:p>
        </p:txBody>
      </p:sp>
    </p:spTree>
    <p:extLst>
      <p:ext uri="{BB962C8B-B14F-4D97-AF65-F5344CB8AC3E}">
        <p14:creationId xmlns:p14="http://schemas.microsoft.com/office/powerpoint/2010/main" val="3891220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E9CF-DB8A-544C-76F2-0B505EF53319}"/>
              </a:ext>
            </a:extLst>
          </p:cNvPr>
          <p:cNvSpPr>
            <a:spLocks noGrp="1"/>
          </p:cNvSpPr>
          <p:nvPr>
            <p:ph type="ctrTitle"/>
          </p:nvPr>
        </p:nvSpPr>
        <p:spPr/>
        <p:txBody>
          <a:bodyPr/>
          <a:lstStyle/>
          <a:p>
            <a:r>
              <a:rPr lang="en-GB" dirty="0"/>
              <a:t>Concepts of Peace: Movements, Ideas, Practice</a:t>
            </a:r>
          </a:p>
        </p:txBody>
      </p:sp>
      <p:sp>
        <p:nvSpPr>
          <p:cNvPr id="3" name="Subtitle 2">
            <a:extLst>
              <a:ext uri="{FF2B5EF4-FFF2-40B4-BE49-F238E27FC236}">
                <a16:creationId xmlns:a16="http://schemas.microsoft.com/office/drawing/2014/main" id="{8E758640-62F2-9F2E-3C62-B4BF2151B170}"/>
              </a:ext>
            </a:extLst>
          </p:cNvPr>
          <p:cNvSpPr>
            <a:spLocks noGrp="1"/>
          </p:cNvSpPr>
          <p:nvPr>
            <p:ph type="subTitle" idx="1"/>
          </p:nvPr>
        </p:nvSpPr>
        <p:spPr/>
        <p:txBody>
          <a:bodyPr/>
          <a:lstStyle/>
          <a:p>
            <a:r>
              <a:rPr lang="en-GB" sz="3600" dirty="0"/>
              <a:t>Lecture 9: </a:t>
            </a:r>
            <a:r>
              <a:rPr lang="en-GB" sz="3600"/>
              <a:t>Religious perspectives on peace</a:t>
            </a:r>
            <a:endParaRPr lang="en-GB" sz="3600" dirty="0"/>
          </a:p>
          <a:p>
            <a:endParaRPr lang="en-GB" dirty="0"/>
          </a:p>
        </p:txBody>
      </p:sp>
    </p:spTree>
    <p:extLst>
      <p:ext uri="{BB962C8B-B14F-4D97-AF65-F5344CB8AC3E}">
        <p14:creationId xmlns:p14="http://schemas.microsoft.com/office/powerpoint/2010/main" val="207907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2F533-E49A-D049-9D43-9ED345C0E4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634624-3CE0-8E86-0883-82175AB3400F}"/>
              </a:ext>
            </a:extLst>
          </p:cNvPr>
          <p:cNvSpPr>
            <a:spLocks noGrp="1"/>
          </p:cNvSpPr>
          <p:nvPr>
            <p:ph type="title"/>
          </p:nvPr>
        </p:nvSpPr>
        <p:spPr/>
        <p:txBody>
          <a:bodyPr/>
          <a:lstStyle/>
          <a:p>
            <a:pPr algn="ctr"/>
            <a:r>
              <a:rPr lang="en-GB" dirty="0"/>
              <a:t>Love and Compassion </a:t>
            </a:r>
            <a:br>
              <a:rPr lang="en-GB" dirty="0"/>
            </a:br>
            <a:r>
              <a:rPr lang="en-GB" dirty="0"/>
              <a:t>are the key to world peace</a:t>
            </a:r>
          </a:p>
        </p:txBody>
      </p:sp>
      <p:sp>
        <p:nvSpPr>
          <p:cNvPr id="3" name="Content Placeholder 2">
            <a:extLst>
              <a:ext uri="{FF2B5EF4-FFF2-40B4-BE49-F238E27FC236}">
                <a16:creationId xmlns:a16="http://schemas.microsoft.com/office/drawing/2014/main" id="{D525A64D-AB21-A001-2D43-403725AB4E3C}"/>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Coming from the Mahayana Buddhist tradition, the Dalai Lama believes that “love and compassion are the moral fabric of world peace.” These spiritual qualities can not only 6provide us with peace of mind but can also be useful for those “in whose hands lie the power and the opportunity to create the structure of world peace.” according to the Dalia Lama, compassion and wisdom are in accord with the ethical teachings of all world religions which should promote better interfaith understanding and bring about a global consensus on basic spiritual values to effectively reduce hatred, fighting, and violence. The globalization of such humanitarian ideals as compassion, decency and wisdom “can enable us to create the spiritual conditions for world peace.” </a:t>
            </a:r>
          </a:p>
          <a:p>
            <a:endParaRPr lang="en-GB" dirty="0"/>
          </a:p>
        </p:txBody>
      </p:sp>
    </p:spTree>
    <p:extLst>
      <p:ext uri="{BB962C8B-B14F-4D97-AF65-F5344CB8AC3E}">
        <p14:creationId xmlns:p14="http://schemas.microsoft.com/office/powerpoint/2010/main" val="290607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BDC29-DEE2-FEA2-F002-635020467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5D1F73-2C16-4532-126D-C32D1EA4D331}"/>
              </a:ext>
            </a:extLst>
          </p:cNvPr>
          <p:cNvSpPr>
            <a:spLocks noGrp="1"/>
          </p:cNvSpPr>
          <p:nvPr>
            <p:ph type="title"/>
          </p:nvPr>
        </p:nvSpPr>
        <p:spPr/>
        <p:txBody>
          <a:bodyPr/>
          <a:lstStyle/>
          <a:p>
            <a:pPr algn="ctr"/>
            <a:r>
              <a:rPr lang="en-GB" dirty="0"/>
              <a:t>The Dalai Lama’s Personal Outlook</a:t>
            </a:r>
          </a:p>
        </p:txBody>
      </p:sp>
      <p:sp>
        <p:nvSpPr>
          <p:cNvPr id="3" name="Content Placeholder 2">
            <a:extLst>
              <a:ext uri="{FF2B5EF4-FFF2-40B4-BE49-F238E27FC236}">
                <a16:creationId xmlns:a16="http://schemas.microsoft.com/office/drawing/2014/main" id="{070C0E0D-A07B-E78B-E498-6AEFE304C8AE}"/>
              </a:ext>
            </a:extLst>
          </p:cNvPr>
          <p:cNvSpPr>
            <a:spLocks noGrp="1"/>
          </p:cNvSpPr>
          <p:nvPr>
            <p:ph idx="1"/>
          </p:nvPr>
        </p:nvSpPr>
        <p:spPr/>
        <p:txBody>
          <a:bodyPr/>
          <a:lstStyle/>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Universal humanitarianism is essential to solve global problems</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Compassion is the pillar of world peace</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All world religions are already for world peace in this way, as are all humanitarians of whatever ideology</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individual has a universal responsibility to shape institutions to serve human needs.</a:t>
            </a:r>
          </a:p>
          <a:p>
            <a:endParaRPr lang="en-GB" dirty="0"/>
          </a:p>
        </p:txBody>
      </p:sp>
    </p:spTree>
    <p:extLst>
      <p:ext uri="{BB962C8B-B14F-4D97-AF65-F5344CB8AC3E}">
        <p14:creationId xmlns:p14="http://schemas.microsoft.com/office/powerpoint/2010/main" val="2333996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79CF7-92D9-EEFE-6A3A-D46CDD4107DB}"/>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281530A4-C078-72E9-CC96-210D211BC8A2}"/>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ironic that more serious problems emanate from the more industrially advanced societies. Science and technology have worked wonders in many fields, but the basic human problems remain. There is unprecedented literacy, yet this universal education does not seem to have fostered goodness, btu only mental restlessness and discontent instead. There is no doubt about the increase in our material progress and technology, but somehow this is not sufficient as we have not yet succeeded in bringing about peace and happiness or in overcoming suffering.”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can only conclude that there must be something seriously wrong with our progress and development, and if we do not check it in time there could be disastrous consequences for the future of humanity. I am not at all against science and technology—they have contributed immensely to the overall experience of humankind; to our material comfort and well-being and to our greater understanding of the world we live in. But if we give too much emphasis to science and technology we are in danger of losing touch with those aspects of human knowledge and understanding that aspire towards honesty and altruism.” </a:t>
            </a:r>
          </a:p>
          <a:p>
            <a:endParaRPr lang="en-GB" dirty="0"/>
          </a:p>
        </p:txBody>
      </p:sp>
    </p:spTree>
    <p:extLst>
      <p:ext uri="{BB962C8B-B14F-4D97-AF65-F5344CB8AC3E}">
        <p14:creationId xmlns:p14="http://schemas.microsoft.com/office/powerpoint/2010/main" val="3442165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656DE-4307-E679-1183-025C254D6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95AF69-6E31-7118-7443-C9B1ADE0D960}"/>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18735411-7427-0683-15A9-B4C92142E9FD}"/>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“Science and technology, though capable of creating immeasurable material comfort, cannot replace the age-old spiritual and humanitarian values that have largely shaped world civilization, in all its nations forms, as we know it today. No one can deny the unprecedented material benefit of science and technology, but our basic human problems remain; we are still faced with the same, if not more, suffering, fear, and tension. Thus it is only logical to try and to strike a balance between material developments on the one hand and the development of spiritual, human values on the other. In order to bring about this great adjustment, we need to revive our humanitarian values.”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am sure many people share my concern about the present worldwide moral crisis and will join in my appeal to all humanitarians and religious practitioners who also share this concern to help make our societies more compassionate, just, and equitable. I do not speak as a Buddhist or even as a Tibetan. Nor do I speak as an expert on international politics. Rather, I speak simply as a human being, as an upholder of the humanitarian values that are the bedrock not only of Mahayana Buddhism but of all the great world religions.” </a:t>
            </a:r>
          </a:p>
          <a:p>
            <a:endParaRPr lang="en-GB" dirty="0"/>
          </a:p>
        </p:txBody>
      </p:sp>
    </p:spTree>
    <p:extLst>
      <p:ext uri="{BB962C8B-B14F-4D97-AF65-F5344CB8AC3E}">
        <p14:creationId xmlns:p14="http://schemas.microsoft.com/office/powerpoint/2010/main" val="1307732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2D931-FEB7-3980-8B0A-4F8684787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DD0AF5-D513-91E4-2AAC-EC72016C5537}"/>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71EBB7D2-33BB-68C9-6C45-A947E9049C89}"/>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“Of the many problems we face today, some are natural calamities and must be accepted and faced with equanimity. Others, however, are of our own making, created by misunderstanding, and can be corrected. One such type arises from the conflict of ideologies, political or religious, when people fight each other for petty ends, losing sight of the basic humanity that binds us all together as a single human family. We must remember that the different religions, ideologies, and political systems of the world are meant of human beings to achieve happiness. We must not lose sight of this fundamental goal and at no time should we place means above ends; the supremacy of humanity over matter and ideology must always be maintained.”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“Whether they belong to more evolved species like humans or to simpler ones such as animals, all beings primarily seek peace, comfort, and security. Life is as dear to the mute animal as it is to any human being; even the simplest insect strives for protection from dangers that threaten its life. Just as each one of us wants to live and does not wish to die, so it is with all other creatures in the universe, though their power to effect this is a different matter.”</a:t>
            </a:r>
          </a:p>
          <a:p>
            <a:endParaRPr lang="en-GB" dirty="0"/>
          </a:p>
        </p:txBody>
      </p:sp>
    </p:spTree>
    <p:extLst>
      <p:ext uri="{BB962C8B-B14F-4D97-AF65-F5344CB8AC3E}">
        <p14:creationId xmlns:p14="http://schemas.microsoft.com/office/powerpoint/2010/main" val="4021090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5084B-DA9E-2EAB-CB33-EE6FAB4B5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14E772-A216-5C9E-E600-BA6C3D361042}"/>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3CB0E23C-9398-C5C1-FBCD-7D6BD8C70CCB}"/>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“Broadly speaking there are two types of happiness and suffering, mental and physical, and of the two, I believe that mental suffering and happiness are the more acute. Hence, I stress the training of the mind to endure suffering and attain a more lasting state of happiness. However, I also have a more general and concrete idea of happiness: a combination of inner peace, economic development, and above all, world peace. to achieve such goals I feel it is necessary to develop a sense of universal responsibility, a deep concern for all irrespective of creed, colour, sex, or nationality.”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premise behind this idea of universal responsibility is the simple fact that, in general terms, all others’ desires are the same as mine. Every being wants happiness and does not want suffering. If we, as intelligent human beings, do not accept this fact, there will be more and more suffering on this planet. If we adopt a self-centred approach to life and constantly try to use others for our own self-interest, we may gain temporary benefits, but in the long run we will not succeed in achieving even personal happiness, and world peace will be completely out of the question.”</a:t>
            </a:r>
          </a:p>
          <a:p>
            <a:endParaRPr lang="en-GB" dirty="0"/>
          </a:p>
        </p:txBody>
      </p:sp>
    </p:spTree>
    <p:extLst>
      <p:ext uri="{BB962C8B-B14F-4D97-AF65-F5344CB8AC3E}">
        <p14:creationId xmlns:p14="http://schemas.microsoft.com/office/powerpoint/2010/main" val="1481759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5B2A1-3718-A945-F8C7-B387C805A7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B5244E-3D7C-EA2A-DCBF-9CAC327248CF}"/>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9E792BCE-3F41-9B90-1558-D1D814D2B399}"/>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their quest for happiness, humans have used different methods, which all too often have been cruel and repellent. Behaving in ways utterly unbecoming to their status as humans, they inflict suffering upon fellow humans and other living beings for their own selfish gains. In the end, such shortsighted actions bring suffering to oneself as well as to others. To be born a human being is a rare event in itself, and it is wise to use this opportunity as effectively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skillfully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possible. We must have the proper perspective that of the universal life process, so that the happiness or glory of one person or group is not sought at the expense of others.” </a:t>
            </a:r>
          </a:p>
          <a:p>
            <a:endParaRPr lang="en-GB" dirty="0"/>
          </a:p>
        </p:txBody>
      </p:sp>
    </p:spTree>
    <p:extLst>
      <p:ext uri="{BB962C8B-B14F-4D97-AF65-F5344CB8AC3E}">
        <p14:creationId xmlns:p14="http://schemas.microsoft.com/office/powerpoint/2010/main" val="4248489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0334E-B8A8-45DA-90E9-A9C435545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74E34D-2A5F-C39B-66BD-F56043DEB8EE}"/>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A97FFA70-50D1-C83B-89A6-E3CB6774AEE5}"/>
              </a:ext>
            </a:extLst>
          </p:cNvPr>
          <p:cNvSpPr>
            <a:spLocks noGrp="1"/>
          </p:cNvSpPr>
          <p:nvPr>
            <p:ph idx="1"/>
          </p:nvPr>
        </p:nvSpPr>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Buddhist psychology, most of our troubles are due to our passionate desire for and attachment to things that we misapprehend as enduring entities. The pursuit of the objects of our desire and attachment involves the use of aggression and competitiveness as supposedly efficacious instruments. These mental processes easily translate into actions, breeding belligerence as an obvious effect. Such processes have been going on in the human mind since time immemorial, but their execution has become more effective under modern conditions. What can we do to control and regulate these ‘poisons’- delusion, greed, and aggression? For it is these poisons that are behind almost every trouble in the world.”</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one brought up in the Mahayana Buddhist tradition, I feel that love and compassion are the moral fabric of world peace. Let me first define what I mean by compassion. When you have pity or compassion for a very poor person, you are showing sympathy because he or she is poor; your compassion is based on altruistic considerations. On the other hand, love towards your wife, your husband, your children, or a close friend is usually based on attachment. When your attachment changes, your kindness also changes; it may disappear. This is not true love. Real love is not based on attachment, but on altruism. In this case your compassion will remain as a humane response to suffering as long as beings continue to suffer.”</a:t>
            </a:r>
          </a:p>
          <a:p>
            <a:endParaRPr lang="en-GB" dirty="0"/>
          </a:p>
        </p:txBody>
      </p:sp>
    </p:spTree>
    <p:extLst>
      <p:ext uri="{BB962C8B-B14F-4D97-AF65-F5344CB8AC3E}">
        <p14:creationId xmlns:p14="http://schemas.microsoft.com/office/powerpoint/2010/main" val="1638577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A9D50-7C22-1E23-083B-F42DDBBB3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1E11B4-5886-D4EC-9497-5E3F02C84D10}"/>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E8B8212C-744F-25BF-DBB1-C5355B2FD2A3}"/>
              </a:ext>
            </a:extLst>
          </p:cNvPr>
          <p:cNvSpPr>
            <a:spLocks noGrp="1"/>
          </p:cNvSpPr>
          <p:nvPr>
            <p:ph idx="1"/>
          </p:nvPr>
        </p:nvSpPr>
        <p:spPr/>
        <p:txBody>
          <a:bodyPr>
            <a:normAutofit fontScale="92500" lnSpcReduction="20000"/>
          </a:bodyPr>
          <a:lstStyle/>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“This type of compassion is what we must strive to cultivate in ourselves, and we must develop it from a limited amount to the limitless. Undiscriminating, spontaneous, and unlimited compassion for all sentient beings is obviously not the usual love that one has for friends or family, which is alloyed with ignorance, desire, and attachment. The kind of love we should advocate is this wider love that you can have even for someone who has done harm to you </a:t>
            </a:r>
            <a:r>
              <a:rPr lang="en-GB" sz="1900" kern="100" dirty="0">
                <a:latin typeface="Aptos" panose="020B0004020202020204" pitchFamily="34" charset="0"/>
                <a:ea typeface="Aptos" panose="020B0004020202020204" pitchFamily="34" charset="0"/>
                <a:cs typeface="Times New Roman" panose="02020603050405020304" pitchFamily="18" charset="0"/>
              </a:rPr>
              <a:t>or</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your enemy.” </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“The rationale for compassion is that every one of us wants to avoid suffering and gain happiness. This, in turn, is based on the valid feeling of ‘1,’ which determines the universal desire for happiness. Indeed, all beings are born with similar desires and should have an equal right to fulfil them.” </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“Whether one believes in religion or not, there is no one who does not appreciate love and compassion.”</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“When we take into account a longer perspective, the fact that all wish to gain happiness and avoid suffering… a true sense of compassion- a true sense of love and respect for others- becomes possible. Individual happiness ceases to be a conscious self-seeking effort; it becomes an automatic and far superior byproduct of the whole process of loving and serving others.” </a:t>
            </a:r>
          </a:p>
          <a:p>
            <a:endParaRPr lang="en-GB" dirty="0"/>
          </a:p>
        </p:txBody>
      </p:sp>
    </p:spTree>
    <p:extLst>
      <p:ext uri="{BB962C8B-B14F-4D97-AF65-F5344CB8AC3E}">
        <p14:creationId xmlns:p14="http://schemas.microsoft.com/office/powerpoint/2010/main" val="1020575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A9E41-7D8C-EE26-DE2D-F09A9A0A94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7680A-64DF-EC7C-763C-858178F84283}"/>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D54EC816-0176-0DCF-C1AE-F09E2DF93C31}"/>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“Another result of spiritual development, most useful in day-to-day life, is that it gives calmness and presence of mind. Our lives are in constant flux, bringing many difficulties. When faced with a calm and clear mind, problems can be successfully resolved. When instead, we lose control over our minds through hatred, selfishness, jealousy, and anger, we lose our sense of judgment. Our minds are blinded and at those wild moments anything can happen, including war. Thus, the practice of compassion and wisdom is useful to all, especially to those responsible for running national affairs, ain whose hands lie the power and opportunity to create the structure of world peace.”</a:t>
            </a:r>
          </a:p>
          <a:p>
            <a:pPr marL="0" indent="0">
              <a:buNone/>
            </a:pPr>
            <a:endParaRPr lang="en-GB" dirty="0"/>
          </a:p>
        </p:txBody>
      </p:sp>
    </p:spTree>
    <p:extLst>
      <p:ext uri="{BB962C8B-B14F-4D97-AF65-F5344CB8AC3E}">
        <p14:creationId xmlns:p14="http://schemas.microsoft.com/office/powerpoint/2010/main" val="1394582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E4546-1A93-7ED0-FDE5-1F27B60AB5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26EB78-3E42-3EEB-B017-077116DFF8A1}"/>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7D31251C-12BF-79E9-58F9-886412D0F344}"/>
              </a:ext>
            </a:extLst>
          </p:cNvPr>
          <p:cNvSpPr>
            <a:spLocks noGrp="1"/>
          </p:cNvSpPr>
          <p:nvPr>
            <p:ph idx="1"/>
          </p:nvPr>
        </p:nvSpPr>
        <p:spPr/>
        <p:txBody>
          <a:bodyPr>
            <a:normAutofit fontScale="25000" lnSpcReduction="20000"/>
          </a:bodyPr>
          <a:lstStyle/>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“The principles discussed so far are in accordance with the ethical teachings of all world religions. I maintain that every major religion of the world- Buddhism, Christianity, Confucianism, Hinduism, Islam, Jainism, Judaism, Sikhism, Taoism, Zoroastrianism- has similar ideals of love, the same goal of benefiting humanity through spiritual practice, and the same effect of making their followers into better human beings. All religions teach moral precepts for perfecting the functions of mind, body, and speech. All teach us not to lie or steal or take others’ lives, and so on. The common goal of all moral precepts laid down by the great teachers of humanity is unselfishness. The great teachers wanted to lead their followers away from the paths of negative deeds caused by ignorance and to introduce them to paths of goodness.”</a:t>
            </a:r>
          </a:p>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“All religions agree upon the necessity to control the undisciplined mind that harbours selfishness and other roots of trouble, and each teaches a path leading to a spiritual state that is peaceful, disciplined, ethical, and wise. It is in this sense that I believe all religions have essentially the same message. Differences of dogma may be ascribed to differences of time and circumstance as well as cultural influences; indeed, there is no end to scholastic argument when we consider the purely metaphysical side of religion. However, it is much more beneficial to try to implement in daily life the shared precepts for goodness taught by all religions rather than to argue about minor differences in approach.” </a:t>
            </a:r>
          </a:p>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“There are many different religions to bring comfort and happiness to humanity in much the same way as there are particular treatments for different diseases. For, all religions endeavour in their own way to help living beings avoid misery and gain happiness.” </a:t>
            </a:r>
          </a:p>
          <a:p>
            <a:pPr marL="0" indent="0">
              <a:buNone/>
            </a:pPr>
            <a:endParaRPr lang="en-GB" dirty="0"/>
          </a:p>
        </p:txBody>
      </p:sp>
    </p:spTree>
    <p:extLst>
      <p:ext uri="{BB962C8B-B14F-4D97-AF65-F5344CB8AC3E}">
        <p14:creationId xmlns:p14="http://schemas.microsoft.com/office/powerpoint/2010/main" val="2415441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11197-2416-F8C9-9D0A-8B252094A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455D4F-3551-E28A-5972-374DB655741E}"/>
              </a:ext>
            </a:extLst>
          </p:cNvPr>
          <p:cNvSpPr>
            <a:spLocks noGrp="1"/>
          </p:cNvSpPr>
          <p:nvPr>
            <p:ph type="title"/>
          </p:nvPr>
        </p:nvSpPr>
        <p:spPr/>
        <p:txBody>
          <a:bodyPr/>
          <a:lstStyle/>
          <a:p>
            <a:pPr algn="ctr"/>
            <a:r>
              <a:rPr lang="en-GB" dirty="0"/>
              <a:t>David Cortright</a:t>
            </a:r>
          </a:p>
        </p:txBody>
      </p:sp>
      <p:sp>
        <p:nvSpPr>
          <p:cNvPr id="3" name="Content Placeholder 2">
            <a:extLst>
              <a:ext uri="{FF2B5EF4-FFF2-40B4-BE49-F238E27FC236}">
                <a16:creationId xmlns:a16="http://schemas.microsoft.com/office/drawing/2014/main" id="{ACF8F499-D8DA-2FC8-9C26-638F849120AC}"/>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religious traditions of Hinduism, Buddhism, Judaism, Islam, and Christianity all contain principles and practices to sustain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peacemaking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although justifications for war can also be found in many sacred texts. The Gospel of Jesus is unequivocal in this commitment to love and nonretaliation for injury, as reflected in the absolute pacifism of the early Christian communities. Although the just war tradition replaced pacifism within official Christianity, the tradition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nonresistance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continued to and remerged during and after the Reformation in the Anabaptist and Quarter movements. The Social Gospel of the late 19</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centuries brought peace and social justice issues into the mainstream of Christianity, but it also sparked renewed debate about the limitations of pacifism. The leading voice in this reappraisal was Reinhold Niebuhr, whose philosophy of Christian realism became dominant influence int eh 20</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century. </a:t>
            </a:r>
          </a:p>
          <a:p>
            <a:pPr marL="0" indent="0">
              <a:buNone/>
            </a:pPr>
            <a:endParaRPr lang="en-GB" dirty="0"/>
          </a:p>
        </p:txBody>
      </p:sp>
    </p:spTree>
    <p:extLst>
      <p:ext uri="{BB962C8B-B14F-4D97-AF65-F5344CB8AC3E}">
        <p14:creationId xmlns:p14="http://schemas.microsoft.com/office/powerpoint/2010/main" val="1301961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F9704-5342-8AEE-F1F1-DA011EF94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9DA8AB-4E4A-C8DB-01C4-49732C078400}"/>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40925693-FDC2-EF6E-57E7-A77BC211314F}"/>
              </a:ext>
            </a:extLst>
          </p:cNvPr>
          <p:cNvSpPr>
            <a:spLocks noGrp="1"/>
          </p:cNvSpPr>
          <p:nvPr>
            <p:ph idx="1"/>
          </p:nvPr>
        </p:nvSpPr>
        <p:spPr/>
        <p:txBody>
          <a:bodyPr>
            <a:normAutofit/>
          </a:bodyPr>
          <a:lstStyle/>
          <a:p>
            <a:pPr marL="0" marR="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Indigenous spirituality as a reference point for understanding peace </a:t>
            </a:r>
          </a:p>
          <a:p>
            <a:pPr marL="514350" lvl="1" indent="-28575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notion of connectedness with the environment</a:t>
            </a:r>
          </a:p>
          <a:p>
            <a:pPr marL="514350" lvl="1" indent="-28575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the emphasis on a caring and sharing society</a:t>
            </a:r>
          </a:p>
          <a:p>
            <a:pPr marL="514350" lvl="1" indent="-28575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gratitude for creation</a:t>
            </a:r>
          </a:p>
          <a:p>
            <a:pPr marL="514350" lvl="1" indent="-285750">
              <a:lnSpc>
                <a:spcPct val="107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importance of peace within the individual</a:t>
            </a:r>
          </a:p>
          <a:p>
            <a:pPr marL="0" indent="0">
              <a:buNone/>
            </a:pPr>
            <a:endParaRPr lang="en-GB" dirty="0"/>
          </a:p>
        </p:txBody>
      </p:sp>
    </p:spTree>
    <p:extLst>
      <p:ext uri="{BB962C8B-B14F-4D97-AF65-F5344CB8AC3E}">
        <p14:creationId xmlns:p14="http://schemas.microsoft.com/office/powerpoint/2010/main" val="1370529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2E188-5A35-2C36-CA29-4BFB0770FB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9A6DA9-9912-0E86-BED7-D527EBCEF0A7}"/>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CB1AE5C5-4EF9-06FC-E65C-146236C3F60F}"/>
              </a:ext>
            </a:extLst>
          </p:cNvPr>
          <p:cNvSpPr>
            <a:spLocks noGrp="1"/>
          </p:cNvSpPr>
          <p:nvPr>
            <p:ph idx="1"/>
          </p:nvPr>
        </p:nvSpPr>
        <p:spPr/>
        <p:txBody>
          <a:bodyPr>
            <a:normAutofit lnSpcReduction="10000"/>
          </a:bodyPr>
          <a:lstStyle/>
          <a:p>
            <a:pPr marL="0" marR="0">
              <a:lnSpc>
                <a:spcPct val="107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Judaism</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Judaism is the oldest monotheistic religion in the world and is a predecessor to both Christianity and Islam. </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Within the Hebrew Scriptures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Tanakh</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the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Torah</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(Law) describes peace as an ultimate goal and a divine gift, although at times brutal warfare is authorized</a:t>
            </a:r>
          </a:p>
          <a:p>
            <a:pPr>
              <a:lnSpc>
                <a:spcPct val="107000"/>
              </a:lnSpc>
              <a:spcAft>
                <a:spcPts val="800"/>
              </a:spcAft>
            </a:pP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The Nevi’im</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(Prophetic Literature) develops the notion of the messianic future era of peace, when there will be no more war, war-making or suffering</a:t>
            </a:r>
          </a:p>
          <a:p>
            <a:pPr>
              <a:lnSpc>
                <a:spcPct val="107000"/>
              </a:lnSpc>
              <a:spcAft>
                <a:spcPts val="800"/>
              </a:spcAft>
            </a:pP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The Ketuvim</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(Wisdom Literature) incorporates notions of inner peace into Judaism, such as the idea that a person can experience peace in the midst of adversity, and the notion that peace comes through experience and reflection</a:t>
            </a:r>
          </a:p>
          <a:p>
            <a:pPr marL="0" indent="0">
              <a:buNone/>
            </a:pPr>
            <a:endParaRPr lang="en-GB" dirty="0"/>
          </a:p>
        </p:txBody>
      </p:sp>
    </p:spTree>
    <p:extLst>
      <p:ext uri="{BB962C8B-B14F-4D97-AF65-F5344CB8AC3E}">
        <p14:creationId xmlns:p14="http://schemas.microsoft.com/office/powerpoint/2010/main" val="1143539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1520D-93F1-D15C-C855-34C86D22B8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70246A-D698-FCF5-8A42-E7AF9D4BEEC5}"/>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B69DC778-7D1C-0A9C-436F-4968FAFC0DB3}"/>
              </a:ext>
            </a:extLst>
          </p:cNvPr>
          <p:cNvSpPr>
            <a:spLocks noGrp="1"/>
          </p:cNvSpPr>
          <p:nvPr>
            <p:ph idx="1"/>
          </p:nvPr>
        </p:nvSpPr>
        <p:spPr/>
        <p:txBody>
          <a:bodyPr>
            <a:normAutofit fontScale="92500" lnSpcReduction="20000"/>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Hinduism</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Hinduism is a group of religious traditions geographically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centered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 the Indian sub-continent, which rely upon the sacred texts known as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Vedas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Upanishads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Bhagavad Gita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Karma is a view of moral causality incorporated into Hinduism, wherein good deeds are rewarded either within this lifetime or the next, and by contrast bad deeds are punished in this lifetime or the next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Karma presents a strong motivation to moral conduct, that is, one should act in accordance with the dharma, or moral code of the universe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further element within Hinduism relevant to peace theory is the notion of the family of humankind, and accordingly there is a strong element of tolerance within Hinduism, in that the religion tolerates and indeed envelopes a range of seemingly conflicting beliefs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Hinduism also regards ahimsa, strictly speaking the ethic of doing no harm towards others, and by extension compassion to all living things, as a virtue, and this virtue became central to the Gandhian philosophy of nonviolence</a:t>
            </a:r>
          </a:p>
          <a:p>
            <a:pPr marL="0" indent="0">
              <a:buNone/>
            </a:pPr>
            <a:endParaRPr lang="en-GB" dirty="0"/>
          </a:p>
        </p:txBody>
      </p:sp>
    </p:spTree>
    <p:extLst>
      <p:ext uri="{BB962C8B-B14F-4D97-AF65-F5344CB8AC3E}">
        <p14:creationId xmlns:p14="http://schemas.microsoft.com/office/powerpoint/2010/main" val="3375766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091FB-0A8F-C776-E581-3B230A4BE7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598CD6-E3CE-54EF-7F5E-8E34F71A67FC}"/>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E1A7B8DE-3BE5-11C1-629A-C6686ECE2315}"/>
              </a:ext>
            </a:extLst>
          </p:cNvPr>
          <p:cNvSpPr>
            <a:spLocks noGrp="1"/>
          </p:cNvSpPr>
          <p:nvPr>
            <p:ph idx="1"/>
          </p:nvPr>
        </p:nvSpPr>
        <p:spPr/>
        <p:txBody>
          <a:bodyPr>
            <a:normAutofit/>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Christianity</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set of monotheistic religious traditions,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centered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on the life and teachings of Jesus of Nazareth</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relationship of Christianity to a philosophy of peace is complex.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is an undercurrent of peace within Christianity linked to the teachings of its founder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Forgiveness and reconciliation are also dominant themes in Christian teaching</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Some Christian theologians have begun to reclaim the nonviolent element of Christianity, emphasizing the nonviolence in the teaching and life of Jesus</a:t>
            </a:r>
          </a:p>
          <a:p>
            <a:pPr marL="0" indent="0">
              <a:buNone/>
            </a:pPr>
            <a:endParaRPr lang="en-GB" dirty="0"/>
          </a:p>
        </p:txBody>
      </p:sp>
    </p:spTree>
    <p:extLst>
      <p:ext uri="{BB962C8B-B14F-4D97-AF65-F5344CB8AC3E}">
        <p14:creationId xmlns:p14="http://schemas.microsoft.com/office/powerpoint/2010/main" val="366519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A4FC0-3AF2-3DAF-44A5-17FCCF43BB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E95990-F731-CA44-C81B-95E2B2342457}"/>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0DAC275A-7FCA-1A2E-17CA-A1C534F6F8F4}"/>
              </a:ext>
            </a:extLst>
          </p:cNvPr>
          <p:cNvSpPr>
            <a:spLocks noGrp="1"/>
          </p:cNvSpPr>
          <p:nvPr>
            <p:ph idx="1"/>
          </p:nvPr>
        </p:nvSpPr>
        <p:spPr/>
        <p:txBody>
          <a:bodyPr>
            <a:normAutofit/>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Islam</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further set of monotheistic religious traditions arising out of Judaism, stressing submission to the will of the creator, Allah, in accordance with the teachings of the Prophet Muhammed as recorded in sacred tests of the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Holy Qur’an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with Christianity, the relationship of Islam to a philosophy of peace is complex.</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Yet Islam itself is a cognate word for peace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Islamist teaching in the Qur’an extols forgiveness, reconciliation, and non-compulsion in matters of faith</a:t>
            </a:r>
          </a:p>
          <a:p>
            <a:pPr marL="0" indent="0">
              <a:buNone/>
            </a:pPr>
            <a:endParaRPr lang="en-GB" dirty="0"/>
          </a:p>
        </p:txBody>
      </p:sp>
    </p:spTree>
    <p:extLst>
      <p:ext uri="{BB962C8B-B14F-4D97-AF65-F5344CB8AC3E}">
        <p14:creationId xmlns:p14="http://schemas.microsoft.com/office/powerpoint/2010/main" val="4240505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96AE5-2588-BDCA-07C8-6C81172F99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B4023D-F61F-C8DB-3A75-C3B9B2AFD57E}"/>
              </a:ext>
            </a:extLst>
          </p:cNvPr>
          <p:cNvSpPr>
            <a:spLocks noGrp="1"/>
          </p:cNvSpPr>
          <p:nvPr>
            <p:ph type="title"/>
          </p:nvPr>
        </p:nvSpPr>
        <p:spPr/>
        <p:txBody>
          <a:bodyPr>
            <a:normAutofit fontScale="90000"/>
          </a:bodyPr>
          <a:lstStyle/>
          <a:p>
            <a:pPr marL="0" marR="0" algn="ctr">
              <a:lnSpc>
                <a:spcPct val="107000"/>
              </a:lnSpc>
              <a:spcAft>
                <a:spcPts val="800"/>
              </a:spcAft>
              <a:buNone/>
            </a:pPr>
            <a:r>
              <a:rPr lang="en-GB" sz="4400" kern="100" dirty="0">
                <a:effectLst/>
                <a:latin typeface="Aptos" panose="020B0004020202020204" pitchFamily="34" charset="0"/>
                <a:ea typeface="Aptos" panose="020B0004020202020204" pitchFamily="34" charset="0"/>
                <a:cs typeface="Times New Roman" panose="02020603050405020304" pitchFamily="18" charset="0"/>
              </a:rPr>
              <a:t>What are the teachings of the major religions concerning peace?</a:t>
            </a:r>
          </a:p>
        </p:txBody>
      </p:sp>
      <p:sp>
        <p:nvSpPr>
          <p:cNvPr id="3" name="Content Placeholder 2">
            <a:extLst>
              <a:ext uri="{FF2B5EF4-FFF2-40B4-BE49-F238E27FC236}">
                <a16:creationId xmlns:a16="http://schemas.microsoft.com/office/drawing/2014/main" id="{0C2EE501-9A1D-E81F-A486-96586C0955A4}"/>
              </a:ext>
            </a:extLst>
          </p:cNvPr>
          <p:cNvSpPr>
            <a:spLocks noGrp="1"/>
          </p:cNvSpPr>
          <p:nvPr>
            <p:ph idx="1"/>
          </p:nvPr>
        </p:nvSpPr>
        <p:spPr/>
        <p:txBody>
          <a:bodyPr>
            <a:normAutofit/>
          </a:bodyPr>
          <a:lstStyle/>
          <a:p>
            <a:pPr marL="0" marR="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Buddhism</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Buddhism is a set of religious traditions geographically cantered in Eastern and Central Asia, based upon the teachings </a:t>
            </a:r>
            <a:r>
              <a:rPr lang="en-GB" sz="1800" kern="100">
                <a:effectLst/>
                <a:latin typeface="Aptos" panose="020B0004020202020204" pitchFamily="34" charset="0"/>
                <a:ea typeface="Aptos" panose="020B0004020202020204" pitchFamily="34" charset="0"/>
                <a:cs typeface="Times New Roman" panose="02020603050405020304" pitchFamily="18" charset="0"/>
              </a:rPr>
              <a:t>of Siddhartha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Gautama Buddha,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significance of Buddhism for peace is the elevation of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ahisma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that is, doing no harm to others, as a central ethical virtue for human conduct. </a:t>
            </a:r>
          </a:p>
          <a:p>
            <a:pPr marL="0" indent="0">
              <a:buNone/>
            </a:pPr>
            <a:endParaRPr lang="en-GB" dirty="0"/>
          </a:p>
        </p:txBody>
      </p:sp>
    </p:spTree>
    <p:extLst>
      <p:ext uri="{BB962C8B-B14F-4D97-AF65-F5344CB8AC3E}">
        <p14:creationId xmlns:p14="http://schemas.microsoft.com/office/powerpoint/2010/main" val="385431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66EB2-D726-1823-16F7-EA00A89BE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2AF1BD-A95A-9734-482A-2E84BBB640D3}"/>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7F4302F0-9EAE-6A19-EFA6-52A322DBA60F}"/>
              </a:ext>
            </a:extLst>
          </p:cNvPr>
          <p:cNvSpPr>
            <a:spLocks noGrp="1"/>
          </p:cNvSpPr>
          <p:nvPr>
            <p:ph idx="1"/>
          </p:nvPr>
        </p:nvSpPr>
        <p:spPr/>
        <p:txBody>
          <a:bodyPr>
            <a:normAutofit/>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pointing out the fundamental similarities between world religions, I do not advocate one particular religion at the expense of all others, nor do I seek a new ‘world religion.’ All the different religions of the world are needed to enrich human experience and world civilization. Onur human minds, being of different calibre and disposition, need different approaches to peace and happiness. Thus, the point is clear: humanity needs all the world’s religions to suit the ways of life, diverse spiritual needs, and inherited national traditions of individual human beings.” </a:t>
            </a:r>
          </a:p>
          <a:p>
            <a:pPr marL="0" indent="0">
              <a:buNone/>
            </a:pPr>
            <a:endParaRPr lang="en-GB" dirty="0"/>
          </a:p>
        </p:txBody>
      </p:sp>
    </p:spTree>
    <p:extLst>
      <p:ext uri="{BB962C8B-B14F-4D97-AF65-F5344CB8AC3E}">
        <p14:creationId xmlns:p14="http://schemas.microsoft.com/office/powerpoint/2010/main" val="3506049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28B4-B057-0AD7-0CCA-5263B636E9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EE4CF0-4387-4F2D-BB11-F4B9D634D342}"/>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5F15D545-4259-DED1-21AE-E3DF39CDDA7C}"/>
              </a:ext>
            </a:extLst>
          </p:cNvPr>
          <p:cNvSpPr>
            <a:spLocks noGrp="1"/>
          </p:cNvSpPr>
          <p:nvPr>
            <p:ph idx="1"/>
          </p:nvPr>
        </p:nvSpPr>
        <p:spPr/>
        <p:txBody>
          <a:bodyPr>
            <a:normAutofit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“There are two primary tasks facing religious practitioners who are concerned with world peace. First, we must promote better interfaith understanding so as to create a workable degree of unity among all religions. This may be achieved in part by respecting each other’s beliefs and by emphasizing our common concern for human well-being. Second, we must bring about a viable consensus on basic spiritual values that touch every human heart and enhance general human happiness. This means we must emphasize the common denominator of all world religions- humanitarian ideals. These two steps will enable us to act both individually and together to create the necessary spiritual conditions for world peace.”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practitioners of different faiths can work together for world peace when we view different religions as essentially instruments to develop a good heart- love and respect for others, a true sense of community. The most important thing is to look at the purpose of religion and not at the details of theology or metaphysics, which can lead to mere intellectualism. I believe that all the major religions of the world can contribute to world peace and work together for the benefit of humanity if we put aside subtle metaphysical differences, which are really the internal business of each religion.” </a:t>
            </a:r>
          </a:p>
          <a:p>
            <a:pPr marL="0" indent="0">
              <a:buNone/>
            </a:pPr>
            <a:endParaRPr lang="en-GB" dirty="0"/>
          </a:p>
        </p:txBody>
      </p:sp>
    </p:spTree>
    <p:extLst>
      <p:ext uri="{BB962C8B-B14F-4D97-AF65-F5344CB8AC3E}">
        <p14:creationId xmlns:p14="http://schemas.microsoft.com/office/powerpoint/2010/main" val="472491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077D0-6485-05A7-99CB-1D923A4A9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6BA32F-BA70-898A-B77B-18ACC8BBA024}"/>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D9C8225A-BDD4-8F26-78A6-6A60CD8FD1E1}"/>
              </a:ext>
            </a:extLst>
          </p:cNvPr>
          <p:cNvSpPr>
            <a:spLocks noGrp="1"/>
          </p:cNvSpPr>
          <p:nvPr>
            <p:ph idx="1"/>
          </p:nvPr>
        </p:nvSpPr>
        <p:spPr/>
        <p:txBody>
          <a:bodyPr>
            <a:normAutofit fontScale="92500" lnSpcReduction="20000"/>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“Whether we will be able to achieve world peace or not, we have no choice but to work towards that goal. If our minds are dominated by anger, we will lose the best part of human intelligence—wisdom, the ability to decide between right and wrong. Anger is one of the most serious problems facing the world today.” </a:t>
            </a:r>
          </a:p>
          <a:p>
            <a:r>
              <a:rPr lang="en-GB" sz="2400" kern="100" dirty="0">
                <a:effectLst/>
                <a:latin typeface="Aptos" panose="020B0004020202020204" pitchFamily="34" charset="0"/>
                <a:ea typeface="Aptos" panose="020B0004020202020204" pitchFamily="34" charset="0"/>
                <a:cs typeface="Times New Roman" panose="02020603050405020304" pitchFamily="18" charset="0"/>
              </a:rPr>
              <a:t>“Anger plays no small role in current conflicts such as those in the Middle East, Southeast Asia, the North-South problem, and so forth. These conflicts arise from a failure to understand another’s humanness. The answer is not the development and use of greater military force, nor an arms race. Nor is it purely political or purely technological. Basically it is spiritual, in the sense that what is required is a sensitive understanding of our common human situation. Hatred and fighting cannot bring happiness to anyone, even to the winders of battles. Violence always produces misery and thus is essentially counter-productive. It is, therefore, time for world leaders to learn to transcend the differences of race, culture, and ideology and to reared one another through eyes that see the common human situation. To do so would benefit individuals, communities, nations, and the world at large.” </a:t>
            </a:r>
          </a:p>
          <a:p>
            <a:pPr marL="0" indent="0">
              <a:buNone/>
            </a:pPr>
            <a:endParaRPr lang="en-GB" dirty="0"/>
          </a:p>
        </p:txBody>
      </p:sp>
    </p:spTree>
    <p:extLst>
      <p:ext uri="{BB962C8B-B14F-4D97-AF65-F5344CB8AC3E}">
        <p14:creationId xmlns:p14="http://schemas.microsoft.com/office/powerpoint/2010/main" val="27643545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EFCE8-4427-7B23-A728-82993F65F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05AF7A-962D-630A-187A-AC6148B668DD}"/>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59E52946-C29E-2628-567C-193DA270A68B}"/>
              </a:ext>
            </a:extLst>
          </p:cNvPr>
          <p:cNvSpPr>
            <a:spLocks noGrp="1"/>
          </p:cNvSpPr>
          <p:nvPr>
            <p:ph idx="1"/>
          </p:nvPr>
        </p:nvSpPr>
        <p:spPr/>
        <p:txBody>
          <a:bodyPr>
            <a:normAutofit/>
          </a:bodyPr>
          <a:lstStyle/>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What the major religions have in common:</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is usually viewed as the ultimate goal of human existence. For some religions, this is phrased in eschatological notions such as heaven or paradise, and in other religions this is phrased in terms of an ecstatic state of being</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 is also an ethical commonality in traditions, in that peaceful existence and actions are set forth as an ethical norm, notwithstanding that there are exceptions to this. </a:t>
            </a:r>
          </a:p>
          <a:p>
            <a:pPr marL="0" indent="0">
              <a:buNone/>
            </a:pPr>
            <a:endParaRPr lang="en-GB" dirty="0"/>
          </a:p>
        </p:txBody>
      </p:sp>
    </p:spTree>
    <p:extLst>
      <p:ext uri="{BB962C8B-B14F-4D97-AF65-F5344CB8AC3E}">
        <p14:creationId xmlns:p14="http://schemas.microsoft.com/office/powerpoint/2010/main" val="4278106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59AE3-4206-2E26-0FD8-6E240F861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CDD66-2DCC-55BD-AA88-E8E0D43CCF21}"/>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6A6F1FBC-E76B-C6F2-2DD8-FD328B64097E}"/>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“Such human qualities a morality, compassion, decency, wisdom, and so forth have been the foundations of all civilizations. These qualities must be cultivated and sustained through systematic moral education in a conducive social environment so that a more humane world may emerge. The qualities required to create such a world must be inculcated right from the beginning, from childhood. We cannot wait for the next generation to make this change; the present generation must attempt a renewal of basic human values. If there is any hope, it is in the future generations, but not unless we institute major change on a worldwide scale in our present educational system. We need a revolution in our commitment to and practice of universal humanitarian values.”</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“For renewal of human values and attainment of lasting happiness, we need to look to the common humanitarian heritage of all nations the world over.” </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12467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1168</TotalTime>
  <Words>3900</Words>
  <Application>Microsoft Office PowerPoint</Application>
  <PresentationFormat>Widescreen</PresentationFormat>
  <Paragraphs>89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Aptos Display</vt:lpstr>
      <vt:lpstr>Arial</vt:lpstr>
      <vt:lpstr>Office Theme</vt:lpstr>
      <vt:lpstr>Concepts of Peace: Movements, Ideas, Practice</vt:lpstr>
      <vt:lpstr>Love and Compassion  are the key to world peace</vt:lpstr>
      <vt:lpstr>The Dalai Lama’s Personal Outlook</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David Cortright</vt:lpstr>
      <vt:lpstr>What are the teachings of the major religions concerning peace?</vt:lpstr>
      <vt:lpstr>What are the teachings of the major religions concerning peace?</vt:lpstr>
      <vt:lpstr>What are the teachings of the major religions concerning peace?</vt:lpstr>
      <vt:lpstr>What are the teachings of the major religions concerning peace?</vt:lpstr>
      <vt:lpstr>What are the teachings of the major religions concerning peace?</vt:lpstr>
      <vt:lpstr>What are the teachings of the major religions concerning peace?</vt:lpstr>
      <vt:lpstr>“A human approach to world peace”</vt:lpstr>
      <vt:lpstr>“A human approach to world peace”</vt:lpstr>
      <vt:lpstr>“A human approach to world peace”</vt:lpstr>
      <vt:lpstr>“A human approach to world peace”</vt:lpstr>
      <vt:lpstr>“A human approach to world peace”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142</cp:revision>
  <dcterms:created xsi:type="dcterms:W3CDTF">2025-02-16T22:52:28Z</dcterms:created>
  <dcterms:modified xsi:type="dcterms:W3CDTF">2025-03-24T19:33:19Z</dcterms:modified>
</cp:coreProperties>
</file>