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47"/>
  </p:notesMasterIdLst>
  <p:handoutMasterIdLst>
    <p:handoutMasterId r:id="rId48"/>
  </p:handoutMasterIdLst>
  <p:sldIdLst>
    <p:sldId id="256" r:id="rId3"/>
    <p:sldId id="257" r:id="rId4"/>
    <p:sldId id="391" r:id="rId5"/>
    <p:sldId id="310" r:id="rId6"/>
    <p:sldId id="311" r:id="rId7"/>
    <p:sldId id="418" r:id="rId8"/>
    <p:sldId id="312" r:id="rId9"/>
    <p:sldId id="397" r:id="rId10"/>
    <p:sldId id="299" r:id="rId11"/>
    <p:sldId id="396" r:id="rId12"/>
    <p:sldId id="398" r:id="rId13"/>
    <p:sldId id="399" r:id="rId14"/>
    <p:sldId id="313" r:id="rId15"/>
    <p:sldId id="395" r:id="rId16"/>
    <p:sldId id="401" r:id="rId17"/>
    <p:sldId id="402" r:id="rId18"/>
    <p:sldId id="259" r:id="rId19"/>
    <p:sldId id="260" r:id="rId20"/>
    <p:sldId id="297" r:id="rId21"/>
    <p:sldId id="262" r:id="rId22"/>
    <p:sldId id="410" r:id="rId23"/>
    <p:sldId id="411" r:id="rId24"/>
    <p:sldId id="412" r:id="rId25"/>
    <p:sldId id="413" r:id="rId26"/>
    <p:sldId id="414" r:id="rId27"/>
    <p:sldId id="416" r:id="rId28"/>
    <p:sldId id="377" r:id="rId29"/>
    <p:sldId id="376" r:id="rId30"/>
    <p:sldId id="378" r:id="rId31"/>
    <p:sldId id="379" r:id="rId32"/>
    <p:sldId id="380" r:id="rId33"/>
    <p:sldId id="381" r:id="rId34"/>
    <p:sldId id="382" r:id="rId35"/>
    <p:sldId id="383" r:id="rId36"/>
    <p:sldId id="384" r:id="rId37"/>
    <p:sldId id="385" r:id="rId38"/>
    <p:sldId id="386" r:id="rId39"/>
    <p:sldId id="387" r:id="rId40"/>
    <p:sldId id="388" r:id="rId41"/>
    <p:sldId id="370" r:id="rId42"/>
    <p:sldId id="371" r:id="rId43"/>
    <p:sldId id="372" r:id="rId44"/>
    <p:sldId id="363" r:id="rId45"/>
    <p:sldId id="389" r:id="rId46"/>
  </p:sldIdLst>
  <p:sldSz cx="9144000" cy="6858000" type="screen4x3"/>
  <p:notesSz cx="6794500" cy="9906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99"/>
    <a:srgbClr val="00FFFF"/>
    <a:srgbClr val="FF99FF"/>
    <a:srgbClr val="F65E0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78" autoAdjust="0"/>
    <p:restoredTop sz="85099" autoAdjust="0"/>
  </p:normalViewPr>
  <p:slideViewPr>
    <p:cSldViewPr snapToGrid="0">
      <p:cViewPr varScale="1">
        <p:scale>
          <a:sx n="94" d="100"/>
          <a:sy n="94" d="100"/>
        </p:scale>
        <p:origin x="1356" y="84"/>
      </p:cViewPr>
      <p:guideLst>
        <p:guide orient="horz" pos="2160"/>
        <p:guide pos="2880"/>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handoutMaster" Target="handoutMasters/handoutMaster1.xml"/><Relationship Id="rId8" Type="http://schemas.openxmlformats.org/officeDocument/2006/relationships/slide" Target="slides/slide6.xml"/><Relationship Id="rId51"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0BE780-4F07-4D85-81DE-CF0418A2B20F}"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EB2B4263-DB90-4304-89D5-DADD7877B8B5}">
      <dgm:prSet/>
      <dgm:spPr/>
      <dgm:t>
        <a:bodyPr/>
        <a:lstStyle/>
        <a:p>
          <a:r>
            <a:rPr lang="en-US"/>
            <a:t>Skeletal</a:t>
          </a:r>
        </a:p>
      </dgm:t>
    </dgm:pt>
    <dgm:pt modelId="{C4859890-C448-4B65-B822-9FE8D4151252}" type="parTrans" cxnId="{41CCC540-8DD2-4AE2-9459-A6A69003D024}">
      <dgm:prSet/>
      <dgm:spPr/>
      <dgm:t>
        <a:bodyPr/>
        <a:lstStyle/>
        <a:p>
          <a:endParaRPr lang="en-US"/>
        </a:p>
      </dgm:t>
    </dgm:pt>
    <dgm:pt modelId="{6F8807FA-D9FA-4D1D-982B-93B5789560E1}" type="sibTrans" cxnId="{41CCC540-8DD2-4AE2-9459-A6A69003D024}">
      <dgm:prSet/>
      <dgm:spPr/>
      <dgm:t>
        <a:bodyPr/>
        <a:lstStyle/>
        <a:p>
          <a:endParaRPr lang="en-US"/>
        </a:p>
      </dgm:t>
    </dgm:pt>
    <dgm:pt modelId="{DA1AC342-27BB-47DA-9A92-78803AE606A2}">
      <dgm:prSet/>
      <dgm:spPr/>
      <dgm:t>
        <a:bodyPr/>
        <a:lstStyle/>
        <a:p>
          <a:r>
            <a:rPr lang="en-US"/>
            <a:t>Cardiac</a:t>
          </a:r>
        </a:p>
      </dgm:t>
    </dgm:pt>
    <dgm:pt modelId="{196A702F-7FFE-4C31-82B9-AF8B1F40D001}" type="parTrans" cxnId="{ADDB0646-D9AD-4C34-BD0A-37479881C64D}">
      <dgm:prSet/>
      <dgm:spPr/>
      <dgm:t>
        <a:bodyPr/>
        <a:lstStyle/>
        <a:p>
          <a:endParaRPr lang="en-US"/>
        </a:p>
      </dgm:t>
    </dgm:pt>
    <dgm:pt modelId="{B90AA2B5-CA61-4621-B8DE-FDC97118317F}" type="sibTrans" cxnId="{ADDB0646-D9AD-4C34-BD0A-37479881C64D}">
      <dgm:prSet/>
      <dgm:spPr/>
      <dgm:t>
        <a:bodyPr/>
        <a:lstStyle/>
        <a:p>
          <a:endParaRPr lang="en-US"/>
        </a:p>
      </dgm:t>
    </dgm:pt>
    <dgm:pt modelId="{7DB223BC-4100-42F8-9C34-B05606A0AF24}">
      <dgm:prSet/>
      <dgm:spPr/>
      <dgm:t>
        <a:bodyPr/>
        <a:lstStyle/>
        <a:p>
          <a:r>
            <a:rPr lang="en-US"/>
            <a:t>Smooth</a:t>
          </a:r>
        </a:p>
      </dgm:t>
    </dgm:pt>
    <dgm:pt modelId="{C15F707F-90F6-4714-ADB4-B79B41C74194}" type="parTrans" cxnId="{4E83CB7D-B9EE-4B9B-A8E4-1C91BD9E9DB2}">
      <dgm:prSet/>
      <dgm:spPr/>
      <dgm:t>
        <a:bodyPr/>
        <a:lstStyle/>
        <a:p>
          <a:endParaRPr lang="en-US"/>
        </a:p>
      </dgm:t>
    </dgm:pt>
    <dgm:pt modelId="{556E7C80-981B-4ACD-BD3E-C818B5A8196A}" type="sibTrans" cxnId="{4E83CB7D-B9EE-4B9B-A8E4-1C91BD9E9DB2}">
      <dgm:prSet/>
      <dgm:spPr/>
      <dgm:t>
        <a:bodyPr/>
        <a:lstStyle/>
        <a:p>
          <a:endParaRPr lang="en-US"/>
        </a:p>
      </dgm:t>
    </dgm:pt>
    <dgm:pt modelId="{62C40A19-F690-4053-BAEC-7575D04B6CAB}" type="pres">
      <dgm:prSet presAssocID="{040BE780-4F07-4D85-81DE-CF0418A2B20F}" presName="linear" presStyleCnt="0">
        <dgm:presLayoutVars>
          <dgm:dir/>
          <dgm:animLvl val="lvl"/>
          <dgm:resizeHandles val="exact"/>
        </dgm:presLayoutVars>
      </dgm:prSet>
      <dgm:spPr/>
    </dgm:pt>
    <dgm:pt modelId="{BF9EF043-806E-473F-A73F-DB40D76DB49B}" type="pres">
      <dgm:prSet presAssocID="{EB2B4263-DB90-4304-89D5-DADD7877B8B5}" presName="parentLin" presStyleCnt="0"/>
      <dgm:spPr/>
    </dgm:pt>
    <dgm:pt modelId="{CF25F598-7BF8-4082-8B53-30D0C3F950F8}" type="pres">
      <dgm:prSet presAssocID="{EB2B4263-DB90-4304-89D5-DADD7877B8B5}" presName="parentLeftMargin" presStyleLbl="node1" presStyleIdx="0" presStyleCnt="3"/>
      <dgm:spPr/>
    </dgm:pt>
    <dgm:pt modelId="{349FE1AE-A856-4549-872C-91B130347E58}" type="pres">
      <dgm:prSet presAssocID="{EB2B4263-DB90-4304-89D5-DADD7877B8B5}" presName="parentText" presStyleLbl="node1" presStyleIdx="0" presStyleCnt="3">
        <dgm:presLayoutVars>
          <dgm:chMax val="0"/>
          <dgm:bulletEnabled val="1"/>
        </dgm:presLayoutVars>
      </dgm:prSet>
      <dgm:spPr/>
    </dgm:pt>
    <dgm:pt modelId="{B4ED02A8-9AA9-4201-8454-57A880BE7DD8}" type="pres">
      <dgm:prSet presAssocID="{EB2B4263-DB90-4304-89D5-DADD7877B8B5}" presName="negativeSpace" presStyleCnt="0"/>
      <dgm:spPr/>
    </dgm:pt>
    <dgm:pt modelId="{C814FAE8-6338-4890-B971-8F94BABBB4D8}" type="pres">
      <dgm:prSet presAssocID="{EB2B4263-DB90-4304-89D5-DADD7877B8B5}" presName="childText" presStyleLbl="conFgAcc1" presStyleIdx="0" presStyleCnt="3">
        <dgm:presLayoutVars>
          <dgm:bulletEnabled val="1"/>
        </dgm:presLayoutVars>
      </dgm:prSet>
      <dgm:spPr/>
    </dgm:pt>
    <dgm:pt modelId="{9AFB7744-F6B2-45D5-BE29-FA8D32D15C03}" type="pres">
      <dgm:prSet presAssocID="{6F8807FA-D9FA-4D1D-982B-93B5789560E1}" presName="spaceBetweenRectangles" presStyleCnt="0"/>
      <dgm:spPr/>
    </dgm:pt>
    <dgm:pt modelId="{5CDF0511-EA13-4D5C-ABD7-F9A354D338FC}" type="pres">
      <dgm:prSet presAssocID="{DA1AC342-27BB-47DA-9A92-78803AE606A2}" presName="parentLin" presStyleCnt="0"/>
      <dgm:spPr/>
    </dgm:pt>
    <dgm:pt modelId="{164E94E2-D9A4-42E4-A403-3C403CF21A81}" type="pres">
      <dgm:prSet presAssocID="{DA1AC342-27BB-47DA-9A92-78803AE606A2}" presName="parentLeftMargin" presStyleLbl="node1" presStyleIdx="0" presStyleCnt="3"/>
      <dgm:spPr/>
    </dgm:pt>
    <dgm:pt modelId="{EAC969DC-7500-45E2-AE40-041721C4866C}" type="pres">
      <dgm:prSet presAssocID="{DA1AC342-27BB-47DA-9A92-78803AE606A2}" presName="parentText" presStyleLbl="node1" presStyleIdx="1" presStyleCnt="3">
        <dgm:presLayoutVars>
          <dgm:chMax val="0"/>
          <dgm:bulletEnabled val="1"/>
        </dgm:presLayoutVars>
      </dgm:prSet>
      <dgm:spPr/>
    </dgm:pt>
    <dgm:pt modelId="{6C0EB146-9AEC-4C08-94D4-29121CE0036C}" type="pres">
      <dgm:prSet presAssocID="{DA1AC342-27BB-47DA-9A92-78803AE606A2}" presName="negativeSpace" presStyleCnt="0"/>
      <dgm:spPr/>
    </dgm:pt>
    <dgm:pt modelId="{F73B2966-088A-4072-87AD-31754988743D}" type="pres">
      <dgm:prSet presAssocID="{DA1AC342-27BB-47DA-9A92-78803AE606A2}" presName="childText" presStyleLbl="conFgAcc1" presStyleIdx="1" presStyleCnt="3">
        <dgm:presLayoutVars>
          <dgm:bulletEnabled val="1"/>
        </dgm:presLayoutVars>
      </dgm:prSet>
      <dgm:spPr/>
    </dgm:pt>
    <dgm:pt modelId="{AC4EEF08-68AF-47A1-8BCF-1AD157E1CC0B}" type="pres">
      <dgm:prSet presAssocID="{B90AA2B5-CA61-4621-B8DE-FDC97118317F}" presName="spaceBetweenRectangles" presStyleCnt="0"/>
      <dgm:spPr/>
    </dgm:pt>
    <dgm:pt modelId="{4B875868-9FAD-4D2D-8AC0-679437947464}" type="pres">
      <dgm:prSet presAssocID="{7DB223BC-4100-42F8-9C34-B05606A0AF24}" presName="parentLin" presStyleCnt="0"/>
      <dgm:spPr/>
    </dgm:pt>
    <dgm:pt modelId="{525A1803-F827-45CE-AF62-217068182F47}" type="pres">
      <dgm:prSet presAssocID="{7DB223BC-4100-42F8-9C34-B05606A0AF24}" presName="parentLeftMargin" presStyleLbl="node1" presStyleIdx="1" presStyleCnt="3"/>
      <dgm:spPr/>
    </dgm:pt>
    <dgm:pt modelId="{6C89C102-CCB3-4EB4-9E93-D60D60F2FFB3}" type="pres">
      <dgm:prSet presAssocID="{7DB223BC-4100-42F8-9C34-B05606A0AF24}" presName="parentText" presStyleLbl="node1" presStyleIdx="2" presStyleCnt="3">
        <dgm:presLayoutVars>
          <dgm:chMax val="0"/>
          <dgm:bulletEnabled val="1"/>
        </dgm:presLayoutVars>
      </dgm:prSet>
      <dgm:spPr/>
    </dgm:pt>
    <dgm:pt modelId="{0620763C-4CCB-4E6D-9FDC-140C7E98A674}" type="pres">
      <dgm:prSet presAssocID="{7DB223BC-4100-42F8-9C34-B05606A0AF24}" presName="negativeSpace" presStyleCnt="0"/>
      <dgm:spPr/>
    </dgm:pt>
    <dgm:pt modelId="{4B0863FB-662C-48D8-A69B-5CA19D2AAA17}" type="pres">
      <dgm:prSet presAssocID="{7DB223BC-4100-42F8-9C34-B05606A0AF24}" presName="childText" presStyleLbl="conFgAcc1" presStyleIdx="2" presStyleCnt="3">
        <dgm:presLayoutVars>
          <dgm:bulletEnabled val="1"/>
        </dgm:presLayoutVars>
      </dgm:prSet>
      <dgm:spPr/>
    </dgm:pt>
  </dgm:ptLst>
  <dgm:cxnLst>
    <dgm:cxn modelId="{C8DC8F0D-DF65-46C9-A26F-C8D606ADD030}" type="presOf" srcId="{EB2B4263-DB90-4304-89D5-DADD7877B8B5}" destId="{349FE1AE-A856-4549-872C-91B130347E58}" srcOrd="1" destOrd="0" presId="urn:microsoft.com/office/officeart/2005/8/layout/list1"/>
    <dgm:cxn modelId="{41CCC540-8DD2-4AE2-9459-A6A69003D024}" srcId="{040BE780-4F07-4D85-81DE-CF0418A2B20F}" destId="{EB2B4263-DB90-4304-89D5-DADD7877B8B5}" srcOrd="0" destOrd="0" parTransId="{C4859890-C448-4B65-B822-9FE8D4151252}" sibTransId="{6F8807FA-D9FA-4D1D-982B-93B5789560E1}"/>
    <dgm:cxn modelId="{091E8B64-ADAB-4AB2-8D11-B92FCA51D524}" type="presOf" srcId="{7DB223BC-4100-42F8-9C34-B05606A0AF24}" destId="{6C89C102-CCB3-4EB4-9E93-D60D60F2FFB3}" srcOrd="1" destOrd="0" presId="urn:microsoft.com/office/officeart/2005/8/layout/list1"/>
    <dgm:cxn modelId="{ADDB0646-D9AD-4C34-BD0A-37479881C64D}" srcId="{040BE780-4F07-4D85-81DE-CF0418A2B20F}" destId="{DA1AC342-27BB-47DA-9A92-78803AE606A2}" srcOrd="1" destOrd="0" parTransId="{196A702F-7FFE-4C31-82B9-AF8B1F40D001}" sibTransId="{B90AA2B5-CA61-4621-B8DE-FDC97118317F}"/>
    <dgm:cxn modelId="{0EB1EB59-66B1-4E31-A776-507981EF1480}" type="presOf" srcId="{040BE780-4F07-4D85-81DE-CF0418A2B20F}" destId="{62C40A19-F690-4053-BAEC-7575D04B6CAB}" srcOrd="0" destOrd="0" presId="urn:microsoft.com/office/officeart/2005/8/layout/list1"/>
    <dgm:cxn modelId="{4E83CB7D-B9EE-4B9B-A8E4-1C91BD9E9DB2}" srcId="{040BE780-4F07-4D85-81DE-CF0418A2B20F}" destId="{7DB223BC-4100-42F8-9C34-B05606A0AF24}" srcOrd="2" destOrd="0" parTransId="{C15F707F-90F6-4714-ADB4-B79B41C74194}" sibTransId="{556E7C80-981B-4ACD-BD3E-C818B5A8196A}"/>
    <dgm:cxn modelId="{EC4A6387-50DA-44C4-AAD6-E9125953D1E5}" type="presOf" srcId="{7DB223BC-4100-42F8-9C34-B05606A0AF24}" destId="{525A1803-F827-45CE-AF62-217068182F47}" srcOrd="0" destOrd="0" presId="urn:microsoft.com/office/officeart/2005/8/layout/list1"/>
    <dgm:cxn modelId="{10B2F1C9-D4F3-4C44-86AD-997374880650}" type="presOf" srcId="{DA1AC342-27BB-47DA-9A92-78803AE606A2}" destId="{164E94E2-D9A4-42E4-A403-3C403CF21A81}" srcOrd="0" destOrd="0" presId="urn:microsoft.com/office/officeart/2005/8/layout/list1"/>
    <dgm:cxn modelId="{6E2A16FA-3A60-4F25-8E0C-905E80941884}" type="presOf" srcId="{DA1AC342-27BB-47DA-9A92-78803AE606A2}" destId="{EAC969DC-7500-45E2-AE40-041721C4866C}" srcOrd="1" destOrd="0" presId="urn:microsoft.com/office/officeart/2005/8/layout/list1"/>
    <dgm:cxn modelId="{DE7D21FC-50D9-4A8C-B2DA-48F2EFF740D9}" type="presOf" srcId="{EB2B4263-DB90-4304-89D5-DADD7877B8B5}" destId="{CF25F598-7BF8-4082-8B53-30D0C3F950F8}" srcOrd="0" destOrd="0" presId="urn:microsoft.com/office/officeart/2005/8/layout/list1"/>
    <dgm:cxn modelId="{DC6639A6-6E9B-4DDB-83F3-DB862A59BA74}" type="presParOf" srcId="{62C40A19-F690-4053-BAEC-7575D04B6CAB}" destId="{BF9EF043-806E-473F-A73F-DB40D76DB49B}" srcOrd="0" destOrd="0" presId="urn:microsoft.com/office/officeart/2005/8/layout/list1"/>
    <dgm:cxn modelId="{8A0C8959-0D4B-45DE-AD4E-FBF4DCC6E8E1}" type="presParOf" srcId="{BF9EF043-806E-473F-A73F-DB40D76DB49B}" destId="{CF25F598-7BF8-4082-8B53-30D0C3F950F8}" srcOrd="0" destOrd="0" presId="urn:microsoft.com/office/officeart/2005/8/layout/list1"/>
    <dgm:cxn modelId="{84C9B2E9-7294-4279-BBDE-F9BCE8BFED16}" type="presParOf" srcId="{BF9EF043-806E-473F-A73F-DB40D76DB49B}" destId="{349FE1AE-A856-4549-872C-91B130347E58}" srcOrd="1" destOrd="0" presId="urn:microsoft.com/office/officeart/2005/8/layout/list1"/>
    <dgm:cxn modelId="{3813B039-1E5A-4DFB-AF94-203D4A9D72E8}" type="presParOf" srcId="{62C40A19-F690-4053-BAEC-7575D04B6CAB}" destId="{B4ED02A8-9AA9-4201-8454-57A880BE7DD8}" srcOrd="1" destOrd="0" presId="urn:microsoft.com/office/officeart/2005/8/layout/list1"/>
    <dgm:cxn modelId="{6EB714AF-1D93-4376-A594-0B32B31B1F91}" type="presParOf" srcId="{62C40A19-F690-4053-BAEC-7575D04B6CAB}" destId="{C814FAE8-6338-4890-B971-8F94BABBB4D8}" srcOrd="2" destOrd="0" presId="urn:microsoft.com/office/officeart/2005/8/layout/list1"/>
    <dgm:cxn modelId="{07114447-E53A-4CEB-BEE0-15611D026C43}" type="presParOf" srcId="{62C40A19-F690-4053-BAEC-7575D04B6CAB}" destId="{9AFB7744-F6B2-45D5-BE29-FA8D32D15C03}" srcOrd="3" destOrd="0" presId="urn:microsoft.com/office/officeart/2005/8/layout/list1"/>
    <dgm:cxn modelId="{341A1FF4-010C-4423-93E2-65813AAA56C6}" type="presParOf" srcId="{62C40A19-F690-4053-BAEC-7575D04B6CAB}" destId="{5CDF0511-EA13-4D5C-ABD7-F9A354D338FC}" srcOrd="4" destOrd="0" presId="urn:microsoft.com/office/officeart/2005/8/layout/list1"/>
    <dgm:cxn modelId="{C71E7F68-CBC2-459B-93A0-975450DADFE4}" type="presParOf" srcId="{5CDF0511-EA13-4D5C-ABD7-F9A354D338FC}" destId="{164E94E2-D9A4-42E4-A403-3C403CF21A81}" srcOrd="0" destOrd="0" presId="urn:microsoft.com/office/officeart/2005/8/layout/list1"/>
    <dgm:cxn modelId="{67BA491F-33AC-4E9D-940F-1820151030AE}" type="presParOf" srcId="{5CDF0511-EA13-4D5C-ABD7-F9A354D338FC}" destId="{EAC969DC-7500-45E2-AE40-041721C4866C}" srcOrd="1" destOrd="0" presId="urn:microsoft.com/office/officeart/2005/8/layout/list1"/>
    <dgm:cxn modelId="{7E14E2AC-8ACE-4846-813A-33EDE8B0EF92}" type="presParOf" srcId="{62C40A19-F690-4053-BAEC-7575D04B6CAB}" destId="{6C0EB146-9AEC-4C08-94D4-29121CE0036C}" srcOrd="5" destOrd="0" presId="urn:microsoft.com/office/officeart/2005/8/layout/list1"/>
    <dgm:cxn modelId="{32D4B230-C0FE-4710-8706-693A941C606A}" type="presParOf" srcId="{62C40A19-F690-4053-BAEC-7575D04B6CAB}" destId="{F73B2966-088A-4072-87AD-31754988743D}" srcOrd="6" destOrd="0" presId="urn:microsoft.com/office/officeart/2005/8/layout/list1"/>
    <dgm:cxn modelId="{2F123F71-222A-4119-9B30-ADB62B086E92}" type="presParOf" srcId="{62C40A19-F690-4053-BAEC-7575D04B6CAB}" destId="{AC4EEF08-68AF-47A1-8BCF-1AD157E1CC0B}" srcOrd="7" destOrd="0" presId="urn:microsoft.com/office/officeart/2005/8/layout/list1"/>
    <dgm:cxn modelId="{102D5ACF-B723-4918-9E0E-381BE662DC8F}" type="presParOf" srcId="{62C40A19-F690-4053-BAEC-7575D04B6CAB}" destId="{4B875868-9FAD-4D2D-8AC0-679437947464}" srcOrd="8" destOrd="0" presId="urn:microsoft.com/office/officeart/2005/8/layout/list1"/>
    <dgm:cxn modelId="{C8128FA0-B140-4390-8F37-1BCC4B50529B}" type="presParOf" srcId="{4B875868-9FAD-4D2D-8AC0-679437947464}" destId="{525A1803-F827-45CE-AF62-217068182F47}" srcOrd="0" destOrd="0" presId="urn:microsoft.com/office/officeart/2005/8/layout/list1"/>
    <dgm:cxn modelId="{661EA3DF-52D5-4AE2-9752-FB72A6E66AE9}" type="presParOf" srcId="{4B875868-9FAD-4D2D-8AC0-679437947464}" destId="{6C89C102-CCB3-4EB4-9E93-D60D60F2FFB3}" srcOrd="1" destOrd="0" presId="urn:microsoft.com/office/officeart/2005/8/layout/list1"/>
    <dgm:cxn modelId="{7A26D8A0-2AC0-4533-BDE4-FA97901C1D2C}" type="presParOf" srcId="{62C40A19-F690-4053-BAEC-7575D04B6CAB}" destId="{0620763C-4CCB-4E6D-9FDC-140C7E98A674}" srcOrd="9" destOrd="0" presId="urn:microsoft.com/office/officeart/2005/8/layout/list1"/>
    <dgm:cxn modelId="{6E3DF0E4-44B6-49FA-8D80-7021EE0EA882}" type="presParOf" srcId="{62C40A19-F690-4053-BAEC-7575D04B6CAB}" destId="{4B0863FB-662C-48D8-A69B-5CA19D2AAA17}"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95EB43-9CCC-476C-AB6A-9EFA2DE07A7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A596FD3-AB74-438D-93C0-A47634E6C90A}">
      <dgm:prSet/>
      <dgm:spPr/>
      <dgm:t>
        <a:bodyPr/>
        <a:lstStyle/>
        <a:p>
          <a:r>
            <a:rPr lang="en-US" b="0" i="0"/>
            <a:t>When we look a bit closer at cardiac muscle, we can see that it is arranged in sheets of cells, which are connected to each other in a lattice-work fashion. </a:t>
          </a:r>
          <a:endParaRPr lang="en-US"/>
        </a:p>
      </dgm:t>
    </dgm:pt>
    <dgm:pt modelId="{545CE56E-3836-44F1-BFAD-0C24412ACF48}" type="parTrans" cxnId="{5C3A8F6E-DE55-417E-A73A-854C2115E3DA}">
      <dgm:prSet/>
      <dgm:spPr/>
      <dgm:t>
        <a:bodyPr/>
        <a:lstStyle/>
        <a:p>
          <a:endParaRPr lang="en-US"/>
        </a:p>
      </dgm:t>
    </dgm:pt>
    <dgm:pt modelId="{77F50E76-9891-4676-94EE-5F4D589DC3E2}" type="sibTrans" cxnId="{5C3A8F6E-DE55-417E-A73A-854C2115E3DA}">
      <dgm:prSet/>
      <dgm:spPr/>
      <dgm:t>
        <a:bodyPr/>
        <a:lstStyle/>
        <a:p>
          <a:endParaRPr lang="en-US"/>
        </a:p>
      </dgm:t>
    </dgm:pt>
    <dgm:pt modelId="{A8716D84-8BBB-4117-93ED-7339C6EB428A}">
      <dgm:prSet/>
      <dgm:spPr/>
      <dgm:t>
        <a:bodyPr/>
        <a:lstStyle/>
        <a:p>
          <a:r>
            <a:rPr lang="en-US" b="0" i="0"/>
            <a:t>Where two cells meet a specialized junction called an </a:t>
          </a:r>
          <a:r>
            <a:rPr lang="en-US" b="0" i="1"/>
            <a:t>intercalated disc</a:t>
          </a:r>
          <a:r>
            <a:rPr lang="en-US" b="0" i="0"/>
            <a:t> locks the two cells into place.. </a:t>
          </a:r>
          <a:endParaRPr lang="en-US"/>
        </a:p>
      </dgm:t>
    </dgm:pt>
    <dgm:pt modelId="{AC9C5AFC-6523-471F-9DFB-F48D89BDCCF6}" type="parTrans" cxnId="{9F68FA83-A0E7-4EAC-91BF-FDD0ED812365}">
      <dgm:prSet/>
      <dgm:spPr/>
      <dgm:t>
        <a:bodyPr/>
        <a:lstStyle/>
        <a:p>
          <a:endParaRPr lang="en-US"/>
        </a:p>
      </dgm:t>
    </dgm:pt>
    <dgm:pt modelId="{AD8B6458-2D06-4A31-A1AF-93079AE335C1}" type="sibTrans" cxnId="{9F68FA83-A0E7-4EAC-91BF-FDD0ED812365}">
      <dgm:prSet/>
      <dgm:spPr/>
      <dgm:t>
        <a:bodyPr/>
        <a:lstStyle/>
        <a:p>
          <a:endParaRPr lang="en-US"/>
        </a:p>
      </dgm:t>
    </dgm:pt>
    <dgm:pt modelId="{012CE86C-1397-4D6E-A03F-F15CB0898DF9}">
      <dgm:prSet/>
      <dgm:spPr/>
      <dgm:t>
        <a:bodyPr/>
        <a:lstStyle/>
        <a:p>
          <a:r>
            <a:rPr lang="en-US" b="0" i="0"/>
            <a:t>These projections have small holes in them, </a:t>
          </a:r>
          <a:r>
            <a:rPr lang="en-US" b="0" i="1"/>
            <a:t>gap junctions</a:t>
          </a:r>
          <a:r>
            <a:rPr lang="en-US" b="0" i="0"/>
            <a:t>, which can pass the impulse to contract to connected cells. Interlaced between and around these cells are nerves and blood vessels, which carry signals and oxygen to the cardiac muscle.</a:t>
          </a:r>
          <a:endParaRPr lang="en-US"/>
        </a:p>
      </dgm:t>
    </dgm:pt>
    <dgm:pt modelId="{3604EAEA-AEB4-4CB5-9D9A-B2C009207BF1}" type="parTrans" cxnId="{1AD749FD-BD3A-42FB-9820-FD516720BED1}">
      <dgm:prSet/>
      <dgm:spPr/>
      <dgm:t>
        <a:bodyPr/>
        <a:lstStyle/>
        <a:p>
          <a:endParaRPr lang="en-US"/>
        </a:p>
      </dgm:t>
    </dgm:pt>
    <dgm:pt modelId="{1EC31284-9AFB-4415-8047-94A17D82DC3F}" type="sibTrans" cxnId="{1AD749FD-BD3A-42FB-9820-FD516720BED1}">
      <dgm:prSet/>
      <dgm:spPr/>
      <dgm:t>
        <a:bodyPr/>
        <a:lstStyle/>
        <a:p>
          <a:endParaRPr lang="en-US"/>
        </a:p>
      </dgm:t>
    </dgm:pt>
    <dgm:pt modelId="{84E71E9B-DA82-4D4F-95ED-10ADB68D5C5C}" type="pres">
      <dgm:prSet presAssocID="{5395EB43-9CCC-476C-AB6A-9EFA2DE07A78}" presName="linear" presStyleCnt="0">
        <dgm:presLayoutVars>
          <dgm:animLvl val="lvl"/>
          <dgm:resizeHandles val="exact"/>
        </dgm:presLayoutVars>
      </dgm:prSet>
      <dgm:spPr/>
    </dgm:pt>
    <dgm:pt modelId="{30DA017B-1A3E-4A39-840E-3073559DE6DE}" type="pres">
      <dgm:prSet presAssocID="{7A596FD3-AB74-438D-93C0-A47634E6C90A}" presName="parentText" presStyleLbl="node1" presStyleIdx="0" presStyleCnt="3">
        <dgm:presLayoutVars>
          <dgm:chMax val="0"/>
          <dgm:bulletEnabled val="1"/>
        </dgm:presLayoutVars>
      </dgm:prSet>
      <dgm:spPr/>
    </dgm:pt>
    <dgm:pt modelId="{0598139E-3CF5-4860-8947-BD80FB7A7476}" type="pres">
      <dgm:prSet presAssocID="{77F50E76-9891-4676-94EE-5F4D589DC3E2}" presName="spacer" presStyleCnt="0"/>
      <dgm:spPr/>
    </dgm:pt>
    <dgm:pt modelId="{4BDD9BEE-7550-481B-B217-58ED16FBA091}" type="pres">
      <dgm:prSet presAssocID="{A8716D84-8BBB-4117-93ED-7339C6EB428A}" presName="parentText" presStyleLbl="node1" presStyleIdx="1" presStyleCnt="3">
        <dgm:presLayoutVars>
          <dgm:chMax val="0"/>
          <dgm:bulletEnabled val="1"/>
        </dgm:presLayoutVars>
      </dgm:prSet>
      <dgm:spPr/>
    </dgm:pt>
    <dgm:pt modelId="{13AB8039-61B7-4006-86B5-CD852083C8D4}" type="pres">
      <dgm:prSet presAssocID="{AD8B6458-2D06-4A31-A1AF-93079AE335C1}" presName="spacer" presStyleCnt="0"/>
      <dgm:spPr/>
    </dgm:pt>
    <dgm:pt modelId="{193BE03B-B4BD-49E0-A628-04CE288208D6}" type="pres">
      <dgm:prSet presAssocID="{012CE86C-1397-4D6E-A03F-F15CB0898DF9}" presName="parentText" presStyleLbl="node1" presStyleIdx="2" presStyleCnt="3">
        <dgm:presLayoutVars>
          <dgm:chMax val="0"/>
          <dgm:bulletEnabled val="1"/>
        </dgm:presLayoutVars>
      </dgm:prSet>
      <dgm:spPr/>
    </dgm:pt>
  </dgm:ptLst>
  <dgm:cxnLst>
    <dgm:cxn modelId="{B0286D1B-8F0A-44AA-A4DD-736BADB788D6}" type="presOf" srcId="{7A596FD3-AB74-438D-93C0-A47634E6C90A}" destId="{30DA017B-1A3E-4A39-840E-3073559DE6DE}" srcOrd="0" destOrd="0" presId="urn:microsoft.com/office/officeart/2005/8/layout/vList2"/>
    <dgm:cxn modelId="{8363DC6C-9005-4BFA-9289-C99124479D34}" type="presOf" srcId="{5395EB43-9CCC-476C-AB6A-9EFA2DE07A78}" destId="{84E71E9B-DA82-4D4F-95ED-10ADB68D5C5C}" srcOrd="0" destOrd="0" presId="urn:microsoft.com/office/officeart/2005/8/layout/vList2"/>
    <dgm:cxn modelId="{5C3A8F6E-DE55-417E-A73A-854C2115E3DA}" srcId="{5395EB43-9CCC-476C-AB6A-9EFA2DE07A78}" destId="{7A596FD3-AB74-438D-93C0-A47634E6C90A}" srcOrd="0" destOrd="0" parTransId="{545CE56E-3836-44F1-BFAD-0C24412ACF48}" sibTransId="{77F50E76-9891-4676-94EE-5F4D589DC3E2}"/>
    <dgm:cxn modelId="{9F68FA83-A0E7-4EAC-91BF-FDD0ED812365}" srcId="{5395EB43-9CCC-476C-AB6A-9EFA2DE07A78}" destId="{A8716D84-8BBB-4117-93ED-7339C6EB428A}" srcOrd="1" destOrd="0" parTransId="{AC9C5AFC-6523-471F-9DFB-F48D89BDCCF6}" sibTransId="{AD8B6458-2D06-4A31-A1AF-93079AE335C1}"/>
    <dgm:cxn modelId="{67B3B3AA-BC76-4A31-B54B-A584F6A6D717}" type="presOf" srcId="{012CE86C-1397-4D6E-A03F-F15CB0898DF9}" destId="{193BE03B-B4BD-49E0-A628-04CE288208D6}" srcOrd="0" destOrd="0" presId="urn:microsoft.com/office/officeart/2005/8/layout/vList2"/>
    <dgm:cxn modelId="{ED8409EE-973F-4A04-9F5B-CFBAE62C4463}" type="presOf" srcId="{A8716D84-8BBB-4117-93ED-7339C6EB428A}" destId="{4BDD9BEE-7550-481B-B217-58ED16FBA091}" srcOrd="0" destOrd="0" presId="urn:microsoft.com/office/officeart/2005/8/layout/vList2"/>
    <dgm:cxn modelId="{1AD749FD-BD3A-42FB-9820-FD516720BED1}" srcId="{5395EB43-9CCC-476C-AB6A-9EFA2DE07A78}" destId="{012CE86C-1397-4D6E-A03F-F15CB0898DF9}" srcOrd="2" destOrd="0" parTransId="{3604EAEA-AEB4-4CB5-9D9A-B2C009207BF1}" sibTransId="{1EC31284-9AFB-4415-8047-94A17D82DC3F}"/>
    <dgm:cxn modelId="{256C0039-F3FC-4D1F-962E-51858EB5DBF6}" type="presParOf" srcId="{84E71E9B-DA82-4D4F-95ED-10ADB68D5C5C}" destId="{30DA017B-1A3E-4A39-840E-3073559DE6DE}" srcOrd="0" destOrd="0" presId="urn:microsoft.com/office/officeart/2005/8/layout/vList2"/>
    <dgm:cxn modelId="{CD58E202-1F4B-4D61-83A3-08559E31DE78}" type="presParOf" srcId="{84E71E9B-DA82-4D4F-95ED-10ADB68D5C5C}" destId="{0598139E-3CF5-4860-8947-BD80FB7A7476}" srcOrd="1" destOrd="0" presId="urn:microsoft.com/office/officeart/2005/8/layout/vList2"/>
    <dgm:cxn modelId="{2059D5DE-B6CE-4A9A-81BA-F966484834DC}" type="presParOf" srcId="{84E71E9B-DA82-4D4F-95ED-10ADB68D5C5C}" destId="{4BDD9BEE-7550-481B-B217-58ED16FBA091}" srcOrd="2" destOrd="0" presId="urn:microsoft.com/office/officeart/2005/8/layout/vList2"/>
    <dgm:cxn modelId="{1F264C25-55F5-4910-B654-AE13010A64D3}" type="presParOf" srcId="{84E71E9B-DA82-4D4F-95ED-10ADB68D5C5C}" destId="{13AB8039-61B7-4006-86B5-CD852083C8D4}" srcOrd="3" destOrd="0" presId="urn:microsoft.com/office/officeart/2005/8/layout/vList2"/>
    <dgm:cxn modelId="{9377493A-C2FF-4545-B98B-B4353030ADB6}" type="presParOf" srcId="{84E71E9B-DA82-4D4F-95ED-10ADB68D5C5C}" destId="{193BE03B-B4BD-49E0-A628-04CE288208D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25313C-1123-4605-A28B-A97FA3B155CE}"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051587D1-931B-4EA9-BAC0-96AE34B55B0D}">
      <dgm:prSet/>
      <dgm:spPr/>
      <dgm:t>
        <a:bodyPr/>
        <a:lstStyle/>
        <a:p>
          <a:r>
            <a:rPr lang="en-GB"/>
            <a:t>Action potentials arrive at the motor end plate</a:t>
          </a:r>
          <a:endParaRPr lang="en-US"/>
        </a:p>
      </dgm:t>
    </dgm:pt>
    <dgm:pt modelId="{7F7D5048-48BC-4047-9A51-1B458D0ACFC2}" type="parTrans" cxnId="{9EE1C512-98D2-4F83-AF7E-488859902279}">
      <dgm:prSet/>
      <dgm:spPr/>
      <dgm:t>
        <a:bodyPr/>
        <a:lstStyle/>
        <a:p>
          <a:endParaRPr lang="en-US"/>
        </a:p>
      </dgm:t>
    </dgm:pt>
    <dgm:pt modelId="{1C734CE5-2031-4DBC-B378-16C83723D7FB}" type="sibTrans" cxnId="{9EE1C512-98D2-4F83-AF7E-488859902279}">
      <dgm:prSet/>
      <dgm:spPr/>
      <dgm:t>
        <a:bodyPr/>
        <a:lstStyle/>
        <a:p>
          <a:endParaRPr lang="en-US"/>
        </a:p>
      </dgm:t>
    </dgm:pt>
    <dgm:pt modelId="{00BF37C4-D980-4CBF-B22B-19BA70A2AEEF}">
      <dgm:prSet/>
      <dgm:spPr/>
      <dgm:t>
        <a:bodyPr/>
        <a:lstStyle/>
        <a:p>
          <a:r>
            <a:rPr lang="en-GB"/>
            <a:t>Release acetyl choline</a:t>
          </a:r>
          <a:endParaRPr lang="en-US"/>
        </a:p>
      </dgm:t>
    </dgm:pt>
    <dgm:pt modelId="{1432C24D-C9F5-42A1-91AA-936C652985D2}" type="parTrans" cxnId="{68E917AB-07DF-48F2-BA8A-1A85117BF746}">
      <dgm:prSet/>
      <dgm:spPr/>
      <dgm:t>
        <a:bodyPr/>
        <a:lstStyle/>
        <a:p>
          <a:endParaRPr lang="en-US"/>
        </a:p>
      </dgm:t>
    </dgm:pt>
    <dgm:pt modelId="{641CDAEE-823B-42E8-904B-BC009E5B41F1}" type="sibTrans" cxnId="{68E917AB-07DF-48F2-BA8A-1A85117BF746}">
      <dgm:prSet/>
      <dgm:spPr/>
      <dgm:t>
        <a:bodyPr/>
        <a:lstStyle/>
        <a:p>
          <a:endParaRPr lang="en-US"/>
        </a:p>
      </dgm:t>
    </dgm:pt>
    <dgm:pt modelId="{A1F23FC3-B56E-4206-BD97-95986255C212}">
      <dgm:prSet/>
      <dgm:spPr/>
      <dgm:t>
        <a:bodyPr/>
        <a:lstStyle/>
        <a:p>
          <a:r>
            <a:rPr lang="en-GB"/>
            <a:t>Acetyl choline binds to gated receptors</a:t>
          </a:r>
          <a:endParaRPr lang="en-US"/>
        </a:p>
      </dgm:t>
    </dgm:pt>
    <dgm:pt modelId="{DAC19F7F-06C5-495D-AA32-104C0984725E}" type="parTrans" cxnId="{CB2BBCD7-D29F-4739-88C3-E1ACCDAF0792}">
      <dgm:prSet/>
      <dgm:spPr/>
      <dgm:t>
        <a:bodyPr/>
        <a:lstStyle/>
        <a:p>
          <a:endParaRPr lang="en-US"/>
        </a:p>
      </dgm:t>
    </dgm:pt>
    <dgm:pt modelId="{73565A81-58FA-490D-98D3-D675A27363E2}" type="sibTrans" cxnId="{CB2BBCD7-D29F-4739-88C3-E1ACCDAF0792}">
      <dgm:prSet/>
      <dgm:spPr/>
      <dgm:t>
        <a:bodyPr/>
        <a:lstStyle/>
        <a:p>
          <a:endParaRPr lang="en-US"/>
        </a:p>
      </dgm:t>
    </dgm:pt>
    <dgm:pt modelId="{A1DB770E-FC6E-4D10-9677-4C2BD76D4A4D}">
      <dgm:prSet/>
      <dgm:spPr/>
      <dgm:t>
        <a:bodyPr/>
        <a:lstStyle/>
        <a:p>
          <a:r>
            <a:rPr lang="en-GB"/>
            <a:t>Causes depolarisation of the sarcoplasmic reticulum</a:t>
          </a:r>
          <a:endParaRPr lang="en-US"/>
        </a:p>
      </dgm:t>
    </dgm:pt>
    <dgm:pt modelId="{65E74820-D37E-4758-9960-D2C6A11E8A2A}" type="parTrans" cxnId="{3C9A7F2F-EBA8-4A94-B95B-CD061BBAA470}">
      <dgm:prSet/>
      <dgm:spPr/>
      <dgm:t>
        <a:bodyPr/>
        <a:lstStyle/>
        <a:p>
          <a:endParaRPr lang="en-US"/>
        </a:p>
      </dgm:t>
    </dgm:pt>
    <dgm:pt modelId="{07C85C10-2D7D-4646-82FD-017447A1DCCF}" type="sibTrans" cxnId="{3C9A7F2F-EBA8-4A94-B95B-CD061BBAA470}">
      <dgm:prSet/>
      <dgm:spPr/>
      <dgm:t>
        <a:bodyPr/>
        <a:lstStyle/>
        <a:p>
          <a:endParaRPr lang="en-US"/>
        </a:p>
      </dgm:t>
    </dgm:pt>
    <dgm:pt modelId="{E4310586-9AD0-482C-931D-D09742C417A2}">
      <dgm:prSet/>
      <dgm:spPr/>
      <dgm:t>
        <a:bodyPr/>
        <a:lstStyle/>
        <a:p>
          <a:r>
            <a:rPr lang="en-GB"/>
            <a:t>Calcium is released from vesicles</a:t>
          </a:r>
          <a:endParaRPr lang="en-US"/>
        </a:p>
      </dgm:t>
    </dgm:pt>
    <dgm:pt modelId="{9452365D-6C2F-46B0-A45A-A2CF13C3D999}" type="parTrans" cxnId="{E61551A9-6FFC-4FD9-9ADD-D19FE0D16067}">
      <dgm:prSet/>
      <dgm:spPr/>
      <dgm:t>
        <a:bodyPr/>
        <a:lstStyle/>
        <a:p>
          <a:endParaRPr lang="en-US"/>
        </a:p>
      </dgm:t>
    </dgm:pt>
    <dgm:pt modelId="{D891ED83-AD04-457A-967B-59694E3B8C00}" type="sibTrans" cxnId="{E61551A9-6FFC-4FD9-9ADD-D19FE0D16067}">
      <dgm:prSet/>
      <dgm:spPr/>
      <dgm:t>
        <a:bodyPr/>
        <a:lstStyle/>
        <a:p>
          <a:endParaRPr lang="en-US"/>
        </a:p>
      </dgm:t>
    </dgm:pt>
    <dgm:pt modelId="{C04FE97B-2E20-436F-9EC5-3FAD89B54D7B}">
      <dgm:prSet/>
      <dgm:spPr/>
      <dgm:t>
        <a:bodyPr/>
        <a:lstStyle/>
        <a:p>
          <a:r>
            <a:rPr lang="en-GB"/>
            <a:t>Calcium binds to troponin</a:t>
          </a:r>
          <a:endParaRPr lang="en-US"/>
        </a:p>
      </dgm:t>
    </dgm:pt>
    <dgm:pt modelId="{05A956E0-447A-4F13-A148-CA0912526771}" type="parTrans" cxnId="{7309C3B3-2D8C-4EA5-B9C0-252E5122922D}">
      <dgm:prSet/>
      <dgm:spPr/>
      <dgm:t>
        <a:bodyPr/>
        <a:lstStyle/>
        <a:p>
          <a:endParaRPr lang="en-US"/>
        </a:p>
      </dgm:t>
    </dgm:pt>
    <dgm:pt modelId="{B59E4220-A0FD-4676-8436-D522C19DF97F}" type="sibTrans" cxnId="{7309C3B3-2D8C-4EA5-B9C0-252E5122922D}">
      <dgm:prSet/>
      <dgm:spPr/>
      <dgm:t>
        <a:bodyPr/>
        <a:lstStyle/>
        <a:p>
          <a:endParaRPr lang="en-US"/>
        </a:p>
      </dgm:t>
    </dgm:pt>
    <dgm:pt modelId="{BDC04E26-EE96-43A0-B252-50D74BDD7FA1}">
      <dgm:prSet/>
      <dgm:spPr/>
      <dgm:t>
        <a:bodyPr/>
        <a:lstStyle/>
        <a:p>
          <a:r>
            <a:rPr lang="en-GB"/>
            <a:t>Causing tropomyosin to change shape</a:t>
          </a:r>
          <a:endParaRPr lang="en-US"/>
        </a:p>
      </dgm:t>
    </dgm:pt>
    <dgm:pt modelId="{8B41A721-6E8B-4D5C-A552-B8EFA17E14D9}" type="parTrans" cxnId="{5603AE72-FA1A-4EBA-8F57-A61EC02597E8}">
      <dgm:prSet/>
      <dgm:spPr/>
      <dgm:t>
        <a:bodyPr/>
        <a:lstStyle/>
        <a:p>
          <a:endParaRPr lang="en-US"/>
        </a:p>
      </dgm:t>
    </dgm:pt>
    <dgm:pt modelId="{3672D128-BB74-4236-A4AA-1E656B77F0EB}" type="sibTrans" cxnId="{5603AE72-FA1A-4EBA-8F57-A61EC02597E8}">
      <dgm:prSet/>
      <dgm:spPr/>
      <dgm:t>
        <a:bodyPr/>
        <a:lstStyle/>
        <a:p>
          <a:endParaRPr lang="en-US"/>
        </a:p>
      </dgm:t>
    </dgm:pt>
    <dgm:pt modelId="{3EC5A851-B08E-4F4F-A30F-2B0F1E270A16}">
      <dgm:prSet/>
      <dgm:spPr/>
      <dgm:t>
        <a:bodyPr/>
        <a:lstStyle/>
        <a:p>
          <a:r>
            <a:rPr lang="en-GB"/>
            <a:t>Tropomyosin moves away from actin binding site</a:t>
          </a:r>
          <a:endParaRPr lang="en-US"/>
        </a:p>
      </dgm:t>
    </dgm:pt>
    <dgm:pt modelId="{2E254212-B408-459D-AACC-5FE937106516}" type="parTrans" cxnId="{60BE698F-08C1-491B-9CA2-0DE46B49A27A}">
      <dgm:prSet/>
      <dgm:spPr/>
      <dgm:t>
        <a:bodyPr/>
        <a:lstStyle/>
        <a:p>
          <a:endParaRPr lang="en-US"/>
        </a:p>
      </dgm:t>
    </dgm:pt>
    <dgm:pt modelId="{E19A95FC-1885-4613-88AE-F06B3DA5C4CB}" type="sibTrans" cxnId="{60BE698F-08C1-491B-9CA2-0DE46B49A27A}">
      <dgm:prSet/>
      <dgm:spPr/>
      <dgm:t>
        <a:bodyPr/>
        <a:lstStyle/>
        <a:p>
          <a:endParaRPr lang="en-US"/>
        </a:p>
      </dgm:t>
    </dgm:pt>
    <dgm:pt modelId="{421B85E5-95E7-43DC-A34F-65AE23C39723}">
      <dgm:prSet/>
      <dgm:spPr/>
      <dgm:t>
        <a:bodyPr/>
        <a:lstStyle/>
        <a:p>
          <a:r>
            <a:rPr lang="en-GB"/>
            <a:t>Actin now forms cross bridges with myosin</a:t>
          </a:r>
          <a:endParaRPr lang="en-US"/>
        </a:p>
      </dgm:t>
    </dgm:pt>
    <dgm:pt modelId="{2F76EE4A-655E-453C-B382-55F47CBF604D}" type="parTrans" cxnId="{4B5EBED6-A86B-46F7-87B7-7B053653F186}">
      <dgm:prSet/>
      <dgm:spPr/>
      <dgm:t>
        <a:bodyPr/>
        <a:lstStyle/>
        <a:p>
          <a:endParaRPr lang="en-US"/>
        </a:p>
      </dgm:t>
    </dgm:pt>
    <dgm:pt modelId="{07165653-AE9E-4FB1-B1F7-8F4517376886}" type="sibTrans" cxnId="{4B5EBED6-A86B-46F7-87B7-7B053653F186}">
      <dgm:prSet/>
      <dgm:spPr/>
      <dgm:t>
        <a:bodyPr/>
        <a:lstStyle/>
        <a:p>
          <a:endParaRPr lang="en-US"/>
        </a:p>
      </dgm:t>
    </dgm:pt>
    <dgm:pt modelId="{A389D1E4-1D2E-4899-9E3B-5C267BDAF31E}">
      <dgm:prSet/>
      <dgm:spPr/>
      <dgm:t>
        <a:bodyPr/>
        <a:lstStyle/>
        <a:p>
          <a:r>
            <a:rPr lang="en-GB"/>
            <a:t>The myosin head bends backwards pulling the actin filament along</a:t>
          </a:r>
          <a:endParaRPr lang="en-US"/>
        </a:p>
      </dgm:t>
    </dgm:pt>
    <dgm:pt modelId="{87893B59-F543-4A41-AC3B-C409106754A7}" type="parTrans" cxnId="{AEA6C813-A8B0-418C-AC20-0C5B0BE6A563}">
      <dgm:prSet/>
      <dgm:spPr/>
      <dgm:t>
        <a:bodyPr/>
        <a:lstStyle/>
        <a:p>
          <a:endParaRPr lang="en-US"/>
        </a:p>
      </dgm:t>
    </dgm:pt>
    <dgm:pt modelId="{9B3442FD-8124-485F-A228-E6CC0D9DD188}" type="sibTrans" cxnId="{AEA6C813-A8B0-418C-AC20-0C5B0BE6A563}">
      <dgm:prSet/>
      <dgm:spPr/>
      <dgm:t>
        <a:bodyPr/>
        <a:lstStyle/>
        <a:p>
          <a:endParaRPr lang="en-US"/>
        </a:p>
      </dgm:t>
    </dgm:pt>
    <dgm:pt modelId="{DAC9FE1C-38B3-4EAA-ACEA-8695B999C65B}">
      <dgm:prSet/>
      <dgm:spPr/>
      <dgm:t>
        <a:bodyPr/>
        <a:lstStyle/>
        <a:p>
          <a:r>
            <a:rPr lang="en-GB"/>
            <a:t>Energy from ATP is used to break the cross bridge</a:t>
          </a:r>
          <a:endParaRPr lang="en-US"/>
        </a:p>
      </dgm:t>
    </dgm:pt>
    <dgm:pt modelId="{A786FB8D-E4CA-445B-A37E-48ABB463B43A}" type="parTrans" cxnId="{DC9D9C32-620C-4AD1-9570-A7D57972006B}">
      <dgm:prSet/>
      <dgm:spPr/>
      <dgm:t>
        <a:bodyPr/>
        <a:lstStyle/>
        <a:p>
          <a:endParaRPr lang="en-US"/>
        </a:p>
      </dgm:t>
    </dgm:pt>
    <dgm:pt modelId="{55AC25A9-1B50-441A-B0A4-D00A3DB8C01C}" type="sibTrans" cxnId="{DC9D9C32-620C-4AD1-9570-A7D57972006B}">
      <dgm:prSet/>
      <dgm:spPr/>
      <dgm:t>
        <a:bodyPr/>
        <a:lstStyle/>
        <a:p>
          <a:endParaRPr lang="en-US"/>
        </a:p>
      </dgm:t>
    </dgm:pt>
    <dgm:pt modelId="{2732DFD1-4F05-4A3D-B4BD-5ED6D02F33EA}">
      <dgm:prSet/>
      <dgm:spPr/>
      <dgm:t>
        <a:bodyPr/>
        <a:lstStyle/>
        <a:p>
          <a:r>
            <a:rPr lang="en-GB"/>
            <a:t>Using ATPase enzyme in the myosin head</a:t>
          </a:r>
          <a:endParaRPr lang="en-US"/>
        </a:p>
      </dgm:t>
    </dgm:pt>
    <dgm:pt modelId="{CE00168B-FE10-43EC-B697-0D8982D5BFAD}" type="parTrans" cxnId="{188AD0E9-D9F9-4A6B-A01C-38A349782719}">
      <dgm:prSet/>
      <dgm:spPr/>
      <dgm:t>
        <a:bodyPr/>
        <a:lstStyle/>
        <a:p>
          <a:endParaRPr lang="en-US"/>
        </a:p>
      </dgm:t>
    </dgm:pt>
    <dgm:pt modelId="{D16B48D4-21C4-45CD-9DCF-6D1E894EA310}" type="sibTrans" cxnId="{188AD0E9-D9F9-4A6B-A01C-38A349782719}">
      <dgm:prSet/>
      <dgm:spPr/>
      <dgm:t>
        <a:bodyPr/>
        <a:lstStyle/>
        <a:p>
          <a:endParaRPr lang="en-US"/>
        </a:p>
      </dgm:t>
    </dgm:pt>
    <dgm:pt modelId="{899453E5-2D9C-47B6-BD8F-6AC9494103B4}">
      <dgm:prSet/>
      <dgm:spPr/>
      <dgm:t>
        <a:bodyPr/>
        <a:lstStyle/>
        <a:p>
          <a:r>
            <a:rPr lang="en-GB"/>
            <a:t>The myosin head is now reset</a:t>
          </a:r>
          <a:endParaRPr lang="en-US"/>
        </a:p>
      </dgm:t>
    </dgm:pt>
    <dgm:pt modelId="{E4AE2D4C-C485-4B86-9A70-A4AD0B85DC79}" type="parTrans" cxnId="{D7D22623-633C-4B96-BC61-BACFD399B1E9}">
      <dgm:prSet/>
      <dgm:spPr/>
      <dgm:t>
        <a:bodyPr/>
        <a:lstStyle/>
        <a:p>
          <a:endParaRPr lang="en-US"/>
        </a:p>
      </dgm:t>
    </dgm:pt>
    <dgm:pt modelId="{DB0C3E92-E821-4517-AE13-B89B302C7BCF}" type="sibTrans" cxnId="{D7D22623-633C-4B96-BC61-BACFD399B1E9}">
      <dgm:prSet/>
      <dgm:spPr/>
      <dgm:t>
        <a:bodyPr/>
        <a:lstStyle/>
        <a:p>
          <a:endParaRPr lang="en-US"/>
        </a:p>
      </dgm:t>
    </dgm:pt>
    <dgm:pt modelId="{261284D1-B1A9-4E96-8310-A016C7A97798}" type="pres">
      <dgm:prSet presAssocID="{0225313C-1123-4605-A28B-A97FA3B155CE}" presName="Name0" presStyleCnt="0">
        <dgm:presLayoutVars>
          <dgm:dir/>
          <dgm:resizeHandles val="exact"/>
        </dgm:presLayoutVars>
      </dgm:prSet>
      <dgm:spPr/>
    </dgm:pt>
    <dgm:pt modelId="{B7B03498-8941-48A7-8E0A-A2C347C880CB}" type="pres">
      <dgm:prSet presAssocID="{051587D1-931B-4EA9-BAC0-96AE34B55B0D}" presName="node" presStyleLbl="node1" presStyleIdx="0" presStyleCnt="13">
        <dgm:presLayoutVars>
          <dgm:bulletEnabled val="1"/>
        </dgm:presLayoutVars>
      </dgm:prSet>
      <dgm:spPr/>
    </dgm:pt>
    <dgm:pt modelId="{108247E2-CEB3-4986-97F3-4E7B3A9FBA94}" type="pres">
      <dgm:prSet presAssocID="{1C734CE5-2031-4DBC-B378-16C83723D7FB}" presName="sibTrans" presStyleLbl="sibTrans1D1" presStyleIdx="0" presStyleCnt="12"/>
      <dgm:spPr/>
    </dgm:pt>
    <dgm:pt modelId="{6B64779C-DA64-49AB-AE47-1C34BA18EAFE}" type="pres">
      <dgm:prSet presAssocID="{1C734CE5-2031-4DBC-B378-16C83723D7FB}" presName="connectorText" presStyleLbl="sibTrans1D1" presStyleIdx="0" presStyleCnt="12"/>
      <dgm:spPr/>
    </dgm:pt>
    <dgm:pt modelId="{6313B565-24D8-4654-ABC1-CACE44986985}" type="pres">
      <dgm:prSet presAssocID="{00BF37C4-D980-4CBF-B22B-19BA70A2AEEF}" presName="node" presStyleLbl="node1" presStyleIdx="1" presStyleCnt="13">
        <dgm:presLayoutVars>
          <dgm:bulletEnabled val="1"/>
        </dgm:presLayoutVars>
      </dgm:prSet>
      <dgm:spPr/>
    </dgm:pt>
    <dgm:pt modelId="{A1FD36F0-2061-40C6-BD52-2DD4BA09CB75}" type="pres">
      <dgm:prSet presAssocID="{641CDAEE-823B-42E8-904B-BC009E5B41F1}" presName="sibTrans" presStyleLbl="sibTrans1D1" presStyleIdx="1" presStyleCnt="12"/>
      <dgm:spPr/>
    </dgm:pt>
    <dgm:pt modelId="{4A3B2C1C-97DE-4622-A9A4-EDF6563481E6}" type="pres">
      <dgm:prSet presAssocID="{641CDAEE-823B-42E8-904B-BC009E5B41F1}" presName="connectorText" presStyleLbl="sibTrans1D1" presStyleIdx="1" presStyleCnt="12"/>
      <dgm:spPr/>
    </dgm:pt>
    <dgm:pt modelId="{7BFF7D2D-BB5F-47B9-BA6D-1AB9FBADBE13}" type="pres">
      <dgm:prSet presAssocID="{A1F23FC3-B56E-4206-BD97-95986255C212}" presName="node" presStyleLbl="node1" presStyleIdx="2" presStyleCnt="13">
        <dgm:presLayoutVars>
          <dgm:bulletEnabled val="1"/>
        </dgm:presLayoutVars>
      </dgm:prSet>
      <dgm:spPr/>
    </dgm:pt>
    <dgm:pt modelId="{53F509C8-4759-4FD7-9B02-15293FC426FA}" type="pres">
      <dgm:prSet presAssocID="{73565A81-58FA-490D-98D3-D675A27363E2}" presName="sibTrans" presStyleLbl="sibTrans1D1" presStyleIdx="2" presStyleCnt="12"/>
      <dgm:spPr/>
    </dgm:pt>
    <dgm:pt modelId="{F6468D5A-76B2-4220-85AB-A31108743E25}" type="pres">
      <dgm:prSet presAssocID="{73565A81-58FA-490D-98D3-D675A27363E2}" presName="connectorText" presStyleLbl="sibTrans1D1" presStyleIdx="2" presStyleCnt="12"/>
      <dgm:spPr/>
    </dgm:pt>
    <dgm:pt modelId="{87EF5AB2-B9C1-4C7F-8B75-ACFB7A382D75}" type="pres">
      <dgm:prSet presAssocID="{A1DB770E-FC6E-4D10-9677-4C2BD76D4A4D}" presName="node" presStyleLbl="node1" presStyleIdx="3" presStyleCnt="13">
        <dgm:presLayoutVars>
          <dgm:bulletEnabled val="1"/>
        </dgm:presLayoutVars>
      </dgm:prSet>
      <dgm:spPr/>
    </dgm:pt>
    <dgm:pt modelId="{33AA1B66-95E5-4EC4-A9A1-9B618326EAA8}" type="pres">
      <dgm:prSet presAssocID="{07C85C10-2D7D-4646-82FD-017447A1DCCF}" presName="sibTrans" presStyleLbl="sibTrans1D1" presStyleIdx="3" presStyleCnt="12"/>
      <dgm:spPr/>
    </dgm:pt>
    <dgm:pt modelId="{50FBE65B-477C-43AF-B479-DCA696108F1E}" type="pres">
      <dgm:prSet presAssocID="{07C85C10-2D7D-4646-82FD-017447A1DCCF}" presName="connectorText" presStyleLbl="sibTrans1D1" presStyleIdx="3" presStyleCnt="12"/>
      <dgm:spPr/>
    </dgm:pt>
    <dgm:pt modelId="{EAC196E0-1AA2-439F-9B27-3E5F52C9D658}" type="pres">
      <dgm:prSet presAssocID="{E4310586-9AD0-482C-931D-D09742C417A2}" presName="node" presStyleLbl="node1" presStyleIdx="4" presStyleCnt="13">
        <dgm:presLayoutVars>
          <dgm:bulletEnabled val="1"/>
        </dgm:presLayoutVars>
      </dgm:prSet>
      <dgm:spPr/>
    </dgm:pt>
    <dgm:pt modelId="{89C77B34-FA21-477F-9DC0-9A5A4AD833B2}" type="pres">
      <dgm:prSet presAssocID="{D891ED83-AD04-457A-967B-59694E3B8C00}" presName="sibTrans" presStyleLbl="sibTrans1D1" presStyleIdx="4" presStyleCnt="12"/>
      <dgm:spPr/>
    </dgm:pt>
    <dgm:pt modelId="{BA95DBD6-A68D-4372-B7B6-B8341FE957F1}" type="pres">
      <dgm:prSet presAssocID="{D891ED83-AD04-457A-967B-59694E3B8C00}" presName="connectorText" presStyleLbl="sibTrans1D1" presStyleIdx="4" presStyleCnt="12"/>
      <dgm:spPr/>
    </dgm:pt>
    <dgm:pt modelId="{C0946FB6-7100-4A8A-94D5-92803A2AD5FC}" type="pres">
      <dgm:prSet presAssocID="{C04FE97B-2E20-436F-9EC5-3FAD89B54D7B}" presName="node" presStyleLbl="node1" presStyleIdx="5" presStyleCnt="13">
        <dgm:presLayoutVars>
          <dgm:bulletEnabled val="1"/>
        </dgm:presLayoutVars>
      </dgm:prSet>
      <dgm:spPr/>
    </dgm:pt>
    <dgm:pt modelId="{08622F04-0D68-46E8-9F24-CE09F59E349D}" type="pres">
      <dgm:prSet presAssocID="{B59E4220-A0FD-4676-8436-D522C19DF97F}" presName="sibTrans" presStyleLbl="sibTrans1D1" presStyleIdx="5" presStyleCnt="12"/>
      <dgm:spPr/>
    </dgm:pt>
    <dgm:pt modelId="{5E7E8039-FACB-498F-BF45-F651B0BDC216}" type="pres">
      <dgm:prSet presAssocID="{B59E4220-A0FD-4676-8436-D522C19DF97F}" presName="connectorText" presStyleLbl="sibTrans1D1" presStyleIdx="5" presStyleCnt="12"/>
      <dgm:spPr/>
    </dgm:pt>
    <dgm:pt modelId="{1D43237A-D556-403A-B93F-66349411840D}" type="pres">
      <dgm:prSet presAssocID="{BDC04E26-EE96-43A0-B252-50D74BDD7FA1}" presName="node" presStyleLbl="node1" presStyleIdx="6" presStyleCnt="13">
        <dgm:presLayoutVars>
          <dgm:bulletEnabled val="1"/>
        </dgm:presLayoutVars>
      </dgm:prSet>
      <dgm:spPr/>
    </dgm:pt>
    <dgm:pt modelId="{15CC2231-D392-45BE-BAFE-9C0242F30902}" type="pres">
      <dgm:prSet presAssocID="{3672D128-BB74-4236-A4AA-1E656B77F0EB}" presName="sibTrans" presStyleLbl="sibTrans1D1" presStyleIdx="6" presStyleCnt="12"/>
      <dgm:spPr/>
    </dgm:pt>
    <dgm:pt modelId="{CDF96FF8-BABD-4872-B5CB-4EE5733827B5}" type="pres">
      <dgm:prSet presAssocID="{3672D128-BB74-4236-A4AA-1E656B77F0EB}" presName="connectorText" presStyleLbl="sibTrans1D1" presStyleIdx="6" presStyleCnt="12"/>
      <dgm:spPr/>
    </dgm:pt>
    <dgm:pt modelId="{DCE13F6B-CED4-4CDF-A649-26E98FE7A9A9}" type="pres">
      <dgm:prSet presAssocID="{3EC5A851-B08E-4F4F-A30F-2B0F1E270A16}" presName="node" presStyleLbl="node1" presStyleIdx="7" presStyleCnt="13">
        <dgm:presLayoutVars>
          <dgm:bulletEnabled val="1"/>
        </dgm:presLayoutVars>
      </dgm:prSet>
      <dgm:spPr/>
    </dgm:pt>
    <dgm:pt modelId="{D878C901-4BB7-4530-93C3-562E7EB83551}" type="pres">
      <dgm:prSet presAssocID="{E19A95FC-1885-4613-88AE-F06B3DA5C4CB}" presName="sibTrans" presStyleLbl="sibTrans1D1" presStyleIdx="7" presStyleCnt="12"/>
      <dgm:spPr/>
    </dgm:pt>
    <dgm:pt modelId="{8EBAE26D-BC41-41FA-8F27-5B0CC34F092C}" type="pres">
      <dgm:prSet presAssocID="{E19A95FC-1885-4613-88AE-F06B3DA5C4CB}" presName="connectorText" presStyleLbl="sibTrans1D1" presStyleIdx="7" presStyleCnt="12"/>
      <dgm:spPr/>
    </dgm:pt>
    <dgm:pt modelId="{0405FAB8-A75F-4840-BE17-9990BDA84829}" type="pres">
      <dgm:prSet presAssocID="{421B85E5-95E7-43DC-A34F-65AE23C39723}" presName="node" presStyleLbl="node1" presStyleIdx="8" presStyleCnt="13">
        <dgm:presLayoutVars>
          <dgm:bulletEnabled val="1"/>
        </dgm:presLayoutVars>
      </dgm:prSet>
      <dgm:spPr/>
    </dgm:pt>
    <dgm:pt modelId="{CC3A9775-5B73-43EA-9DFF-7B4ABF53B2EC}" type="pres">
      <dgm:prSet presAssocID="{07165653-AE9E-4FB1-B1F7-8F4517376886}" presName="sibTrans" presStyleLbl="sibTrans1D1" presStyleIdx="8" presStyleCnt="12"/>
      <dgm:spPr/>
    </dgm:pt>
    <dgm:pt modelId="{19092B68-03D2-4241-8778-2F57A84B718C}" type="pres">
      <dgm:prSet presAssocID="{07165653-AE9E-4FB1-B1F7-8F4517376886}" presName="connectorText" presStyleLbl="sibTrans1D1" presStyleIdx="8" presStyleCnt="12"/>
      <dgm:spPr/>
    </dgm:pt>
    <dgm:pt modelId="{3472CCDE-90A5-40F4-8E06-61451B4242D6}" type="pres">
      <dgm:prSet presAssocID="{A389D1E4-1D2E-4899-9E3B-5C267BDAF31E}" presName="node" presStyleLbl="node1" presStyleIdx="9" presStyleCnt="13">
        <dgm:presLayoutVars>
          <dgm:bulletEnabled val="1"/>
        </dgm:presLayoutVars>
      </dgm:prSet>
      <dgm:spPr/>
    </dgm:pt>
    <dgm:pt modelId="{8DAF507E-4051-487C-9E4A-82837C2E88E3}" type="pres">
      <dgm:prSet presAssocID="{9B3442FD-8124-485F-A228-E6CC0D9DD188}" presName="sibTrans" presStyleLbl="sibTrans1D1" presStyleIdx="9" presStyleCnt="12"/>
      <dgm:spPr/>
    </dgm:pt>
    <dgm:pt modelId="{7D35B544-A1DB-4362-9C60-6E27C01BEDD5}" type="pres">
      <dgm:prSet presAssocID="{9B3442FD-8124-485F-A228-E6CC0D9DD188}" presName="connectorText" presStyleLbl="sibTrans1D1" presStyleIdx="9" presStyleCnt="12"/>
      <dgm:spPr/>
    </dgm:pt>
    <dgm:pt modelId="{2D259B24-63E4-4397-B13B-28102704F73C}" type="pres">
      <dgm:prSet presAssocID="{DAC9FE1C-38B3-4EAA-ACEA-8695B999C65B}" presName="node" presStyleLbl="node1" presStyleIdx="10" presStyleCnt="13">
        <dgm:presLayoutVars>
          <dgm:bulletEnabled val="1"/>
        </dgm:presLayoutVars>
      </dgm:prSet>
      <dgm:spPr/>
    </dgm:pt>
    <dgm:pt modelId="{D9CF2C65-1E15-466F-8D7D-3DC791755606}" type="pres">
      <dgm:prSet presAssocID="{55AC25A9-1B50-441A-B0A4-D00A3DB8C01C}" presName="sibTrans" presStyleLbl="sibTrans1D1" presStyleIdx="10" presStyleCnt="12"/>
      <dgm:spPr/>
    </dgm:pt>
    <dgm:pt modelId="{360D8303-2A6F-4394-91EE-6B9DBF2C173D}" type="pres">
      <dgm:prSet presAssocID="{55AC25A9-1B50-441A-B0A4-D00A3DB8C01C}" presName="connectorText" presStyleLbl="sibTrans1D1" presStyleIdx="10" presStyleCnt="12"/>
      <dgm:spPr/>
    </dgm:pt>
    <dgm:pt modelId="{33B245EB-0A23-496B-9885-B80415027EC9}" type="pres">
      <dgm:prSet presAssocID="{2732DFD1-4F05-4A3D-B4BD-5ED6D02F33EA}" presName="node" presStyleLbl="node1" presStyleIdx="11" presStyleCnt="13">
        <dgm:presLayoutVars>
          <dgm:bulletEnabled val="1"/>
        </dgm:presLayoutVars>
      </dgm:prSet>
      <dgm:spPr/>
    </dgm:pt>
    <dgm:pt modelId="{76890CB3-9BF1-41B4-A944-B8E51C49C8AD}" type="pres">
      <dgm:prSet presAssocID="{D16B48D4-21C4-45CD-9DCF-6D1E894EA310}" presName="sibTrans" presStyleLbl="sibTrans1D1" presStyleIdx="11" presStyleCnt="12"/>
      <dgm:spPr/>
    </dgm:pt>
    <dgm:pt modelId="{A855AA94-0224-4A32-B965-812E5CE43C1A}" type="pres">
      <dgm:prSet presAssocID="{D16B48D4-21C4-45CD-9DCF-6D1E894EA310}" presName="connectorText" presStyleLbl="sibTrans1D1" presStyleIdx="11" presStyleCnt="12"/>
      <dgm:spPr/>
    </dgm:pt>
    <dgm:pt modelId="{BA6AE198-F71A-494C-B46B-2320FBFD94C6}" type="pres">
      <dgm:prSet presAssocID="{899453E5-2D9C-47B6-BD8F-6AC9494103B4}" presName="node" presStyleLbl="node1" presStyleIdx="12" presStyleCnt="13">
        <dgm:presLayoutVars>
          <dgm:bulletEnabled val="1"/>
        </dgm:presLayoutVars>
      </dgm:prSet>
      <dgm:spPr/>
    </dgm:pt>
  </dgm:ptLst>
  <dgm:cxnLst>
    <dgm:cxn modelId="{9AA21B00-8BE1-4EF9-A66F-A90F0C267F64}" type="presOf" srcId="{421B85E5-95E7-43DC-A34F-65AE23C39723}" destId="{0405FAB8-A75F-4840-BE17-9990BDA84829}" srcOrd="0" destOrd="0" presId="urn:microsoft.com/office/officeart/2016/7/layout/RepeatingBendingProcessNew"/>
    <dgm:cxn modelId="{15DDBE00-7411-49D8-86BA-7FA371D3EBEC}" type="presOf" srcId="{899453E5-2D9C-47B6-BD8F-6AC9494103B4}" destId="{BA6AE198-F71A-494C-B46B-2320FBFD94C6}" srcOrd="0" destOrd="0" presId="urn:microsoft.com/office/officeart/2016/7/layout/RepeatingBendingProcessNew"/>
    <dgm:cxn modelId="{9EE1C512-98D2-4F83-AF7E-488859902279}" srcId="{0225313C-1123-4605-A28B-A97FA3B155CE}" destId="{051587D1-931B-4EA9-BAC0-96AE34B55B0D}" srcOrd="0" destOrd="0" parTransId="{7F7D5048-48BC-4047-9A51-1B458D0ACFC2}" sibTransId="{1C734CE5-2031-4DBC-B378-16C83723D7FB}"/>
    <dgm:cxn modelId="{AEA6C813-A8B0-418C-AC20-0C5B0BE6A563}" srcId="{0225313C-1123-4605-A28B-A97FA3B155CE}" destId="{A389D1E4-1D2E-4899-9E3B-5C267BDAF31E}" srcOrd="9" destOrd="0" parTransId="{87893B59-F543-4A41-AC3B-C409106754A7}" sibTransId="{9B3442FD-8124-485F-A228-E6CC0D9DD188}"/>
    <dgm:cxn modelId="{D7D22623-633C-4B96-BC61-BACFD399B1E9}" srcId="{0225313C-1123-4605-A28B-A97FA3B155CE}" destId="{899453E5-2D9C-47B6-BD8F-6AC9494103B4}" srcOrd="12" destOrd="0" parTransId="{E4AE2D4C-C485-4B86-9A70-A4AD0B85DC79}" sibTransId="{DB0C3E92-E821-4517-AE13-B89B302C7BCF}"/>
    <dgm:cxn modelId="{9EDD9C27-C8F0-4793-925B-4673DA4A9FDD}" type="presOf" srcId="{C04FE97B-2E20-436F-9EC5-3FAD89B54D7B}" destId="{C0946FB6-7100-4A8A-94D5-92803A2AD5FC}" srcOrd="0" destOrd="0" presId="urn:microsoft.com/office/officeart/2016/7/layout/RepeatingBendingProcessNew"/>
    <dgm:cxn modelId="{DCE8CC27-F332-49FB-BE6F-5C1D8A41F977}" type="presOf" srcId="{BDC04E26-EE96-43A0-B252-50D74BDD7FA1}" destId="{1D43237A-D556-403A-B93F-66349411840D}" srcOrd="0" destOrd="0" presId="urn:microsoft.com/office/officeart/2016/7/layout/RepeatingBendingProcessNew"/>
    <dgm:cxn modelId="{E1FD8629-0802-4F69-A357-CC66577E8B72}" type="presOf" srcId="{D16B48D4-21C4-45CD-9DCF-6D1E894EA310}" destId="{A855AA94-0224-4A32-B965-812E5CE43C1A}" srcOrd="1" destOrd="0" presId="urn:microsoft.com/office/officeart/2016/7/layout/RepeatingBendingProcessNew"/>
    <dgm:cxn modelId="{2EB4C129-4834-4805-8A0F-86D60B9A7607}" type="presOf" srcId="{E19A95FC-1885-4613-88AE-F06B3DA5C4CB}" destId="{8EBAE26D-BC41-41FA-8F27-5B0CC34F092C}" srcOrd="1" destOrd="0" presId="urn:microsoft.com/office/officeart/2016/7/layout/RepeatingBendingProcessNew"/>
    <dgm:cxn modelId="{FD99AE2B-E107-44AB-8F85-B6222B3EB226}" type="presOf" srcId="{1C734CE5-2031-4DBC-B378-16C83723D7FB}" destId="{108247E2-CEB3-4986-97F3-4E7B3A9FBA94}" srcOrd="0" destOrd="0" presId="urn:microsoft.com/office/officeart/2016/7/layout/RepeatingBendingProcessNew"/>
    <dgm:cxn modelId="{A5D6E22C-B4A6-4CA7-8B30-464583878983}" type="presOf" srcId="{A1DB770E-FC6E-4D10-9677-4C2BD76D4A4D}" destId="{87EF5AB2-B9C1-4C7F-8B75-ACFB7A382D75}" srcOrd="0" destOrd="0" presId="urn:microsoft.com/office/officeart/2016/7/layout/RepeatingBendingProcessNew"/>
    <dgm:cxn modelId="{3C9A7F2F-EBA8-4A94-B95B-CD061BBAA470}" srcId="{0225313C-1123-4605-A28B-A97FA3B155CE}" destId="{A1DB770E-FC6E-4D10-9677-4C2BD76D4A4D}" srcOrd="3" destOrd="0" parTransId="{65E74820-D37E-4758-9960-D2C6A11E8A2A}" sibTransId="{07C85C10-2D7D-4646-82FD-017447A1DCCF}"/>
    <dgm:cxn modelId="{DC9D9C32-620C-4AD1-9570-A7D57972006B}" srcId="{0225313C-1123-4605-A28B-A97FA3B155CE}" destId="{DAC9FE1C-38B3-4EAA-ACEA-8695B999C65B}" srcOrd="10" destOrd="0" parTransId="{A786FB8D-E4CA-445B-A37E-48ABB463B43A}" sibTransId="{55AC25A9-1B50-441A-B0A4-D00A3DB8C01C}"/>
    <dgm:cxn modelId="{2B29DC3C-64CD-4E21-B596-FEA1AFF1D996}" type="presOf" srcId="{D891ED83-AD04-457A-967B-59694E3B8C00}" destId="{BA95DBD6-A68D-4372-B7B6-B8341FE957F1}" srcOrd="1" destOrd="0" presId="urn:microsoft.com/office/officeart/2016/7/layout/RepeatingBendingProcessNew"/>
    <dgm:cxn modelId="{F9682C5E-F2ED-4151-993E-629ED6F2B92A}" type="presOf" srcId="{E4310586-9AD0-482C-931D-D09742C417A2}" destId="{EAC196E0-1AA2-439F-9B27-3E5F52C9D658}" srcOrd="0" destOrd="0" presId="urn:microsoft.com/office/officeart/2016/7/layout/RepeatingBendingProcessNew"/>
    <dgm:cxn modelId="{933A9F44-01AF-4C82-B1F3-7AD1B945475D}" type="presOf" srcId="{B59E4220-A0FD-4676-8436-D522C19DF97F}" destId="{08622F04-0D68-46E8-9F24-CE09F59E349D}" srcOrd="0" destOrd="0" presId="urn:microsoft.com/office/officeart/2016/7/layout/RepeatingBendingProcessNew"/>
    <dgm:cxn modelId="{1593E968-B415-4284-9FFE-A77278BAD892}" type="presOf" srcId="{DAC9FE1C-38B3-4EAA-ACEA-8695B999C65B}" destId="{2D259B24-63E4-4397-B13B-28102704F73C}" srcOrd="0" destOrd="0" presId="urn:microsoft.com/office/officeart/2016/7/layout/RepeatingBendingProcessNew"/>
    <dgm:cxn modelId="{E596B36B-9B4E-4727-8EE8-92434C06996E}" type="presOf" srcId="{2732DFD1-4F05-4A3D-B4BD-5ED6D02F33EA}" destId="{33B245EB-0A23-496B-9885-B80415027EC9}" srcOrd="0" destOrd="0" presId="urn:microsoft.com/office/officeart/2016/7/layout/RepeatingBendingProcessNew"/>
    <dgm:cxn modelId="{0850136E-FF82-452E-AF88-578D01E1F1A4}" type="presOf" srcId="{3672D128-BB74-4236-A4AA-1E656B77F0EB}" destId="{CDF96FF8-BABD-4872-B5CB-4EE5733827B5}" srcOrd="1" destOrd="0" presId="urn:microsoft.com/office/officeart/2016/7/layout/RepeatingBendingProcessNew"/>
    <dgm:cxn modelId="{92546270-509D-4018-A79F-BA6C802580D3}" type="presOf" srcId="{0225313C-1123-4605-A28B-A97FA3B155CE}" destId="{261284D1-B1A9-4E96-8310-A016C7A97798}" srcOrd="0" destOrd="0" presId="urn:microsoft.com/office/officeart/2016/7/layout/RepeatingBendingProcessNew"/>
    <dgm:cxn modelId="{9263AB52-22EA-4318-AA33-EF25EED015BB}" type="presOf" srcId="{D16B48D4-21C4-45CD-9DCF-6D1E894EA310}" destId="{76890CB3-9BF1-41B4-A944-B8E51C49C8AD}" srcOrd="0" destOrd="0" presId="urn:microsoft.com/office/officeart/2016/7/layout/RepeatingBendingProcessNew"/>
    <dgm:cxn modelId="{5603AE72-FA1A-4EBA-8F57-A61EC02597E8}" srcId="{0225313C-1123-4605-A28B-A97FA3B155CE}" destId="{BDC04E26-EE96-43A0-B252-50D74BDD7FA1}" srcOrd="6" destOrd="0" parTransId="{8B41A721-6E8B-4D5C-A552-B8EFA17E14D9}" sibTransId="{3672D128-BB74-4236-A4AA-1E656B77F0EB}"/>
    <dgm:cxn modelId="{8E0AB555-753C-434E-89EC-0036EBC966D5}" type="presOf" srcId="{A389D1E4-1D2E-4899-9E3B-5C267BDAF31E}" destId="{3472CCDE-90A5-40F4-8E06-61451B4242D6}" srcOrd="0" destOrd="0" presId="urn:microsoft.com/office/officeart/2016/7/layout/RepeatingBendingProcessNew"/>
    <dgm:cxn modelId="{870D1476-895B-4497-9E0E-62EE9F019970}" type="presOf" srcId="{07C85C10-2D7D-4646-82FD-017447A1DCCF}" destId="{33AA1B66-95E5-4EC4-A9A1-9B618326EAA8}" srcOrd="0" destOrd="0" presId="urn:microsoft.com/office/officeart/2016/7/layout/RepeatingBendingProcessNew"/>
    <dgm:cxn modelId="{DEC4B376-B586-441D-B692-9AC3EEB24498}" type="presOf" srcId="{641CDAEE-823B-42E8-904B-BC009E5B41F1}" destId="{A1FD36F0-2061-40C6-BD52-2DD4BA09CB75}" srcOrd="0" destOrd="0" presId="urn:microsoft.com/office/officeart/2016/7/layout/RepeatingBendingProcessNew"/>
    <dgm:cxn modelId="{92EB6459-1C59-4106-AB5A-7BAE4CD4FE99}" type="presOf" srcId="{9B3442FD-8124-485F-A228-E6CC0D9DD188}" destId="{7D35B544-A1DB-4362-9C60-6E27C01BEDD5}" srcOrd="1" destOrd="0" presId="urn:microsoft.com/office/officeart/2016/7/layout/RepeatingBendingProcessNew"/>
    <dgm:cxn modelId="{4E89DF7D-5AF7-4ECF-A800-EAC5D4C8EC64}" type="presOf" srcId="{07165653-AE9E-4FB1-B1F7-8F4517376886}" destId="{19092B68-03D2-4241-8778-2F57A84B718C}" srcOrd="1" destOrd="0" presId="urn:microsoft.com/office/officeart/2016/7/layout/RepeatingBendingProcessNew"/>
    <dgm:cxn modelId="{60BE698F-08C1-491B-9CA2-0DE46B49A27A}" srcId="{0225313C-1123-4605-A28B-A97FA3B155CE}" destId="{3EC5A851-B08E-4F4F-A30F-2B0F1E270A16}" srcOrd="7" destOrd="0" parTransId="{2E254212-B408-459D-AACC-5FE937106516}" sibTransId="{E19A95FC-1885-4613-88AE-F06B3DA5C4CB}"/>
    <dgm:cxn modelId="{C1714E92-1786-4364-92D1-459241198D6D}" type="presOf" srcId="{73565A81-58FA-490D-98D3-D675A27363E2}" destId="{F6468D5A-76B2-4220-85AB-A31108743E25}" srcOrd="1" destOrd="0" presId="urn:microsoft.com/office/officeart/2016/7/layout/RepeatingBendingProcessNew"/>
    <dgm:cxn modelId="{E985E392-4111-4E4F-B7F8-5C29854ED4E2}" type="presOf" srcId="{A1F23FC3-B56E-4206-BD97-95986255C212}" destId="{7BFF7D2D-BB5F-47B9-BA6D-1AB9FBADBE13}" srcOrd="0" destOrd="0" presId="urn:microsoft.com/office/officeart/2016/7/layout/RepeatingBendingProcessNew"/>
    <dgm:cxn modelId="{70DBB894-A345-4E8B-82D5-02EEEFDE71E3}" type="presOf" srcId="{641CDAEE-823B-42E8-904B-BC009E5B41F1}" destId="{4A3B2C1C-97DE-4622-A9A4-EDF6563481E6}" srcOrd="1" destOrd="0" presId="urn:microsoft.com/office/officeart/2016/7/layout/RepeatingBendingProcessNew"/>
    <dgm:cxn modelId="{5A32BD9C-F464-4962-848E-CC934C4EB45B}" type="presOf" srcId="{55AC25A9-1B50-441A-B0A4-D00A3DB8C01C}" destId="{360D8303-2A6F-4394-91EE-6B9DBF2C173D}" srcOrd="1" destOrd="0" presId="urn:microsoft.com/office/officeart/2016/7/layout/RepeatingBendingProcessNew"/>
    <dgm:cxn modelId="{84AD369E-0690-42DE-8685-70015A5DDA7F}" type="presOf" srcId="{00BF37C4-D980-4CBF-B22B-19BA70A2AEEF}" destId="{6313B565-24D8-4654-ABC1-CACE44986985}" srcOrd="0" destOrd="0" presId="urn:microsoft.com/office/officeart/2016/7/layout/RepeatingBendingProcessNew"/>
    <dgm:cxn modelId="{E61551A9-6FFC-4FD9-9ADD-D19FE0D16067}" srcId="{0225313C-1123-4605-A28B-A97FA3B155CE}" destId="{E4310586-9AD0-482C-931D-D09742C417A2}" srcOrd="4" destOrd="0" parTransId="{9452365D-6C2F-46B0-A45A-A2CF13C3D999}" sibTransId="{D891ED83-AD04-457A-967B-59694E3B8C00}"/>
    <dgm:cxn modelId="{68E917AB-07DF-48F2-BA8A-1A85117BF746}" srcId="{0225313C-1123-4605-A28B-A97FA3B155CE}" destId="{00BF37C4-D980-4CBF-B22B-19BA70A2AEEF}" srcOrd="1" destOrd="0" parTransId="{1432C24D-C9F5-42A1-91AA-936C652985D2}" sibTransId="{641CDAEE-823B-42E8-904B-BC009E5B41F1}"/>
    <dgm:cxn modelId="{7309C3B3-2D8C-4EA5-B9C0-252E5122922D}" srcId="{0225313C-1123-4605-A28B-A97FA3B155CE}" destId="{C04FE97B-2E20-436F-9EC5-3FAD89B54D7B}" srcOrd="5" destOrd="0" parTransId="{05A956E0-447A-4F13-A148-CA0912526771}" sibTransId="{B59E4220-A0FD-4676-8436-D522C19DF97F}"/>
    <dgm:cxn modelId="{F3230FCE-4038-4C62-B5FB-AB5EBCD90AF6}" type="presOf" srcId="{E19A95FC-1885-4613-88AE-F06B3DA5C4CB}" destId="{D878C901-4BB7-4530-93C3-562E7EB83551}" srcOrd="0" destOrd="0" presId="urn:microsoft.com/office/officeart/2016/7/layout/RepeatingBendingProcessNew"/>
    <dgm:cxn modelId="{815797D2-CD44-44E7-A4A4-9ED0A59DCF6C}" type="presOf" srcId="{1C734CE5-2031-4DBC-B378-16C83723D7FB}" destId="{6B64779C-DA64-49AB-AE47-1C34BA18EAFE}" srcOrd="1" destOrd="0" presId="urn:microsoft.com/office/officeart/2016/7/layout/RepeatingBendingProcessNew"/>
    <dgm:cxn modelId="{0D6ADED3-6A60-4633-8544-6C18A3F4F6CF}" type="presOf" srcId="{B59E4220-A0FD-4676-8436-D522C19DF97F}" destId="{5E7E8039-FACB-498F-BF45-F651B0BDC216}" srcOrd="1" destOrd="0" presId="urn:microsoft.com/office/officeart/2016/7/layout/RepeatingBendingProcessNew"/>
    <dgm:cxn modelId="{17C3EFD4-B5F7-4B5A-9CB4-C53774E06F90}" type="presOf" srcId="{051587D1-931B-4EA9-BAC0-96AE34B55B0D}" destId="{B7B03498-8941-48A7-8E0A-A2C347C880CB}" srcOrd="0" destOrd="0" presId="urn:microsoft.com/office/officeart/2016/7/layout/RepeatingBendingProcessNew"/>
    <dgm:cxn modelId="{4B5EBED6-A86B-46F7-87B7-7B053653F186}" srcId="{0225313C-1123-4605-A28B-A97FA3B155CE}" destId="{421B85E5-95E7-43DC-A34F-65AE23C39723}" srcOrd="8" destOrd="0" parTransId="{2F76EE4A-655E-453C-B382-55F47CBF604D}" sibTransId="{07165653-AE9E-4FB1-B1F7-8F4517376886}"/>
    <dgm:cxn modelId="{CB2BBCD7-D29F-4739-88C3-E1ACCDAF0792}" srcId="{0225313C-1123-4605-A28B-A97FA3B155CE}" destId="{A1F23FC3-B56E-4206-BD97-95986255C212}" srcOrd="2" destOrd="0" parTransId="{DAC19F7F-06C5-495D-AA32-104C0984725E}" sibTransId="{73565A81-58FA-490D-98D3-D675A27363E2}"/>
    <dgm:cxn modelId="{494BA4DB-0CCA-47BF-A2E2-7A7CF4040F7A}" type="presOf" srcId="{55AC25A9-1B50-441A-B0A4-D00A3DB8C01C}" destId="{D9CF2C65-1E15-466F-8D7D-3DC791755606}" srcOrd="0" destOrd="0" presId="urn:microsoft.com/office/officeart/2016/7/layout/RepeatingBendingProcessNew"/>
    <dgm:cxn modelId="{A014B2DE-DE60-4BA6-8898-54B0C9A9190F}" type="presOf" srcId="{D891ED83-AD04-457A-967B-59694E3B8C00}" destId="{89C77B34-FA21-477F-9DC0-9A5A4AD833B2}" srcOrd="0" destOrd="0" presId="urn:microsoft.com/office/officeart/2016/7/layout/RepeatingBendingProcessNew"/>
    <dgm:cxn modelId="{188AD0E9-D9F9-4A6B-A01C-38A349782719}" srcId="{0225313C-1123-4605-A28B-A97FA3B155CE}" destId="{2732DFD1-4F05-4A3D-B4BD-5ED6D02F33EA}" srcOrd="11" destOrd="0" parTransId="{CE00168B-FE10-43EC-B697-0D8982D5BFAD}" sibTransId="{D16B48D4-21C4-45CD-9DCF-6D1E894EA310}"/>
    <dgm:cxn modelId="{B847A7EC-382C-458E-B987-A35E5DB1747B}" type="presOf" srcId="{07C85C10-2D7D-4646-82FD-017447A1DCCF}" destId="{50FBE65B-477C-43AF-B479-DCA696108F1E}" srcOrd="1" destOrd="0" presId="urn:microsoft.com/office/officeart/2016/7/layout/RepeatingBendingProcessNew"/>
    <dgm:cxn modelId="{2B8448F0-B84F-443E-ACD4-C0903D0F9EFE}" type="presOf" srcId="{73565A81-58FA-490D-98D3-D675A27363E2}" destId="{53F509C8-4759-4FD7-9B02-15293FC426FA}" srcOrd="0" destOrd="0" presId="urn:microsoft.com/office/officeart/2016/7/layout/RepeatingBendingProcessNew"/>
    <dgm:cxn modelId="{DF04E9F3-CB94-4FD1-BCB4-E3135AD8A823}" type="presOf" srcId="{3EC5A851-B08E-4F4F-A30F-2B0F1E270A16}" destId="{DCE13F6B-CED4-4CDF-A649-26E98FE7A9A9}" srcOrd="0" destOrd="0" presId="urn:microsoft.com/office/officeart/2016/7/layout/RepeatingBendingProcessNew"/>
    <dgm:cxn modelId="{27BE33F7-2637-4E74-832F-B0C6B309848A}" type="presOf" srcId="{07165653-AE9E-4FB1-B1F7-8F4517376886}" destId="{CC3A9775-5B73-43EA-9DFF-7B4ABF53B2EC}" srcOrd="0" destOrd="0" presId="urn:microsoft.com/office/officeart/2016/7/layout/RepeatingBendingProcessNew"/>
    <dgm:cxn modelId="{3BB1E5F8-960C-4F0F-824D-DC50ECE73E95}" type="presOf" srcId="{9B3442FD-8124-485F-A228-E6CC0D9DD188}" destId="{8DAF507E-4051-487C-9E4A-82837C2E88E3}" srcOrd="0" destOrd="0" presId="urn:microsoft.com/office/officeart/2016/7/layout/RepeatingBendingProcessNew"/>
    <dgm:cxn modelId="{81A20CFC-5482-4903-9308-60A213019F40}" type="presOf" srcId="{3672D128-BB74-4236-A4AA-1E656B77F0EB}" destId="{15CC2231-D392-45BE-BAFE-9C0242F30902}" srcOrd="0" destOrd="0" presId="urn:microsoft.com/office/officeart/2016/7/layout/RepeatingBendingProcessNew"/>
    <dgm:cxn modelId="{2C1F7E8C-F202-414C-88C2-23001F4218CB}" type="presParOf" srcId="{261284D1-B1A9-4E96-8310-A016C7A97798}" destId="{B7B03498-8941-48A7-8E0A-A2C347C880CB}" srcOrd="0" destOrd="0" presId="urn:microsoft.com/office/officeart/2016/7/layout/RepeatingBendingProcessNew"/>
    <dgm:cxn modelId="{2461C0F3-6182-4437-B6AC-085A73EB1C59}" type="presParOf" srcId="{261284D1-B1A9-4E96-8310-A016C7A97798}" destId="{108247E2-CEB3-4986-97F3-4E7B3A9FBA94}" srcOrd="1" destOrd="0" presId="urn:microsoft.com/office/officeart/2016/7/layout/RepeatingBendingProcessNew"/>
    <dgm:cxn modelId="{EAA99B5D-DBE0-46EA-B9ED-249B7A03F167}" type="presParOf" srcId="{108247E2-CEB3-4986-97F3-4E7B3A9FBA94}" destId="{6B64779C-DA64-49AB-AE47-1C34BA18EAFE}" srcOrd="0" destOrd="0" presId="urn:microsoft.com/office/officeart/2016/7/layout/RepeatingBendingProcessNew"/>
    <dgm:cxn modelId="{A8067B78-45C9-4C28-B268-CF656EDE495C}" type="presParOf" srcId="{261284D1-B1A9-4E96-8310-A016C7A97798}" destId="{6313B565-24D8-4654-ABC1-CACE44986985}" srcOrd="2" destOrd="0" presId="urn:microsoft.com/office/officeart/2016/7/layout/RepeatingBendingProcessNew"/>
    <dgm:cxn modelId="{42D66EF3-8BAB-4BA8-85C8-91EC2A43B8E4}" type="presParOf" srcId="{261284D1-B1A9-4E96-8310-A016C7A97798}" destId="{A1FD36F0-2061-40C6-BD52-2DD4BA09CB75}" srcOrd="3" destOrd="0" presId="urn:microsoft.com/office/officeart/2016/7/layout/RepeatingBendingProcessNew"/>
    <dgm:cxn modelId="{8DB53DE9-25E5-4672-9F6A-B4054C583F9B}" type="presParOf" srcId="{A1FD36F0-2061-40C6-BD52-2DD4BA09CB75}" destId="{4A3B2C1C-97DE-4622-A9A4-EDF6563481E6}" srcOrd="0" destOrd="0" presId="urn:microsoft.com/office/officeart/2016/7/layout/RepeatingBendingProcessNew"/>
    <dgm:cxn modelId="{25E6D34C-EB0B-4B1D-B59D-8B2655774B55}" type="presParOf" srcId="{261284D1-B1A9-4E96-8310-A016C7A97798}" destId="{7BFF7D2D-BB5F-47B9-BA6D-1AB9FBADBE13}" srcOrd="4" destOrd="0" presId="urn:microsoft.com/office/officeart/2016/7/layout/RepeatingBendingProcessNew"/>
    <dgm:cxn modelId="{EF48487A-8FD6-4AB9-A4C2-43B096B451C9}" type="presParOf" srcId="{261284D1-B1A9-4E96-8310-A016C7A97798}" destId="{53F509C8-4759-4FD7-9B02-15293FC426FA}" srcOrd="5" destOrd="0" presId="urn:microsoft.com/office/officeart/2016/7/layout/RepeatingBendingProcessNew"/>
    <dgm:cxn modelId="{5408DAAF-0033-4641-8126-91232920AAC8}" type="presParOf" srcId="{53F509C8-4759-4FD7-9B02-15293FC426FA}" destId="{F6468D5A-76B2-4220-85AB-A31108743E25}" srcOrd="0" destOrd="0" presId="urn:microsoft.com/office/officeart/2016/7/layout/RepeatingBendingProcessNew"/>
    <dgm:cxn modelId="{D6A89FA3-F116-4E7B-9660-D0F3E0530C1E}" type="presParOf" srcId="{261284D1-B1A9-4E96-8310-A016C7A97798}" destId="{87EF5AB2-B9C1-4C7F-8B75-ACFB7A382D75}" srcOrd="6" destOrd="0" presId="urn:microsoft.com/office/officeart/2016/7/layout/RepeatingBendingProcessNew"/>
    <dgm:cxn modelId="{35C29065-A0A6-4439-934D-509DA3934F54}" type="presParOf" srcId="{261284D1-B1A9-4E96-8310-A016C7A97798}" destId="{33AA1B66-95E5-4EC4-A9A1-9B618326EAA8}" srcOrd="7" destOrd="0" presId="urn:microsoft.com/office/officeart/2016/7/layout/RepeatingBendingProcessNew"/>
    <dgm:cxn modelId="{1CC5B94F-794D-4228-BF03-3D08EF79338E}" type="presParOf" srcId="{33AA1B66-95E5-4EC4-A9A1-9B618326EAA8}" destId="{50FBE65B-477C-43AF-B479-DCA696108F1E}" srcOrd="0" destOrd="0" presId="urn:microsoft.com/office/officeart/2016/7/layout/RepeatingBendingProcessNew"/>
    <dgm:cxn modelId="{6C386160-99DE-4D65-9F04-9A993E86FBFA}" type="presParOf" srcId="{261284D1-B1A9-4E96-8310-A016C7A97798}" destId="{EAC196E0-1AA2-439F-9B27-3E5F52C9D658}" srcOrd="8" destOrd="0" presId="urn:microsoft.com/office/officeart/2016/7/layout/RepeatingBendingProcessNew"/>
    <dgm:cxn modelId="{E5D98ED6-7D0B-4F42-B983-3BCE44B6414F}" type="presParOf" srcId="{261284D1-B1A9-4E96-8310-A016C7A97798}" destId="{89C77B34-FA21-477F-9DC0-9A5A4AD833B2}" srcOrd="9" destOrd="0" presId="urn:microsoft.com/office/officeart/2016/7/layout/RepeatingBendingProcessNew"/>
    <dgm:cxn modelId="{26277FF8-443C-4698-83A1-6307B8273D20}" type="presParOf" srcId="{89C77B34-FA21-477F-9DC0-9A5A4AD833B2}" destId="{BA95DBD6-A68D-4372-B7B6-B8341FE957F1}" srcOrd="0" destOrd="0" presId="urn:microsoft.com/office/officeart/2016/7/layout/RepeatingBendingProcessNew"/>
    <dgm:cxn modelId="{ACD40065-3FFA-4AE6-A8A3-8D0D626BD349}" type="presParOf" srcId="{261284D1-B1A9-4E96-8310-A016C7A97798}" destId="{C0946FB6-7100-4A8A-94D5-92803A2AD5FC}" srcOrd="10" destOrd="0" presId="urn:microsoft.com/office/officeart/2016/7/layout/RepeatingBendingProcessNew"/>
    <dgm:cxn modelId="{7AFEBDC6-D2B2-41E7-8CAC-BB2A475D676C}" type="presParOf" srcId="{261284D1-B1A9-4E96-8310-A016C7A97798}" destId="{08622F04-0D68-46E8-9F24-CE09F59E349D}" srcOrd="11" destOrd="0" presId="urn:microsoft.com/office/officeart/2016/7/layout/RepeatingBendingProcessNew"/>
    <dgm:cxn modelId="{B5087054-22BA-4346-9434-642784BAC9B9}" type="presParOf" srcId="{08622F04-0D68-46E8-9F24-CE09F59E349D}" destId="{5E7E8039-FACB-498F-BF45-F651B0BDC216}" srcOrd="0" destOrd="0" presId="urn:microsoft.com/office/officeart/2016/7/layout/RepeatingBendingProcessNew"/>
    <dgm:cxn modelId="{7A93140C-96C0-4773-9B51-BC19D5EEC74E}" type="presParOf" srcId="{261284D1-B1A9-4E96-8310-A016C7A97798}" destId="{1D43237A-D556-403A-B93F-66349411840D}" srcOrd="12" destOrd="0" presId="urn:microsoft.com/office/officeart/2016/7/layout/RepeatingBendingProcessNew"/>
    <dgm:cxn modelId="{AEDCF066-8A10-4587-BDE6-63CB15C9ED00}" type="presParOf" srcId="{261284D1-B1A9-4E96-8310-A016C7A97798}" destId="{15CC2231-D392-45BE-BAFE-9C0242F30902}" srcOrd="13" destOrd="0" presId="urn:microsoft.com/office/officeart/2016/7/layout/RepeatingBendingProcessNew"/>
    <dgm:cxn modelId="{E5530D8B-4DF7-4732-94E9-8DF31F91B334}" type="presParOf" srcId="{15CC2231-D392-45BE-BAFE-9C0242F30902}" destId="{CDF96FF8-BABD-4872-B5CB-4EE5733827B5}" srcOrd="0" destOrd="0" presId="urn:microsoft.com/office/officeart/2016/7/layout/RepeatingBendingProcessNew"/>
    <dgm:cxn modelId="{1864E131-42F0-4DC9-817C-66A46845D169}" type="presParOf" srcId="{261284D1-B1A9-4E96-8310-A016C7A97798}" destId="{DCE13F6B-CED4-4CDF-A649-26E98FE7A9A9}" srcOrd="14" destOrd="0" presId="urn:microsoft.com/office/officeart/2016/7/layout/RepeatingBendingProcessNew"/>
    <dgm:cxn modelId="{E66DCCDF-BD2F-4FDF-81BE-EC4ABE1122B2}" type="presParOf" srcId="{261284D1-B1A9-4E96-8310-A016C7A97798}" destId="{D878C901-4BB7-4530-93C3-562E7EB83551}" srcOrd="15" destOrd="0" presId="urn:microsoft.com/office/officeart/2016/7/layout/RepeatingBendingProcessNew"/>
    <dgm:cxn modelId="{02822942-37D6-4B84-8A29-3F4D0D772E38}" type="presParOf" srcId="{D878C901-4BB7-4530-93C3-562E7EB83551}" destId="{8EBAE26D-BC41-41FA-8F27-5B0CC34F092C}" srcOrd="0" destOrd="0" presId="urn:microsoft.com/office/officeart/2016/7/layout/RepeatingBendingProcessNew"/>
    <dgm:cxn modelId="{638014C5-4F95-4F98-8810-E7BF407A4C5B}" type="presParOf" srcId="{261284D1-B1A9-4E96-8310-A016C7A97798}" destId="{0405FAB8-A75F-4840-BE17-9990BDA84829}" srcOrd="16" destOrd="0" presId="urn:microsoft.com/office/officeart/2016/7/layout/RepeatingBendingProcessNew"/>
    <dgm:cxn modelId="{05A8B74D-AB5D-47E1-B026-57C5D7BC6695}" type="presParOf" srcId="{261284D1-B1A9-4E96-8310-A016C7A97798}" destId="{CC3A9775-5B73-43EA-9DFF-7B4ABF53B2EC}" srcOrd="17" destOrd="0" presId="urn:microsoft.com/office/officeart/2016/7/layout/RepeatingBendingProcessNew"/>
    <dgm:cxn modelId="{0CB243B1-04B1-4F29-9918-C3477A29BBEE}" type="presParOf" srcId="{CC3A9775-5B73-43EA-9DFF-7B4ABF53B2EC}" destId="{19092B68-03D2-4241-8778-2F57A84B718C}" srcOrd="0" destOrd="0" presId="urn:microsoft.com/office/officeart/2016/7/layout/RepeatingBendingProcessNew"/>
    <dgm:cxn modelId="{4D7DF97B-4992-41AD-86E1-510620C010A0}" type="presParOf" srcId="{261284D1-B1A9-4E96-8310-A016C7A97798}" destId="{3472CCDE-90A5-40F4-8E06-61451B4242D6}" srcOrd="18" destOrd="0" presId="urn:microsoft.com/office/officeart/2016/7/layout/RepeatingBendingProcessNew"/>
    <dgm:cxn modelId="{C1C4E14F-FB66-433F-AE1A-8D25CAF2F08D}" type="presParOf" srcId="{261284D1-B1A9-4E96-8310-A016C7A97798}" destId="{8DAF507E-4051-487C-9E4A-82837C2E88E3}" srcOrd="19" destOrd="0" presId="urn:microsoft.com/office/officeart/2016/7/layout/RepeatingBendingProcessNew"/>
    <dgm:cxn modelId="{7657F771-5574-4219-985D-7CB9475CE75E}" type="presParOf" srcId="{8DAF507E-4051-487C-9E4A-82837C2E88E3}" destId="{7D35B544-A1DB-4362-9C60-6E27C01BEDD5}" srcOrd="0" destOrd="0" presId="urn:microsoft.com/office/officeart/2016/7/layout/RepeatingBendingProcessNew"/>
    <dgm:cxn modelId="{28474CD4-9CEC-4BB6-AAA9-A628CE6AB06F}" type="presParOf" srcId="{261284D1-B1A9-4E96-8310-A016C7A97798}" destId="{2D259B24-63E4-4397-B13B-28102704F73C}" srcOrd="20" destOrd="0" presId="urn:microsoft.com/office/officeart/2016/7/layout/RepeatingBendingProcessNew"/>
    <dgm:cxn modelId="{99F76DCA-34FA-45B3-AE79-9F439296D01B}" type="presParOf" srcId="{261284D1-B1A9-4E96-8310-A016C7A97798}" destId="{D9CF2C65-1E15-466F-8D7D-3DC791755606}" srcOrd="21" destOrd="0" presId="urn:microsoft.com/office/officeart/2016/7/layout/RepeatingBendingProcessNew"/>
    <dgm:cxn modelId="{D0F7436E-E621-4DB4-9041-FBD2294876B9}" type="presParOf" srcId="{D9CF2C65-1E15-466F-8D7D-3DC791755606}" destId="{360D8303-2A6F-4394-91EE-6B9DBF2C173D}" srcOrd="0" destOrd="0" presId="urn:microsoft.com/office/officeart/2016/7/layout/RepeatingBendingProcessNew"/>
    <dgm:cxn modelId="{FE6E8E81-A25F-48FF-B653-186E0BC44372}" type="presParOf" srcId="{261284D1-B1A9-4E96-8310-A016C7A97798}" destId="{33B245EB-0A23-496B-9885-B80415027EC9}" srcOrd="22" destOrd="0" presId="urn:microsoft.com/office/officeart/2016/7/layout/RepeatingBendingProcessNew"/>
    <dgm:cxn modelId="{BF08FB8D-B0BC-46B6-8508-FF837FC91A96}" type="presParOf" srcId="{261284D1-B1A9-4E96-8310-A016C7A97798}" destId="{76890CB3-9BF1-41B4-A944-B8E51C49C8AD}" srcOrd="23" destOrd="0" presId="urn:microsoft.com/office/officeart/2016/7/layout/RepeatingBendingProcessNew"/>
    <dgm:cxn modelId="{2CEC44EA-1B2B-4266-BD2A-90F1AB4E7C93}" type="presParOf" srcId="{76890CB3-9BF1-41B4-A944-B8E51C49C8AD}" destId="{A855AA94-0224-4A32-B965-812E5CE43C1A}" srcOrd="0" destOrd="0" presId="urn:microsoft.com/office/officeart/2016/7/layout/RepeatingBendingProcessNew"/>
    <dgm:cxn modelId="{0418929F-3602-4500-BB9E-0DCB78B22431}" type="presParOf" srcId="{261284D1-B1A9-4E96-8310-A016C7A97798}" destId="{BA6AE198-F71A-494C-B46B-2320FBFD94C6}" srcOrd="2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14FAE8-6338-4890-B971-8F94BABBB4D8}">
      <dsp:nvSpPr>
        <dsp:cNvPr id="0" name=""/>
        <dsp:cNvSpPr/>
      </dsp:nvSpPr>
      <dsp:spPr>
        <a:xfrm>
          <a:off x="0" y="627983"/>
          <a:ext cx="4697730" cy="1058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9FE1AE-A856-4549-872C-91B130347E58}">
      <dsp:nvSpPr>
        <dsp:cNvPr id="0" name=""/>
        <dsp:cNvSpPr/>
      </dsp:nvSpPr>
      <dsp:spPr>
        <a:xfrm>
          <a:off x="234886" y="8063"/>
          <a:ext cx="3288411" cy="1239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294" tIns="0" rIns="124294" bIns="0" numCol="1" spcCol="1270" anchor="ctr" anchorCtr="0">
          <a:noAutofit/>
        </a:bodyPr>
        <a:lstStyle/>
        <a:p>
          <a:pPr marL="0" lvl="0" indent="0" algn="l" defTabSz="1866900">
            <a:lnSpc>
              <a:spcPct val="90000"/>
            </a:lnSpc>
            <a:spcBef>
              <a:spcPct val="0"/>
            </a:spcBef>
            <a:spcAft>
              <a:spcPct val="35000"/>
            </a:spcAft>
            <a:buNone/>
          </a:pPr>
          <a:r>
            <a:rPr lang="en-US" sz="4200" kern="1200"/>
            <a:t>Skeletal</a:t>
          </a:r>
        </a:p>
      </dsp:txBody>
      <dsp:txXfrm>
        <a:off x="295410" y="68587"/>
        <a:ext cx="3167363" cy="1118792"/>
      </dsp:txXfrm>
    </dsp:sp>
    <dsp:sp modelId="{F73B2966-088A-4072-87AD-31754988743D}">
      <dsp:nvSpPr>
        <dsp:cNvPr id="0" name=""/>
        <dsp:cNvSpPr/>
      </dsp:nvSpPr>
      <dsp:spPr>
        <a:xfrm>
          <a:off x="0" y="2533103"/>
          <a:ext cx="4697730" cy="1058400"/>
        </a:xfrm>
        <a:prstGeom prst="rect">
          <a:avLst/>
        </a:prstGeom>
        <a:solidFill>
          <a:schemeClr val="lt1">
            <a:alpha val="90000"/>
            <a:hueOff val="0"/>
            <a:satOff val="0"/>
            <a:lumOff val="0"/>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C969DC-7500-45E2-AE40-041721C4866C}">
      <dsp:nvSpPr>
        <dsp:cNvPr id="0" name=""/>
        <dsp:cNvSpPr/>
      </dsp:nvSpPr>
      <dsp:spPr>
        <a:xfrm>
          <a:off x="234886" y="1913183"/>
          <a:ext cx="3288411" cy="12398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294" tIns="0" rIns="124294" bIns="0" numCol="1" spcCol="1270" anchor="ctr" anchorCtr="0">
          <a:noAutofit/>
        </a:bodyPr>
        <a:lstStyle/>
        <a:p>
          <a:pPr marL="0" lvl="0" indent="0" algn="l" defTabSz="1866900">
            <a:lnSpc>
              <a:spcPct val="90000"/>
            </a:lnSpc>
            <a:spcBef>
              <a:spcPct val="0"/>
            </a:spcBef>
            <a:spcAft>
              <a:spcPct val="35000"/>
            </a:spcAft>
            <a:buNone/>
          </a:pPr>
          <a:r>
            <a:rPr lang="en-US" sz="4200" kern="1200"/>
            <a:t>Cardiac</a:t>
          </a:r>
        </a:p>
      </dsp:txBody>
      <dsp:txXfrm>
        <a:off x="295410" y="1973707"/>
        <a:ext cx="3167363" cy="1118792"/>
      </dsp:txXfrm>
    </dsp:sp>
    <dsp:sp modelId="{4B0863FB-662C-48D8-A69B-5CA19D2AAA17}">
      <dsp:nvSpPr>
        <dsp:cNvPr id="0" name=""/>
        <dsp:cNvSpPr/>
      </dsp:nvSpPr>
      <dsp:spPr>
        <a:xfrm>
          <a:off x="0" y="4438224"/>
          <a:ext cx="4697730" cy="10584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6C89C102-CCB3-4EB4-9E93-D60D60F2FFB3}">
      <dsp:nvSpPr>
        <dsp:cNvPr id="0" name=""/>
        <dsp:cNvSpPr/>
      </dsp:nvSpPr>
      <dsp:spPr>
        <a:xfrm>
          <a:off x="234886" y="3818304"/>
          <a:ext cx="3288411" cy="12398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294" tIns="0" rIns="124294" bIns="0" numCol="1" spcCol="1270" anchor="ctr" anchorCtr="0">
          <a:noAutofit/>
        </a:bodyPr>
        <a:lstStyle/>
        <a:p>
          <a:pPr marL="0" lvl="0" indent="0" algn="l" defTabSz="1866900">
            <a:lnSpc>
              <a:spcPct val="90000"/>
            </a:lnSpc>
            <a:spcBef>
              <a:spcPct val="0"/>
            </a:spcBef>
            <a:spcAft>
              <a:spcPct val="35000"/>
            </a:spcAft>
            <a:buNone/>
          </a:pPr>
          <a:r>
            <a:rPr lang="en-US" sz="4200" kern="1200"/>
            <a:t>Smooth</a:t>
          </a:r>
        </a:p>
      </dsp:txBody>
      <dsp:txXfrm>
        <a:off x="295410" y="3878828"/>
        <a:ext cx="3167363" cy="11187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DA017B-1A3E-4A39-840E-3073559DE6DE}">
      <dsp:nvSpPr>
        <dsp:cNvPr id="0" name=""/>
        <dsp:cNvSpPr/>
      </dsp:nvSpPr>
      <dsp:spPr>
        <a:xfrm>
          <a:off x="0" y="312732"/>
          <a:ext cx="4869656" cy="146067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a:t>When we look a bit closer at cardiac muscle, we can see that it is arranged in sheets of cells, which are connected to each other in a lattice-work fashion. </a:t>
          </a:r>
          <a:endParaRPr lang="en-US" sz="1700" kern="1200"/>
        </a:p>
      </dsp:txBody>
      <dsp:txXfrm>
        <a:off x="71304" y="384036"/>
        <a:ext cx="4727048" cy="1318063"/>
      </dsp:txXfrm>
    </dsp:sp>
    <dsp:sp modelId="{4BDD9BEE-7550-481B-B217-58ED16FBA091}">
      <dsp:nvSpPr>
        <dsp:cNvPr id="0" name=""/>
        <dsp:cNvSpPr/>
      </dsp:nvSpPr>
      <dsp:spPr>
        <a:xfrm>
          <a:off x="0" y="1822364"/>
          <a:ext cx="4869656" cy="1460671"/>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a:t>Where two cells meet a specialized junction called an </a:t>
          </a:r>
          <a:r>
            <a:rPr lang="en-US" sz="1700" b="0" i="1" kern="1200"/>
            <a:t>intercalated disc</a:t>
          </a:r>
          <a:r>
            <a:rPr lang="en-US" sz="1700" b="0" i="0" kern="1200"/>
            <a:t> locks the two cells into place.. </a:t>
          </a:r>
          <a:endParaRPr lang="en-US" sz="1700" kern="1200"/>
        </a:p>
      </dsp:txBody>
      <dsp:txXfrm>
        <a:off x="71304" y="1893668"/>
        <a:ext cx="4727048" cy="1318063"/>
      </dsp:txXfrm>
    </dsp:sp>
    <dsp:sp modelId="{193BE03B-B4BD-49E0-A628-04CE288208D6}">
      <dsp:nvSpPr>
        <dsp:cNvPr id="0" name=""/>
        <dsp:cNvSpPr/>
      </dsp:nvSpPr>
      <dsp:spPr>
        <a:xfrm>
          <a:off x="0" y="3331995"/>
          <a:ext cx="4869656" cy="1460671"/>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a:t>These projections have small holes in them, </a:t>
          </a:r>
          <a:r>
            <a:rPr lang="en-US" sz="1700" b="0" i="1" kern="1200"/>
            <a:t>gap junctions</a:t>
          </a:r>
          <a:r>
            <a:rPr lang="en-US" sz="1700" b="0" i="0" kern="1200"/>
            <a:t>, which can pass the impulse to contract to connected cells. Interlaced between and around these cells are nerves and blood vessels, which carry signals and oxygen to the cardiac muscle.</a:t>
          </a:r>
          <a:endParaRPr lang="en-US" sz="1700" kern="1200"/>
        </a:p>
      </dsp:txBody>
      <dsp:txXfrm>
        <a:off x="71304" y="3403299"/>
        <a:ext cx="4727048" cy="13180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8247E2-CEB3-4986-97F3-4E7B3A9FBA94}">
      <dsp:nvSpPr>
        <dsp:cNvPr id="0" name=""/>
        <dsp:cNvSpPr/>
      </dsp:nvSpPr>
      <dsp:spPr>
        <a:xfrm>
          <a:off x="1411688" y="556818"/>
          <a:ext cx="293641" cy="91440"/>
        </a:xfrm>
        <a:custGeom>
          <a:avLst/>
          <a:gdLst/>
          <a:ahLst/>
          <a:cxnLst/>
          <a:rect l="0" t="0" r="0" b="0"/>
          <a:pathLst>
            <a:path>
              <a:moveTo>
                <a:pt x="0" y="45720"/>
              </a:moveTo>
              <a:lnTo>
                <a:pt x="29364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50403" y="600917"/>
        <a:ext cx="16212" cy="3242"/>
      </dsp:txXfrm>
    </dsp:sp>
    <dsp:sp modelId="{B7B03498-8941-48A7-8E0A-A2C347C880CB}">
      <dsp:nvSpPr>
        <dsp:cNvPr id="0" name=""/>
        <dsp:cNvSpPr/>
      </dsp:nvSpPr>
      <dsp:spPr>
        <a:xfrm>
          <a:off x="3745" y="179615"/>
          <a:ext cx="1409743" cy="84584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Action potentials arrive at the motor end plate</a:t>
          </a:r>
          <a:endParaRPr lang="en-US" sz="1200" kern="1200"/>
        </a:p>
      </dsp:txBody>
      <dsp:txXfrm>
        <a:off x="3745" y="179615"/>
        <a:ext cx="1409743" cy="845846"/>
      </dsp:txXfrm>
    </dsp:sp>
    <dsp:sp modelId="{A1FD36F0-2061-40C6-BD52-2DD4BA09CB75}">
      <dsp:nvSpPr>
        <dsp:cNvPr id="0" name=""/>
        <dsp:cNvSpPr/>
      </dsp:nvSpPr>
      <dsp:spPr>
        <a:xfrm>
          <a:off x="3145673" y="556818"/>
          <a:ext cx="293641" cy="91440"/>
        </a:xfrm>
        <a:custGeom>
          <a:avLst/>
          <a:gdLst/>
          <a:ahLst/>
          <a:cxnLst/>
          <a:rect l="0" t="0" r="0" b="0"/>
          <a:pathLst>
            <a:path>
              <a:moveTo>
                <a:pt x="0" y="45720"/>
              </a:moveTo>
              <a:lnTo>
                <a:pt x="293641" y="45720"/>
              </a:lnTo>
            </a:path>
          </a:pathLst>
        </a:custGeom>
        <a:noFill/>
        <a:ln w="6350" cap="flat" cmpd="sng" algn="ctr">
          <a:solidFill>
            <a:schemeClr val="accent2">
              <a:hueOff val="-132306"/>
              <a:satOff val="-7630"/>
              <a:lumOff val="78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84387" y="600917"/>
        <a:ext cx="16212" cy="3242"/>
      </dsp:txXfrm>
    </dsp:sp>
    <dsp:sp modelId="{6313B565-24D8-4654-ABC1-CACE44986985}">
      <dsp:nvSpPr>
        <dsp:cNvPr id="0" name=""/>
        <dsp:cNvSpPr/>
      </dsp:nvSpPr>
      <dsp:spPr>
        <a:xfrm>
          <a:off x="1737729" y="179615"/>
          <a:ext cx="1409743" cy="845846"/>
        </a:xfrm>
        <a:prstGeom prst="rect">
          <a:avLst/>
        </a:prstGeom>
        <a:solidFill>
          <a:schemeClr val="accent2">
            <a:hueOff val="-121280"/>
            <a:satOff val="-6994"/>
            <a:lumOff val="7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Release acetyl choline</a:t>
          </a:r>
          <a:endParaRPr lang="en-US" sz="1200" kern="1200"/>
        </a:p>
      </dsp:txBody>
      <dsp:txXfrm>
        <a:off x="1737729" y="179615"/>
        <a:ext cx="1409743" cy="845846"/>
      </dsp:txXfrm>
    </dsp:sp>
    <dsp:sp modelId="{53F509C8-4759-4FD7-9B02-15293FC426FA}">
      <dsp:nvSpPr>
        <dsp:cNvPr id="0" name=""/>
        <dsp:cNvSpPr/>
      </dsp:nvSpPr>
      <dsp:spPr>
        <a:xfrm>
          <a:off x="708616" y="1023661"/>
          <a:ext cx="3467969" cy="293641"/>
        </a:xfrm>
        <a:custGeom>
          <a:avLst/>
          <a:gdLst/>
          <a:ahLst/>
          <a:cxnLst/>
          <a:rect l="0" t="0" r="0" b="0"/>
          <a:pathLst>
            <a:path>
              <a:moveTo>
                <a:pt x="3467969" y="0"/>
              </a:moveTo>
              <a:lnTo>
                <a:pt x="3467969" y="163920"/>
              </a:lnTo>
              <a:lnTo>
                <a:pt x="0" y="163920"/>
              </a:lnTo>
              <a:lnTo>
                <a:pt x="0" y="293641"/>
              </a:lnTo>
            </a:path>
          </a:pathLst>
        </a:custGeom>
        <a:noFill/>
        <a:ln w="6350" cap="flat" cmpd="sng" algn="ctr">
          <a:solidFill>
            <a:schemeClr val="accent2">
              <a:hueOff val="-264611"/>
              <a:satOff val="-15260"/>
              <a:lumOff val="156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55524" y="1168860"/>
        <a:ext cx="174154" cy="3242"/>
      </dsp:txXfrm>
    </dsp:sp>
    <dsp:sp modelId="{7BFF7D2D-BB5F-47B9-BA6D-1AB9FBADBE13}">
      <dsp:nvSpPr>
        <dsp:cNvPr id="0" name=""/>
        <dsp:cNvSpPr/>
      </dsp:nvSpPr>
      <dsp:spPr>
        <a:xfrm>
          <a:off x="3471714" y="179615"/>
          <a:ext cx="1409743" cy="845846"/>
        </a:xfrm>
        <a:prstGeom prst="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Acetyl choline binds to gated receptors</a:t>
          </a:r>
          <a:endParaRPr lang="en-US" sz="1200" kern="1200"/>
        </a:p>
      </dsp:txBody>
      <dsp:txXfrm>
        <a:off x="3471714" y="179615"/>
        <a:ext cx="1409743" cy="845846"/>
      </dsp:txXfrm>
    </dsp:sp>
    <dsp:sp modelId="{33AA1B66-95E5-4EC4-A9A1-9B618326EAA8}">
      <dsp:nvSpPr>
        <dsp:cNvPr id="0" name=""/>
        <dsp:cNvSpPr/>
      </dsp:nvSpPr>
      <dsp:spPr>
        <a:xfrm>
          <a:off x="1411688" y="1726905"/>
          <a:ext cx="293641" cy="91440"/>
        </a:xfrm>
        <a:custGeom>
          <a:avLst/>
          <a:gdLst/>
          <a:ahLst/>
          <a:cxnLst/>
          <a:rect l="0" t="0" r="0" b="0"/>
          <a:pathLst>
            <a:path>
              <a:moveTo>
                <a:pt x="0" y="45720"/>
              </a:moveTo>
              <a:lnTo>
                <a:pt x="293641" y="45720"/>
              </a:lnTo>
            </a:path>
          </a:pathLst>
        </a:custGeom>
        <a:noFill/>
        <a:ln w="6350" cap="flat" cmpd="sng" algn="ctr">
          <a:solidFill>
            <a:schemeClr val="accent2">
              <a:hueOff val="-396917"/>
              <a:satOff val="-22889"/>
              <a:lumOff val="235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50403" y="1771004"/>
        <a:ext cx="16212" cy="3242"/>
      </dsp:txXfrm>
    </dsp:sp>
    <dsp:sp modelId="{87EF5AB2-B9C1-4C7F-8B75-ACFB7A382D75}">
      <dsp:nvSpPr>
        <dsp:cNvPr id="0" name=""/>
        <dsp:cNvSpPr/>
      </dsp:nvSpPr>
      <dsp:spPr>
        <a:xfrm>
          <a:off x="3745" y="1349702"/>
          <a:ext cx="1409743" cy="845846"/>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Causes depolarisation of the sarcoplasmic reticulum</a:t>
          </a:r>
          <a:endParaRPr lang="en-US" sz="1200" kern="1200"/>
        </a:p>
      </dsp:txBody>
      <dsp:txXfrm>
        <a:off x="3745" y="1349702"/>
        <a:ext cx="1409743" cy="845846"/>
      </dsp:txXfrm>
    </dsp:sp>
    <dsp:sp modelId="{89C77B34-FA21-477F-9DC0-9A5A4AD833B2}">
      <dsp:nvSpPr>
        <dsp:cNvPr id="0" name=""/>
        <dsp:cNvSpPr/>
      </dsp:nvSpPr>
      <dsp:spPr>
        <a:xfrm>
          <a:off x="3145673" y="1726905"/>
          <a:ext cx="293641" cy="91440"/>
        </a:xfrm>
        <a:custGeom>
          <a:avLst/>
          <a:gdLst/>
          <a:ahLst/>
          <a:cxnLst/>
          <a:rect l="0" t="0" r="0" b="0"/>
          <a:pathLst>
            <a:path>
              <a:moveTo>
                <a:pt x="0" y="45720"/>
              </a:moveTo>
              <a:lnTo>
                <a:pt x="293641" y="45720"/>
              </a:lnTo>
            </a:path>
          </a:pathLst>
        </a:custGeom>
        <a:noFill/>
        <a:ln w="6350" cap="flat" cmpd="sng" algn="ctr">
          <a:solidFill>
            <a:schemeClr val="accent2">
              <a:hueOff val="-529223"/>
              <a:satOff val="-30519"/>
              <a:lumOff val="313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84387" y="1771004"/>
        <a:ext cx="16212" cy="3242"/>
      </dsp:txXfrm>
    </dsp:sp>
    <dsp:sp modelId="{EAC196E0-1AA2-439F-9B27-3E5F52C9D658}">
      <dsp:nvSpPr>
        <dsp:cNvPr id="0" name=""/>
        <dsp:cNvSpPr/>
      </dsp:nvSpPr>
      <dsp:spPr>
        <a:xfrm>
          <a:off x="1737729" y="1349702"/>
          <a:ext cx="1409743" cy="845846"/>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Calcium is released from vesicles</a:t>
          </a:r>
          <a:endParaRPr lang="en-US" sz="1200" kern="1200"/>
        </a:p>
      </dsp:txBody>
      <dsp:txXfrm>
        <a:off x="1737729" y="1349702"/>
        <a:ext cx="1409743" cy="845846"/>
      </dsp:txXfrm>
    </dsp:sp>
    <dsp:sp modelId="{08622F04-0D68-46E8-9F24-CE09F59E349D}">
      <dsp:nvSpPr>
        <dsp:cNvPr id="0" name=""/>
        <dsp:cNvSpPr/>
      </dsp:nvSpPr>
      <dsp:spPr>
        <a:xfrm>
          <a:off x="708616" y="2193748"/>
          <a:ext cx="3467969" cy="293641"/>
        </a:xfrm>
        <a:custGeom>
          <a:avLst/>
          <a:gdLst/>
          <a:ahLst/>
          <a:cxnLst/>
          <a:rect l="0" t="0" r="0" b="0"/>
          <a:pathLst>
            <a:path>
              <a:moveTo>
                <a:pt x="3467969" y="0"/>
              </a:moveTo>
              <a:lnTo>
                <a:pt x="3467969" y="163920"/>
              </a:lnTo>
              <a:lnTo>
                <a:pt x="0" y="163920"/>
              </a:lnTo>
              <a:lnTo>
                <a:pt x="0" y="293641"/>
              </a:lnTo>
            </a:path>
          </a:pathLst>
        </a:custGeom>
        <a:noFill/>
        <a:ln w="6350" cap="flat" cmpd="sng" algn="ctr">
          <a:solidFill>
            <a:schemeClr val="accent2">
              <a:hueOff val="-661529"/>
              <a:satOff val="-38149"/>
              <a:lumOff val="3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55524" y="2338948"/>
        <a:ext cx="174154" cy="3242"/>
      </dsp:txXfrm>
    </dsp:sp>
    <dsp:sp modelId="{C0946FB6-7100-4A8A-94D5-92803A2AD5FC}">
      <dsp:nvSpPr>
        <dsp:cNvPr id="0" name=""/>
        <dsp:cNvSpPr/>
      </dsp:nvSpPr>
      <dsp:spPr>
        <a:xfrm>
          <a:off x="3471714" y="1349702"/>
          <a:ext cx="1409743" cy="845846"/>
        </a:xfrm>
        <a:prstGeom prst="rect">
          <a:avLst/>
        </a:prstGeom>
        <a:solidFill>
          <a:schemeClr val="accent2">
            <a:hueOff val="-606401"/>
            <a:satOff val="-34970"/>
            <a:lumOff val="35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Calcium binds to troponin</a:t>
          </a:r>
          <a:endParaRPr lang="en-US" sz="1200" kern="1200"/>
        </a:p>
      </dsp:txBody>
      <dsp:txXfrm>
        <a:off x="3471714" y="1349702"/>
        <a:ext cx="1409743" cy="845846"/>
      </dsp:txXfrm>
    </dsp:sp>
    <dsp:sp modelId="{15CC2231-D392-45BE-BAFE-9C0242F30902}">
      <dsp:nvSpPr>
        <dsp:cNvPr id="0" name=""/>
        <dsp:cNvSpPr/>
      </dsp:nvSpPr>
      <dsp:spPr>
        <a:xfrm>
          <a:off x="1411688" y="2896993"/>
          <a:ext cx="293641" cy="91440"/>
        </a:xfrm>
        <a:custGeom>
          <a:avLst/>
          <a:gdLst/>
          <a:ahLst/>
          <a:cxnLst/>
          <a:rect l="0" t="0" r="0" b="0"/>
          <a:pathLst>
            <a:path>
              <a:moveTo>
                <a:pt x="0" y="45720"/>
              </a:moveTo>
              <a:lnTo>
                <a:pt x="293641" y="45720"/>
              </a:lnTo>
            </a:path>
          </a:pathLst>
        </a:custGeom>
        <a:noFill/>
        <a:ln w="6350" cap="flat" cmpd="sng" algn="ctr">
          <a:solidFill>
            <a:schemeClr val="accent2">
              <a:hueOff val="-793834"/>
              <a:satOff val="-45779"/>
              <a:lumOff val="470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50403" y="2941091"/>
        <a:ext cx="16212" cy="3242"/>
      </dsp:txXfrm>
    </dsp:sp>
    <dsp:sp modelId="{1D43237A-D556-403A-B93F-66349411840D}">
      <dsp:nvSpPr>
        <dsp:cNvPr id="0" name=""/>
        <dsp:cNvSpPr/>
      </dsp:nvSpPr>
      <dsp:spPr>
        <a:xfrm>
          <a:off x="3745" y="2519789"/>
          <a:ext cx="1409743" cy="845846"/>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Causing tropomyosin to change shape</a:t>
          </a:r>
          <a:endParaRPr lang="en-US" sz="1200" kern="1200"/>
        </a:p>
      </dsp:txBody>
      <dsp:txXfrm>
        <a:off x="3745" y="2519789"/>
        <a:ext cx="1409743" cy="845846"/>
      </dsp:txXfrm>
    </dsp:sp>
    <dsp:sp modelId="{D878C901-4BB7-4530-93C3-562E7EB83551}">
      <dsp:nvSpPr>
        <dsp:cNvPr id="0" name=""/>
        <dsp:cNvSpPr/>
      </dsp:nvSpPr>
      <dsp:spPr>
        <a:xfrm>
          <a:off x="3145673" y="2896993"/>
          <a:ext cx="293641" cy="91440"/>
        </a:xfrm>
        <a:custGeom>
          <a:avLst/>
          <a:gdLst/>
          <a:ahLst/>
          <a:cxnLst/>
          <a:rect l="0" t="0" r="0" b="0"/>
          <a:pathLst>
            <a:path>
              <a:moveTo>
                <a:pt x="0" y="45720"/>
              </a:moveTo>
              <a:lnTo>
                <a:pt x="293641" y="45720"/>
              </a:lnTo>
            </a:path>
          </a:pathLst>
        </a:custGeom>
        <a:noFill/>
        <a:ln w="6350" cap="flat" cmpd="sng" algn="ctr">
          <a:solidFill>
            <a:schemeClr val="accent2">
              <a:hueOff val="-926140"/>
              <a:satOff val="-53409"/>
              <a:lumOff val="549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84387" y="2941091"/>
        <a:ext cx="16212" cy="3242"/>
      </dsp:txXfrm>
    </dsp:sp>
    <dsp:sp modelId="{DCE13F6B-CED4-4CDF-A649-26E98FE7A9A9}">
      <dsp:nvSpPr>
        <dsp:cNvPr id="0" name=""/>
        <dsp:cNvSpPr/>
      </dsp:nvSpPr>
      <dsp:spPr>
        <a:xfrm>
          <a:off x="1737729" y="2519789"/>
          <a:ext cx="1409743" cy="845846"/>
        </a:xfrm>
        <a:prstGeom prst="rect">
          <a:avLst/>
        </a:prstGeom>
        <a:solidFill>
          <a:schemeClr val="accent2">
            <a:hueOff val="-848962"/>
            <a:satOff val="-48958"/>
            <a:lumOff val="50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Tropomyosin moves away from actin binding site</a:t>
          </a:r>
          <a:endParaRPr lang="en-US" sz="1200" kern="1200"/>
        </a:p>
      </dsp:txBody>
      <dsp:txXfrm>
        <a:off x="1737729" y="2519789"/>
        <a:ext cx="1409743" cy="845846"/>
      </dsp:txXfrm>
    </dsp:sp>
    <dsp:sp modelId="{CC3A9775-5B73-43EA-9DFF-7B4ABF53B2EC}">
      <dsp:nvSpPr>
        <dsp:cNvPr id="0" name=""/>
        <dsp:cNvSpPr/>
      </dsp:nvSpPr>
      <dsp:spPr>
        <a:xfrm>
          <a:off x="708616" y="3363836"/>
          <a:ext cx="3467969" cy="293641"/>
        </a:xfrm>
        <a:custGeom>
          <a:avLst/>
          <a:gdLst/>
          <a:ahLst/>
          <a:cxnLst/>
          <a:rect l="0" t="0" r="0" b="0"/>
          <a:pathLst>
            <a:path>
              <a:moveTo>
                <a:pt x="3467969" y="0"/>
              </a:moveTo>
              <a:lnTo>
                <a:pt x="3467969" y="163920"/>
              </a:lnTo>
              <a:lnTo>
                <a:pt x="0" y="163920"/>
              </a:lnTo>
              <a:lnTo>
                <a:pt x="0" y="293641"/>
              </a:lnTo>
            </a:path>
          </a:pathLst>
        </a:custGeom>
        <a:noFill/>
        <a:ln w="6350" cap="flat" cmpd="sng" algn="ctr">
          <a:solidFill>
            <a:schemeClr val="accent2">
              <a:hueOff val="-1058446"/>
              <a:satOff val="-61039"/>
              <a:lumOff val="627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55524" y="3509035"/>
        <a:ext cx="174154" cy="3242"/>
      </dsp:txXfrm>
    </dsp:sp>
    <dsp:sp modelId="{0405FAB8-A75F-4840-BE17-9990BDA84829}">
      <dsp:nvSpPr>
        <dsp:cNvPr id="0" name=""/>
        <dsp:cNvSpPr/>
      </dsp:nvSpPr>
      <dsp:spPr>
        <a:xfrm>
          <a:off x="3471714" y="2519789"/>
          <a:ext cx="1409743" cy="845846"/>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Actin now forms cross bridges with myosin</a:t>
          </a:r>
          <a:endParaRPr lang="en-US" sz="1200" kern="1200"/>
        </a:p>
      </dsp:txBody>
      <dsp:txXfrm>
        <a:off x="3471714" y="2519789"/>
        <a:ext cx="1409743" cy="845846"/>
      </dsp:txXfrm>
    </dsp:sp>
    <dsp:sp modelId="{8DAF507E-4051-487C-9E4A-82837C2E88E3}">
      <dsp:nvSpPr>
        <dsp:cNvPr id="0" name=""/>
        <dsp:cNvSpPr/>
      </dsp:nvSpPr>
      <dsp:spPr>
        <a:xfrm>
          <a:off x="1411688" y="4067080"/>
          <a:ext cx="293641" cy="91440"/>
        </a:xfrm>
        <a:custGeom>
          <a:avLst/>
          <a:gdLst/>
          <a:ahLst/>
          <a:cxnLst/>
          <a:rect l="0" t="0" r="0" b="0"/>
          <a:pathLst>
            <a:path>
              <a:moveTo>
                <a:pt x="0" y="45720"/>
              </a:moveTo>
              <a:lnTo>
                <a:pt x="293641" y="45720"/>
              </a:lnTo>
            </a:path>
          </a:pathLst>
        </a:custGeom>
        <a:noFill/>
        <a:ln w="6350" cap="flat" cmpd="sng" algn="ctr">
          <a:solidFill>
            <a:schemeClr val="accent2">
              <a:hueOff val="-1190752"/>
              <a:satOff val="-68668"/>
              <a:lumOff val="705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50403" y="4111179"/>
        <a:ext cx="16212" cy="3242"/>
      </dsp:txXfrm>
    </dsp:sp>
    <dsp:sp modelId="{3472CCDE-90A5-40F4-8E06-61451B4242D6}">
      <dsp:nvSpPr>
        <dsp:cNvPr id="0" name=""/>
        <dsp:cNvSpPr/>
      </dsp:nvSpPr>
      <dsp:spPr>
        <a:xfrm>
          <a:off x="3745" y="3689877"/>
          <a:ext cx="1409743" cy="845846"/>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The myosin head bends backwards pulling the actin filament along</a:t>
          </a:r>
          <a:endParaRPr lang="en-US" sz="1200" kern="1200"/>
        </a:p>
      </dsp:txBody>
      <dsp:txXfrm>
        <a:off x="3745" y="3689877"/>
        <a:ext cx="1409743" cy="845846"/>
      </dsp:txXfrm>
    </dsp:sp>
    <dsp:sp modelId="{D9CF2C65-1E15-466F-8D7D-3DC791755606}">
      <dsp:nvSpPr>
        <dsp:cNvPr id="0" name=""/>
        <dsp:cNvSpPr/>
      </dsp:nvSpPr>
      <dsp:spPr>
        <a:xfrm>
          <a:off x="3145673" y="4067080"/>
          <a:ext cx="293641" cy="91440"/>
        </a:xfrm>
        <a:custGeom>
          <a:avLst/>
          <a:gdLst/>
          <a:ahLst/>
          <a:cxnLst/>
          <a:rect l="0" t="0" r="0" b="0"/>
          <a:pathLst>
            <a:path>
              <a:moveTo>
                <a:pt x="0" y="45720"/>
              </a:moveTo>
              <a:lnTo>
                <a:pt x="293641" y="45720"/>
              </a:lnTo>
            </a:path>
          </a:pathLst>
        </a:custGeom>
        <a:noFill/>
        <a:ln w="6350" cap="flat" cmpd="sng" algn="ctr">
          <a:solidFill>
            <a:schemeClr val="accent2">
              <a:hueOff val="-1323057"/>
              <a:satOff val="-76298"/>
              <a:lumOff val="784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84387" y="4111179"/>
        <a:ext cx="16212" cy="3242"/>
      </dsp:txXfrm>
    </dsp:sp>
    <dsp:sp modelId="{2D259B24-63E4-4397-B13B-28102704F73C}">
      <dsp:nvSpPr>
        <dsp:cNvPr id="0" name=""/>
        <dsp:cNvSpPr/>
      </dsp:nvSpPr>
      <dsp:spPr>
        <a:xfrm>
          <a:off x="1737729" y="3689877"/>
          <a:ext cx="1409743" cy="845846"/>
        </a:xfrm>
        <a:prstGeom prst="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Energy from ATP is used to break the cross bridge</a:t>
          </a:r>
          <a:endParaRPr lang="en-US" sz="1200" kern="1200"/>
        </a:p>
      </dsp:txBody>
      <dsp:txXfrm>
        <a:off x="1737729" y="3689877"/>
        <a:ext cx="1409743" cy="845846"/>
      </dsp:txXfrm>
    </dsp:sp>
    <dsp:sp modelId="{76890CB3-9BF1-41B4-A944-B8E51C49C8AD}">
      <dsp:nvSpPr>
        <dsp:cNvPr id="0" name=""/>
        <dsp:cNvSpPr/>
      </dsp:nvSpPr>
      <dsp:spPr>
        <a:xfrm>
          <a:off x="708616" y="4533923"/>
          <a:ext cx="3467969" cy="293641"/>
        </a:xfrm>
        <a:custGeom>
          <a:avLst/>
          <a:gdLst/>
          <a:ahLst/>
          <a:cxnLst/>
          <a:rect l="0" t="0" r="0" b="0"/>
          <a:pathLst>
            <a:path>
              <a:moveTo>
                <a:pt x="3467969" y="0"/>
              </a:moveTo>
              <a:lnTo>
                <a:pt x="3467969" y="163920"/>
              </a:lnTo>
              <a:lnTo>
                <a:pt x="0" y="163920"/>
              </a:lnTo>
              <a:lnTo>
                <a:pt x="0" y="293641"/>
              </a:lnTo>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55524" y="4679122"/>
        <a:ext cx="174154" cy="3242"/>
      </dsp:txXfrm>
    </dsp:sp>
    <dsp:sp modelId="{33B245EB-0A23-496B-9885-B80415027EC9}">
      <dsp:nvSpPr>
        <dsp:cNvPr id="0" name=""/>
        <dsp:cNvSpPr/>
      </dsp:nvSpPr>
      <dsp:spPr>
        <a:xfrm>
          <a:off x="3471714" y="3689877"/>
          <a:ext cx="1409743" cy="845846"/>
        </a:xfrm>
        <a:prstGeom prst="rect">
          <a:avLst/>
        </a:prstGeom>
        <a:solidFill>
          <a:schemeClr val="accent2">
            <a:hueOff val="-1334083"/>
            <a:satOff val="-76934"/>
            <a:lumOff val="79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Using ATPase enzyme in the myosin head</a:t>
          </a:r>
          <a:endParaRPr lang="en-US" sz="1200" kern="1200"/>
        </a:p>
      </dsp:txBody>
      <dsp:txXfrm>
        <a:off x="3471714" y="3689877"/>
        <a:ext cx="1409743" cy="845846"/>
      </dsp:txXfrm>
    </dsp:sp>
    <dsp:sp modelId="{BA6AE198-F71A-494C-B46B-2320FBFD94C6}">
      <dsp:nvSpPr>
        <dsp:cNvPr id="0" name=""/>
        <dsp:cNvSpPr/>
      </dsp:nvSpPr>
      <dsp:spPr>
        <a:xfrm>
          <a:off x="3745" y="4859964"/>
          <a:ext cx="1409743" cy="845846"/>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The myosin head is now reset</a:t>
          </a:r>
          <a:endParaRPr lang="en-US" sz="1200" kern="1200"/>
        </a:p>
      </dsp:txBody>
      <dsp:txXfrm>
        <a:off x="3745" y="4859964"/>
        <a:ext cx="1409743" cy="84584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2"/>
            <a:ext cx="2944283" cy="497020"/>
          </a:xfrm>
          <a:prstGeom prst="rect">
            <a:avLst/>
          </a:prstGeom>
        </p:spPr>
        <p:txBody>
          <a:bodyPr vert="horz" lIns="91303" tIns="45651" rIns="91303" bIns="45651" rtlCol="0"/>
          <a:lstStyle>
            <a:lvl1pPr algn="l">
              <a:defRPr sz="1200"/>
            </a:lvl1pPr>
          </a:lstStyle>
          <a:p>
            <a:endParaRPr lang="en-GB"/>
          </a:p>
        </p:txBody>
      </p:sp>
      <p:sp>
        <p:nvSpPr>
          <p:cNvPr id="3" name="Date Placeholder 2"/>
          <p:cNvSpPr>
            <a:spLocks noGrp="1"/>
          </p:cNvSpPr>
          <p:nvPr>
            <p:ph type="dt" sz="quarter" idx="1"/>
          </p:nvPr>
        </p:nvSpPr>
        <p:spPr>
          <a:xfrm>
            <a:off x="3848645" y="2"/>
            <a:ext cx="2944283" cy="497020"/>
          </a:xfrm>
          <a:prstGeom prst="rect">
            <a:avLst/>
          </a:prstGeom>
        </p:spPr>
        <p:txBody>
          <a:bodyPr vert="horz" lIns="91303" tIns="45651" rIns="91303" bIns="45651" rtlCol="0"/>
          <a:lstStyle>
            <a:lvl1pPr algn="r">
              <a:defRPr sz="1200"/>
            </a:lvl1pPr>
          </a:lstStyle>
          <a:p>
            <a:fld id="{9AA02F08-3801-44D6-A87F-B95B8E565CC9}" type="datetimeFigureOut">
              <a:rPr lang="en-GB" smtClean="0"/>
              <a:t>28/03/2022</a:t>
            </a:fld>
            <a:endParaRPr lang="en-GB"/>
          </a:p>
        </p:txBody>
      </p:sp>
      <p:sp>
        <p:nvSpPr>
          <p:cNvPr id="4" name="Footer Placeholder 3"/>
          <p:cNvSpPr>
            <a:spLocks noGrp="1"/>
          </p:cNvSpPr>
          <p:nvPr>
            <p:ph type="ftr" sz="quarter" idx="2"/>
          </p:nvPr>
        </p:nvSpPr>
        <p:spPr>
          <a:xfrm>
            <a:off x="1" y="9408982"/>
            <a:ext cx="2944283" cy="497019"/>
          </a:xfrm>
          <a:prstGeom prst="rect">
            <a:avLst/>
          </a:prstGeom>
        </p:spPr>
        <p:txBody>
          <a:bodyPr vert="horz" lIns="91303" tIns="45651" rIns="91303" bIns="45651" rtlCol="0" anchor="b"/>
          <a:lstStyle>
            <a:lvl1pPr algn="l">
              <a:defRPr sz="1200"/>
            </a:lvl1pPr>
          </a:lstStyle>
          <a:p>
            <a:endParaRPr lang="en-GB"/>
          </a:p>
        </p:txBody>
      </p:sp>
      <p:sp>
        <p:nvSpPr>
          <p:cNvPr id="5" name="Slide Number Placeholder 4"/>
          <p:cNvSpPr>
            <a:spLocks noGrp="1"/>
          </p:cNvSpPr>
          <p:nvPr>
            <p:ph type="sldNum" sz="quarter" idx="3"/>
          </p:nvPr>
        </p:nvSpPr>
        <p:spPr>
          <a:xfrm>
            <a:off x="3848645" y="9408982"/>
            <a:ext cx="2944283" cy="497019"/>
          </a:xfrm>
          <a:prstGeom prst="rect">
            <a:avLst/>
          </a:prstGeom>
        </p:spPr>
        <p:txBody>
          <a:bodyPr vert="horz" lIns="91303" tIns="45651" rIns="91303" bIns="45651" rtlCol="0" anchor="b"/>
          <a:lstStyle>
            <a:lvl1pPr algn="r">
              <a:defRPr sz="1200"/>
            </a:lvl1pPr>
          </a:lstStyle>
          <a:p>
            <a:fld id="{849DB761-EB58-481A-A614-93EC0132D997}" type="slidenum">
              <a:rPr lang="en-GB" smtClean="0"/>
              <a:t>‹#›</a:t>
            </a:fld>
            <a:endParaRPr lang="en-GB"/>
          </a:p>
        </p:txBody>
      </p:sp>
    </p:spTree>
    <p:extLst>
      <p:ext uri="{BB962C8B-B14F-4D97-AF65-F5344CB8AC3E}">
        <p14:creationId xmlns:p14="http://schemas.microsoft.com/office/powerpoint/2010/main" val="861502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2"/>
            <a:ext cx="2944283" cy="497020"/>
          </a:xfrm>
          <a:prstGeom prst="rect">
            <a:avLst/>
          </a:prstGeom>
        </p:spPr>
        <p:txBody>
          <a:bodyPr vert="horz" lIns="91303" tIns="45651" rIns="91303" bIns="45651" rtlCol="0"/>
          <a:lstStyle>
            <a:lvl1pPr algn="l">
              <a:defRPr sz="1200"/>
            </a:lvl1pPr>
          </a:lstStyle>
          <a:p>
            <a:endParaRPr lang="en-GB"/>
          </a:p>
        </p:txBody>
      </p:sp>
      <p:sp>
        <p:nvSpPr>
          <p:cNvPr id="3" name="Date Placeholder 2"/>
          <p:cNvSpPr>
            <a:spLocks noGrp="1"/>
          </p:cNvSpPr>
          <p:nvPr>
            <p:ph type="dt" idx="1"/>
          </p:nvPr>
        </p:nvSpPr>
        <p:spPr>
          <a:xfrm>
            <a:off x="3848645" y="2"/>
            <a:ext cx="2944283" cy="497020"/>
          </a:xfrm>
          <a:prstGeom prst="rect">
            <a:avLst/>
          </a:prstGeom>
        </p:spPr>
        <p:txBody>
          <a:bodyPr vert="horz" lIns="91303" tIns="45651" rIns="91303" bIns="45651" rtlCol="0"/>
          <a:lstStyle>
            <a:lvl1pPr algn="r">
              <a:defRPr sz="1200"/>
            </a:lvl1pPr>
          </a:lstStyle>
          <a:p>
            <a:fld id="{F32E898B-004E-41D1-A8E3-D6E8532B427D}" type="datetimeFigureOut">
              <a:rPr lang="en-GB" smtClean="0"/>
              <a:t>28/03/2022</a:t>
            </a:fld>
            <a:endParaRPr lang="en-GB"/>
          </a:p>
        </p:txBody>
      </p:sp>
      <p:sp>
        <p:nvSpPr>
          <p:cNvPr id="4" name="Slide Image Placeholder 3"/>
          <p:cNvSpPr>
            <a:spLocks noGrp="1" noRot="1" noChangeAspect="1"/>
          </p:cNvSpPr>
          <p:nvPr>
            <p:ph type="sldImg" idx="2"/>
          </p:nvPr>
        </p:nvSpPr>
        <p:spPr>
          <a:xfrm>
            <a:off x="1168400" y="1236663"/>
            <a:ext cx="4457700" cy="3343275"/>
          </a:xfrm>
          <a:prstGeom prst="rect">
            <a:avLst/>
          </a:prstGeom>
          <a:noFill/>
          <a:ln w="12700">
            <a:solidFill>
              <a:prstClr val="black"/>
            </a:solidFill>
          </a:ln>
        </p:spPr>
        <p:txBody>
          <a:bodyPr vert="horz" lIns="91303" tIns="45651" rIns="91303" bIns="45651" rtlCol="0" anchor="ctr"/>
          <a:lstStyle/>
          <a:p>
            <a:endParaRPr lang="en-GB"/>
          </a:p>
        </p:txBody>
      </p:sp>
      <p:sp>
        <p:nvSpPr>
          <p:cNvPr id="5" name="Notes Placeholder 4"/>
          <p:cNvSpPr>
            <a:spLocks noGrp="1"/>
          </p:cNvSpPr>
          <p:nvPr>
            <p:ph type="body" sz="quarter" idx="3"/>
          </p:nvPr>
        </p:nvSpPr>
        <p:spPr>
          <a:xfrm>
            <a:off x="679450" y="4767263"/>
            <a:ext cx="5435600" cy="3900488"/>
          </a:xfrm>
          <a:prstGeom prst="rect">
            <a:avLst/>
          </a:prstGeom>
        </p:spPr>
        <p:txBody>
          <a:bodyPr vert="horz" lIns="91303" tIns="45651" rIns="91303" bIns="4565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08982"/>
            <a:ext cx="2944283" cy="497019"/>
          </a:xfrm>
          <a:prstGeom prst="rect">
            <a:avLst/>
          </a:prstGeom>
        </p:spPr>
        <p:txBody>
          <a:bodyPr vert="horz" lIns="91303" tIns="45651" rIns="91303" bIns="45651"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08982"/>
            <a:ext cx="2944283" cy="497019"/>
          </a:xfrm>
          <a:prstGeom prst="rect">
            <a:avLst/>
          </a:prstGeom>
        </p:spPr>
        <p:txBody>
          <a:bodyPr vert="horz" lIns="91303" tIns="45651" rIns="91303" bIns="45651" rtlCol="0" anchor="b"/>
          <a:lstStyle>
            <a:lvl1pPr algn="r">
              <a:defRPr sz="1200"/>
            </a:lvl1pPr>
          </a:lstStyle>
          <a:p>
            <a:fld id="{AB35E783-66DD-44EB-9DB7-FA9EE95735E2}" type="slidenum">
              <a:rPr lang="en-GB" smtClean="0"/>
              <a:t>‹#›</a:t>
            </a:fld>
            <a:endParaRPr lang="en-GB"/>
          </a:p>
        </p:txBody>
      </p:sp>
    </p:spTree>
    <p:extLst>
      <p:ext uri="{BB962C8B-B14F-4D97-AF65-F5344CB8AC3E}">
        <p14:creationId xmlns:p14="http://schemas.microsoft.com/office/powerpoint/2010/main" val="30428499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A15235-9B1E-4A51-BC22-17D26A8B8C8F}" type="datetimeFigureOut">
              <a:rPr lang="en-GB" smtClean="0"/>
              <a:t>28/03/2022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80BAB5-CD32-4A2E-888D-7CE4EA5B22AA}" type="slidenum">
              <a:rPr lang="en-GB" smtClean="0"/>
              <a:t>‹#›</a:t>
            </a:fld>
            <a:endParaRPr lang="en-GB"/>
          </a:p>
        </p:txBody>
      </p:sp>
    </p:spTree>
    <p:extLst>
      <p:ext uri="{BB962C8B-B14F-4D97-AF65-F5344CB8AC3E}">
        <p14:creationId xmlns:p14="http://schemas.microsoft.com/office/powerpoint/2010/main" val="2178811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15235-9B1E-4A51-BC22-17D26A8B8C8F}" type="datetimeFigureOut">
              <a:rPr lang="en-GB" smtClean="0"/>
              <a:t>28/03/2022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80BAB5-CD32-4A2E-888D-7CE4EA5B22AA}" type="slidenum">
              <a:rPr lang="en-GB" smtClean="0"/>
              <a:t>‹#›</a:t>
            </a:fld>
            <a:endParaRPr lang="en-GB"/>
          </a:p>
        </p:txBody>
      </p:sp>
    </p:spTree>
    <p:extLst>
      <p:ext uri="{BB962C8B-B14F-4D97-AF65-F5344CB8AC3E}">
        <p14:creationId xmlns:p14="http://schemas.microsoft.com/office/powerpoint/2010/main" val="402931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A15235-9B1E-4A51-BC22-17D26A8B8C8F}" type="datetimeFigureOut">
              <a:rPr lang="en-GB" smtClean="0"/>
              <a:t>28/03/2022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80BAB5-CD32-4A2E-888D-7CE4EA5B22AA}" type="slidenum">
              <a:rPr lang="en-GB" smtClean="0"/>
              <a:t>‹#›</a:t>
            </a:fld>
            <a:endParaRPr lang="en-GB"/>
          </a:p>
        </p:txBody>
      </p:sp>
    </p:spTree>
    <p:extLst>
      <p:ext uri="{BB962C8B-B14F-4D97-AF65-F5344CB8AC3E}">
        <p14:creationId xmlns:p14="http://schemas.microsoft.com/office/powerpoint/2010/main" val="32600482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1A15235-9B1E-4A51-BC22-17D26A8B8C8F}" type="datetimeFigureOut">
              <a:rPr lang="en-GB" smtClean="0"/>
              <a:t>28/03/2022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80BAB5-CD32-4A2E-888D-7CE4EA5B22AA}" type="slidenum">
              <a:rPr lang="en-GB" smtClean="0"/>
              <a:t>‹#›</a:t>
            </a:fld>
            <a:endParaRPr lang="en-GB"/>
          </a:p>
        </p:txBody>
      </p:sp>
    </p:spTree>
    <p:extLst>
      <p:ext uri="{BB962C8B-B14F-4D97-AF65-F5344CB8AC3E}">
        <p14:creationId xmlns:p14="http://schemas.microsoft.com/office/powerpoint/2010/main" val="2877079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A15235-9B1E-4A51-BC22-17D26A8B8C8F}" type="datetimeFigureOut">
              <a:rPr lang="en-GB" smtClean="0"/>
              <a:t>28/03/2022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80BAB5-CD32-4A2E-888D-7CE4EA5B22AA}" type="slidenum">
              <a:rPr lang="en-GB" smtClean="0"/>
              <a:t>‹#›</a:t>
            </a:fld>
            <a:endParaRPr lang="en-GB"/>
          </a:p>
        </p:txBody>
      </p:sp>
    </p:spTree>
    <p:extLst>
      <p:ext uri="{BB962C8B-B14F-4D97-AF65-F5344CB8AC3E}">
        <p14:creationId xmlns:p14="http://schemas.microsoft.com/office/powerpoint/2010/main" val="2111462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1A15235-9B1E-4A51-BC22-17D26A8B8C8F}" type="datetimeFigureOut">
              <a:rPr lang="en-GB" smtClean="0"/>
              <a:t>28/03/2022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80BAB5-CD32-4A2E-888D-7CE4EA5B22AA}" type="slidenum">
              <a:rPr lang="en-GB" smtClean="0"/>
              <a:t>‹#›</a:t>
            </a:fld>
            <a:endParaRPr lang="en-GB"/>
          </a:p>
        </p:txBody>
      </p:sp>
    </p:spTree>
    <p:extLst>
      <p:ext uri="{BB962C8B-B14F-4D97-AF65-F5344CB8AC3E}">
        <p14:creationId xmlns:p14="http://schemas.microsoft.com/office/powerpoint/2010/main" val="16317126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A15235-9B1E-4A51-BC22-17D26A8B8C8F}" type="datetimeFigureOut">
              <a:rPr lang="en-GB" smtClean="0"/>
              <a:t>28/03/2022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80BAB5-CD32-4A2E-888D-7CE4EA5B22AA}" type="slidenum">
              <a:rPr lang="en-GB" smtClean="0"/>
              <a:t>‹#›</a:t>
            </a:fld>
            <a:endParaRPr lang="en-GB"/>
          </a:p>
        </p:txBody>
      </p:sp>
    </p:spTree>
    <p:extLst>
      <p:ext uri="{BB962C8B-B14F-4D97-AF65-F5344CB8AC3E}">
        <p14:creationId xmlns:p14="http://schemas.microsoft.com/office/powerpoint/2010/main" val="34080211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15235-9B1E-4A51-BC22-17D26A8B8C8F}" type="datetimeFigureOut">
              <a:rPr lang="en-GB" smtClean="0"/>
              <a:t>28/03/2022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80BAB5-CD32-4A2E-888D-7CE4EA5B22AA}" type="slidenum">
              <a:rPr lang="en-GB" smtClean="0"/>
              <a:t>‹#›</a:t>
            </a:fld>
            <a:endParaRPr lang="en-GB"/>
          </a:p>
        </p:txBody>
      </p:sp>
    </p:spTree>
    <p:extLst>
      <p:ext uri="{BB962C8B-B14F-4D97-AF65-F5344CB8AC3E}">
        <p14:creationId xmlns:p14="http://schemas.microsoft.com/office/powerpoint/2010/main" val="2341826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15235-9B1E-4A51-BC22-17D26A8B8C8F}" type="datetimeFigureOut">
              <a:rPr lang="en-GB" smtClean="0"/>
              <a:t>28/03/2022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80BAB5-CD32-4A2E-888D-7CE4EA5B22AA}" type="slidenum">
              <a:rPr lang="en-GB" smtClean="0"/>
              <a:t>‹#›</a:t>
            </a:fld>
            <a:endParaRPr lang="en-GB"/>
          </a:p>
        </p:txBody>
      </p:sp>
    </p:spTree>
    <p:extLst>
      <p:ext uri="{BB962C8B-B14F-4D97-AF65-F5344CB8AC3E}">
        <p14:creationId xmlns:p14="http://schemas.microsoft.com/office/powerpoint/2010/main" val="3619858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15235-9B1E-4A51-BC22-17D26A8B8C8F}" type="datetimeFigureOut">
              <a:rPr lang="en-GB" smtClean="0"/>
              <a:t>28/03/2022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80BAB5-CD32-4A2E-888D-7CE4EA5B22AA}" type="slidenum">
              <a:rPr lang="en-GB" smtClean="0"/>
              <a:t>‹#›</a:t>
            </a:fld>
            <a:endParaRPr lang="en-GB"/>
          </a:p>
        </p:txBody>
      </p:sp>
    </p:spTree>
    <p:extLst>
      <p:ext uri="{BB962C8B-B14F-4D97-AF65-F5344CB8AC3E}">
        <p14:creationId xmlns:p14="http://schemas.microsoft.com/office/powerpoint/2010/main" val="1100051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15235-9B1E-4A51-BC22-17D26A8B8C8F}" type="datetimeFigureOut">
              <a:rPr lang="en-GB" smtClean="0"/>
              <a:t>28/03/2022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80BAB5-CD32-4A2E-888D-7CE4EA5B22AA}" type="slidenum">
              <a:rPr lang="en-GB" smtClean="0"/>
              <a:t>‹#›</a:t>
            </a:fld>
            <a:endParaRPr lang="en-GB"/>
          </a:p>
        </p:txBody>
      </p:sp>
    </p:spTree>
    <p:extLst>
      <p:ext uri="{BB962C8B-B14F-4D97-AF65-F5344CB8AC3E}">
        <p14:creationId xmlns:p14="http://schemas.microsoft.com/office/powerpoint/2010/main" val="6340321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p>
        </p:txBody>
      </p:sp>
      <p:sp>
        <p:nvSpPr>
          <p:cNvPr id="3" name="Content Placeholder 2"/>
          <p:cNvSpPr>
            <a:spLocks noGrp="1"/>
          </p:cNvSpPr>
          <p:nvPr>
            <p:ph sz="half" idx="1"/>
          </p:nvPr>
        </p:nvSpPr>
        <p:spPr>
          <a:xfrm>
            <a:off x="685800" y="1981200"/>
            <a:ext cx="7772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4114800"/>
            <a:ext cx="7772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a:extLst>
              <a:ext uri="{FF2B5EF4-FFF2-40B4-BE49-F238E27FC236}">
                <a16:creationId xmlns:a16="http://schemas.microsoft.com/office/drawing/2014/main" id="{C2A073C8-E4EF-4BE3-93DD-CE684E938545}"/>
              </a:ext>
            </a:extLst>
          </p:cNvPr>
          <p:cNvSpPr>
            <a:spLocks noGrp="1" noChangeArrowheads="1"/>
          </p:cNvSpPr>
          <p:nvPr>
            <p:ph type="ftr" sz="quarter" idx="10"/>
          </p:nvPr>
        </p:nvSpPr>
        <p:spPr/>
        <p:txBody>
          <a:bodyPr/>
          <a:lstStyle>
            <a:lvl1pPr>
              <a:defRPr/>
            </a:lvl1pPr>
          </a:lstStyle>
          <a:p>
            <a:pPr>
              <a:defRPr/>
            </a:pPr>
            <a:endParaRPr lang="en-US"/>
          </a:p>
          <a:p>
            <a:pPr>
              <a:defRPr/>
            </a:pPr>
            <a:r>
              <a:rPr lang="en-US"/>
              <a:t>                                          </a:t>
            </a:r>
            <a:r>
              <a:rPr lang="en-US">
                <a:sym typeface="Symbol" pitchFamily="18" charset="2"/>
              </a:rPr>
              <a:t>                  </a:t>
            </a:r>
            <a:r>
              <a:rPr lang="en-US"/>
              <a:t> </a:t>
            </a:r>
          </a:p>
        </p:txBody>
      </p:sp>
      <p:sp>
        <p:nvSpPr>
          <p:cNvPr id="6" name="Rectangle 6">
            <a:extLst>
              <a:ext uri="{FF2B5EF4-FFF2-40B4-BE49-F238E27FC236}">
                <a16:creationId xmlns:a16="http://schemas.microsoft.com/office/drawing/2014/main" id="{87112D81-4E1C-4AFC-AFCA-F1FE7D9731D6}"/>
              </a:ext>
            </a:extLst>
          </p:cNvPr>
          <p:cNvSpPr>
            <a:spLocks noGrp="1" noChangeArrowheads="1"/>
          </p:cNvSpPr>
          <p:nvPr>
            <p:ph type="sldNum" sz="quarter" idx="11"/>
          </p:nvPr>
        </p:nvSpPr>
        <p:spPr/>
        <p:txBody>
          <a:bodyPr/>
          <a:lstStyle>
            <a:lvl1pPr>
              <a:defRPr i="1"/>
            </a:lvl1pPr>
          </a:lstStyle>
          <a:p>
            <a:endParaRPr lang="en-US" altLang="en-US" i="0"/>
          </a:p>
          <a:p>
            <a:r>
              <a:rPr lang="en-US" altLang="en-US"/>
              <a:t>10-</a:t>
            </a:r>
            <a:fld id="{4BAA8C53-1877-4F86-838E-2FF80CB12756}" type="slidenum">
              <a:rPr lang="en-US" altLang="en-US"/>
              <a:pPr/>
              <a:t>‹#›</a:t>
            </a:fld>
            <a:endParaRPr lang="en-US" altLang="en-US"/>
          </a:p>
        </p:txBody>
      </p:sp>
    </p:spTree>
    <p:extLst>
      <p:ext uri="{BB962C8B-B14F-4D97-AF65-F5344CB8AC3E}">
        <p14:creationId xmlns:p14="http://schemas.microsoft.com/office/powerpoint/2010/main" val="29109690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1A15235-9B1E-4A51-BC22-17D26A8B8C8F}" type="datetimeFigureOut">
              <a:rPr lang="en-GB" smtClean="0">
                <a:solidFill>
                  <a:prstClr val="black">
                    <a:tint val="75000"/>
                  </a:prstClr>
                </a:solidFill>
              </a:rPr>
              <a:pPr/>
              <a:t>28/03/2022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201390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1A15235-9B1E-4A51-BC22-17D26A8B8C8F}" type="datetimeFigureOut">
              <a:rPr lang="en-GB" smtClean="0">
                <a:solidFill>
                  <a:prstClr val="black">
                    <a:tint val="75000"/>
                  </a:prstClr>
                </a:solidFill>
              </a:rPr>
              <a:pPr/>
              <a:t>28/03/2022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755034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A15235-9B1E-4A51-BC22-17D26A8B8C8F}" type="datetimeFigureOut">
              <a:rPr lang="en-GB" smtClean="0">
                <a:solidFill>
                  <a:prstClr val="black">
                    <a:tint val="75000"/>
                  </a:prstClr>
                </a:solidFill>
              </a:rPr>
              <a:pPr/>
              <a:t>28/03/2022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219729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1A15235-9B1E-4A51-BC22-17D26A8B8C8F}" type="datetimeFigureOut">
              <a:rPr lang="en-GB" smtClean="0">
                <a:solidFill>
                  <a:prstClr val="black">
                    <a:tint val="75000"/>
                  </a:prstClr>
                </a:solidFill>
              </a:rPr>
              <a:pPr/>
              <a:t>28/03/2022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668670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1A15235-9B1E-4A51-BC22-17D26A8B8C8F}" type="datetimeFigureOut">
              <a:rPr lang="en-GB" smtClean="0">
                <a:solidFill>
                  <a:prstClr val="black">
                    <a:tint val="75000"/>
                  </a:prstClr>
                </a:solidFill>
              </a:rPr>
              <a:pPr/>
              <a:t>28/03/2022</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823361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1A15235-9B1E-4A51-BC22-17D26A8B8C8F}" type="datetimeFigureOut">
              <a:rPr lang="en-GB" smtClean="0">
                <a:solidFill>
                  <a:prstClr val="black">
                    <a:tint val="75000"/>
                  </a:prstClr>
                </a:solidFill>
              </a:rPr>
              <a:pPr/>
              <a:t>28/03/2022</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39207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A15235-9B1E-4A51-BC22-17D26A8B8C8F}" type="datetimeFigureOut">
              <a:rPr lang="en-GB" smtClean="0">
                <a:solidFill>
                  <a:prstClr val="black">
                    <a:tint val="75000"/>
                  </a:prstClr>
                </a:solidFill>
              </a:rPr>
              <a:pPr/>
              <a:t>28/03/2022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509216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1A15235-9B1E-4A51-BC22-17D26A8B8C8F}" type="datetimeFigureOut">
              <a:rPr lang="en-GB" smtClean="0">
                <a:solidFill>
                  <a:prstClr val="black">
                    <a:tint val="75000"/>
                  </a:prstClr>
                </a:solidFill>
              </a:rPr>
              <a:pPr/>
              <a:t>28/03/2022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374974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1A15235-9B1E-4A51-BC22-17D26A8B8C8F}" type="datetimeFigureOut">
              <a:rPr lang="en-GB" smtClean="0">
                <a:solidFill>
                  <a:prstClr val="black">
                    <a:tint val="75000"/>
                  </a:prstClr>
                </a:solidFill>
              </a:rPr>
              <a:pPr/>
              <a:t>28/03/2022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031028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1A15235-9B1E-4A51-BC22-17D26A8B8C8F}" type="datetimeFigureOut">
              <a:rPr lang="en-GB" smtClean="0">
                <a:solidFill>
                  <a:prstClr val="black">
                    <a:tint val="75000"/>
                  </a:prstClr>
                </a:solidFill>
              </a:rPr>
              <a:pPr/>
              <a:t>28/03/2022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434682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1A15235-9B1E-4A51-BC22-17D26A8B8C8F}" type="datetimeFigureOut">
              <a:rPr lang="en-GB" smtClean="0">
                <a:solidFill>
                  <a:prstClr val="black">
                    <a:tint val="75000"/>
                  </a:prstClr>
                </a:solidFill>
              </a:rPr>
              <a:pPr/>
              <a:t>28/03/2022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214172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A15235-9B1E-4A51-BC22-17D26A8B8C8F}" type="datetimeFigureOut">
              <a:rPr lang="en-GB" smtClean="0"/>
              <a:t>28/03/2022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80BAB5-CD32-4A2E-888D-7CE4EA5B22AA}" type="slidenum">
              <a:rPr lang="en-GB" smtClean="0"/>
              <a:t>‹#›</a:t>
            </a:fld>
            <a:endParaRPr lang="en-GB"/>
          </a:p>
        </p:txBody>
      </p:sp>
    </p:spTree>
    <p:extLst>
      <p:ext uri="{BB962C8B-B14F-4D97-AF65-F5344CB8AC3E}">
        <p14:creationId xmlns:p14="http://schemas.microsoft.com/office/powerpoint/2010/main" val="3460621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1A15235-9B1E-4A51-BC22-17D26A8B8C8F}" type="datetimeFigureOut">
              <a:rPr lang="en-GB" smtClean="0">
                <a:solidFill>
                  <a:prstClr val="black">
                    <a:tint val="75000"/>
                  </a:prstClr>
                </a:solidFill>
              </a:rPr>
              <a:pPr/>
              <a:t>28/03/2022</a:t>
            </a:fld>
            <a:endParaRPr lang="en-GB">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914128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Ktv-CaOt6UQ?feature=oembed"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WTisqAc6Eto?feature=oembed" TargetMode="External"/></Relationships>
</file>

<file path=ppt/slides/_rels/slide29.xml.rels><?xml version="1.0" encoding="UTF-8" standalone="yes"?>
<Relationships xmlns="http://schemas.openxmlformats.org/package/2006/relationships"><Relationship Id="rId2" Type="http://schemas.openxmlformats.org/officeDocument/2006/relationships/hyperlink" Target="https://www.teachpe.com/anatomy-physiology/structure-of-skeletal-muscle" TargetMode="Externa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14.xml"/><Relationship Id="rId1" Type="http://schemas.openxmlformats.org/officeDocument/2006/relationships/video" Target="https://www.youtube.com/embed/nTZnBdeIb5c?feature=oembed"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teachpe.com/anatomy-physiology/nerve-propogation-motor-units" TargetMode="Externa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hyperlink" Target="https://www.teachpe.com/anatomy-physiology/energy-systems" TargetMode="Externa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2.xml"/><Relationship Id="rId1" Type="http://schemas.openxmlformats.org/officeDocument/2006/relationships/video" Target="https://www.youtube.com/embed/7_LZFmfeCuk?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5ADAED2D-3BE9-4C25-900F-22D8D4FA7F35}"/>
              </a:ext>
            </a:extLst>
          </p:cNvPr>
          <p:cNvSpPr>
            <a:spLocks noGrp="1" noChangeArrowheads="1"/>
          </p:cNvSpPr>
          <p:nvPr>
            <p:ph type="ctrTitle"/>
          </p:nvPr>
        </p:nvSpPr>
        <p:spPr>
          <a:xfrm>
            <a:off x="5598460" y="1783959"/>
            <a:ext cx="3065480" cy="2889114"/>
          </a:xfrm>
        </p:spPr>
        <p:txBody>
          <a:bodyPr anchor="b">
            <a:normAutofit/>
          </a:bodyPr>
          <a:lstStyle/>
          <a:p>
            <a:pPr algn="l"/>
            <a:r>
              <a:rPr lang="en-US" altLang="en-US" sz="4700"/>
              <a:t>Structure of Skeletal Muscle</a:t>
            </a:r>
          </a:p>
        </p:txBody>
      </p:sp>
      <p:sp>
        <p:nvSpPr>
          <p:cNvPr id="31747" name="Rectangle 3">
            <a:extLst>
              <a:ext uri="{FF2B5EF4-FFF2-40B4-BE49-F238E27FC236}">
                <a16:creationId xmlns:a16="http://schemas.microsoft.com/office/drawing/2014/main" id="{8A6FD75D-0CD6-4BD6-9947-1F239ADCC259}"/>
              </a:ext>
            </a:extLst>
          </p:cNvPr>
          <p:cNvSpPr>
            <a:spLocks noGrp="1" noChangeArrowheads="1"/>
          </p:cNvSpPr>
          <p:nvPr>
            <p:ph type="subTitle" idx="1"/>
          </p:nvPr>
        </p:nvSpPr>
        <p:spPr>
          <a:xfrm>
            <a:off x="5598459" y="4750893"/>
            <a:ext cx="3065478" cy="1147863"/>
          </a:xfrm>
        </p:spPr>
        <p:txBody>
          <a:bodyPr anchor="t">
            <a:normAutofit/>
          </a:bodyPr>
          <a:lstStyle/>
          <a:p>
            <a:pPr algn="l"/>
            <a:endParaRPr lang="en-US" altLang="en-US" sz="1700"/>
          </a:p>
        </p:txBody>
      </p:sp>
      <p:sp>
        <p:nvSpPr>
          <p:cNvPr id="73" name="Freeform: Shape 72">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1749" name="Picture 31748" descr="The radiologic figure of a skeleton">
            <a:extLst>
              <a:ext uri="{FF2B5EF4-FFF2-40B4-BE49-F238E27FC236}">
                <a16:creationId xmlns:a16="http://schemas.microsoft.com/office/drawing/2014/main" id="{0FEB7C73-E5A8-C019-3238-A822A4E9C4F5}"/>
              </a:ext>
            </a:extLst>
          </p:cNvPr>
          <p:cNvPicPr>
            <a:picLocks noChangeAspect="1"/>
          </p:cNvPicPr>
          <p:nvPr/>
        </p:nvPicPr>
        <p:blipFill rotWithShape="1">
          <a:blip r:embed="rId2"/>
          <a:srcRect l="49078" r="-1" b="-1"/>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1746"/>
                                        </p:tgtEl>
                                        <p:attrNameLst>
                                          <p:attrName>style.visibility</p:attrName>
                                        </p:attrNameLst>
                                      </p:cBhvr>
                                      <p:to>
                                        <p:strVal val="visible"/>
                                      </p:to>
                                    </p:set>
                                    <p:animEffect transition="in" filter="fade">
                                      <p:cBhvr>
                                        <p:cTn id="7" dur="700"/>
                                        <p:tgtEl>
                                          <p:spTgt spid="317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0" name="Rectangle 2">
            <a:extLst>
              <a:ext uri="{FF2B5EF4-FFF2-40B4-BE49-F238E27FC236}">
                <a16:creationId xmlns:a16="http://schemas.microsoft.com/office/drawing/2014/main" id="{B2F2175E-D37E-46AB-BD5E-3E79A3176556}"/>
              </a:ext>
            </a:extLst>
          </p:cNvPr>
          <p:cNvSpPr>
            <a:spLocks noGrp="1" noChangeArrowheads="1"/>
          </p:cNvSpPr>
          <p:nvPr>
            <p:ph type="title"/>
          </p:nvPr>
        </p:nvSpPr>
        <p:spPr>
          <a:xfrm>
            <a:off x="515125" y="1153572"/>
            <a:ext cx="2400300" cy="4461163"/>
          </a:xfrm>
        </p:spPr>
        <p:txBody>
          <a:bodyPr>
            <a:normAutofit/>
          </a:bodyPr>
          <a:lstStyle/>
          <a:p>
            <a:r>
              <a:rPr lang="en-US" altLang="en-US" sz="3400">
                <a:solidFill>
                  <a:srgbClr val="FFFFFF"/>
                </a:solidFill>
              </a:rPr>
              <a:t>Introduction	</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2771" name="Rectangle 3">
            <a:extLst>
              <a:ext uri="{FF2B5EF4-FFF2-40B4-BE49-F238E27FC236}">
                <a16:creationId xmlns:a16="http://schemas.microsoft.com/office/drawing/2014/main" id="{37DDECBA-C12F-412F-9D3C-3D035746989F}"/>
              </a:ext>
            </a:extLst>
          </p:cNvPr>
          <p:cNvSpPr>
            <a:spLocks noGrp="1" noChangeArrowheads="1"/>
          </p:cNvSpPr>
          <p:nvPr>
            <p:ph type="body" idx="1"/>
          </p:nvPr>
        </p:nvSpPr>
        <p:spPr>
          <a:xfrm>
            <a:off x="3335481" y="591344"/>
            <a:ext cx="5179868" cy="5585619"/>
          </a:xfrm>
        </p:spPr>
        <p:txBody>
          <a:bodyPr anchor="ctr">
            <a:normAutofit/>
          </a:bodyPr>
          <a:lstStyle/>
          <a:p>
            <a:r>
              <a:rPr lang="en-US" altLang="en-US" sz="1700" dirty="0"/>
              <a:t>All activities that involve movement depend on muscles</a:t>
            </a:r>
          </a:p>
          <a:p>
            <a:r>
              <a:rPr lang="en-US" altLang="en-US" sz="1700" dirty="0"/>
              <a:t>650 muscles in the human body</a:t>
            </a:r>
          </a:p>
          <a:p>
            <a:r>
              <a:rPr lang="en-US" altLang="en-US" sz="1700" dirty="0"/>
              <a:t>Various purposes for  muscles for:</a:t>
            </a:r>
          </a:p>
          <a:p>
            <a:pPr lvl="1"/>
            <a:r>
              <a:rPr lang="en-US" altLang="en-US" sz="1700" dirty="0"/>
              <a:t>Locomotion</a:t>
            </a:r>
          </a:p>
          <a:p>
            <a:pPr lvl="1"/>
            <a:r>
              <a:rPr lang="en-US" altLang="en-US" sz="1700" dirty="0"/>
              <a:t>Upright posture</a:t>
            </a:r>
          </a:p>
          <a:p>
            <a:pPr lvl="1"/>
            <a:r>
              <a:rPr lang="en-US" altLang="en-US" sz="1700" dirty="0"/>
              <a:t>Balancing on two legs</a:t>
            </a:r>
          </a:p>
          <a:p>
            <a:pPr lvl="1"/>
            <a:r>
              <a:rPr lang="en-US" altLang="en-US" sz="1700" dirty="0"/>
              <a:t>Support of internal organs</a:t>
            </a:r>
          </a:p>
          <a:p>
            <a:pPr lvl="1"/>
            <a:r>
              <a:rPr lang="en-US" altLang="en-US" sz="1700" dirty="0"/>
              <a:t>Controlling valves and body openings</a:t>
            </a:r>
          </a:p>
          <a:p>
            <a:pPr lvl="1"/>
            <a:r>
              <a:rPr lang="en-US" altLang="en-US" sz="1700" dirty="0"/>
              <a:t>Production of heat</a:t>
            </a:r>
          </a:p>
          <a:p>
            <a:pPr lvl="1"/>
            <a:r>
              <a:rPr lang="en-US" altLang="en-US" sz="1700" dirty="0"/>
              <a:t>Movement of materials along internal tubes</a:t>
            </a:r>
          </a:p>
          <a:p>
            <a:pPr lvl="1"/>
            <a:endParaRPr lang="en-US" altLang="en-US" sz="17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199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063E5E63-65F2-4C46-AF7E-EBB239F57D8E}"/>
              </a:ext>
            </a:extLst>
          </p:cNvPr>
          <p:cNvSpPr>
            <a:spLocks noGrp="1"/>
          </p:cNvSpPr>
          <p:nvPr>
            <p:ph type="title"/>
          </p:nvPr>
        </p:nvSpPr>
        <p:spPr>
          <a:xfrm>
            <a:off x="393555" y="620392"/>
            <a:ext cx="2856201" cy="5504688"/>
          </a:xfrm>
        </p:spPr>
        <p:txBody>
          <a:bodyPr>
            <a:normAutofit/>
          </a:bodyPr>
          <a:lstStyle/>
          <a:p>
            <a:r>
              <a:rPr lang="en-US" altLang="en-US" sz="5200">
                <a:solidFill>
                  <a:schemeClr val="bg1"/>
                </a:solidFill>
              </a:rPr>
              <a:t>Three types of muscles in the human body</a:t>
            </a:r>
            <a:br>
              <a:rPr lang="en-US" altLang="en-US" sz="5200">
                <a:solidFill>
                  <a:schemeClr val="bg1"/>
                </a:solidFill>
              </a:rPr>
            </a:br>
            <a:endParaRPr lang="en-GB" sz="5200">
              <a:solidFill>
                <a:schemeClr val="bg1"/>
              </a:solidFill>
            </a:endParaRPr>
          </a:p>
        </p:txBody>
      </p:sp>
      <p:graphicFrame>
        <p:nvGraphicFramePr>
          <p:cNvPr id="8" name="Content Placeholder 5">
            <a:extLst>
              <a:ext uri="{FF2B5EF4-FFF2-40B4-BE49-F238E27FC236}">
                <a16:creationId xmlns:a16="http://schemas.microsoft.com/office/drawing/2014/main" id="{97FE7671-3E7A-3A6A-B59A-48B7BE774B26}"/>
              </a:ext>
            </a:extLst>
          </p:cNvPr>
          <p:cNvGraphicFramePr>
            <a:graphicFrameLocks noGrp="1"/>
          </p:cNvGraphicFramePr>
          <p:nvPr>
            <p:ph idx="1"/>
            <p:extLst>
              <p:ext uri="{D42A27DB-BD31-4B8C-83A1-F6EECF244321}">
                <p14:modId xmlns:p14="http://schemas.microsoft.com/office/powerpoint/2010/main" val="1328334470"/>
              </p:ext>
            </p:extLst>
          </p:nvPr>
        </p:nvGraphicFramePr>
        <p:xfrm>
          <a:off x="4101291"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04990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Slide Number Placeholder 4">
            <a:extLst>
              <a:ext uri="{FF2B5EF4-FFF2-40B4-BE49-F238E27FC236}">
                <a16:creationId xmlns:a16="http://schemas.microsoft.com/office/drawing/2014/main" id="{F03B7008-3417-4FF9-AF07-291B4073B22A}"/>
              </a:ext>
            </a:extLst>
          </p:cNvPr>
          <p:cNvSpPr>
            <a:spLocks noGrp="1"/>
          </p:cNvSpPr>
          <p:nvPr>
            <p:ph type="sldNum" sz="quarter" idx="12"/>
          </p:nvPr>
        </p:nvSpPr>
        <p:spPr>
          <a:xfrm>
            <a:off x="3124200" y="6245225"/>
            <a:ext cx="2895600" cy="476250"/>
          </a:xfrm>
        </p:spPr>
        <p:txBody>
          <a:bodyPr/>
          <a:lstStyle>
            <a:lvl1pPr>
              <a:spcBef>
                <a:spcPct val="20000"/>
              </a:spcBef>
              <a:buClr>
                <a:schemeClr val="hlink"/>
              </a:buClr>
              <a:buFont typeface="Wingdings" panose="05000000000000000000" pitchFamily="2" charset="2"/>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9pPr>
          </a:lstStyle>
          <a:p>
            <a:pPr algn="ctr">
              <a:spcBef>
                <a:spcPct val="0"/>
              </a:spcBef>
              <a:buClrTx/>
              <a:buFontTx/>
              <a:buNone/>
            </a:pPr>
            <a:endParaRPr lang="en-US" altLang="en-US" sz="1400">
              <a:latin typeface="Times New Roman" panose="02020603050405020304" pitchFamily="18" charset="0"/>
            </a:endParaRPr>
          </a:p>
          <a:p>
            <a:pPr algn="ctr">
              <a:spcBef>
                <a:spcPct val="0"/>
              </a:spcBef>
              <a:buClrTx/>
              <a:buFontTx/>
              <a:buNone/>
            </a:pPr>
            <a:r>
              <a:rPr lang="en-US" altLang="en-US" sz="1400" i="1">
                <a:latin typeface="Times New Roman" panose="02020603050405020304" pitchFamily="18" charset="0"/>
              </a:rPr>
              <a:t>10-</a:t>
            </a:r>
            <a:fld id="{78617901-E7B1-4F87-B7A3-7A247F80C186}" type="slidenum">
              <a:rPr lang="en-US" altLang="en-US" sz="1400" i="1">
                <a:latin typeface="Times New Roman" panose="02020603050405020304" pitchFamily="18" charset="0"/>
              </a:rPr>
              <a:pPr algn="ctr">
                <a:spcBef>
                  <a:spcPct val="0"/>
                </a:spcBef>
                <a:buClrTx/>
                <a:buFontTx/>
                <a:buNone/>
              </a:pPr>
              <a:t>4</a:t>
            </a:fld>
            <a:endParaRPr lang="en-US" altLang="en-US" sz="1400" i="1">
              <a:latin typeface="Times New Roman" panose="02020603050405020304" pitchFamily="18" charset="0"/>
            </a:endParaRPr>
          </a:p>
        </p:txBody>
      </p:sp>
      <p:sp>
        <p:nvSpPr>
          <p:cNvPr id="3075" name="Rectangle 2">
            <a:extLst>
              <a:ext uri="{FF2B5EF4-FFF2-40B4-BE49-F238E27FC236}">
                <a16:creationId xmlns:a16="http://schemas.microsoft.com/office/drawing/2014/main" id="{08BE4375-5C84-447E-8506-404016BAB772}"/>
              </a:ext>
            </a:extLst>
          </p:cNvPr>
          <p:cNvSpPr>
            <a:spLocks noGrp="1" noChangeArrowheads="1"/>
          </p:cNvSpPr>
          <p:nvPr>
            <p:ph type="title"/>
          </p:nvPr>
        </p:nvSpPr>
        <p:spPr/>
        <p:txBody>
          <a:bodyPr/>
          <a:lstStyle/>
          <a:p>
            <a:pPr>
              <a:defRPr/>
            </a:pPr>
            <a:r>
              <a:rPr lang="en-US" altLang="en-US" sz="4800" dirty="0"/>
              <a:t>Skeletal muscle</a:t>
            </a:r>
            <a:br>
              <a:rPr lang="en-US" altLang="en-US" sz="2400" dirty="0"/>
            </a:br>
            <a:endParaRPr lang="en-US" altLang="en-US" sz="4000" b="1" dirty="0">
              <a:solidFill>
                <a:schemeClr val="tx1"/>
              </a:solidFill>
            </a:endParaRPr>
          </a:p>
        </p:txBody>
      </p:sp>
      <p:sp>
        <p:nvSpPr>
          <p:cNvPr id="3076" name="Rectangle 3">
            <a:extLst>
              <a:ext uri="{FF2B5EF4-FFF2-40B4-BE49-F238E27FC236}">
                <a16:creationId xmlns:a16="http://schemas.microsoft.com/office/drawing/2014/main" id="{051BF5D8-A81B-45C4-9D7D-E6461D942BF9}"/>
              </a:ext>
            </a:extLst>
          </p:cNvPr>
          <p:cNvSpPr>
            <a:spLocks noGrp="1" noChangeArrowheads="1"/>
          </p:cNvSpPr>
          <p:nvPr>
            <p:ph type="body" idx="1"/>
          </p:nvPr>
        </p:nvSpPr>
        <p:spPr>
          <a:xfrm>
            <a:off x="685800" y="1981200"/>
            <a:ext cx="8458200" cy="4114800"/>
          </a:xfrm>
        </p:spPr>
        <p:txBody>
          <a:bodyPr>
            <a:normAutofit/>
          </a:bodyPr>
          <a:lstStyle/>
          <a:p>
            <a:pPr lvl="1">
              <a:defRPr/>
            </a:pPr>
            <a:r>
              <a:rPr lang="en-US" altLang="en-US" sz="3200" dirty="0"/>
              <a:t>Attaches to bone, skin or fascia</a:t>
            </a:r>
          </a:p>
          <a:p>
            <a:pPr lvl="1">
              <a:defRPr/>
            </a:pPr>
            <a:r>
              <a:rPr lang="en-US" altLang="en-US" sz="3200" dirty="0"/>
              <a:t>Striated with light &amp; dark bands visible with scope </a:t>
            </a:r>
          </a:p>
          <a:p>
            <a:pPr lvl="1">
              <a:defRPr/>
            </a:pPr>
            <a:r>
              <a:rPr lang="en-US" altLang="en-US" sz="3200" dirty="0"/>
              <a:t>Voluntary control of contraction &amp; relaxation</a:t>
            </a:r>
          </a:p>
        </p:txBody>
      </p:sp>
      <p:pic>
        <p:nvPicPr>
          <p:cNvPr id="4101" name="Picture 4" descr="Exhibit 10_3">
            <a:extLst>
              <a:ext uri="{FF2B5EF4-FFF2-40B4-BE49-F238E27FC236}">
                <a16:creationId xmlns:a16="http://schemas.microsoft.com/office/drawing/2014/main" id="{C09ACE4C-9599-46DB-AE09-8D6FA027F6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210175"/>
            <a:ext cx="9144000" cy="1255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7" name="Oval 5">
            <a:extLst>
              <a:ext uri="{FF2B5EF4-FFF2-40B4-BE49-F238E27FC236}">
                <a16:creationId xmlns:a16="http://schemas.microsoft.com/office/drawing/2014/main" id="{38ED8A3E-B2E5-432B-A3ED-F055970C3B98}"/>
              </a:ext>
            </a:extLst>
          </p:cNvPr>
          <p:cNvSpPr>
            <a:spLocks noChangeArrowheads="1"/>
          </p:cNvSpPr>
          <p:nvPr/>
        </p:nvSpPr>
        <p:spPr bwMode="auto">
          <a:xfrm>
            <a:off x="228600" y="5257800"/>
            <a:ext cx="2667000" cy="1143000"/>
          </a:xfrm>
          <a:prstGeom prst="ellipse">
            <a:avLst/>
          </a:prstGeom>
          <a:noFill/>
          <a:ln w="76200">
            <a:solidFill>
              <a:schemeClr val="accent2"/>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hlink"/>
              </a:buClr>
              <a:buFont typeface="Wingdings" panose="05000000000000000000" pitchFamily="2" charset="2"/>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FontTx/>
              <a:buNone/>
            </a:pPr>
            <a:endParaRPr lang="en-US" altLang="en-US" sz="2400">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8197"/>
                                        </p:tgtEl>
                                        <p:attrNameLst>
                                          <p:attrName>style.visibility</p:attrName>
                                        </p:attrNameLst>
                                      </p:cBhvr>
                                      <p:to>
                                        <p:strVal val="visible"/>
                                      </p:to>
                                    </p:set>
                                    <p:anim calcmode="lin" valueType="num">
                                      <p:cBhvr additive="base">
                                        <p:cTn id="7" dur="500" fill="hold"/>
                                        <p:tgtEl>
                                          <p:spTgt spid="8197"/>
                                        </p:tgtEl>
                                        <p:attrNameLst>
                                          <p:attrName>ppt_x</p:attrName>
                                        </p:attrNameLst>
                                      </p:cBhvr>
                                      <p:tavLst>
                                        <p:tav tm="0">
                                          <p:val>
                                            <p:strVal val="1+#ppt_w/2"/>
                                          </p:val>
                                        </p:tav>
                                        <p:tav tm="100000">
                                          <p:val>
                                            <p:strVal val="#ppt_x"/>
                                          </p:val>
                                        </p:tav>
                                      </p:tavLst>
                                    </p:anim>
                                    <p:anim calcmode="lin" valueType="num">
                                      <p:cBhvr additive="base">
                                        <p:cTn id="8" dur="500" fill="hold"/>
                                        <p:tgtEl>
                                          <p:spTgt spid="819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Number Placeholder 4">
            <a:extLst>
              <a:ext uri="{FF2B5EF4-FFF2-40B4-BE49-F238E27FC236}">
                <a16:creationId xmlns:a16="http://schemas.microsoft.com/office/drawing/2014/main" id="{423DCF2E-4E66-4217-B16F-3279641C8C47}"/>
              </a:ext>
            </a:extLst>
          </p:cNvPr>
          <p:cNvSpPr>
            <a:spLocks noGrp="1"/>
          </p:cNvSpPr>
          <p:nvPr>
            <p:ph type="sldNum" sz="quarter" idx="12"/>
          </p:nvPr>
        </p:nvSpPr>
        <p:spPr>
          <a:xfrm>
            <a:off x="3124200" y="6245225"/>
            <a:ext cx="2895600" cy="476250"/>
          </a:xfrm>
        </p:spPr>
        <p:txBody>
          <a:bodyPr/>
          <a:lstStyle>
            <a:lvl1pPr>
              <a:spcBef>
                <a:spcPct val="20000"/>
              </a:spcBef>
              <a:buClr>
                <a:schemeClr val="hlink"/>
              </a:buClr>
              <a:buFont typeface="Wingdings" panose="05000000000000000000" pitchFamily="2" charset="2"/>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9pPr>
          </a:lstStyle>
          <a:p>
            <a:pPr algn="ctr">
              <a:spcBef>
                <a:spcPct val="0"/>
              </a:spcBef>
              <a:buClrTx/>
              <a:buFontTx/>
              <a:buNone/>
            </a:pPr>
            <a:endParaRPr lang="en-US" altLang="en-US" sz="1400">
              <a:latin typeface="Times New Roman" panose="02020603050405020304" pitchFamily="18" charset="0"/>
            </a:endParaRPr>
          </a:p>
          <a:p>
            <a:pPr algn="ctr">
              <a:spcBef>
                <a:spcPct val="0"/>
              </a:spcBef>
              <a:buClrTx/>
              <a:buFontTx/>
              <a:buNone/>
            </a:pPr>
            <a:r>
              <a:rPr lang="en-US" altLang="en-US" sz="1400" i="1">
                <a:latin typeface="Times New Roman" panose="02020603050405020304" pitchFamily="18" charset="0"/>
              </a:rPr>
              <a:t>10-</a:t>
            </a:r>
            <a:fld id="{93B4F138-BF97-49C8-BDF0-01DA8D28C15F}" type="slidenum">
              <a:rPr lang="en-US" altLang="en-US" sz="1400" i="1">
                <a:latin typeface="Times New Roman" panose="02020603050405020304" pitchFamily="18" charset="0"/>
              </a:rPr>
              <a:pPr algn="ctr">
                <a:spcBef>
                  <a:spcPct val="0"/>
                </a:spcBef>
                <a:buClrTx/>
                <a:buFontTx/>
                <a:buNone/>
              </a:pPr>
              <a:t>5</a:t>
            </a:fld>
            <a:endParaRPr lang="en-US" altLang="en-US" sz="1400" i="1">
              <a:latin typeface="Times New Roman" panose="02020603050405020304" pitchFamily="18" charset="0"/>
            </a:endParaRPr>
          </a:p>
        </p:txBody>
      </p:sp>
      <p:sp>
        <p:nvSpPr>
          <p:cNvPr id="4099" name="Rectangle 2">
            <a:extLst>
              <a:ext uri="{FF2B5EF4-FFF2-40B4-BE49-F238E27FC236}">
                <a16:creationId xmlns:a16="http://schemas.microsoft.com/office/drawing/2014/main" id="{0C8DACCA-4BF6-4A2A-871B-B09ACC022F9C}"/>
              </a:ext>
            </a:extLst>
          </p:cNvPr>
          <p:cNvSpPr>
            <a:spLocks noGrp="1" noChangeArrowheads="1"/>
          </p:cNvSpPr>
          <p:nvPr>
            <p:ph type="title"/>
          </p:nvPr>
        </p:nvSpPr>
        <p:spPr/>
        <p:txBody>
          <a:bodyPr>
            <a:normAutofit/>
          </a:bodyPr>
          <a:lstStyle/>
          <a:p>
            <a:pPr>
              <a:defRPr/>
            </a:pPr>
            <a:r>
              <a:rPr lang="en-US" altLang="en-US" sz="3600" dirty="0"/>
              <a:t>Cardiac muscle</a:t>
            </a:r>
            <a:br>
              <a:rPr lang="en-US" altLang="en-US" sz="3600" dirty="0"/>
            </a:br>
            <a:endParaRPr lang="en-US" altLang="en-US" sz="3600" b="1" dirty="0">
              <a:solidFill>
                <a:schemeClr val="tx1"/>
              </a:solidFill>
            </a:endParaRPr>
          </a:p>
        </p:txBody>
      </p:sp>
      <p:sp>
        <p:nvSpPr>
          <p:cNvPr id="4100" name="Rectangle 3">
            <a:extLst>
              <a:ext uri="{FF2B5EF4-FFF2-40B4-BE49-F238E27FC236}">
                <a16:creationId xmlns:a16="http://schemas.microsoft.com/office/drawing/2014/main" id="{7912B47C-BD75-4AD0-A981-F46405428B24}"/>
              </a:ext>
            </a:extLst>
          </p:cNvPr>
          <p:cNvSpPr>
            <a:spLocks noGrp="1" noChangeArrowheads="1"/>
          </p:cNvSpPr>
          <p:nvPr>
            <p:ph type="body" idx="1"/>
          </p:nvPr>
        </p:nvSpPr>
        <p:spPr/>
        <p:txBody>
          <a:bodyPr>
            <a:normAutofit/>
          </a:bodyPr>
          <a:lstStyle/>
          <a:p>
            <a:pPr lvl="1">
              <a:defRPr/>
            </a:pPr>
            <a:r>
              <a:rPr lang="en-US" altLang="en-US" sz="3600" dirty="0"/>
              <a:t>Striated in appearance</a:t>
            </a:r>
          </a:p>
          <a:p>
            <a:pPr lvl="1">
              <a:defRPr/>
            </a:pPr>
            <a:r>
              <a:rPr lang="en-US" altLang="en-US" sz="3600" dirty="0"/>
              <a:t>Involuntary control</a:t>
            </a:r>
          </a:p>
          <a:p>
            <a:pPr lvl="1">
              <a:defRPr/>
            </a:pPr>
            <a:r>
              <a:rPr lang="en-US" altLang="en-US" sz="3600" dirty="0"/>
              <a:t>Autorhythmic because of built in pacemaker</a:t>
            </a:r>
          </a:p>
        </p:txBody>
      </p:sp>
      <p:pic>
        <p:nvPicPr>
          <p:cNvPr id="5125" name="Picture 4" descr="Exhibit 10_3">
            <a:extLst>
              <a:ext uri="{FF2B5EF4-FFF2-40B4-BE49-F238E27FC236}">
                <a16:creationId xmlns:a16="http://schemas.microsoft.com/office/drawing/2014/main" id="{0C4B5CB6-B266-4E18-BFB5-32D6DB9D40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210175"/>
            <a:ext cx="9144000" cy="1255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7" name="Oval 5">
            <a:extLst>
              <a:ext uri="{FF2B5EF4-FFF2-40B4-BE49-F238E27FC236}">
                <a16:creationId xmlns:a16="http://schemas.microsoft.com/office/drawing/2014/main" id="{2C55BD97-4A15-4039-A7F3-54396AFDBF03}"/>
              </a:ext>
            </a:extLst>
          </p:cNvPr>
          <p:cNvSpPr>
            <a:spLocks noChangeArrowheads="1"/>
          </p:cNvSpPr>
          <p:nvPr/>
        </p:nvSpPr>
        <p:spPr bwMode="auto">
          <a:xfrm>
            <a:off x="2971800" y="5257800"/>
            <a:ext cx="3048000" cy="1295400"/>
          </a:xfrm>
          <a:prstGeom prst="ellipse">
            <a:avLst/>
          </a:prstGeom>
          <a:noFill/>
          <a:ln w="76200">
            <a:solidFill>
              <a:schemeClr val="accent2"/>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hlink"/>
              </a:buClr>
              <a:buFont typeface="Wingdings" panose="05000000000000000000" pitchFamily="2" charset="2"/>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FontTx/>
              <a:buNone/>
            </a:pPr>
            <a:endParaRPr lang="en-US" altLang="en-US" sz="2400">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23557"/>
                                        </p:tgtEl>
                                        <p:attrNameLst>
                                          <p:attrName>style.visibility</p:attrName>
                                        </p:attrNameLst>
                                      </p:cBhvr>
                                      <p:to>
                                        <p:strVal val="visible"/>
                                      </p:to>
                                    </p:set>
                                    <p:anim calcmode="lin" valueType="num">
                                      <p:cBhvr additive="base">
                                        <p:cTn id="7" dur="500" fill="hold"/>
                                        <p:tgtEl>
                                          <p:spTgt spid="23557"/>
                                        </p:tgtEl>
                                        <p:attrNameLst>
                                          <p:attrName>ppt_x</p:attrName>
                                        </p:attrNameLst>
                                      </p:cBhvr>
                                      <p:tavLst>
                                        <p:tav tm="0">
                                          <p:val>
                                            <p:strVal val="1+#ppt_w/2"/>
                                          </p:val>
                                        </p:tav>
                                        <p:tav tm="100000">
                                          <p:val>
                                            <p:strVal val="#ppt_x"/>
                                          </p:val>
                                        </p:tav>
                                      </p:tavLst>
                                    </p:anim>
                                    <p:anim calcmode="lin" valueType="num">
                                      <p:cBhvr additive="base">
                                        <p:cTn id="8" dur="500" fill="hold"/>
                                        <p:tgtEl>
                                          <p:spTgt spid="2355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2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F0033A10-B701-4056-8A60-26928E9939B6}"/>
              </a:ext>
            </a:extLst>
          </p:cNvPr>
          <p:cNvSpPr>
            <a:spLocks noGrp="1"/>
          </p:cNvSpPr>
          <p:nvPr>
            <p:ph type="title"/>
          </p:nvPr>
        </p:nvSpPr>
        <p:spPr>
          <a:xfrm>
            <a:off x="401265" y="685800"/>
            <a:ext cx="2085203" cy="5105400"/>
          </a:xfrm>
        </p:spPr>
        <p:txBody>
          <a:bodyPr>
            <a:normAutofit/>
          </a:bodyPr>
          <a:lstStyle/>
          <a:p>
            <a:r>
              <a:rPr lang="en-GB" sz="3500">
                <a:solidFill>
                  <a:srgbClr val="FFFFFF"/>
                </a:solidFill>
              </a:rPr>
              <a:t>Cardiac Muscle.</a:t>
            </a:r>
          </a:p>
        </p:txBody>
      </p:sp>
      <p:graphicFrame>
        <p:nvGraphicFramePr>
          <p:cNvPr id="5" name="Content Placeholder 2">
            <a:extLst>
              <a:ext uri="{FF2B5EF4-FFF2-40B4-BE49-F238E27FC236}">
                <a16:creationId xmlns:a16="http://schemas.microsoft.com/office/drawing/2014/main" id="{46565833-BD3E-725B-DA00-B40B4F2C4030}"/>
              </a:ext>
            </a:extLst>
          </p:cNvPr>
          <p:cNvGraphicFramePr>
            <a:graphicFrameLocks noGrp="1"/>
          </p:cNvGraphicFramePr>
          <p:nvPr>
            <p:ph idx="1"/>
            <p:extLst>
              <p:ext uri="{D42A27DB-BD31-4B8C-83A1-F6EECF244321}">
                <p14:modId xmlns:p14="http://schemas.microsoft.com/office/powerpoint/2010/main" val="1932140063"/>
              </p:ext>
            </p:extLst>
          </p:nvPr>
        </p:nvGraphicFramePr>
        <p:xfrm>
          <a:off x="3757612" y="685800"/>
          <a:ext cx="4869656"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09007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Number Placeholder 4">
            <a:extLst>
              <a:ext uri="{FF2B5EF4-FFF2-40B4-BE49-F238E27FC236}">
                <a16:creationId xmlns:a16="http://schemas.microsoft.com/office/drawing/2014/main" id="{BB4110D7-9C94-401B-96A3-69D1034AA432}"/>
              </a:ext>
            </a:extLst>
          </p:cNvPr>
          <p:cNvSpPr>
            <a:spLocks noGrp="1"/>
          </p:cNvSpPr>
          <p:nvPr>
            <p:ph type="sldNum" sz="quarter" idx="12"/>
          </p:nvPr>
        </p:nvSpPr>
        <p:spPr>
          <a:xfrm>
            <a:off x="3124200" y="6245225"/>
            <a:ext cx="2895600" cy="476250"/>
          </a:xfrm>
        </p:spPr>
        <p:txBody>
          <a:bodyPr/>
          <a:lstStyle>
            <a:lvl1pPr>
              <a:spcBef>
                <a:spcPct val="20000"/>
              </a:spcBef>
              <a:buClr>
                <a:schemeClr val="hlink"/>
              </a:buClr>
              <a:buFont typeface="Wingdings" panose="05000000000000000000" pitchFamily="2" charset="2"/>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9pPr>
          </a:lstStyle>
          <a:p>
            <a:pPr algn="ctr">
              <a:spcBef>
                <a:spcPct val="0"/>
              </a:spcBef>
              <a:buClrTx/>
              <a:buFontTx/>
              <a:buNone/>
            </a:pPr>
            <a:endParaRPr lang="en-US" altLang="en-US" sz="1400">
              <a:latin typeface="Times New Roman" panose="02020603050405020304" pitchFamily="18" charset="0"/>
            </a:endParaRPr>
          </a:p>
          <a:p>
            <a:pPr algn="ctr">
              <a:spcBef>
                <a:spcPct val="0"/>
              </a:spcBef>
              <a:buClrTx/>
              <a:buFontTx/>
              <a:buNone/>
            </a:pPr>
            <a:r>
              <a:rPr lang="en-US" altLang="en-US" sz="1400" i="1">
                <a:latin typeface="Times New Roman" panose="02020603050405020304" pitchFamily="18" charset="0"/>
              </a:rPr>
              <a:t>10-</a:t>
            </a:r>
            <a:fld id="{739F9407-FB98-4527-BCEA-B674095050B2}" type="slidenum">
              <a:rPr lang="en-US" altLang="en-US" sz="1400" i="1">
                <a:latin typeface="Times New Roman" panose="02020603050405020304" pitchFamily="18" charset="0"/>
              </a:rPr>
              <a:pPr algn="ctr">
                <a:spcBef>
                  <a:spcPct val="0"/>
                </a:spcBef>
                <a:buClrTx/>
                <a:buFontTx/>
                <a:buNone/>
              </a:pPr>
              <a:t>7</a:t>
            </a:fld>
            <a:endParaRPr lang="en-US" altLang="en-US" sz="1400" i="1">
              <a:latin typeface="Times New Roman" panose="02020603050405020304" pitchFamily="18" charset="0"/>
            </a:endParaRPr>
          </a:p>
        </p:txBody>
      </p:sp>
      <p:sp>
        <p:nvSpPr>
          <p:cNvPr id="5123" name="Rectangle 1026">
            <a:extLst>
              <a:ext uri="{FF2B5EF4-FFF2-40B4-BE49-F238E27FC236}">
                <a16:creationId xmlns:a16="http://schemas.microsoft.com/office/drawing/2014/main" id="{841EB5F5-CD77-4532-A0F1-C6345E1D4C8C}"/>
              </a:ext>
            </a:extLst>
          </p:cNvPr>
          <p:cNvSpPr>
            <a:spLocks noGrp="1" noChangeArrowheads="1"/>
          </p:cNvSpPr>
          <p:nvPr>
            <p:ph type="title"/>
          </p:nvPr>
        </p:nvSpPr>
        <p:spPr/>
        <p:txBody>
          <a:bodyPr/>
          <a:lstStyle/>
          <a:p>
            <a:pPr>
              <a:defRPr/>
            </a:pPr>
            <a:r>
              <a:rPr lang="en-US" altLang="en-US" dirty="0"/>
              <a:t>Smooth muscle</a:t>
            </a:r>
            <a:br>
              <a:rPr lang="en-US" altLang="en-US" dirty="0"/>
            </a:br>
            <a:endParaRPr lang="en-US" altLang="en-US" dirty="0"/>
          </a:p>
        </p:txBody>
      </p:sp>
      <p:sp>
        <p:nvSpPr>
          <p:cNvPr id="5124" name="Rectangle 1027">
            <a:extLst>
              <a:ext uri="{FF2B5EF4-FFF2-40B4-BE49-F238E27FC236}">
                <a16:creationId xmlns:a16="http://schemas.microsoft.com/office/drawing/2014/main" id="{764F27CE-A60C-4ABB-ADBD-B4B72B81043C}"/>
              </a:ext>
            </a:extLst>
          </p:cNvPr>
          <p:cNvSpPr>
            <a:spLocks noGrp="1" noChangeArrowheads="1"/>
          </p:cNvSpPr>
          <p:nvPr>
            <p:ph type="body" idx="1"/>
          </p:nvPr>
        </p:nvSpPr>
        <p:spPr>
          <a:xfrm>
            <a:off x="685800" y="1981200"/>
            <a:ext cx="7772400" cy="2971800"/>
          </a:xfrm>
        </p:spPr>
        <p:txBody>
          <a:bodyPr>
            <a:normAutofit/>
          </a:bodyPr>
          <a:lstStyle/>
          <a:p>
            <a:pPr lvl="1">
              <a:defRPr/>
            </a:pPr>
            <a:r>
              <a:rPr lang="en-US" altLang="en-US" sz="2800" dirty="0"/>
              <a:t>Attached to hair follicles in skin</a:t>
            </a:r>
          </a:p>
          <a:p>
            <a:pPr lvl="1">
              <a:defRPr/>
            </a:pPr>
            <a:r>
              <a:rPr lang="en-US" altLang="en-US" sz="2800" dirty="0"/>
              <a:t>In walls of hollow organs -- blood vessels &amp; GI</a:t>
            </a:r>
          </a:p>
          <a:p>
            <a:pPr lvl="1">
              <a:defRPr/>
            </a:pPr>
            <a:r>
              <a:rPr lang="en-US" altLang="en-US" sz="2800" dirty="0"/>
              <a:t>Nonstriated in appearance</a:t>
            </a:r>
          </a:p>
          <a:p>
            <a:pPr lvl="1">
              <a:defRPr/>
            </a:pPr>
            <a:r>
              <a:rPr lang="en-US" altLang="en-US" sz="2800" dirty="0"/>
              <a:t>Involuntary</a:t>
            </a:r>
          </a:p>
        </p:txBody>
      </p:sp>
      <p:pic>
        <p:nvPicPr>
          <p:cNvPr id="6149" name="Picture 1028" descr="Exhibit 10_3">
            <a:extLst>
              <a:ext uri="{FF2B5EF4-FFF2-40B4-BE49-F238E27FC236}">
                <a16:creationId xmlns:a16="http://schemas.microsoft.com/office/drawing/2014/main" id="{BF33224F-1001-4401-BCB6-DC65157CB8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210175"/>
            <a:ext cx="9144000" cy="1255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Oval 1029">
            <a:extLst>
              <a:ext uri="{FF2B5EF4-FFF2-40B4-BE49-F238E27FC236}">
                <a16:creationId xmlns:a16="http://schemas.microsoft.com/office/drawing/2014/main" id="{79099B5A-061F-4B14-9EF9-5299E4042F2A}"/>
              </a:ext>
            </a:extLst>
          </p:cNvPr>
          <p:cNvSpPr>
            <a:spLocks noChangeArrowheads="1"/>
          </p:cNvSpPr>
          <p:nvPr/>
        </p:nvSpPr>
        <p:spPr bwMode="auto">
          <a:xfrm>
            <a:off x="6400800" y="5257800"/>
            <a:ext cx="2667000" cy="1143000"/>
          </a:xfrm>
          <a:prstGeom prst="ellipse">
            <a:avLst/>
          </a:prstGeom>
          <a:noFill/>
          <a:ln w="76200">
            <a:solidFill>
              <a:schemeClr val="accent2"/>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hlink"/>
              </a:buClr>
              <a:buFont typeface="Wingdings" panose="05000000000000000000" pitchFamily="2" charset="2"/>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FontTx/>
              <a:buNone/>
            </a:pPr>
            <a:endParaRPr lang="en-US" altLang="en-US" sz="2400">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24581"/>
                                        </p:tgtEl>
                                        <p:attrNameLst>
                                          <p:attrName>style.visibility</p:attrName>
                                        </p:attrNameLst>
                                      </p:cBhvr>
                                      <p:to>
                                        <p:strVal val="visible"/>
                                      </p:to>
                                    </p:set>
                                    <p:anim calcmode="lin" valueType="num">
                                      <p:cBhvr additive="base">
                                        <p:cTn id="7" dur="500" fill="hold"/>
                                        <p:tgtEl>
                                          <p:spTgt spid="24581"/>
                                        </p:tgtEl>
                                        <p:attrNameLst>
                                          <p:attrName>ppt_x</p:attrName>
                                        </p:attrNameLst>
                                      </p:cBhvr>
                                      <p:tavLst>
                                        <p:tav tm="0">
                                          <p:val>
                                            <p:strVal val="1+#ppt_w/2"/>
                                          </p:val>
                                        </p:tav>
                                        <p:tav tm="100000">
                                          <p:val>
                                            <p:strVal val="#ppt_x"/>
                                          </p:val>
                                        </p:tav>
                                      </p:tavLst>
                                    </p:anim>
                                    <p:anim calcmode="lin" valueType="num">
                                      <p:cBhvr additive="base">
                                        <p:cTn id="8" dur="500" fill="hold"/>
                                        <p:tgtEl>
                                          <p:spTgt spid="2458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D312B00F-455B-4D93-806E-DADA7CA5270A}"/>
              </a:ext>
            </a:extLst>
          </p:cNvPr>
          <p:cNvSpPr>
            <a:spLocks noGrp="1" noRot="1" noChangeArrowheads="1"/>
          </p:cNvSpPr>
          <p:nvPr>
            <p:ph type="title"/>
          </p:nvPr>
        </p:nvSpPr>
        <p:spPr/>
        <p:txBody>
          <a:bodyPr/>
          <a:lstStyle/>
          <a:p>
            <a:pPr eaLnBrk="1" hangingPunct="1">
              <a:defRPr/>
            </a:pPr>
            <a:r>
              <a:rPr lang="en-US" altLang="en-US" sz="3200"/>
              <a:t>Structure of Skeletal Muscle:</a:t>
            </a:r>
            <a:br>
              <a:rPr lang="en-US" altLang="en-US" sz="3200"/>
            </a:br>
            <a:r>
              <a:rPr lang="en-US" altLang="en-US" sz="3200" i="1"/>
              <a:t>Microstructure</a:t>
            </a:r>
            <a:endParaRPr lang="en-US" sz="3200" i="1"/>
          </a:p>
        </p:txBody>
      </p:sp>
      <p:sp>
        <p:nvSpPr>
          <p:cNvPr id="8195" name="Rectangle 3">
            <a:extLst>
              <a:ext uri="{FF2B5EF4-FFF2-40B4-BE49-F238E27FC236}">
                <a16:creationId xmlns:a16="http://schemas.microsoft.com/office/drawing/2014/main" id="{44B25C16-0FDB-456B-A25B-267EA1F29B38}"/>
              </a:ext>
            </a:extLst>
          </p:cNvPr>
          <p:cNvSpPr>
            <a:spLocks noGrp="1" noRot="1" noChangeArrowheads="1"/>
          </p:cNvSpPr>
          <p:nvPr>
            <p:ph type="body" idx="1"/>
          </p:nvPr>
        </p:nvSpPr>
        <p:spPr/>
        <p:txBody>
          <a:bodyPr/>
          <a:lstStyle/>
          <a:p>
            <a:pPr eaLnBrk="1" hangingPunct="1">
              <a:defRPr/>
            </a:pPr>
            <a:r>
              <a:rPr lang="en-US" altLang="en-US" dirty="0"/>
              <a:t>Myofibrils</a:t>
            </a:r>
          </a:p>
          <a:p>
            <a:pPr lvl="1" eaLnBrk="1" hangingPunct="1">
              <a:defRPr/>
            </a:pPr>
            <a:r>
              <a:rPr lang="en-US" altLang="en-US" dirty="0"/>
              <a:t>Threadlike strands within muscle fibers</a:t>
            </a:r>
          </a:p>
          <a:p>
            <a:pPr eaLnBrk="1" hangingPunct="1">
              <a:defRPr/>
            </a:pPr>
            <a:r>
              <a:rPr lang="en-US" altLang="en-US" dirty="0"/>
              <a:t>Myofilaments (contractile proteins of muscle)</a:t>
            </a:r>
          </a:p>
          <a:p>
            <a:pPr lvl="1" eaLnBrk="1" hangingPunct="1">
              <a:defRPr/>
            </a:pPr>
            <a:r>
              <a:rPr lang="en-US" altLang="en-US" dirty="0"/>
              <a:t>Actin (thin filament)</a:t>
            </a:r>
          </a:p>
          <a:p>
            <a:pPr lvl="1" eaLnBrk="1" hangingPunct="1">
              <a:defRPr/>
            </a:pPr>
            <a:r>
              <a:rPr lang="en-US" altLang="en-US" dirty="0"/>
              <a:t>Myosin (thick filament)</a:t>
            </a:r>
          </a:p>
          <a:p>
            <a:pPr eaLnBrk="1" hangingPunct="1">
              <a:defRPr/>
            </a:pPr>
            <a:endParaRPr lang="en-US" dirty="0"/>
          </a:p>
        </p:txBody>
      </p:sp>
      <p:pic>
        <p:nvPicPr>
          <p:cNvPr id="13316" name="Picture 1">
            <a:extLst>
              <a:ext uri="{FF2B5EF4-FFF2-40B4-BE49-F238E27FC236}">
                <a16:creationId xmlns:a16="http://schemas.microsoft.com/office/drawing/2014/main" id="{DD8227FB-CFBD-413F-A21D-AD7E95B8104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876800" y="3636963"/>
            <a:ext cx="4267200" cy="259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8" name="Picture 3" descr="shi25707_09_02c">
            <a:extLst>
              <a:ext uri="{FF2B5EF4-FFF2-40B4-BE49-F238E27FC236}">
                <a16:creationId xmlns:a16="http://schemas.microsoft.com/office/drawing/2014/main" id="{9D84A22F-3897-404D-B9B6-A8F542321D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1273175"/>
            <a:ext cx="8686800" cy="431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4" name="Rectangle 13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70" name="Rectangle 2">
            <a:extLst>
              <a:ext uri="{FF2B5EF4-FFF2-40B4-BE49-F238E27FC236}">
                <a16:creationId xmlns:a16="http://schemas.microsoft.com/office/drawing/2014/main" id="{FBF86A64-641E-4A2A-97CF-F0C46CE3C26E}"/>
              </a:ext>
            </a:extLst>
          </p:cNvPr>
          <p:cNvSpPr>
            <a:spLocks noGrp="1" noRot="1" noChangeArrowheads="1"/>
          </p:cNvSpPr>
          <p:nvPr>
            <p:ph type="title"/>
          </p:nvPr>
        </p:nvSpPr>
        <p:spPr>
          <a:xfrm>
            <a:off x="482600" y="321734"/>
            <a:ext cx="8178799" cy="1135737"/>
          </a:xfrm>
        </p:spPr>
        <p:txBody>
          <a:bodyPr>
            <a:normAutofit/>
          </a:bodyPr>
          <a:lstStyle/>
          <a:p>
            <a:pPr eaLnBrk="1" hangingPunct="1">
              <a:defRPr/>
            </a:pPr>
            <a:r>
              <a:rPr lang="en-US" altLang="en-US" sz="3100"/>
              <a:t>Structure of Skeletal Muscle:</a:t>
            </a:r>
            <a:br>
              <a:rPr lang="en-US" altLang="en-US" sz="3100"/>
            </a:br>
            <a:r>
              <a:rPr lang="en-US" altLang="en-US" sz="3100" i="1"/>
              <a:t>Connective Tissue Covering</a:t>
            </a:r>
            <a:endParaRPr lang="en-US" sz="3100" i="1"/>
          </a:p>
        </p:txBody>
      </p:sp>
      <p:sp>
        <p:nvSpPr>
          <p:cNvPr id="7171" name="Rectangle 3">
            <a:extLst>
              <a:ext uri="{FF2B5EF4-FFF2-40B4-BE49-F238E27FC236}">
                <a16:creationId xmlns:a16="http://schemas.microsoft.com/office/drawing/2014/main" id="{0058CC3C-FEC4-44F1-9026-09596E161096}"/>
              </a:ext>
            </a:extLst>
          </p:cNvPr>
          <p:cNvSpPr>
            <a:spLocks noGrp="1" noRot="1" noChangeArrowheads="1"/>
          </p:cNvSpPr>
          <p:nvPr>
            <p:ph type="body" idx="1"/>
          </p:nvPr>
        </p:nvSpPr>
        <p:spPr>
          <a:xfrm>
            <a:off x="482601" y="1782981"/>
            <a:ext cx="3006288" cy="4393982"/>
          </a:xfrm>
        </p:spPr>
        <p:txBody>
          <a:bodyPr>
            <a:normAutofit/>
          </a:bodyPr>
          <a:lstStyle/>
          <a:p>
            <a:pPr eaLnBrk="1" hangingPunct="1">
              <a:defRPr/>
            </a:pPr>
            <a:r>
              <a:rPr lang="en-US" altLang="en-US" sz="1700"/>
              <a:t>Fascia (both superficial and deep) </a:t>
            </a:r>
          </a:p>
          <a:p>
            <a:pPr lvl="1" eaLnBrk="1" hangingPunct="1">
              <a:defRPr/>
            </a:pPr>
            <a:r>
              <a:rPr lang="en-US" altLang="en-US" sz="1700"/>
              <a:t>Connective tissue around muscle and in between skin and fat.</a:t>
            </a:r>
          </a:p>
          <a:p>
            <a:pPr eaLnBrk="1" hangingPunct="1">
              <a:defRPr/>
            </a:pPr>
            <a:r>
              <a:rPr lang="en-US" altLang="en-US" sz="1700"/>
              <a:t>Epimysium</a:t>
            </a:r>
          </a:p>
          <a:p>
            <a:pPr lvl="1" eaLnBrk="1" hangingPunct="1">
              <a:defRPr/>
            </a:pPr>
            <a:r>
              <a:rPr lang="en-US" altLang="en-US" sz="1700"/>
              <a:t>Surrounds entire muscle</a:t>
            </a:r>
          </a:p>
          <a:p>
            <a:pPr eaLnBrk="1" hangingPunct="1">
              <a:defRPr/>
            </a:pPr>
            <a:r>
              <a:rPr lang="en-US" altLang="en-US" sz="1700"/>
              <a:t>Perimysium</a:t>
            </a:r>
          </a:p>
          <a:p>
            <a:pPr lvl="1" eaLnBrk="1" hangingPunct="1">
              <a:defRPr/>
            </a:pPr>
            <a:r>
              <a:rPr lang="en-US" altLang="en-US" sz="1700"/>
              <a:t>Surrounds bundles (fascicles) of muscle fibers</a:t>
            </a:r>
          </a:p>
          <a:p>
            <a:pPr eaLnBrk="1" hangingPunct="1">
              <a:defRPr/>
            </a:pPr>
            <a:r>
              <a:rPr lang="en-US" altLang="en-US" sz="1700"/>
              <a:t>Endomysium</a:t>
            </a:r>
          </a:p>
          <a:p>
            <a:pPr lvl="1" eaLnBrk="1" hangingPunct="1">
              <a:defRPr/>
            </a:pPr>
            <a:r>
              <a:rPr lang="en-US" altLang="en-US" sz="1700"/>
              <a:t>Surrounds individual muscle fibers</a:t>
            </a:r>
            <a:endParaRPr lang="en-US" sz="1700"/>
          </a:p>
        </p:txBody>
      </p:sp>
      <p:grpSp>
        <p:nvGrpSpPr>
          <p:cNvPr id="12295" name="Group 138">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760545" cy="2017580"/>
            <a:chOff x="0" y="4601497"/>
            <a:chExt cx="1014060" cy="2017580"/>
          </a:xfrm>
        </p:grpSpPr>
        <p:sp>
          <p:nvSpPr>
            <p:cNvPr id="140" name="Isosceles Triangle 13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2292" name="Picture 1">
            <a:extLst>
              <a:ext uri="{FF2B5EF4-FFF2-40B4-BE49-F238E27FC236}">
                <a16:creationId xmlns:a16="http://schemas.microsoft.com/office/drawing/2014/main" id="{316FA8C1-FB2C-4F0A-84FC-751BAA6E37C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bwMode="auto">
          <a:xfrm>
            <a:off x="3971490" y="2000027"/>
            <a:ext cx="4689909" cy="39277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43" name="Group 142">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14467" y="1"/>
            <a:ext cx="729532" cy="1935307"/>
            <a:chOff x="10918968" y="713127"/>
            <a:chExt cx="1273032" cy="2532832"/>
          </a:xfrm>
        </p:grpSpPr>
        <p:sp>
          <p:nvSpPr>
            <p:cNvPr id="144" name="Rectangle 143">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Isosceles Triangle 144">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a:extLst>
              <a:ext uri="{FF2B5EF4-FFF2-40B4-BE49-F238E27FC236}">
                <a16:creationId xmlns:a16="http://schemas.microsoft.com/office/drawing/2014/main" id="{33E086C3-E6C7-4EBE-ABD5-89515DC57CA0}"/>
              </a:ext>
            </a:extLst>
          </p:cNvPr>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29713" cy="684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C3957807-F711-4173-A57A-6C13DF79B591}"/>
              </a:ext>
            </a:extLst>
          </p:cNvPr>
          <p:cNvSpPr>
            <a:spLocks noGrp="1" noRot="1" noChangeArrowheads="1"/>
          </p:cNvSpPr>
          <p:nvPr>
            <p:ph type="title"/>
          </p:nvPr>
        </p:nvSpPr>
        <p:spPr/>
        <p:txBody>
          <a:bodyPr/>
          <a:lstStyle/>
          <a:p>
            <a:pPr eaLnBrk="1" hangingPunct="1">
              <a:defRPr/>
            </a:pPr>
            <a:r>
              <a:rPr lang="en-US" altLang="en-US" sz="3200"/>
              <a:t>Structure of Skeletal Muscle:</a:t>
            </a:r>
            <a:br>
              <a:rPr lang="en-US" altLang="en-US" sz="3200"/>
            </a:br>
            <a:r>
              <a:rPr lang="en-US" altLang="en-US" sz="3200" i="1"/>
              <a:t>The Sarcomere</a:t>
            </a:r>
            <a:endParaRPr lang="en-US" sz="3200" i="1"/>
          </a:p>
        </p:txBody>
      </p:sp>
      <p:sp>
        <p:nvSpPr>
          <p:cNvPr id="10243" name="Rectangle 3">
            <a:extLst>
              <a:ext uri="{FF2B5EF4-FFF2-40B4-BE49-F238E27FC236}">
                <a16:creationId xmlns:a16="http://schemas.microsoft.com/office/drawing/2014/main" id="{9412EC5C-A80F-4B6E-A1D9-86677605A9F2}"/>
              </a:ext>
            </a:extLst>
          </p:cNvPr>
          <p:cNvSpPr>
            <a:spLocks noGrp="1" noRot="1" noChangeArrowheads="1"/>
          </p:cNvSpPr>
          <p:nvPr>
            <p:ph type="body" idx="1"/>
          </p:nvPr>
        </p:nvSpPr>
        <p:spPr/>
        <p:txBody>
          <a:bodyPr/>
          <a:lstStyle/>
          <a:p>
            <a:pPr eaLnBrk="1" hangingPunct="1">
              <a:defRPr/>
            </a:pPr>
            <a:r>
              <a:rPr lang="en-US" altLang="en-US"/>
              <a:t>Further divisions of myofibrils</a:t>
            </a:r>
          </a:p>
          <a:p>
            <a:pPr lvl="1" eaLnBrk="1" hangingPunct="1">
              <a:defRPr/>
            </a:pPr>
            <a:r>
              <a:rPr lang="en-US" altLang="en-US"/>
              <a:t>Z-line </a:t>
            </a:r>
          </a:p>
          <a:p>
            <a:pPr lvl="2" eaLnBrk="1" hangingPunct="1">
              <a:defRPr/>
            </a:pPr>
            <a:r>
              <a:rPr lang="en-US" altLang="en-US"/>
              <a:t>(Divider for each Actin/Myosin Group)</a:t>
            </a:r>
          </a:p>
          <a:p>
            <a:pPr lvl="1" eaLnBrk="1" hangingPunct="1">
              <a:defRPr/>
            </a:pPr>
            <a:r>
              <a:rPr lang="en-US" altLang="en-US"/>
              <a:t>A-band</a:t>
            </a:r>
          </a:p>
          <a:p>
            <a:pPr lvl="2" eaLnBrk="1" hangingPunct="1">
              <a:defRPr/>
            </a:pPr>
            <a:r>
              <a:rPr lang="en-US" altLang="en-US"/>
              <a:t>(Active area where actin and Myosin reside)</a:t>
            </a:r>
          </a:p>
          <a:p>
            <a:pPr lvl="1" eaLnBrk="1" hangingPunct="1">
              <a:defRPr/>
            </a:pPr>
            <a:r>
              <a:rPr lang="en-US" altLang="en-US"/>
              <a:t>I-band</a:t>
            </a:r>
          </a:p>
          <a:p>
            <a:pPr lvl="2" eaLnBrk="1" hangingPunct="1">
              <a:defRPr/>
            </a:pPr>
            <a:r>
              <a:rPr lang="en-US" altLang="en-US"/>
              <a:t>(In-between area which gets smaller as muscles contract and larger as they relax)</a:t>
            </a:r>
          </a:p>
        </p:txBody>
      </p:sp>
      <p:pic>
        <p:nvPicPr>
          <p:cNvPr id="15364" name="Picture 1">
            <a:extLst>
              <a:ext uri="{FF2B5EF4-FFF2-40B4-BE49-F238E27FC236}">
                <a16:creationId xmlns:a16="http://schemas.microsoft.com/office/drawing/2014/main" id="{2449B4A4-6672-4037-A4D8-F2FDF7625E6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90600" y="5505450"/>
            <a:ext cx="7162800" cy="135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5">
            <a:extLst>
              <a:ext uri="{FF2B5EF4-FFF2-40B4-BE49-F238E27FC236}">
                <a16:creationId xmlns:a16="http://schemas.microsoft.com/office/drawing/2014/main" id="{F7F9DD77-D9D7-45A4-93C7-3D17EDEBCC65}"/>
              </a:ext>
            </a:extLst>
          </p:cNvPr>
          <p:cNvSpPr>
            <a:spLocks noGrp="1"/>
          </p:cNvSpPr>
          <p:nvPr>
            <p:ph type="sldNum" sz="quarter" idx="11"/>
          </p:nvPr>
        </p:nvSpPr>
        <p:spPr/>
        <p:txBody>
          <a:bodyPr/>
          <a:lstStyle>
            <a:lvl1pPr>
              <a:spcBef>
                <a:spcPct val="20000"/>
              </a:spcBef>
              <a:buClr>
                <a:schemeClr val="hlink"/>
              </a:buClr>
              <a:buFont typeface="Wingdings" panose="05000000000000000000" pitchFamily="2" charset="2"/>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FontTx/>
              <a:buNone/>
            </a:pPr>
            <a:endParaRPr lang="en-US" altLang="en-US" sz="1400" i="0">
              <a:latin typeface="Times New Roman" panose="02020603050405020304" pitchFamily="18" charset="0"/>
            </a:endParaRPr>
          </a:p>
          <a:p>
            <a:pPr>
              <a:spcBef>
                <a:spcPct val="0"/>
              </a:spcBef>
              <a:buClrTx/>
              <a:buFontTx/>
              <a:buNone/>
            </a:pPr>
            <a:r>
              <a:rPr lang="en-US" altLang="en-US" sz="1400">
                <a:latin typeface="Times New Roman" panose="02020603050405020304" pitchFamily="18" charset="0"/>
              </a:rPr>
              <a:t>10-</a:t>
            </a:r>
            <a:fld id="{B50EDBBC-4FD4-4DCD-AA3F-89631C395782}" type="slidenum">
              <a:rPr lang="en-US" altLang="en-US" sz="1400">
                <a:latin typeface="Times New Roman" panose="02020603050405020304" pitchFamily="18" charset="0"/>
              </a:rPr>
              <a:pPr>
                <a:spcBef>
                  <a:spcPct val="0"/>
                </a:spcBef>
                <a:buClrTx/>
                <a:buFontTx/>
                <a:buNone/>
              </a:pPr>
              <a:t>13</a:t>
            </a:fld>
            <a:endParaRPr lang="en-US" altLang="en-US" sz="1400">
              <a:latin typeface="Times New Roman" panose="02020603050405020304" pitchFamily="18" charset="0"/>
            </a:endParaRPr>
          </a:p>
        </p:txBody>
      </p:sp>
      <p:sp>
        <p:nvSpPr>
          <p:cNvPr id="14339" name="Rectangle 1026">
            <a:extLst>
              <a:ext uri="{FF2B5EF4-FFF2-40B4-BE49-F238E27FC236}">
                <a16:creationId xmlns:a16="http://schemas.microsoft.com/office/drawing/2014/main" id="{94C13974-C7B4-4D46-BC01-2410CE2421B5}"/>
              </a:ext>
            </a:extLst>
          </p:cNvPr>
          <p:cNvSpPr>
            <a:spLocks noGrp="1" noChangeArrowheads="1"/>
          </p:cNvSpPr>
          <p:nvPr>
            <p:ph type="title"/>
          </p:nvPr>
        </p:nvSpPr>
        <p:spPr>
          <a:xfrm>
            <a:off x="685800" y="-76200"/>
            <a:ext cx="7772400" cy="1143000"/>
          </a:xfrm>
        </p:spPr>
        <p:txBody>
          <a:bodyPr/>
          <a:lstStyle/>
          <a:p>
            <a:pPr>
              <a:defRPr/>
            </a:pPr>
            <a:r>
              <a:rPr lang="en-US" altLang="en-US"/>
              <a:t>Thick &amp; Thin Myofilaments</a:t>
            </a:r>
          </a:p>
        </p:txBody>
      </p:sp>
      <p:pic>
        <p:nvPicPr>
          <p:cNvPr id="16388" name="Picture 1027" descr="170485">
            <a:extLst>
              <a:ext uri="{FF2B5EF4-FFF2-40B4-BE49-F238E27FC236}">
                <a16:creationId xmlns:a16="http://schemas.microsoft.com/office/drawing/2014/main" id="{F561D01D-FC54-4CAB-AAF7-25B5024C45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5992"/>
          <a:stretch>
            <a:fillRect/>
          </a:stretch>
        </p:blipFill>
        <p:spPr bwMode="auto">
          <a:xfrm>
            <a:off x="717550" y="1327150"/>
            <a:ext cx="7620000" cy="4781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1" name="Rectangle 1029">
            <a:extLst>
              <a:ext uri="{FF2B5EF4-FFF2-40B4-BE49-F238E27FC236}">
                <a16:creationId xmlns:a16="http://schemas.microsoft.com/office/drawing/2014/main" id="{4DFBED33-9087-4B04-81BA-8DDEB1933BEF}"/>
              </a:ext>
            </a:extLst>
          </p:cNvPr>
          <p:cNvSpPr>
            <a:spLocks noGrp="1" noChangeArrowheads="1"/>
          </p:cNvSpPr>
          <p:nvPr>
            <p:ph type="body" sz="half" idx="2"/>
          </p:nvPr>
        </p:nvSpPr>
        <p:spPr>
          <a:xfrm>
            <a:off x="685800" y="5867400"/>
            <a:ext cx="7772400" cy="990600"/>
          </a:xfrm>
        </p:spPr>
        <p:txBody>
          <a:bodyPr/>
          <a:lstStyle/>
          <a:p>
            <a:pPr>
              <a:lnSpc>
                <a:spcPct val="80000"/>
              </a:lnSpc>
              <a:defRPr/>
            </a:pPr>
            <a:endParaRPr lang="en-US" altLang="en-US" sz="2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shi25707_09_02a">
            <a:extLst>
              <a:ext uri="{FF2B5EF4-FFF2-40B4-BE49-F238E27FC236}">
                <a16:creationId xmlns:a16="http://schemas.microsoft.com/office/drawing/2014/main" id="{240B02AE-697D-49B2-B3D8-3F33E2D20E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0200" y="34925"/>
            <a:ext cx="5707063" cy="681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C8A11FAB-4C36-4196-A44C-FFE53751F98E}"/>
              </a:ext>
            </a:extLst>
          </p:cNvPr>
          <p:cNvSpPr>
            <a:spLocks noGrp="1" noRot="1" noChangeArrowheads="1"/>
          </p:cNvSpPr>
          <p:nvPr>
            <p:ph type="title"/>
          </p:nvPr>
        </p:nvSpPr>
        <p:spPr>
          <a:xfrm>
            <a:off x="515125" y="1153572"/>
            <a:ext cx="2400300" cy="4461163"/>
          </a:xfrm>
        </p:spPr>
        <p:txBody>
          <a:bodyPr>
            <a:normAutofit/>
          </a:bodyPr>
          <a:lstStyle/>
          <a:p>
            <a:pPr eaLnBrk="1" hangingPunct="1">
              <a:defRPr/>
            </a:pPr>
            <a:r>
              <a:rPr lang="en-US" altLang="en-US" sz="3700">
                <a:solidFill>
                  <a:srgbClr val="FFFFFF"/>
                </a:solidFill>
              </a:rPr>
              <a:t>Muscular Contraction</a:t>
            </a:r>
            <a:endParaRPr lang="en-US" sz="3700">
              <a:solidFill>
                <a:srgbClr val="FFFFFF"/>
              </a:solidFill>
            </a:endParaRP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315" name="Rectangle 3">
            <a:extLst>
              <a:ext uri="{FF2B5EF4-FFF2-40B4-BE49-F238E27FC236}">
                <a16:creationId xmlns:a16="http://schemas.microsoft.com/office/drawing/2014/main" id="{D7E412BF-508F-47F9-95CE-C3530F67FD6C}"/>
              </a:ext>
            </a:extLst>
          </p:cNvPr>
          <p:cNvSpPr>
            <a:spLocks noGrp="1" noRot="1" noChangeArrowheads="1"/>
          </p:cNvSpPr>
          <p:nvPr>
            <p:ph type="body" idx="1"/>
          </p:nvPr>
        </p:nvSpPr>
        <p:spPr>
          <a:xfrm>
            <a:off x="3335481" y="591344"/>
            <a:ext cx="5179868" cy="5585619"/>
          </a:xfrm>
        </p:spPr>
        <p:txBody>
          <a:bodyPr anchor="ctr">
            <a:normAutofit/>
          </a:bodyPr>
          <a:lstStyle/>
          <a:p>
            <a:pPr eaLnBrk="1" hangingPunct="1">
              <a:defRPr/>
            </a:pPr>
            <a:r>
              <a:rPr lang="en-US" altLang="en-US"/>
              <a:t>The sliding filament model</a:t>
            </a:r>
          </a:p>
          <a:p>
            <a:pPr lvl="1" eaLnBrk="1" hangingPunct="1">
              <a:defRPr/>
            </a:pPr>
            <a:r>
              <a:rPr lang="en-US" altLang="en-US"/>
              <a:t>Muscle shortening occurs due to the movement of the actin filament over the myosin filament</a:t>
            </a:r>
          </a:p>
          <a:p>
            <a:pPr lvl="1" eaLnBrk="1" hangingPunct="1">
              <a:defRPr/>
            </a:pPr>
            <a:r>
              <a:rPr lang="en-US" altLang="en-US"/>
              <a:t>Formation of cross-bridges between actin and myosin filaments</a:t>
            </a:r>
          </a:p>
          <a:p>
            <a:pPr lvl="1" eaLnBrk="1" hangingPunct="1">
              <a:defRPr/>
            </a:pPr>
            <a:r>
              <a:rPr lang="en-US" altLang="en-US"/>
              <a:t>Reduction in the distance between Z-lines of the sarcomere</a:t>
            </a:r>
          </a:p>
          <a:p>
            <a:pPr eaLnBrk="1" hangingPunct="1">
              <a:defRPr/>
            </a:pPr>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1">
            <a:extLst>
              <a:ext uri="{FF2B5EF4-FFF2-40B4-BE49-F238E27FC236}">
                <a16:creationId xmlns:a16="http://schemas.microsoft.com/office/drawing/2014/main" id="{FA5B28E7-734E-4FA7-BAF1-E4C7F3DC9B7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39700"/>
            <a:ext cx="6096000" cy="657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2" name="Rectangle 2">
            <a:extLst>
              <a:ext uri="{FF2B5EF4-FFF2-40B4-BE49-F238E27FC236}">
                <a16:creationId xmlns:a16="http://schemas.microsoft.com/office/drawing/2014/main" id="{37890B36-160C-4504-A1DA-18D1AB79D141}"/>
              </a:ext>
            </a:extLst>
          </p:cNvPr>
          <p:cNvSpPr>
            <a:spLocks noGrp="1" noChangeArrowheads="1"/>
          </p:cNvSpPr>
          <p:nvPr>
            <p:ph type="title"/>
          </p:nvPr>
        </p:nvSpPr>
        <p:spPr>
          <a:xfrm>
            <a:off x="515125" y="1153572"/>
            <a:ext cx="2400300" cy="4461163"/>
          </a:xfrm>
        </p:spPr>
        <p:txBody>
          <a:bodyPr>
            <a:normAutofit/>
          </a:bodyPr>
          <a:lstStyle/>
          <a:p>
            <a:r>
              <a:rPr lang="en-US" altLang="en-US">
                <a:solidFill>
                  <a:srgbClr val="FFFFFF"/>
                </a:solidFill>
              </a:rPr>
              <a:t>Structure of Skeletal muscles</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5847" name="Rectangle 3">
            <a:extLst>
              <a:ext uri="{FF2B5EF4-FFF2-40B4-BE49-F238E27FC236}">
                <a16:creationId xmlns:a16="http://schemas.microsoft.com/office/drawing/2014/main" id="{464644CF-BD9B-4982-8364-143E5EA80099}"/>
              </a:ext>
            </a:extLst>
          </p:cNvPr>
          <p:cNvSpPr>
            <a:spLocks noGrp="1" noChangeArrowheads="1"/>
          </p:cNvSpPr>
          <p:nvPr>
            <p:ph type="body" idx="1"/>
          </p:nvPr>
        </p:nvSpPr>
        <p:spPr>
          <a:xfrm>
            <a:off x="3335481" y="591344"/>
            <a:ext cx="5179868" cy="5585619"/>
          </a:xfrm>
        </p:spPr>
        <p:txBody>
          <a:bodyPr anchor="ctr">
            <a:normAutofit/>
          </a:bodyPr>
          <a:lstStyle/>
          <a:p>
            <a:r>
              <a:rPr lang="en-US" altLang="en-US"/>
              <a:t>Skeletal muscles are composed of clusters of muscle cells.</a:t>
            </a:r>
          </a:p>
          <a:p>
            <a:pPr lvl="1"/>
            <a:r>
              <a:rPr lang="en-US" altLang="en-US"/>
              <a:t>Muscle fibers</a:t>
            </a:r>
          </a:p>
          <a:p>
            <a:pPr lvl="1"/>
            <a:r>
              <a:rPr lang="en-US" altLang="en-US"/>
              <a:t>Myofibers</a:t>
            </a:r>
          </a:p>
          <a:p>
            <a:pPr lvl="1"/>
            <a:r>
              <a:rPr lang="en-US" altLang="en-US"/>
              <a:t>Myocytes</a:t>
            </a:r>
          </a:p>
          <a:p>
            <a:r>
              <a:rPr lang="en-US" altLang="en-US"/>
              <a:t>A muscle consists of packages of muscle cells called </a:t>
            </a:r>
            <a:r>
              <a:rPr lang="en-US" altLang="en-US" b="1"/>
              <a:t>fascicles</a:t>
            </a:r>
          </a:p>
          <a:p>
            <a:r>
              <a:rPr lang="en-US" altLang="en-US" b="1"/>
              <a:t>A muscle cell is long and spindle shaped</a:t>
            </a:r>
          </a:p>
          <a:p>
            <a:endParaRPr lang="en-US" altLang="en-US" b="1"/>
          </a:p>
          <a:p>
            <a:pPr>
              <a:buFontTx/>
              <a:buNone/>
            </a:pPr>
            <a:endParaRPr lang="en-US"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62" name="Rectangle 2">
            <a:extLst>
              <a:ext uri="{FF2B5EF4-FFF2-40B4-BE49-F238E27FC236}">
                <a16:creationId xmlns:a16="http://schemas.microsoft.com/office/drawing/2014/main" id="{9734B700-C1A8-4FA7-ACE9-4580439700A9}"/>
              </a:ext>
            </a:extLst>
          </p:cNvPr>
          <p:cNvSpPr>
            <a:spLocks noGrp="1" noChangeArrowheads="1"/>
          </p:cNvSpPr>
          <p:nvPr>
            <p:ph type="title"/>
          </p:nvPr>
        </p:nvSpPr>
        <p:spPr>
          <a:xfrm>
            <a:off x="515125" y="1153572"/>
            <a:ext cx="2400300" cy="4461163"/>
          </a:xfrm>
        </p:spPr>
        <p:txBody>
          <a:bodyPr>
            <a:normAutofit/>
          </a:bodyPr>
          <a:lstStyle/>
          <a:p>
            <a:r>
              <a:rPr lang="en-US" altLang="en-US">
                <a:solidFill>
                  <a:srgbClr val="FFFFFF"/>
                </a:solidFill>
              </a:rPr>
              <a:t>Structure of Skeletal muscles</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0963" name="Rectangle 3">
            <a:extLst>
              <a:ext uri="{FF2B5EF4-FFF2-40B4-BE49-F238E27FC236}">
                <a16:creationId xmlns:a16="http://schemas.microsoft.com/office/drawing/2014/main" id="{6CFD3261-B2D3-4EF3-A57A-D80DD11B2337}"/>
              </a:ext>
            </a:extLst>
          </p:cNvPr>
          <p:cNvSpPr>
            <a:spLocks noGrp="1" noChangeArrowheads="1"/>
          </p:cNvSpPr>
          <p:nvPr>
            <p:ph type="body" idx="1"/>
          </p:nvPr>
        </p:nvSpPr>
        <p:spPr>
          <a:xfrm>
            <a:off x="3335481" y="591344"/>
            <a:ext cx="5179868" cy="5585619"/>
          </a:xfrm>
        </p:spPr>
        <p:txBody>
          <a:bodyPr anchor="ctr">
            <a:normAutofit/>
          </a:bodyPr>
          <a:lstStyle/>
          <a:p>
            <a:pPr marL="660400" indent="-660400"/>
            <a:r>
              <a:rPr lang="en-US" altLang="en-US" sz="2000" dirty="0"/>
              <a:t>Cell structure </a:t>
            </a:r>
          </a:p>
          <a:p>
            <a:pPr marL="1035050" lvl="1" indent="-577850"/>
            <a:r>
              <a:rPr lang="en-US" altLang="en-US" sz="2000" dirty="0"/>
              <a:t>Muscles cells contain many nuclei</a:t>
            </a:r>
          </a:p>
          <a:p>
            <a:pPr marL="1035050" lvl="1" indent="-577850"/>
            <a:r>
              <a:rPr lang="en-US" altLang="en-US" sz="2000" dirty="0"/>
              <a:t>The plasma membrane→ </a:t>
            </a:r>
            <a:r>
              <a:rPr lang="en-US" altLang="en-US" sz="2000" i="1" dirty="0"/>
              <a:t>sarcolemma</a:t>
            </a:r>
            <a:endParaRPr lang="en-US" altLang="en-US" sz="2000" dirty="0"/>
          </a:p>
          <a:p>
            <a:pPr marL="1035050" lvl="1" indent="-577850"/>
            <a:r>
              <a:rPr lang="en-US" altLang="en-US" sz="2000" dirty="0"/>
              <a:t>The cytoplasm→ </a:t>
            </a:r>
            <a:r>
              <a:rPr lang="en-US" altLang="en-US" sz="2000" i="1" dirty="0"/>
              <a:t>sarcoplasm</a:t>
            </a:r>
            <a:endParaRPr lang="en-US" altLang="en-US" sz="2000" dirty="0"/>
          </a:p>
          <a:p>
            <a:pPr marL="1035050" lvl="1" indent="-577850"/>
            <a:r>
              <a:rPr lang="en-US" altLang="en-US" sz="2000" dirty="0"/>
              <a:t>Length</a:t>
            </a:r>
          </a:p>
          <a:p>
            <a:pPr marL="1784350" lvl="3" indent="-412750"/>
            <a:r>
              <a:rPr lang="en-US" altLang="en-US" sz="2000" dirty="0"/>
              <a:t>ranges from 0.1cm to more the 30cm in length</a:t>
            </a:r>
          </a:p>
          <a:p>
            <a:pPr marL="1035050" lvl="1" indent="-577850"/>
            <a:r>
              <a:rPr lang="en-US" altLang="en-US" sz="2000" dirty="0"/>
              <a:t>Diameter</a:t>
            </a:r>
          </a:p>
          <a:p>
            <a:pPr marL="1784350" lvl="3" indent="-412750"/>
            <a:r>
              <a:rPr lang="en-US" altLang="en-US" sz="2000" dirty="0"/>
              <a:t>ranges from 0.001cm to 0.01cm in diameter</a:t>
            </a:r>
          </a:p>
          <a:p>
            <a:pPr marL="660400" indent="-660400"/>
            <a:r>
              <a:rPr lang="en-US" altLang="en-US" sz="2000" dirty="0"/>
              <a:t>Myofibrils→ </a:t>
            </a:r>
          </a:p>
          <a:p>
            <a:pPr marL="1035050" lvl="1" indent="-577850"/>
            <a:r>
              <a:rPr lang="en-US" altLang="en-US" sz="2000" dirty="0"/>
              <a:t>elongated protein molecules  </a:t>
            </a:r>
          </a:p>
          <a:p>
            <a:pPr marL="1035050" lvl="1" indent="-577850"/>
            <a:r>
              <a:rPr lang="en-US" altLang="en-US" sz="2000" dirty="0"/>
              <a:t>aligned in parallel arrangements </a:t>
            </a:r>
          </a:p>
          <a:p>
            <a:pPr marL="1035050" lvl="1" indent="-577850"/>
            <a:r>
              <a:rPr lang="en-US" altLang="en-US" sz="2000" dirty="0"/>
              <a:t>extend the full length of the cell.</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3" descr="shi25707_09_02">
            <a:extLst>
              <a:ext uri="{FF2B5EF4-FFF2-40B4-BE49-F238E27FC236}">
                <a16:creationId xmlns:a16="http://schemas.microsoft.com/office/drawing/2014/main" id="{2785F391-B931-4B7E-ACA9-A560BB57E6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60488" y="171450"/>
            <a:ext cx="6423025" cy="651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037" name="Rectangle 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4038" name="Rectangle 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39" name="Rectangle 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40" name="Rectangle 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41" name="Rectangle 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042" name="Freeform: Shape 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34" name="Rectangle 2">
            <a:extLst>
              <a:ext uri="{FF2B5EF4-FFF2-40B4-BE49-F238E27FC236}">
                <a16:creationId xmlns:a16="http://schemas.microsoft.com/office/drawing/2014/main" id="{09D77800-0B77-4229-ACD4-C0B2EA6DDD1E}"/>
              </a:ext>
            </a:extLst>
          </p:cNvPr>
          <p:cNvSpPr>
            <a:spLocks noGrp="1" noChangeArrowheads="1"/>
          </p:cNvSpPr>
          <p:nvPr>
            <p:ph type="title"/>
          </p:nvPr>
        </p:nvSpPr>
        <p:spPr>
          <a:xfrm>
            <a:off x="350041" y="586855"/>
            <a:ext cx="2401025" cy="3387497"/>
          </a:xfrm>
        </p:spPr>
        <p:txBody>
          <a:bodyPr anchor="b">
            <a:normAutofit/>
          </a:bodyPr>
          <a:lstStyle/>
          <a:p>
            <a:pPr algn="r"/>
            <a:r>
              <a:rPr lang="en-US" altLang="en-US" sz="3500">
                <a:solidFill>
                  <a:srgbClr val="FFFFFF"/>
                </a:solidFill>
              </a:rPr>
              <a:t>Structure of Skeletal muscles</a:t>
            </a:r>
          </a:p>
        </p:txBody>
      </p:sp>
      <p:sp>
        <p:nvSpPr>
          <p:cNvPr id="44035" name="Rectangle 3">
            <a:extLst>
              <a:ext uri="{FF2B5EF4-FFF2-40B4-BE49-F238E27FC236}">
                <a16:creationId xmlns:a16="http://schemas.microsoft.com/office/drawing/2014/main" id="{A2244830-8B06-42BF-8EC9-5589DEF63C30}"/>
              </a:ext>
            </a:extLst>
          </p:cNvPr>
          <p:cNvSpPr>
            <a:spLocks noGrp="1" noChangeArrowheads="1"/>
          </p:cNvSpPr>
          <p:nvPr>
            <p:ph type="body" idx="1"/>
          </p:nvPr>
        </p:nvSpPr>
        <p:spPr>
          <a:xfrm>
            <a:off x="3607694" y="649480"/>
            <a:ext cx="4916510" cy="5546047"/>
          </a:xfrm>
        </p:spPr>
        <p:txBody>
          <a:bodyPr anchor="ctr">
            <a:normAutofit/>
          </a:bodyPr>
          <a:lstStyle/>
          <a:p>
            <a:pPr marL="660400" indent="-660400"/>
            <a:r>
              <a:rPr lang="en-US" altLang="en-US" sz="3200" dirty="0"/>
              <a:t>The myofibril consists of protein chains called </a:t>
            </a:r>
            <a:r>
              <a:rPr lang="en-US" altLang="en-US" sz="3200" b="1" dirty="0"/>
              <a:t>myofilaments</a:t>
            </a:r>
            <a:r>
              <a:rPr lang="en-US" altLang="en-US" sz="3200" dirty="0"/>
              <a:t>  </a:t>
            </a:r>
          </a:p>
          <a:p>
            <a:pPr marL="1035050" lvl="1" indent="-577850"/>
            <a:r>
              <a:rPr lang="en-US" altLang="en-US" sz="3200" dirty="0"/>
              <a:t>Myofilaments have a symmetrical, alternating pattern of thick and thin elements.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FBF86A64-641E-4A2A-97CF-F0C46CE3C26E}"/>
              </a:ext>
            </a:extLst>
          </p:cNvPr>
          <p:cNvSpPr>
            <a:spLocks noGrp="1" noRot="1" noChangeArrowheads="1"/>
          </p:cNvSpPr>
          <p:nvPr>
            <p:ph type="title"/>
          </p:nvPr>
        </p:nvSpPr>
        <p:spPr/>
        <p:txBody>
          <a:bodyPr/>
          <a:lstStyle/>
          <a:p>
            <a:pPr eaLnBrk="1" hangingPunct="1">
              <a:defRPr/>
            </a:pPr>
            <a:r>
              <a:rPr lang="en-US" altLang="en-US" sz="3200"/>
              <a:t>Structure of Skeletal Muscle:</a:t>
            </a:r>
            <a:br>
              <a:rPr lang="en-US" altLang="en-US" sz="3200"/>
            </a:br>
            <a:r>
              <a:rPr lang="en-US" altLang="en-US" sz="3200" i="1"/>
              <a:t>Connective Tissue Covering</a:t>
            </a:r>
            <a:endParaRPr lang="en-US" sz="3200" i="1"/>
          </a:p>
        </p:txBody>
      </p:sp>
      <p:sp>
        <p:nvSpPr>
          <p:cNvPr id="7171" name="Rectangle 3">
            <a:extLst>
              <a:ext uri="{FF2B5EF4-FFF2-40B4-BE49-F238E27FC236}">
                <a16:creationId xmlns:a16="http://schemas.microsoft.com/office/drawing/2014/main" id="{0058CC3C-FEC4-44F1-9026-09596E161096}"/>
              </a:ext>
            </a:extLst>
          </p:cNvPr>
          <p:cNvSpPr>
            <a:spLocks noGrp="1" noRot="1" noChangeArrowheads="1"/>
          </p:cNvSpPr>
          <p:nvPr>
            <p:ph type="body" idx="1"/>
          </p:nvPr>
        </p:nvSpPr>
        <p:spPr>
          <a:xfrm>
            <a:off x="533400" y="1541463"/>
            <a:ext cx="5257800" cy="5011737"/>
          </a:xfrm>
        </p:spPr>
        <p:txBody>
          <a:bodyPr/>
          <a:lstStyle/>
          <a:p>
            <a:pPr eaLnBrk="1" hangingPunct="1">
              <a:defRPr/>
            </a:pPr>
            <a:r>
              <a:rPr lang="en-US" altLang="en-US" sz="2400"/>
              <a:t>Fascia (both superficial and deep) </a:t>
            </a:r>
          </a:p>
          <a:p>
            <a:pPr lvl="1" eaLnBrk="1" hangingPunct="1">
              <a:defRPr/>
            </a:pPr>
            <a:r>
              <a:rPr lang="en-US" altLang="en-US" sz="2400"/>
              <a:t>Connective tissue around muscle and in between skin and fat.</a:t>
            </a:r>
          </a:p>
          <a:p>
            <a:pPr eaLnBrk="1" hangingPunct="1">
              <a:defRPr/>
            </a:pPr>
            <a:r>
              <a:rPr lang="en-US" altLang="en-US" sz="2400"/>
              <a:t>Epimysium</a:t>
            </a:r>
          </a:p>
          <a:p>
            <a:pPr lvl="1" eaLnBrk="1" hangingPunct="1">
              <a:defRPr/>
            </a:pPr>
            <a:r>
              <a:rPr lang="en-US" altLang="en-US" sz="2400"/>
              <a:t>Surrounds entire muscle</a:t>
            </a:r>
          </a:p>
          <a:p>
            <a:pPr eaLnBrk="1" hangingPunct="1">
              <a:defRPr/>
            </a:pPr>
            <a:r>
              <a:rPr lang="en-US" altLang="en-US" sz="2400"/>
              <a:t>Perimysium</a:t>
            </a:r>
          </a:p>
          <a:p>
            <a:pPr lvl="1" eaLnBrk="1" hangingPunct="1">
              <a:defRPr/>
            </a:pPr>
            <a:r>
              <a:rPr lang="en-US" altLang="en-US" sz="2400"/>
              <a:t>Surrounds bundles (fascicles) of muscle fibers</a:t>
            </a:r>
          </a:p>
          <a:p>
            <a:pPr eaLnBrk="1" hangingPunct="1">
              <a:defRPr/>
            </a:pPr>
            <a:r>
              <a:rPr lang="en-US" altLang="en-US" sz="2400"/>
              <a:t>Endomysium</a:t>
            </a:r>
          </a:p>
          <a:p>
            <a:pPr lvl="1" eaLnBrk="1" hangingPunct="1">
              <a:defRPr/>
            </a:pPr>
            <a:r>
              <a:rPr lang="en-US" altLang="en-US" sz="2400"/>
              <a:t>Surrounds individual muscle fibers</a:t>
            </a:r>
            <a:endParaRPr lang="en-US" sz="2400" dirty="0"/>
          </a:p>
        </p:txBody>
      </p:sp>
      <p:pic>
        <p:nvPicPr>
          <p:cNvPr id="12292" name="Picture 1">
            <a:extLst>
              <a:ext uri="{FF2B5EF4-FFF2-40B4-BE49-F238E27FC236}">
                <a16:creationId xmlns:a16="http://schemas.microsoft.com/office/drawing/2014/main" id="{316FA8C1-FB2C-4F0A-84FC-751BAA6E37CB}"/>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94350" y="2286000"/>
            <a:ext cx="3549650"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id="{D312B00F-455B-4D93-806E-DADA7CA5270A}"/>
              </a:ext>
            </a:extLst>
          </p:cNvPr>
          <p:cNvSpPr>
            <a:spLocks noGrp="1" noRot="1" noChangeArrowheads="1"/>
          </p:cNvSpPr>
          <p:nvPr>
            <p:ph type="title"/>
          </p:nvPr>
        </p:nvSpPr>
        <p:spPr>
          <a:xfrm>
            <a:off x="473202" y="639520"/>
            <a:ext cx="2571750" cy="1719072"/>
          </a:xfrm>
        </p:spPr>
        <p:txBody>
          <a:bodyPr anchor="b">
            <a:normAutofit/>
          </a:bodyPr>
          <a:lstStyle/>
          <a:p>
            <a:pPr eaLnBrk="1" hangingPunct="1">
              <a:defRPr/>
            </a:pPr>
            <a:r>
              <a:rPr lang="en-US" altLang="en-US" sz="2900"/>
              <a:t>Structure of Skeletal Muscle:</a:t>
            </a:r>
            <a:br>
              <a:rPr lang="en-US" altLang="en-US" sz="2900"/>
            </a:br>
            <a:r>
              <a:rPr lang="en-US" altLang="en-US" sz="2900" i="1"/>
              <a:t>Microstructure</a:t>
            </a:r>
            <a:endParaRPr lang="en-US" sz="2900" i="1"/>
          </a:p>
        </p:txBody>
      </p:sp>
      <p:sp>
        <p:nvSpPr>
          <p:cNvPr id="139"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5" name="Rectangle 3">
            <a:extLst>
              <a:ext uri="{FF2B5EF4-FFF2-40B4-BE49-F238E27FC236}">
                <a16:creationId xmlns:a16="http://schemas.microsoft.com/office/drawing/2014/main" id="{44B25C16-0FDB-456B-A25B-267EA1F29B38}"/>
              </a:ext>
            </a:extLst>
          </p:cNvPr>
          <p:cNvSpPr>
            <a:spLocks noGrp="1" noRot="1" noChangeArrowheads="1"/>
          </p:cNvSpPr>
          <p:nvPr>
            <p:ph type="body" idx="1"/>
          </p:nvPr>
        </p:nvSpPr>
        <p:spPr>
          <a:xfrm>
            <a:off x="473202" y="2807208"/>
            <a:ext cx="2571750" cy="3410712"/>
          </a:xfrm>
        </p:spPr>
        <p:txBody>
          <a:bodyPr anchor="t">
            <a:normAutofit/>
          </a:bodyPr>
          <a:lstStyle/>
          <a:p>
            <a:pPr eaLnBrk="1" hangingPunct="1">
              <a:defRPr/>
            </a:pPr>
            <a:r>
              <a:rPr lang="en-US" altLang="en-US" sz="1900"/>
              <a:t>Myofibrils</a:t>
            </a:r>
          </a:p>
          <a:p>
            <a:pPr lvl="1" eaLnBrk="1" hangingPunct="1">
              <a:defRPr/>
            </a:pPr>
            <a:r>
              <a:rPr lang="en-US" altLang="en-US" sz="1900"/>
              <a:t>Threadlike strands within muscle fibers</a:t>
            </a:r>
          </a:p>
          <a:p>
            <a:pPr eaLnBrk="1" hangingPunct="1">
              <a:defRPr/>
            </a:pPr>
            <a:r>
              <a:rPr lang="en-US" altLang="en-US" sz="1900"/>
              <a:t>Myofilaments (contractile proteins of muscle)</a:t>
            </a:r>
          </a:p>
          <a:p>
            <a:pPr lvl="1" eaLnBrk="1" hangingPunct="1">
              <a:defRPr/>
            </a:pPr>
            <a:r>
              <a:rPr lang="en-US" altLang="en-US" sz="1900"/>
              <a:t>Actin (thin filament)</a:t>
            </a:r>
          </a:p>
          <a:p>
            <a:pPr lvl="1" eaLnBrk="1" hangingPunct="1">
              <a:defRPr/>
            </a:pPr>
            <a:r>
              <a:rPr lang="en-US" altLang="en-US" sz="1900"/>
              <a:t>Myosin (thick filament)</a:t>
            </a:r>
          </a:p>
          <a:p>
            <a:pPr eaLnBrk="1" hangingPunct="1">
              <a:defRPr/>
            </a:pPr>
            <a:endParaRPr lang="en-US" sz="1900"/>
          </a:p>
        </p:txBody>
      </p:sp>
      <p:pic>
        <p:nvPicPr>
          <p:cNvPr id="13316" name="Picture 1">
            <a:extLst>
              <a:ext uri="{FF2B5EF4-FFF2-40B4-BE49-F238E27FC236}">
                <a16:creationId xmlns:a16="http://schemas.microsoft.com/office/drawing/2014/main" id="{DD8227FB-CFBD-413F-A21D-AD7E95B810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3490722" y="1856246"/>
            <a:ext cx="5177790" cy="314550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a:extLst>
              <a:ext uri="{FF2B5EF4-FFF2-40B4-BE49-F238E27FC236}">
                <a16:creationId xmlns:a16="http://schemas.microsoft.com/office/drawing/2014/main" id="{33E086C3-E6C7-4EBE-ABD5-89515DC57CA0}"/>
              </a:ext>
            </a:extLst>
          </p:cNvPr>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29713" cy="684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C3957807-F711-4173-A57A-6C13DF79B591}"/>
              </a:ext>
            </a:extLst>
          </p:cNvPr>
          <p:cNvSpPr>
            <a:spLocks noGrp="1" noRot="1" noChangeArrowheads="1"/>
          </p:cNvSpPr>
          <p:nvPr>
            <p:ph type="title"/>
          </p:nvPr>
        </p:nvSpPr>
        <p:spPr/>
        <p:txBody>
          <a:bodyPr/>
          <a:lstStyle/>
          <a:p>
            <a:pPr eaLnBrk="1" hangingPunct="1">
              <a:defRPr/>
            </a:pPr>
            <a:r>
              <a:rPr lang="en-US" altLang="en-US" sz="3200"/>
              <a:t>Structure of Skeletal Muscle:</a:t>
            </a:r>
            <a:br>
              <a:rPr lang="en-US" altLang="en-US" sz="3200"/>
            </a:br>
            <a:r>
              <a:rPr lang="en-US" altLang="en-US" sz="3200" i="1"/>
              <a:t>The Sarcomere</a:t>
            </a:r>
            <a:endParaRPr lang="en-US" sz="3200" i="1"/>
          </a:p>
        </p:txBody>
      </p:sp>
      <p:sp>
        <p:nvSpPr>
          <p:cNvPr id="10243" name="Rectangle 3">
            <a:extLst>
              <a:ext uri="{FF2B5EF4-FFF2-40B4-BE49-F238E27FC236}">
                <a16:creationId xmlns:a16="http://schemas.microsoft.com/office/drawing/2014/main" id="{9412EC5C-A80F-4B6E-A1D9-86677605A9F2}"/>
              </a:ext>
            </a:extLst>
          </p:cNvPr>
          <p:cNvSpPr>
            <a:spLocks noGrp="1" noRot="1" noChangeArrowheads="1"/>
          </p:cNvSpPr>
          <p:nvPr>
            <p:ph type="body" idx="1"/>
          </p:nvPr>
        </p:nvSpPr>
        <p:spPr/>
        <p:txBody>
          <a:bodyPr/>
          <a:lstStyle/>
          <a:p>
            <a:pPr eaLnBrk="1" hangingPunct="1">
              <a:defRPr/>
            </a:pPr>
            <a:r>
              <a:rPr lang="en-US" altLang="en-US"/>
              <a:t>Further divisions of myofibrils</a:t>
            </a:r>
          </a:p>
          <a:p>
            <a:pPr lvl="1" eaLnBrk="1" hangingPunct="1">
              <a:defRPr/>
            </a:pPr>
            <a:r>
              <a:rPr lang="en-US" altLang="en-US"/>
              <a:t>Z-line </a:t>
            </a:r>
          </a:p>
          <a:p>
            <a:pPr lvl="2" eaLnBrk="1" hangingPunct="1">
              <a:defRPr/>
            </a:pPr>
            <a:r>
              <a:rPr lang="en-US" altLang="en-US"/>
              <a:t>(Divider for each Actin/Myosin Group)</a:t>
            </a:r>
          </a:p>
          <a:p>
            <a:pPr lvl="1" eaLnBrk="1" hangingPunct="1">
              <a:defRPr/>
            </a:pPr>
            <a:r>
              <a:rPr lang="en-US" altLang="en-US"/>
              <a:t>A-band</a:t>
            </a:r>
          </a:p>
          <a:p>
            <a:pPr lvl="2" eaLnBrk="1" hangingPunct="1">
              <a:defRPr/>
            </a:pPr>
            <a:r>
              <a:rPr lang="en-US" altLang="en-US"/>
              <a:t>(Active area where actin and Myosin reside)</a:t>
            </a:r>
          </a:p>
          <a:p>
            <a:pPr lvl="1" eaLnBrk="1" hangingPunct="1">
              <a:defRPr/>
            </a:pPr>
            <a:r>
              <a:rPr lang="en-US" altLang="en-US"/>
              <a:t>I-band</a:t>
            </a:r>
          </a:p>
          <a:p>
            <a:pPr lvl="2" eaLnBrk="1" hangingPunct="1">
              <a:defRPr/>
            </a:pPr>
            <a:r>
              <a:rPr lang="en-US" altLang="en-US"/>
              <a:t>(In-between area which gets smaller as muscles contract and larger as they relax)</a:t>
            </a:r>
          </a:p>
        </p:txBody>
      </p:sp>
      <p:pic>
        <p:nvPicPr>
          <p:cNvPr id="15364" name="Picture 1">
            <a:extLst>
              <a:ext uri="{FF2B5EF4-FFF2-40B4-BE49-F238E27FC236}">
                <a16:creationId xmlns:a16="http://schemas.microsoft.com/office/drawing/2014/main" id="{2449B4A4-6672-4037-A4D8-F2FDF7625E6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90600" y="5505450"/>
            <a:ext cx="7162800" cy="135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5">
            <a:extLst>
              <a:ext uri="{FF2B5EF4-FFF2-40B4-BE49-F238E27FC236}">
                <a16:creationId xmlns:a16="http://schemas.microsoft.com/office/drawing/2014/main" id="{F7F9DD77-D9D7-45A4-93C7-3D17EDEBCC65}"/>
              </a:ext>
            </a:extLst>
          </p:cNvPr>
          <p:cNvSpPr>
            <a:spLocks noGrp="1"/>
          </p:cNvSpPr>
          <p:nvPr>
            <p:ph type="sldNum" sz="quarter" idx="11"/>
          </p:nvPr>
        </p:nvSpPr>
        <p:spPr/>
        <p:txBody>
          <a:bodyPr/>
          <a:lstStyle>
            <a:lvl1pPr>
              <a:spcBef>
                <a:spcPct val="20000"/>
              </a:spcBef>
              <a:buClr>
                <a:schemeClr val="hlink"/>
              </a:buClr>
              <a:buFont typeface="Wingdings" panose="05000000000000000000" pitchFamily="2" charset="2"/>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FontTx/>
              <a:buNone/>
            </a:pPr>
            <a:endParaRPr lang="en-US" altLang="en-US" sz="1400" i="0">
              <a:latin typeface="Times New Roman" panose="02020603050405020304" pitchFamily="18" charset="0"/>
            </a:endParaRPr>
          </a:p>
          <a:p>
            <a:pPr>
              <a:spcBef>
                <a:spcPct val="0"/>
              </a:spcBef>
              <a:buClrTx/>
              <a:buFontTx/>
              <a:buNone/>
            </a:pPr>
            <a:r>
              <a:rPr lang="en-US" altLang="en-US" sz="1400">
                <a:latin typeface="Times New Roman" panose="02020603050405020304" pitchFamily="18" charset="0"/>
              </a:rPr>
              <a:t>10-</a:t>
            </a:r>
            <a:fld id="{B50EDBBC-4FD4-4DCD-AA3F-89631C395782}" type="slidenum">
              <a:rPr lang="en-US" altLang="en-US" sz="1400">
                <a:latin typeface="Times New Roman" panose="02020603050405020304" pitchFamily="18" charset="0"/>
              </a:rPr>
              <a:pPr>
                <a:spcBef>
                  <a:spcPct val="0"/>
                </a:spcBef>
                <a:buClrTx/>
                <a:buFontTx/>
                <a:buNone/>
              </a:pPr>
              <a:t>25</a:t>
            </a:fld>
            <a:endParaRPr lang="en-US" altLang="en-US" sz="1400">
              <a:latin typeface="Times New Roman" panose="02020603050405020304" pitchFamily="18" charset="0"/>
            </a:endParaRPr>
          </a:p>
        </p:txBody>
      </p:sp>
      <p:sp>
        <p:nvSpPr>
          <p:cNvPr id="14339" name="Rectangle 1026">
            <a:extLst>
              <a:ext uri="{FF2B5EF4-FFF2-40B4-BE49-F238E27FC236}">
                <a16:creationId xmlns:a16="http://schemas.microsoft.com/office/drawing/2014/main" id="{94C13974-C7B4-4D46-BC01-2410CE2421B5}"/>
              </a:ext>
            </a:extLst>
          </p:cNvPr>
          <p:cNvSpPr>
            <a:spLocks noGrp="1" noChangeArrowheads="1"/>
          </p:cNvSpPr>
          <p:nvPr>
            <p:ph type="title"/>
          </p:nvPr>
        </p:nvSpPr>
        <p:spPr>
          <a:xfrm>
            <a:off x="685800" y="-76200"/>
            <a:ext cx="7772400" cy="1143000"/>
          </a:xfrm>
        </p:spPr>
        <p:txBody>
          <a:bodyPr/>
          <a:lstStyle/>
          <a:p>
            <a:pPr>
              <a:defRPr/>
            </a:pPr>
            <a:r>
              <a:rPr lang="en-US" altLang="en-US"/>
              <a:t>Thick &amp; Thin Myofilaments</a:t>
            </a:r>
          </a:p>
        </p:txBody>
      </p:sp>
      <p:pic>
        <p:nvPicPr>
          <p:cNvPr id="16388" name="Picture 1027" descr="170485">
            <a:extLst>
              <a:ext uri="{FF2B5EF4-FFF2-40B4-BE49-F238E27FC236}">
                <a16:creationId xmlns:a16="http://schemas.microsoft.com/office/drawing/2014/main" id="{F561D01D-FC54-4CAB-AAF7-25B5024C45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5992"/>
          <a:stretch>
            <a:fillRect/>
          </a:stretch>
        </p:blipFill>
        <p:spPr bwMode="auto">
          <a:xfrm>
            <a:off x="717550" y="1327150"/>
            <a:ext cx="7620000" cy="4781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1" name="Rectangle 1029">
            <a:extLst>
              <a:ext uri="{FF2B5EF4-FFF2-40B4-BE49-F238E27FC236}">
                <a16:creationId xmlns:a16="http://schemas.microsoft.com/office/drawing/2014/main" id="{4DFBED33-9087-4B04-81BA-8DDEB1933BEF}"/>
              </a:ext>
            </a:extLst>
          </p:cNvPr>
          <p:cNvSpPr>
            <a:spLocks noGrp="1" noChangeArrowheads="1"/>
          </p:cNvSpPr>
          <p:nvPr>
            <p:ph type="body" sz="half" idx="2"/>
          </p:nvPr>
        </p:nvSpPr>
        <p:spPr>
          <a:xfrm>
            <a:off x="685800" y="5867400"/>
            <a:ext cx="7772400" cy="990600"/>
          </a:xfrm>
        </p:spPr>
        <p:txBody>
          <a:bodyPr/>
          <a:lstStyle/>
          <a:p>
            <a:pPr>
              <a:lnSpc>
                <a:spcPct val="80000"/>
              </a:lnSpc>
              <a:defRPr/>
            </a:pPr>
            <a:endParaRPr lang="en-US" altLang="en-US" sz="28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C8A11FAB-4C36-4196-A44C-FFE53751F98E}"/>
              </a:ext>
            </a:extLst>
          </p:cNvPr>
          <p:cNvSpPr>
            <a:spLocks noGrp="1" noRot="1" noChangeArrowheads="1"/>
          </p:cNvSpPr>
          <p:nvPr>
            <p:ph type="title"/>
          </p:nvPr>
        </p:nvSpPr>
        <p:spPr>
          <a:xfrm>
            <a:off x="350041" y="586855"/>
            <a:ext cx="2401025" cy="3387497"/>
          </a:xfrm>
        </p:spPr>
        <p:txBody>
          <a:bodyPr anchor="b">
            <a:normAutofit/>
          </a:bodyPr>
          <a:lstStyle/>
          <a:p>
            <a:pPr algn="r" eaLnBrk="1" hangingPunct="1">
              <a:defRPr/>
            </a:pPr>
            <a:r>
              <a:rPr lang="en-US" altLang="en-US" sz="3500">
                <a:solidFill>
                  <a:srgbClr val="FFFFFF"/>
                </a:solidFill>
              </a:rPr>
              <a:t>Muscular Contraction</a:t>
            </a:r>
            <a:endParaRPr lang="en-US" sz="3500">
              <a:solidFill>
                <a:srgbClr val="FFFFFF"/>
              </a:solidFill>
            </a:endParaRPr>
          </a:p>
        </p:txBody>
      </p:sp>
      <p:sp>
        <p:nvSpPr>
          <p:cNvPr id="13315" name="Rectangle 3">
            <a:extLst>
              <a:ext uri="{FF2B5EF4-FFF2-40B4-BE49-F238E27FC236}">
                <a16:creationId xmlns:a16="http://schemas.microsoft.com/office/drawing/2014/main" id="{D7E412BF-508F-47F9-95CE-C3530F67FD6C}"/>
              </a:ext>
            </a:extLst>
          </p:cNvPr>
          <p:cNvSpPr>
            <a:spLocks noGrp="1" noRot="1" noChangeArrowheads="1"/>
          </p:cNvSpPr>
          <p:nvPr>
            <p:ph type="body" idx="1"/>
          </p:nvPr>
        </p:nvSpPr>
        <p:spPr>
          <a:xfrm>
            <a:off x="3607694" y="649480"/>
            <a:ext cx="4916510" cy="5546047"/>
          </a:xfrm>
        </p:spPr>
        <p:txBody>
          <a:bodyPr anchor="ctr">
            <a:normAutofit/>
          </a:bodyPr>
          <a:lstStyle/>
          <a:p>
            <a:pPr eaLnBrk="1" hangingPunct="1">
              <a:defRPr/>
            </a:pPr>
            <a:r>
              <a:rPr lang="en-US" altLang="en-US" sz="2400" dirty="0"/>
              <a:t>The sliding filament model</a:t>
            </a:r>
          </a:p>
          <a:p>
            <a:pPr lvl="1" eaLnBrk="1" hangingPunct="1">
              <a:defRPr/>
            </a:pPr>
            <a:r>
              <a:rPr lang="en-US" altLang="en-US" dirty="0"/>
              <a:t>Muscle shortening occurs due to the movement of the actin filament over the myosin filament</a:t>
            </a:r>
          </a:p>
          <a:p>
            <a:pPr lvl="1" eaLnBrk="1" hangingPunct="1">
              <a:defRPr/>
            </a:pPr>
            <a:r>
              <a:rPr lang="en-US" altLang="en-US" dirty="0"/>
              <a:t>Formation of cross-bridges between actin and myosin filaments</a:t>
            </a:r>
          </a:p>
          <a:p>
            <a:pPr lvl="1" eaLnBrk="1" hangingPunct="1">
              <a:defRPr/>
            </a:pPr>
            <a:r>
              <a:rPr lang="en-US" altLang="en-US" dirty="0"/>
              <a:t>Reduction in the distance between Z-lines of the sarcomere</a:t>
            </a:r>
          </a:p>
          <a:p>
            <a:pPr eaLnBrk="1" hangingPunct="1">
              <a:defRPr/>
            </a:pPr>
            <a:endParaRPr lang="en-US" sz="17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B4C43-674D-4A50-A84F-F026365FAE0F}"/>
              </a:ext>
            </a:extLst>
          </p:cNvPr>
          <p:cNvSpPr>
            <a:spLocks noGrp="1"/>
          </p:cNvSpPr>
          <p:nvPr>
            <p:ph type="title"/>
          </p:nvPr>
        </p:nvSpPr>
        <p:spPr/>
        <p:txBody>
          <a:bodyPr/>
          <a:lstStyle/>
          <a:p>
            <a:r>
              <a:rPr lang="en-US" dirty="0"/>
              <a:t>Muscle cells</a:t>
            </a:r>
            <a:endParaRPr lang="en-GB" dirty="0"/>
          </a:p>
        </p:txBody>
      </p:sp>
      <p:pic>
        <p:nvPicPr>
          <p:cNvPr id="4" name="Online Media 3" title="Muscles, Part 1 - Muscle Cells: Crash Course A&amp;P #21">
            <a:hlinkClick r:id="" action="ppaction://media"/>
            <a:extLst>
              <a:ext uri="{FF2B5EF4-FFF2-40B4-BE49-F238E27FC236}">
                <a16:creationId xmlns:a16="http://schemas.microsoft.com/office/drawing/2014/main" id="{AC8F252F-44E1-41D1-8AE4-9C5D805F91A6}"/>
              </a:ext>
            </a:extLst>
          </p:cNvPr>
          <p:cNvPicPr>
            <a:picLocks noGrp="1" noRot="1" noChangeAspect="1"/>
          </p:cNvPicPr>
          <p:nvPr>
            <p:ph idx="1"/>
            <a:videoFile r:link="rId1"/>
          </p:nvPr>
        </p:nvPicPr>
        <p:blipFill>
          <a:blip r:embed="rId3"/>
          <a:stretch>
            <a:fillRect/>
          </a:stretch>
        </p:blipFill>
        <p:spPr>
          <a:xfrm>
            <a:off x="704850" y="1825625"/>
            <a:ext cx="7735888" cy="4351338"/>
          </a:xfrm>
          <a:prstGeom prst="rect">
            <a:avLst/>
          </a:prstGeom>
        </p:spPr>
      </p:pic>
    </p:spTree>
    <p:extLst>
      <p:ext uri="{BB962C8B-B14F-4D97-AF65-F5344CB8AC3E}">
        <p14:creationId xmlns:p14="http://schemas.microsoft.com/office/powerpoint/2010/main" val="1450188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33108-CEAE-4418-B047-3BBDF1D90BB7}"/>
              </a:ext>
            </a:extLst>
          </p:cNvPr>
          <p:cNvSpPr>
            <a:spLocks noGrp="1"/>
          </p:cNvSpPr>
          <p:nvPr>
            <p:ph type="title"/>
          </p:nvPr>
        </p:nvSpPr>
        <p:spPr/>
        <p:txBody>
          <a:bodyPr/>
          <a:lstStyle/>
          <a:p>
            <a:r>
              <a:rPr lang="en-US" dirty="0"/>
              <a:t>Sliding filament theory</a:t>
            </a:r>
            <a:endParaRPr lang="en-GB" dirty="0"/>
          </a:p>
        </p:txBody>
      </p:sp>
      <p:pic>
        <p:nvPicPr>
          <p:cNvPr id="4" name="Online Media 3" title="Sliding Filament Theory">
            <a:hlinkClick r:id="" action="ppaction://media"/>
            <a:extLst>
              <a:ext uri="{FF2B5EF4-FFF2-40B4-BE49-F238E27FC236}">
                <a16:creationId xmlns:a16="http://schemas.microsoft.com/office/drawing/2014/main" id="{5FFF1DBB-046F-4739-AADF-A1BA7C723F5A}"/>
              </a:ext>
            </a:extLst>
          </p:cNvPr>
          <p:cNvPicPr>
            <a:picLocks noGrp="1" noRot="1" noChangeAspect="1"/>
          </p:cNvPicPr>
          <p:nvPr>
            <p:ph idx="1"/>
            <a:videoFile r:link="rId1"/>
          </p:nvPr>
        </p:nvPicPr>
        <p:blipFill>
          <a:blip r:embed="rId3"/>
          <a:stretch>
            <a:fillRect/>
          </a:stretch>
        </p:blipFill>
        <p:spPr>
          <a:xfrm>
            <a:off x="704850" y="1825625"/>
            <a:ext cx="7735888" cy="4351338"/>
          </a:xfrm>
          <a:prstGeom prst="rect">
            <a:avLst/>
          </a:prstGeom>
        </p:spPr>
      </p:pic>
    </p:spTree>
    <p:extLst>
      <p:ext uri="{BB962C8B-B14F-4D97-AF65-F5344CB8AC3E}">
        <p14:creationId xmlns:p14="http://schemas.microsoft.com/office/powerpoint/2010/main" val="2833782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FFC7F-AE05-4EE2-B5BA-1500A6A3F651}"/>
              </a:ext>
            </a:extLst>
          </p:cNvPr>
          <p:cNvSpPr>
            <a:spLocks noGrp="1"/>
          </p:cNvSpPr>
          <p:nvPr>
            <p:ph type="title"/>
          </p:nvPr>
        </p:nvSpPr>
        <p:spPr/>
        <p:txBody>
          <a:bodyPr/>
          <a:lstStyle/>
          <a:p>
            <a:r>
              <a:rPr lang="en-US" b="1" dirty="0"/>
              <a:t>Muscle Contraction &amp; Sliding Filament Theory</a:t>
            </a:r>
            <a:endParaRPr lang="en-GB" dirty="0"/>
          </a:p>
        </p:txBody>
      </p:sp>
      <p:sp>
        <p:nvSpPr>
          <p:cNvPr id="3" name="Content Placeholder 2">
            <a:extLst>
              <a:ext uri="{FF2B5EF4-FFF2-40B4-BE49-F238E27FC236}">
                <a16:creationId xmlns:a16="http://schemas.microsoft.com/office/drawing/2014/main" id="{326A7601-CD78-4741-B8A3-81E36AFABCC9}"/>
              </a:ext>
            </a:extLst>
          </p:cNvPr>
          <p:cNvSpPr>
            <a:spLocks noGrp="1"/>
          </p:cNvSpPr>
          <p:nvPr>
            <p:ph idx="1"/>
          </p:nvPr>
        </p:nvSpPr>
        <p:spPr/>
        <p:txBody>
          <a:bodyPr/>
          <a:lstStyle/>
          <a:p>
            <a:r>
              <a:rPr lang="en-US" b="1" dirty="0"/>
              <a:t>Sliding filament theory is the mechanism by which muscles are thought to contract at a cellular level. A good understanding of </a:t>
            </a:r>
            <a:r>
              <a:rPr lang="en-US" b="1" dirty="0">
                <a:hlinkClick r:id="rId2">
                  <a:extLst>
                    <a:ext uri="{A12FA001-AC4F-418D-AE19-62706E023703}">
                      <ahyp:hlinkClr xmlns:ahyp="http://schemas.microsoft.com/office/drawing/2018/hyperlinkcolor" val="tx"/>
                    </a:ext>
                  </a:extLst>
                </a:hlinkClick>
              </a:rPr>
              <a:t>skeletal muscle structure</a:t>
            </a:r>
            <a:r>
              <a:rPr lang="en-US" b="1" dirty="0"/>
              <a:t> is useful when learning how sliding filament theory works.</a:t>
            </a:r>
            <a:endParaRPr lang="en-GB" dirty="0"/>
          </a:p>
        </p:txBody>
      </p:sp>
    </p:spTree>
    <p:extLst>
      <p:ext uri="{BB962C8B-B14F-4D97-AF65-F5344CB8AC3E}">
        <p14:creationId xmlns:p14="http://schemas.microsoft.com/office/powerpoint/2010/main" val="33284066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6A5553">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111A960-6B01-45D4-8722-0C573896E724}"/>
              </a:ext>
            </a:extLst>
          </p:cNvPr>
          <p:cNvSpPr>
            <a:spLocks noGrp="1"/>
          </p:cNvSpPr>
          <p:nvPr>
            <p:ph type="title"/>
          </p:nvPr>
        </p:nvSpPr>
        <p:spPr>
          <a:xfrm>
            <a:off x="393192" y="4767072"/>
            <a:ext cx="4945641" cy="1625210"/>
          </a:xfrm>
        </p:spPr>
        <p:txBody>
          <a:bodyPr>
            <a:normAutofit/>
          </a:bodyPr>
          <a:lstStyle/>
          <a:p>
            <a:pPr algn="r"/>
            <a:r>
              <a:rPr lang="en-US" b="1">
                <a:solidFill>
                  <a:srgbClr val="FFFFFF"/>
                </a:solidFill>
              </a:rPr>
              <a:t>What is sliding filament theory?</a:t>
            </a:r>
            <a:endParaRPr lang="en-GB">
              <a:solidFill>
                <a:srgbClr val="FFFFFF"/>
              </a:solidFill>
            </a:endParaRPr>
          </a:p>
        </p:txBody>
      </p:sp>
      <p:pic>
        <p:nvPicPr>
          <p:cNvPr id="5" name="Picture 4" descr="A close up of a piece of paper&#10;&#10;Description automatically generated">
            <a:extLst>
              <a:ext uri="{FF2B5EF4-FFF2-40B4-BE49-F238E27FC236}">
                <a16:creationId xmlns:a16="http://schemas.microsoft.com/office/drawing/2014/main" id="{33C1A20A-3F9E-4A4B-91E3-B0C5E6C8C872}"/>
              </a:ext>
            </a:extLst>
          </p:cNvPr>
          <p:cNvPicPr>
            <a:picLocks noChangeAspect="1"/>
          </p:cNvPicPr>
          <p:nvPr/>
        </p:nvPicPr>
        <p:blipFill rotWithShape="1">
          <a:blip r:embed="rId2">
            <a:extLst>
              <a:ext uri="{28A0092B-C50C-407E-A947-70E740481C1C}">
                <a14:useLocalDpi xmlns:a14="http://schemas.microsoft.com/office/drawing/2010/main" val="0"/>
              </a:ext>
            </a:extLst>
          </a:blip>
          <a:srcRect t="1383" r="-2" b="5971"/>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7E99858-BA95-4262-A05E-902643FB59A4}"/>
              </a:ext>
            </a:extLst>
          </p:cNvPr>
          <p:cNvSpPr>
            <a:spLocks noGrp="1"/>
          </p:cNvSpPr>
          <p:nvPr>
            <p:ph idx="1"/>
          </p:nvPr>
        </p:nvSpPr>
        <p:spPr>
          <a:xfrm>
            <a:off x="6021989" y="917725"/>
            <a:ext cx="2568554" cy="4852362"/>
          </a:xfrm>
        </p:spPr>
        <p:txBody>
          <a:bodyPr anchor="ctr">
            <a:normAutofit/>
          </a:bodyPr>
          <a:lstStyle/>
          <a:p>
            <a:r>
              <a:rPr lang="en-US" sz="1700">
                <a:solidFill>
                  <a:srgbClr val="FFFFFF"/>
                </a:solidFill>
              </a:rPr>
              <a:t>At a very basic level, each muscle fibre is made up of smaller fibres called myofibrils. These contain even smaller structures called actin and myosin filaments. These filaments slide in and out between each other to form a muscle contraction hence called the sliding filament theory!</a:t>
            </a:r>
          </a:p>
          <a:p>
            <a:endParaRPr lang="en-GB" sz="1700">
              <a:solidFill>
                <a:srgbClr val="FFFFFF"/>
              </a:solidFill>
            </a:endParaRPr>
          </a:p>
        </p:txBody>
      </p:sp>
    </p:spTree>
    <p:extLst>
      <p:ext uri="{BB962C8B-B14F-4D97-AF65-F5344CB8AC3E}">
        <p14:creationId xmlns:p14="http://schemas.microsoft.com/office/powerpoint/2010/main" val="40468781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6A5553">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E1806F-525E-41F5-97F1-5FC90E6741C6}"/>
              </a:ext>
            </a:extLst>
          </p:cNvPr>
          <p:cNvSpPr>
            <a:spLocks noGrp="1"/>
          </p:cNvSpPr>
          <p:nvPr>
            <p:ph type="title"/>
          </p:nvPr>
        </p:nvSpPr>
        <p:spPr>
          <a:xfrm>
            <a:off x="393192" y="4767072"/>
            <a:ext cx="4945641" cy="1625210"/>
          </a:xfrm>
        </p:spPr>
        <p:txBody>
          <a:bodyPr>
            <a:normAutofit/>
          </a:bodyPr>
          <a:lstStyle/>
          <a:p>
            <a:pPr algn="r"/>
            <a:r>
              <a:rPr lang="en-US" sz="2100" dirty="0">
                <a:solidFill>
                  <a:srgbClr val="FFFFFF"/>
                </a:solidFill>
              </a:rPr>
              <a:t>Myofibril- elongated contractile threads found in straited muscle </a:t>
            </a:r>
            <a:endParaRPr lang="en-GB" sz="2100" dirty="0">
              <a:solidFill>
                <a:srgbClr val="FFFFFF"/>
              </a:solidFill>
            </a:endParaRPr>
          </a:p>
        </p:txBody>
      </p:sp>
      <p:pic>
        <p:nvPicPr>
          <p:cNvPr id="5" name="Content Placeholder 4" descr="A close up of a piece of paper&#10;&#10;Description automatically generated">
            <a:extLst>
              <a:ext uri="{FF2B5EF4-FFF2-40B4-BE49-F238E27FC236}">
                <a16:creationId xmlns:a16="http://schemas.microsoft.com/office/drawing/2014/main" id="{44A66D36-2F50-4D81-9302-2F1AC14DA78E}"/>
              </a:ext>
            </a:extLst>
          </p:cNvPr>
          <p:cNvPicPr>
            <a:picLocks noChangeAspect="1"/>
          </p:cNvPicPr>
          <p:nvPr/>
        </p:nvPicPr>
        <p:blipFill rotWithShape="1">
          <a:blip r:embed="rId2">
            <a:extLst>
              <a:ext uri="{28A0092B-C50C-407E-A947-70E740481C1C}">
                <a14:useLocalDpi xmlns:a14="http://schemas.microsoft.com/office/drawing/2010/main" val="0"/>
              </a:ext>
            </a:extLst>
          </a:blip>
          <a:srcRect t="1383" r="-2" b="5971"/>
          <a:stretch/>
        </p:blipFill>
        <p:spPr>
          <a:xfrm>
            <a:off x="245660" y="321733"/>
            <a:ext cx="5293729" cy="4107392"/>
          </a:xfrm>
          <a:prstGeom prst="rect">
            <a:avLst/>
          </a:prstGeom>
        </p:spPr>
      </p:pic>
      <p:sp>
        <p:nvSpPr>
          <p:cNvPr id="14"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19D74691-AEFE-476A-8ACB-71BD05610149}"/>
              </a:ext>
            </a:extLst>
          </p:cNvPr>
          <p:cNvSpPr>
            <a:spLocks noGrp="1"/>
          </p:cNvSpPr>
          <p:nvPr>
            <p:ph idx="1"/>
          </p:nvPr>
        </p:nvSpPr>
        <p:spPr>
          <a:xfrm>
            <a:off x="6021989" y="917725"/>
            <a:ext cx="2568554" cy="4852362"/>
          </a:xfrm>
        </p:spPr>
        <p:txBody>
          <a:bodyPr anchor="ctr">
            <a:normAutofit/>
          </a:bodyPr>
          <a:lstStyle/>
          <a:p>
            <a:r>
              <a:rPr lang="en-US" sz="1800" dirty="0">
                <a:solidFill>
                  <a:srgbClr val="FFFFFF"/>
                </a:solidFill>
              </a:rPr>
              <a:t>The diagram shows part of  a myofibril called a sarcomere. This is the smallest unit of skeletal muscle that can contract. Sarcomeres repeat themselves over and over along the length of the myofibril.</a:t>
            </a:r>
            <a:endParaRPr lang="en-US" sz="1700" dirty="0">
              <a:solidFill>
                <a:srgbClr val="FFFFFF"/>
              </a:solidFill>
            </a:endParaRPr>
          </a:p>
        </p:txBody>
      </p:sp>
    </p:spTree>
    <p:extLst>
      <p:ext uri="{BB962C8B-B14F-4D97-AF65-F5344CB8AC3E}">
        <p14:creationId xmlns:p14="http://schemas.microsoft.com/office/powerpoint/2010/main" val="35723465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CA9B5937-DA14-4C72-BD0C-C9BE16E00FEC}"/>
              </a:ext>
            </a:extLst>
          </p:cNvPr>
          <p:cNvSpPr>
            <a:spLocks noGrp="1"/>
          </p:cNvSpPr>
          <p:nvPr>
            <p:ph type="title"/>
          </p:nvPr>
        </p:nvSpPr>
        <p:spPr>
          <a:xfrm>
            <a:off x="480059" y="2053641"/>
            <a:ext cx="2751871" cy="2760098"/>
          </a:xfrm>
        </p:spPr>
        <p:txBody>
          <a:bodyPr>
            <a:normAutofit/>
          </a:bodyPr>
          <a:lstStyle/>
          <a:p>
            <a:r>
              <a:rPr lang="en-US">
                <a:solidFill>
                  <a:srgbClr val="FFFFFF"/>
                </a:solidFill>
              </a:rPr>
              <a:t>Key definitions </a:t>
            </a:r>
            <a:endParaRPr lang="en-GB">
              <a:solidFill>
                <a:srgbClr val="FFFFFF"/>
              </a:solidFill>
            </a:endParaRPr>
          </a:p>
        </p:txBody>
      </p:sp>
      <p:sp>
        <p:nvSpPr>
          <p:cNvPr id="3" name="Content Placeholder 2">
            <a:extLst>
              <a:ext uri="{FF2B5EF4-FFF2-40B4-BE49-F238E27FC236}">
                <a16:creationId xmlns:a16="http://schemas.microsoft.com/office/drawing/2014/main" id="{3290F9C4-FECC-49FC-9BD7-89888992DC03}"/>
              </a:ext>
            </a:extLst>
          </p:cNvPr>
          <p:cNvSpPr>
            <a:spLocks noGrp="1"/>
          </p:cNvSpPr>
          <p:nvPr>
            <p:ph idx="1"/>
          </p:nvPr>
        </p:nvSpPr>
        <p:spPr>
          <a:xfrm>
            <a:off x="4567930" y="801866"/>
            <a:ext cx="3979563" cy="5230634"/>
          </a:xfrm>
        </p:spPr>
        <p:txBody>
          <a:bodyPr anchor="ctr">
            <a:normAutofit/>
          </a:bodyPr>
          <a:lstStyle/>
          <a:p>
            <a:pPr fontAlgn="base"/>
            <a:r>
              <a:rPr lang="en-GB" sz="1800" b="1" dirty="0">
                <a:solidFill>
                  <a:srgbClr val="000000"/>
                </a:solidFill>
              </a:rPr>
              <a:t>Myofibril:</a:t>
            </a:r>
            <a:r>
              <a:rPr lang="en-GB" sz="1800" dirty="0">
                <a:solidFill>
                  <a:srgbClr val="000000"/>
                </a:solidFill>
              </a:rPr>
              <a:t> A cylindrical organelle running the length of the muscle fibre, containing Actin and Myosin filaments.</a:t>
            </a:r>
          </a:p>
          <a:p>
            <a:pPr fontAlgn="base"/>
            <a:r>
              <a:rPr lang="en-GB" sz="1800" b="1" dirty="0">
                <a:solidFill>
                  <a:srgbClr val="000000"/>
                </a:solidFill>
              </a:rPr>
              <a:t>Sarcomere</a:t>
            </a:r>
            <a:r>
              <a:rPr lang="en-GB" sz="1800" dirty="0">
                <a:solidFill>
                  <a:srgbClr val="000000"/>
                </a:solidFill>
              </a:rPr>
              <a:t>: The functional unit of the Myofibril, divided into I, A and H bands.</a:t>
            </a:r>
          </a:p>
          <a:p>
            <a:pPr fontAlgn="base"/>
            <a:r>
              <a:rPr lang="en-GB" sz="1800" b="1" dirty="0">
                <a:solidFill>
                  <a:srgbClr val="000000"/>
                </a:solidFill>
              </a:rPr>
              <a:t>Actin</a:t>
            </a:r>
            <a:r>
              <a:rPr lang="en-GB" sz="1800" dirty="0">
                <a:solidFill>
                  <a:srgbClr val="000000"/>
                </a:solidFill>
              </a:rPr>
              <a:t>: A thin, contractile protein filament, containing ‘active’ or ‘binding’ sites.</a:t>
            </a:r>
          </a:p>
          <a:p>
            <a:pPr fontAlgn="base"/>
            <a:r>
              <a:rPr lang="en-GB" sz="1800" b="1" dirty="0">
                <a:solidFill>
                  <a:srgbClr val="000000"/>
                </a:solidFill>
              </a:rPr>
              <a:t>Myosin</a:t>
            </a:r>
            <a:r>
              <a:rPr lang="en-GB" sz="1800" dirty="0">
                <a:solidFill>
                  <a:srgbClr val="000000"/>
                </a:solidFill>
              </a:rPr>
              <a:t>: A thick, contractile protein filament, with protrusions known as Myosin Heads.</a:t>
            </a:r>
          </a:p>
          <a:p>
            <a:pPr fontAlgn="base"/>
            <a:r>
              <a:rPr lang="en-GB" sz="1800" b="1" dirty="0">
                <a:solidFill>
                  <a:srgbClr val="000000"/>
                </a:solidFill>
              </a:rPr>
              <a:t>Tropomyosin:</a:t>
            </a:r>
            <a:r>
              <a:rPr lang="en-GB" sz="1800" dirty="0">
                <a:solidFill>
                  <a:srgbClr val="000000"/>
                </a:solidFill>
              </a:rPr>
              <a:t> An actin-binding protein that regulates muscle contraction.</a:t>
            </a:r>
          </a:p>
          <a:p>
            <a:pPr fontAlgn="base"/>
            <a:r>
              <a:rPr lang="en-GB" sz="1800" b="1" dirty="0">
                <a:solidFill>
                  <a:srgbClr val="000000"/>
                </a:solidFill>
              </a:rPr>
              <a:t>Troponin:</a:t>
            </a:r>
            <a:r>
              <a:rPr lang="en-GB" sz="1800" dirty="0">
                <a:solidFill>
                  <a:srgbClr val="000000"/>
                </a:solidFill>
              </a:rPr>
              <a:t> A complex of three proteins, attached to Tropomyosin.</a:t>
            </a:r>
          </a:p>
          <a:p>
            <a:endParaRPr lang="en-GB" sz="1800" dirty="0">
              <a:solidFill>
                <a:srgbClr val="000000"/>
              </a:solidFill>
            </a:endParaRPr>
          </a:p>
        </p:txBody>
      </p:sp>
    </p:spTree>
    <p:extLst>
      <p:ext uri="{BB962C8B-B14F-4D97-AF65-F5344CB8AC3E}">
        <p14:creationId xmlns:p14="http://schemas.microsoft.com/office/powerpoint/2010/main" val="17634498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FCE15-C9E7-462A-B975-339DFC23F461}"/>
              </a:ext>
            </a:extLst>
          </p:cNvPr>
          <p:cNvSpPr>
            <a:spLocks noGrp="1"/>
          </p:cNvSpPr>
          <p:nvPr>
            <p:ph type="title"/>
          </p:nvPr>
        </p:nvSpPr>
        <p:spPr/>
        <p:txBody>
          <a:bodyPr/>
          <a:lstStyle/>
          <a:p>
            <a:r>
              <a:rPr lang="en-US" dirty="0"/>
              <a:t>Sliding filament theory</a:t>
            </a:r>
            <a:endParaRPr lang="en-GB" dirty="0"/>
          </a:p>
        </p:txBody>
      </p:sp>
      <p:pic>
        <p:nvPicPr>
          <p:cNvPr id="4" name="Online Media 3" title="Sliding Filament Theory Of Muscle Contraction Explained">
            <a:hlinkClick r:id="" action="ppaction://media"/>
            <a:extLst>
              <a:ext uri="{FF2B5EF4-FFF2-40B4-BE49-F238E27FC236}">
                <a16:creationId xmlns:a16="http://schemas.microsoft.com/office/drawing/2014/main" id="{4B729FD7-C68F-4C2F-8567-74ED07473919}"/>
              </a:ext>
            </a:extLst>
          </p:cNvPr>
          <p:cNvPicPr>
            <a:picLocks noGrp="1" noRot="1" noChangeAspect="1"/>
          </p:cNvPicPr>
          <p:nvPr>
            <p:ph idx="1"/>
            <a:videoFile r:link="rId1"/>
          </p:nvPr>
        </p:nvPicPr>
        <p:blipFill>
          <a:blip r:embed="rId3"/>
          <a:stretch>
            <a:fillRect/>
          </a:stretch>
        </p:blipFill>
        <p:spPr>
          <a:xfrm>
            <a:off x="704850" y="1825625"/>
            <a:ext cx="7735888" cy="4351338"/>
          </a:xfrm>
          <a:prstGeom prst="rect">
            <a:avLst/>
          </a:prstGeom>
        </p:spPr>
      </p:pic>
    </p:spTree>
    <p:extLst>
      <p:ext uri="{BB962C8B-B14F-4D97-AF65-F5344CB8AC3E}">
        <p14:creationId xmlns:p14="http://schemas.microsoft.com/office/powerpoint/2010/main" val="32665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7282" y="635715"/>
            <a:ext cx="8356656" cy="2482136"/>
            <a:chOff x="409710" y="635715"/>
            <a:chExt cx="11142208" cy="2482136"/>
          </a:xfrm>
        </p:grpSpPr>
        <p:sp>
          <p:nvSpPr>
            <p:cNvPr id="1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10F8B10-A1B7-49DC-9A83-7E8DCF0BFA27}"/>
              </a:ext>
            </a:extLst>
          </p:cNvPr>
          <p:cNvSpPr>
            <a:spLocks noGrp="1"/>
          </p:cNvSpPr>
          <p:nvPr>
            <p:ph type="title"/>
          </p:nvPr>
        </p:nvSpPr>
        <p:spPr>
          <a:xfrm>
            <a:off x="785460" y="759805"/>
            <a:ext cx="7729890" cy="1325563"/>
          </a:xfrm>
        </p:spPr>
        <p:txBody>
          <a:bodyPr>
            <a:normAutofit/>
          </a:bodyPr>
          <a:lstStyle/>
          <a:p>
            <a:r>
              <a:rPr lang="en-US" sz="3500">
                <a:solidFill>
                  <a:srgbClr val="FFFFFF"/>
                </a:solidFill>
              </a:rPr>
              <a:t>Stage one </a:t>
            </a:r>
            <a:endParaRPr lang="en-GB" sz="3500">
              <a:solidFill>
                <a:srgbClr val="FFFFFF"/>
              </a:solidFill>
            </a:endParaRPr>
          </a:p>
        </p:txBody>
      </p:sp>
      <p:sp>
        <p:nvSpPr>
          <p:cNvPr id="3" name="Content Placeholder 2">
            <a:extLst>
              <a:ext uri="{FF2B5EF4-FFF2-40B4-BE49-F238E27FC236}">
                <a16:creationId xmlns:a16="http://schemas.microsoft.com/office/drawing/2014/main" id="{50DADB2C-EC49-42B7-A48D-F43005675F37}"/>
              </a:ext>
            </a:extLst>
          </p:cNvPr>
          <p:cNvSpPr>
            <a:spLocks noGrp="1"/>
          </p:cNvSpPr>
          <p:nvPr>
            <p:ph idx="1"/>
          </p:nvPr>
        </p:nvSpPr>
        <p:spPr>
          <a:xfrm>
            <a:off x="1068678" y="2494450"/>
            <a:ext cx="3040158" cy="3563159"/>
          </a:xfrm>
        </p:spPr>
        <p:txBody>
          <a:bodyPr>
            <a:normAutofit/>
          </a:bodyPr>
          <a:lstStyle/>
          <a:p>
            <a:r>
              <a:rPr lang="en-US" sz="1800" dirty="0"/>
              <a:t>A </a:t>
            </a:r>
            <a:r>
              <a:rPr lang="en-US" sz="1800" dirty="0">
                <a:hlinkClick r:id="rId2"/>
              </a:rPr>
              <a:t>nerve impulse</a:t>
            </a:r>
            <a:r>
              <a:rPr lang="en-US" sz="1800" dirty="0"/>
              <a:t> arrives at the neuromuscular junction, which causes a release of a chemical called Acetylcholine. The presence of Acetylcholine causes the </a:t>
            </a:r>
            <a:r>
              <a:rPr lang="en-US" sz="1800" dirty="0" err="1"/>
              <a:t>depolarisation</a:t>
            </a:r>
            <a:r>
              <a:rPr lang="en-US" sz="1800" dirty="0"/>
              <a:t> of the motor endplate which travels throughout the muscle by the transverse tubules, causing Calcium (Ca+) to be released from the sarcoplasmic reticulum.</a:t>
            </a:r>
          </a:p>
          <a:p>
            <a:endParaRPr lang="en-US" sz="1800" dirty="0"/>
          </a:p>
          <a:p>
            <a:endParaRPr lang="en-GB" sz="1800" dirty="0"/>
          </a:p>
        </p:txBody>
      </p:sp>
      <p:pic>
        <p:nvPicPr>
          <p:cNvPr id="5" name="Picture 4" descr="A close up of a map&#10;&#10;Description automatically generated">
            <a:extLst>
              <a:ext uri="{FF2B5EF4-FFF2-40B4-BE49-F238E27FC236}">
                <a16:creationId xmlns:a16="http://schemas.microsoft.com/office/drawing/2014/main" id="{5D14F087-DDB4-44E5-A2E7-A3FB6631E509}"/>
              </a:ext>
            </a:extLst>
          </p:cNvPr>
          <p:cNvPicPr>
            <a:picLocks noChangeAspect="1"/>
          </p:cNvPicPr>
          <p:nvPr/>
        </p:nvPicPr>
        <p:blipFill rotWithShape="1">
          <a:blip r:embed="rId3">
            <a:extLst>
              <a:ext uri="{28A0092B-C50C-407E-A947-70E740481C1C}">
                <a14:useLocalDpi xmlns:a14="http://schemas.microsoft.com/office/drawing/2010/main" val="0"/>
              </a:ext>
            </a:extLst>
          </a:blip>
          <a:srcRect l="14801" r="13180"/>
          <a:stretch/>
        </p:blipFill>
        <p:spPr>
          <a:xfrm>
            <a:off x="4574169" y="2492376"/>
            <a:ext cx="3601803" cy="3563372"/>
          </a:xfrm>
          <a:prstGeom prst="rect">
            <a:avLst/>
          </a:prstGeom>
        </p:spPr>
      </p:pic>
    </p:spTree>
    <p:extLst>
      <p:ext uri="{BB962C8B-B14F-4D97-AF65-F5344CB8AC3E}">
        <p14:creationId xmlns:p14="http://schemas.microsoft.com/office/powerpoint/2010/main" val="20460691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84C8B-7CD1-4367-93DB-1ACB7DBD0EAD}"/>
              </a:ext>
            </a:extLst>
          </p:cNvPr>
          <p:cNvSpPr>
            <a:spLocks noGrp="1"/>
          </p:cNvSpPr>
          <p:nvPr>
            <p:ph type="title"/>
          </p:nvPr>
        </p:nvSpPr>
        <p:spPr/>
        <p:txBody>
          <a:bodyPr/>
          <a:lstStyle/>
          <a:p>
            <a:r>
              <a:rPr lang="en-US" dirty="0"/>
              <a:t>Sarcoplasmic reticulum </a:t>
            </a:r>
            <a:endParaRPr lang="en-GB" dirty="0"/>
          </a:p>
        </p:txBody>
      </p:sp>
      <p:pic>
        <p:nvPicPr>
          <p:cNvPr id="5" name="Content Placeholder 4" descr="A close up of text on a white background&#10;&#10;Description automatically generated">
            <a:extLst>
              <a:ext uri="{FF2B5EF4-FFF2-40B4-BE49-F238E27FC236}">
                <a16:creationId xmlns:a16="http://schemas.microsoft.com/office/drawing/2014/main" id="{64792F15-22D4-4E39-92F6-FC92C851786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52750" y="2239169"/>
            <a:ext cx="3238500" cy="3524250"/>
          </a:xfrm>
        </p:spPr>
      </p:pic>
    </p:spTree>
    <p:extLst>
      <p:ext uri="{BB962C8B-B14F-4D97-AF65-F5344CB8AC3E}">
        <p14:creationId xmlns:p14="http://schemas.microsoft.com/office/powerpoint/2010/main" val="8964845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0" y="-2"/>
            <a:ext cx="3052451"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94BFCF1-D22E-49F4-A053-2E757FA7E884}"/>
              </a:ext>
            </a:extLst>
          </p:cNvPr>
          <p:cNvSpPr>
            <a:spLocks noGrp="1"/>
          </p:cNvSpPr>
          <p:nvPr>
            <p:ph type="title"/>
          </p:nvPr>
        </p:nvSpPr>
        <p:spPr>
          <a:xfrm>
            <a:off x="482600" y="640080"/>
            <a:ext cx="2322320" cy="5613236"/>
          </a:xfrm>
        </p:spPr>
        <p:txBody>
          <a:bodyPr anchor="ctr">
            <a:normAutofit/>
          </a:bodyPr>
          <a:lstStyle/>
          <a:p>
            <a:r>
              <a:rPr lang="en-US">
                <a:solidFill>
                  <a:srgbClr val="FFFFFF"/>
                </a:solidFill>
              </a:rPr>
              <a:t>Stage 2 </a:t>
            </a:r>
            <a:endParaRPr lang="en-GB">
              <a:solidFill>
                <a:srgbClr val="FFFFFF"/>
              </a:solidFill>
            </a:endParaRPr>
          </a:p>
        </p:txBody>
      </p:sp>
      <p:sp>
        <p:nvSpPr>
          <p:cNvPr id="3" name="Content Placeholder 2">
            <a:extLst>
              <a:ext uri="{FF2B5EF4-FFF2-40B4-BE49-F238E27FC236}">
                <a16:creationId xmlns:a16="http://schemas.microsoft.com/office/drawing/2014/main" id="{76844AA4-0CCD-41E1-BCDA-42118A064F14}"/>
              </a:ext>
            </a:extLst>
          </p:cNvPr>
          <p:cNvSpPr>
            <a:spLocks noGrp="1"/>
          </p:cNvSpPr>
          <p:nvPr>
            <p:ph idx="1"/>
          </p:nvPr>
        </p:nvSpPr>
        <p:spPr>
          <a:xfrm>
            <a:off x="3524863" y="640082"/>
            <a:ext cx="5136536" cy="2484884"/>
          </a:xfrm>
        </p:spPr>
        <p:txBody>
          <a:bodyPr anchor="ctr">
            <a:normAutofit/>
          </a:bodyPr>
          <a:lstStyle/>
          <a:p>
            <a:r>
              <a:rPr lang="en-US" sz="1700"/>
              <a:t>In the presence of high concentrations of Ca+, the Ca+ binds to Troponin, changing its shape and so moving Tropomyosin from the active site of the Actin. The Myosin filaments can now attach to the Actin, forming a cross-bridge.</a:t>
            </a:r>
          </a:p>
          <a:p>
            <a:endParaRPr lang="en-US" sz="1700"/>
          </a:p>
          <a:p>
            <a:endParaRPr lang="en-GB" sz="1700"/>
          </a:p>
        </p:txBody>
      </p:sp>
      <p:pic>
        <p:nvPicPr>
          <p:cNvPr id="5" name="Picture 4" descr="A picture containing abacus, fruit, drawing&#10;&#10;Description automatically generated">
            <a:extLst>
              <a:ext uri="{FF2B5EF4-FFF2-40B4-BE49-F238E27FC236}">
                <a16:creationId xmlns:a16="http://schemas.microsoft.com/office/drawing/2014/main" id="{8193FEA8-2802-49EF-978F-CCB430286A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0722" y="3912670"/>
            <a:ext cx="5170677" cy="1556391"/>
          </a:xfrm>
          <a:prstGeom prst="rect">
            <a:avLst/>
          </a:prstGeom>
        </p:spPr>
      </p:pic>
    </p:spTree>
    <p:extLst>
      <p:ext uri="{BB962C8B-B14F-4D97-AF65-F5344CB8AC3E}">
        <p14:creationId xmlns:p14="http://schemas.microsoft.com/office/powerpoint/2010/main" val="30647182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06D8B0-0B43-4E32-B3E8-486DA6FE0203}"/>
              </a:ext>
            </a:extLst>
          </p:cNvPr>
          <p:cNvSpPr>
            <a:spLocks noGrp="1"/>
          </p:cNvSpPr>
          <p:nvPr>
            <p:ph type="title"/>
          </p:nvPr>
        </p:nvSpPr>
        <p:spPr>
          <a:xfrm>
            <a:off x="482601" y="623392"/>
            <a:ext cx="2522980" cy="1607060"/>
          </a:xfrm>
          <a:noFill/>
          <a:ln w="19050">
            <a:solidFill>
              <a:schemeClr val="tx1"/>
            </a:solidFill>
          </a:ln>
        </p:spPr>
        <p:txBody>
          <a:bodyPr wrap="square" anchor="ctr">
            <a:normAutofit/>
          </a:bodyPr>
          <a:lstStyle/>
          <a:p>
            <a:pPr algn="ctr"/>
            <a:r>
              <a:rPr lang="en-US" sz="2400" dirty="0"/>
              <a:t>Stage 3 </a:t>
            </a:r>
            <a:endParaRPr lang="en-GB" sz="2400" dirty="0"/>
          </a:p>
        </p:txBody>
      </p:sp>
      <p:sp>
        <p:nvSpPr>
          <p:cNvPr id="3" name="Content Placeholder 2">
            <a:extLst>
              <a:ext uri="{FF2B5EF4-FFF2-40B4-BE49-F238E27FC236}">
                <a16:creationId xmlns:a16="http://schemas.microsoft.com/office/drawing/2014/main" id="{2A2D0D71-096B-44C6-99F7-72AF94EBE377}"/>
              </a:ext>
            </a:extLst>
          </p:cNvPr>
          <p:cNvSpPr>
            <a:spLocks noGrp="1"/>
          </p:cNvSpPr>
          <p:nvPr>
            <p:ph idx="1"/>
          </p:nvPr>
        </p:nvSpPr>
        <p:spPr>
          <a:xfrm>
            <a:off x="482601" y="2638043"/>
            <a:ext cx="2522980" cy="3415623"/>
          </a:xfrm>
        </p:spPr>
        <p:txBody>
          <a:bodyPr>
            <a:normAutofit/>
          </a:bodyPr>
          <a:lstStyle/>
          <a:p>
            <a:r>
              <a:rPr lang="en-US" sz="1700"/>
              <a:t>The breakdown of ATP releases </a:t>
            </a:r>
            <a:r>
              <a:rPr lang="en-US" sz="1700">
                <a:hlinkClick r:id="rId2"/>
              </a:rPr>
              <a:t>energy</a:t>
            </a:r>
            <a:r>
              <a:rPr lang="en-US" sz="1700"/>
              <a:t> which enables the Myosin to pull the Actin filaments inwards and so shortening the muscle. This occurs along the entire length of every myofibril in the muscle cell.</a:t>
            </a:r>
          </a:p>
          <a:p>
            <a:endParaRPr lang="en-US" sz="1700"/>
          </a:p>
          <a:p>
            <a:endParaRPr lang="en-GB" sz="1700"/>
          </a:p>
        </p:txBody>
      </p:sp>
      <p:pic>
        <p:nvPicPr>
          <p:cNvPr id="5" name="Picture 4" descr="A close up of a map&#10;&#10;Description automatically generated">
            <a:extLst>
              <a:ext uri="{FF2B5EF4-FFF2-40B4-BE49-F238E27FC236}">
                <a16:creationId xmlns:a16="http://schemas.microsoft.com/office/drawing/2014/main" id="{692F9CFE-E54E-4645-BA96-23C4B53250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73322" y="765604"/>
            <a:ext cx="4688077" cy="5165925"/>
          </a:xfrm>
          <a:prstGeom prst="rect">
            <a:avLst/>
          </a:prstGeom>
        </p:spPr>
      </p:pic>
    </p:spTree>
    <p:extLst>
      <p:ext uri="{BB962C8B-B14F-4D97-AF65-F5344CB8AC3E}">
        <p14:creationId xmlns:p14="http://schemas.microsoft.com/office/powerpoint/2010/main" val="2579260862"/>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6" name="Rectangle 13">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E69A0FD3-ACF9-4141-858E-E233FEA99F5C}"/>
              </a:ext>
            </a:extLst>
          </p:cNvPr>
          <p:cNvSpPr>
            <a:spLocks noGrp="1"/>
          </p:cNvSpPr>
          <p:nvPr>
            <p:ph type="title"/>
          </p:nvPr>
        </p:nvSpPr>
        <p:spPr>
          <a:xfrm>
            <a:off x="482601" y="623392"/>
            <a:ext cx="2522980" cy="1607060"/>
          </a:xfrm>
          <a:noFill/>
          <a:ln w="19050">
            <a:solidFill>
              <a:schemeClr val="tx1"/>
            </a:solidFill>
          </a:ln>
        </p:spPr>
        <p:txBody>
          <a:bodyPr wrap="square" anchor="ctr">
            <a:normAutofit/>
          </a:bodyPr>
          <a:lstStyle/>
          <a:p>
            <a:pPr algn="ctr"/>
            <a:r>
              <a:rPr lang="en-US" sz="2400" dirty="0"/>
              <a:t>Stage 4 </a:t>
            </a:r>
            <a:endParaRPr lang="en-GB" sz="2400" dirty="0"/>
          </a:p>
        </p:txBody>
      </p:sp>
      <p:sp>
        <p:nvSpPr>
          <p:cNvPr id="7" name="Content Placeholder 6">
            <a:extLst>
              <a:ext uri="{FF2B5EF4-FFF2-40B4-BE49-F238E27FC236}">
                <a16:creationId xmlns:a16="http://schemas.microsoft.com/office/drawing/2014/main" id="{39357744-D00D-471E-B0F0-40FE30B9CAFA}"/>
              </a:ext>
            </a:extLst>
          </p:cNvPr>
          <p:cNvSpPr>
            <a:spLocks noGrp="1"/>
          </p:cNvSpPr>
          <p:nvPr>
            <p:ph idx="1"/>
          </p:nvPr>
        </p:nvSpPr>
        <p:spPr>
          <a:xfrm>
            <a:off x="482601" y="2638043"/>
            <a:ext cx="2522980" cy="3415623"/>
          </a:xfrm>
        </p:spPr>
        <p:txBody>
          <a:bodyPr>
            <a:normAutofit/>
          </a:bodyPr>
          <a:lstStyle/>
          <a:p>
            <a:r>
              <a:rPr lang="en-US" sz="1400"/>
              <a:t>The Myosin detaches from the Actin and the cross-bridge is broken when an ATP molecule binds to the Myosin head. When the ATP is then broken down the Myosin head can again attach to an Actin binding site further along the Actin filament and repeat the ‘power stroke’. This repeated pulling of the Actin over the myosin is often known as the ratchet mechanism.</a:t>
            </a:r>
          </a:p>
          <a:p>
            <a:endParaRPr lang="en-US" sz="1400"/>
          </a:p>
        </p:txBody>
      </p:sp>
      <p:pic>
        <p:nvPicPr>
          <p:cNvPr id="8" name="Picture 7" descr="A close up of a map&#10;&#10;Description automatically generated">
            <a:extLst>
              <a:ext uri="{FF2B5EF4-FFF2-40B4-BE49-F238E27FC236}">
                <a16:creationId xmlns:a16="http://schemas.microsoft.com/office/drawing/2014/main" id="{8B0103C3-8C3D-4F01-9E92-A190C428DA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73322" y="765604"/>
            <a:ext cx="4688077" cy="5165925"/>
          </a:xfrm>
          <a:prstGeom prst="rect">
            <a:avLst/>
          </a:prstGeom>
        </p:spPr>
      </p:pic>
    </p:spTree>
    <p:extLst>
      <p:ext uri="{BB962C8B-B14F-4D97-AF65-F5344CB8AC3E}">
        <p14:creationId xmlns:p14="http://schemas.microsoft.com/office/powerpoint/2010/main" val="1361559447"/>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36C0A-2D71-4A37-829D-EDAD8C483464}"/>
              </a:ext>
            </a:extLst>
          </p:cNvPr>
          <p:cNvSpPr>
            <a:spLocks noGrp="1"/>
          </p:cNvSpPr>
          <p:nvPr>
            <p:ph type="title"/>
          </p:nvPr>
        </p:nvSpPr>
        <p:spPr/>
        <p:txBody>
          <a:bodyPr/>
          <a:lstStyle/>
          <a:p>
            <a:r>
              <a:rPr lang="en-US" dirty="0"/>
              <a:t>Stage 5 </a:t>
            </a:r>
            <a:endParaRPr lang="en-GB" dirty="0"/>
          </a:p>
        </p:txBody>
      </p:sp>
      <p:sp>
        <p:nvSpPr>
          <p:cNvPr id="3" name="Content Placeholder 2">
            <a:extLst>
              <a:ext uri="{FF2B5EF4-FFF2-40B4-BE49-F238E27FC236}">
                <a16:creationId xmlns:a16="http://schemas.microsoft.com/office/drawing/2014/main" id="{33BA867E-AE31-41DA-8C10-ECB621A321D4}"/>
              </a:ext>
            </a:extLst>
          </p:cNvPr>
          <p:cNvSpPr>
            <a:spLocks noGrp="1"/>
          </p:cNvSpPr>
          <p:nvPr>
            <p:ph idx="1"/>
          </p:nvPr>
        </p:nvSpPr>
        <p:spPr/>
        <p:txBody>
          <a:bodyPr/>
          <a:lstStyle/>
          <a:p>
            <a:endParaRPr lang="en-US" dirty="0"/>
          </a:p>
          <a:p>
            <a:r>
              <a:rPr lang="en-US" dirty="0"/>
              <a:t>This process of muscular contraction can last for as long as there are adequate ATP and Ca+ stores. Once the impulse stops the Ca+ is pumped back to the Sarcoplasmic Reticulum and the Actin returns to its resting position causing the muscle to lengthen and relax.</a:t>
            </a:r>
            <a:endParaRPr lang="en-GB" dirty="0"/>
          </a:p>
        </p:txBody>
      </p:sp>
    </p:spTree>
    <p:extLst>
      <p:ext uri="{BB962C8B-B14F-4D97-AF65-F5344CB8AC3E}">
        <p14:creationId xmlns:p14="http://schemas.microsoft.com/office/powerpoint/2010/main" val="24025654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Guided visualisation</a:t>
            </a:r>
            <a:br>
              <a:rPr lang="en-GB" dirty="0">
                <a:sym typeface="Wingdings" panose="05000000000000000000" pitchFamily="2" charset="2"/>
              </a:rPr>
            </a:br>
            <a:r>
              <a:rPr lang="en-GB" dirty="0">
                <a:sym typeface="Wingdings" panose="05000000000000000000" pitchFamily="2" charset="2"/>
              </a:rPr>
              <a:t>Give it a go, this really works </a:t>
            </a:r>
            <a:endParaRPr lang="en-GB" dirty="0"/>
          </a:p>
        </p:txBody>
      </p:sp>
      <p:sp>
        <p:nvSpPr>
          <p:cNvPr id="3" name="Content Placeholder 2"/>
          <p:cNvSpPr>
            <a:spLocks noGrp="1"/>
          </p:cNvSpPr>
          <p:nvPr>
            <p:ph idx="1"/>
          </p:nvPr>
        </p:nvSpPr>
        <p:spPr/>
        <p:txBody>
          <a:bodyPr>
            <a:normAutofit/>
          </a:bodyPr>
          <a:lstStyle/>
          <a:p>
            <a:r>
              <a:rPr lang="en-GB" sz="2400" dirty="0"/>
              <a:t>I am going to talk you through the stages of muscle contraction</a:t>
            </a:r>
          </a:p>
          <a:p>
            <a:r>
              <a:rPr lang="en-GB" sz="2400" dirty="0"/>
              <a:t>You are going to write down what I’m saying, but only using symbols</a:t>
            </a:r>
          </a:p>
          <a:p>
            <a:r>
              <a:rPr lang="en-GB" sz="2400" dirty="0"/>
              <a:t>The symbols don’t have to be scientific, they are purely a memory jogger for you</a:t>
            </a:r>
          </a:p>
          <a:p>
            <a:r>
              <a:rPr lang="en-GB" sz="2400" dirty="0"/>
              <a:t>EG for calcium you may draw a bone</a:t>
            </a:r>
          </a:p>
          <a:p>
            <a:r>
              <a:rPr lang="en-GB" sz="2400" dirty="0"/>
              <a:t>The only person who will see the symbols is you, so choose symbols that you understand </a:t>
            </a:r>
          </a:p>
          <a:p>
            <a:r>
              <a:rPr lang="en-GB" sz="2400" dirty="0"/>
              <a:t>Before we start take a look at the animation showing muscle contraction</a:t>
            </a:r>
          </a:p>
        </p:txBody>
      </p:sp>
    </p:spTree>
    <p:extLst>
      <p:ext uri="{BB962C8B-B14F-4D97-AF65-F5344CB8AC3E}">
        <p14:creationId xmlns:p14="http://schemas.microsoft.com/office/powerpoint/2010/main" val="3606943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8170" y="167007"/>
            <a:ext cx="7886700" cy="716914"/>
          </a:xfrm>
        </p:spPr>
        <p:txBody>
          <a:bodyPr/>
          <a:lstStyle/>
          <a:p>
            <a:r>
              <a:rPr lang="en-GB" dirty="0"/>
              <a:t>Before we start</a:t>
            </a:r>
          </a:p>
        </p:txBody>
      </p:sp>
      <p:sp>
        <p:nvSpPr>
          <p:cNvPr id="3" name="Content Placeholder 2"/>
          <p:cNvSpPr>
            <a:spLocks noGrp="1"/>
          </p:cNvSpPr>
          <p:nvPr>
            <p:ph idx="1"/>
          </p:nvPr>
        </p:nvSpPr>
        <p:spPr>
          <a:xfrm>
            <a:off x="152400" y="1051560"/>
            <a:ext cx="8778240" cy="5440680"/>
          </a:xfrm>
        </p:spPr>
        <p:txBody>
          <a:bodyPr>
            <a:normAutofit lnSpcReduction="10000"/>
          </a:bodyPr>
          <a:lstStyle/>
          <a:p>
            <a:r>
              <a:rPr lang="en-GB" sz="2400" dirty="0"/>
              <a:t>There are a few technical words that I am going to use, </a:t>
            </a:r>
            <a:r>
              <a:rPr lang="en-GB" sz="2400" b="1" dirty="0"/>
              <a:t>decide on a symbol in advance </a:t>
            </a:r>
            <a:r>
              <a:rPr lang="en-GB" sz="2400" dirty="0"/>
              <a:t>– you can leave these out</a:t>
            </a:r>
          </a:p>
          <a:p>
            <a:r>
              <a:rPr lang="en-GB" sz="2400" dirty="0"/>
              <a:t>I’m going to go really fast, so make your symbols </a:t>
            </a:r>
            <a:r>
              <a:rPr lang="en-GB" sz="2400" b="1" dirty="0"/>
              <a:t>simple &amp; easy </a:t>
            </a:r>
            <a:r>
              <a:rPr lang="en-GB" sz="2400" dirty="0"/>
              <a:t>to draw quickly</a:t>
            </a:r>
          </a:p>
          <a:p>
            <a:r>
              <a:rPr lang="en-GB" sz="2400" dirty="0"/>
              <a:t>Action potential (basically put, a nerve impulse)</a:t>
            </a:r>
          </a:p>
          <a:p>
            <a:r>
              <a:rPr lang="en-GB" sz="2400" dirty="0"/>
              <a:t>Motor end plate (where the neuron meets the muscle)</a:t>
            </a:r>
          </a:p>
          <a:p>
            <a:r>
              <a:rPr lang="en-GB" sz="2400" dirty="0"/>
              <a:t>Acetylcholine (a neurotransmitter)</a:t>
            </a:r>
          </a:p>
          <a:p>
            <a:r>
              <a:rPr lang="en-GB" sz="2400" dirty="0"/>
              <a:t>Depolarisation (when the muscle fibre becomes +</a:t>
            </a:r>
            <a:r>
              <a:rPr lang="en-GB" sz="2400" dirty="0" err="1"/>
              <a:t>vely</a:t>
            </a:r>
            <a:r>
              <a:rPr lang="en-GB" sz="2400" dirty="0"/>
              <a:t> charged)</a:t>
            </a:r>
          </a:p>
          <a:p>
            <a:r>
              <a:rPr lang="en-GB" sz="2400" dirty="0"/>
              <a:t>Sarcoplasmic reticulum (tubules on the outside of the muscle that release calcium)</a:t>
            </a:r>
          </a:p>
          <a:p>
            <a:r>
              <a:rPr lang="en-GB" sz="2400" dirty="0"/>
              <a:t>Tropomyosin (the blue thread from the animation)</a:t>
            </a:r>
          </a:p>
          <a:p>
            <a:r>
              <a:rPr lang="en-GB" sz="2400" dirty="0"/>
              <a:t>Actin (the helix from the animation)</a:t>
            </a:r>
          </a:p>
          <a:p>
            <a:r>
              <a:rPr lang="en-GB" sz="2400" dirty="0"/>
              <a:t>Myosin (the oar looking protein from the animation)</a:t>
            </a:r>
          </a:p>
          <a:p>
            <a:r>
              <a:rPr lang="en-GB" sz="2400" dirty="0"/>
              <a:t>ATP</a:t>
            </a:r>
          </a:p>
        </p:txBody>
      </p:sp>
    </p:spTree>
    <p:extLst>
      <p:ext uri="{BB962C8B-B14F-4D97-AF65-F5344CB8AC3E}">
        <p14:creationId xmlns:p14="http://schemas.microsoft.com/office/powerpoint/2010/main" val="37070935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47271" y="1012004"/>
            <a:ext cx="2562119" cy="4795408"/>
          </a:xfrm>
        </p:spPr>
        <p:txBody>
          <a:bodyPr>
            <a:normAutofit/>
          </a:bodyPr>
          <a:lstStyle/>
          <a:p>
            <a:r>
              <a:rPr lang="en-GB">
                <a:solidFill>
                  <a:srgbClr val="FFFFFF"/>
                </a:solidFill>
              </a:rPr>
              <a:t>The story – I’m going to go fast, so draw your symbols quickly!</a:t>
            </a:r>
          </a:p>
        </p:txBody>
      </p:sp>
      <p:graphicFrame>
        <p:nvGraphicFramePr>
          <p:cNvPr id="5" name="Content Placeholder 2">
            <a:extLst>
              <a:ext uri="{FF2B5EF4-FFF2-40B4-BE49-F238E27FC236}">
                <a16:creationId xmlns:a16="http://schemas.microsoft.com/office/drawing/2014/main" id="{DE50AEE4-9FC1-4397-96F0-2CCF2916F1D0}"/>
              </a:ext>
            </a:extLst>
          </p:cNvPr>
          <p:cNvGraphicFramePr>
            <a:graphicFrameLocks noGrp="1"/>
          </p:cNvGraphicFramePr>
          <p:nvPr>
            <p:ph idx="1"/>
            <p:extLst>
              <p:ext uri="{D42A27DB-BD31-4B8C-83A1-F6EECF244321}">
                <p14:modId xmlns:p14="http://schemas.microsoft.com/office/powerpoint/2010/main" val="2862615978"/>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3114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3"/>
          <p:cNvSpPr>
            <a:spLocks noGrp="1"/>
          </p:cNvSpPr>
          <p:nvPr>
            <p:ph type="title"/>
          </p:nvPr>
        </p:nvSpPr>
        <p:spPr>
          <a:xfrm>
            <a:off x="618009" y="948690"/>
            <a:ext cx="3382491" cy="4732020"/>
          </a:xfrm>
        </p:spPr>
        <p:txBody>
          <a:bodyPr>
            <a:normAutofit fontScale="90000"/>
          </a:bodyPr>
          <a:lstStyle/>
          <a:p>
            <a:r>
              <a:rPr lang="en-GB" altLang="en-US" sz="4500" b="1" dirty="0"/>
              <a:t>TASK  Support</a:t>
            </a:r>
            <a:br>
              <a:rPr lang="en-GB" altLang="en-US" sz="4500" b="1" dirty="0"/>
            </a:br>
            <a:br>
              <a:rPr lang="en-GB" altLang="en-US" sz="4500" b="1" dirty="0"/>
            </a:br>
            <a:r>
              <a:rPr lang="en-GB" altLang="en-US" sz="4500" b="1" dirty="0"/>
              <a:t>Sequence sort the events in Muscle contraction</a:t>
            </a:r>
            <a:br>
              <a:rPr lang="en-GB" altLang="en-US" sz="4500" b="1" dirty="0"/>
            </a:br>
            <a:br>
              <a:rPr lang="en-GB" altLang="en-US" sz="4500" b="1" dirty="0"/>
            </a:br>
            <a:endParaRPr lang="en-GB" altLang="en-US" sz="4500" b="1" dirty="0">
              <a:solidFill>
                <a:srgbClr val="FF0000"/>
              </a:solidFill>
            </a:endParaRPr>
          </a:p>
        </p:txBody>
      </p:sp>
      <p:pic>
        <p:nvPicPr>
          <p:cNvPr id="3" name="Picture 2"/>
          <p:cNvPicPr>
            <a:picLocks noChangeAspect="1"/>
          </p:cNvPicPr>
          <p:nvPr/>
        </p:nvPicPr>
        <p:blipFill rotWithShape="1">
          <a:blip r:embed="rId2"/>
          <a:srcRect l="26340" t="23542" r="26574" b="11874"/>
          <a:stretch/>
        </p:blipFill>
        <p:spPr>
          <a:xfrm>
            <a:off x="3905952" y="948690"/>
            <a:ext cx="5089458" cy="5101590"/>
          </a:xfrm>
          <a:prstGeom prst="rect">
            <a:avLst/>
          </a:prstGeom>
        </p:spPr>
      </p:pic>
    </p:spTree>
    <p:extLst>
      <p:ext uri="{BB962C8B-B14F-4D97-AF65-F5344CB8AC3E}">
        <p14:creationId xmlns:p14="http://schemas.microsoft.com/office/powerpoint/2010/main" val="23032085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6F7D5-E4B9-4692-9C73-71DE53A81A49}"/>
              </a:ext>
            </a:extLst>
          </p:cNvPr>
          <p:cNvSpPr>
            <a:spLocks noGrp="1"/>
          </p:cNvSpPr>
          <p:nvPr>
            <p:ph type="title"/>
          </p:nvPr>
        </p:nvSpPr>
        <p:spPr/>
        <p:txBody>
          <a:bodyPr/>
          <a:lstStyle/>
          <a:p>
            <a:r>
              <a:rPr lang="en-GB" dirty="0"/>
              <a:t>Recap </a:t>
            </a:r>
          </a:p>
        </p:txBody>
      </p:sp>
      <p:pic>
        <p:nvPicPr>
          <p:cNvPr id="4" name="Online Media 3" title="Sliding Filament Theory | Muscle Contraction">
            <a:hlinkClick r:id="" action="ppaction://media"/>
            <a:extLst>
              <a:ext uri="{FF2B5EF4-FFF2-40B4-BE49-F238E27FC236}">
                <a16:creationId xmlns:a16="http://schemas.microsoft.com/office/drawing/2014/main" id="{96BECDE3-8E71-4C82-B5F0-79EA45C2C6D4}"/>
              </a:ext>
            </a:extLst>
          </p:cNvPr>
          <p:cNvPicPr>
            <a:picLocks noGrp="1" noRot="1" noChangeAspect="1"/>
          </p:cNvPicPr>
          <p:nvPr>
            <p:ph idx="1"/>
            <a:videoFile r:link="rId1"/>
          </p:nvPr>
        </p:nvPicPr>
        <p:blipFill>
          <a:blip r:embed="rId3"/>
          <a:stretch>
            <a:fillRect/>
          </a:stretch>
        </p:blipFill>
        <p:spPr>
          <a:xfrm>
            <a:off x="722313" y="1825625"/>
            <a:ext cx="7700962" cy="4351338"/>
          </a:xfrm>
          <a:prstGeom prst="rect">
            <a:avLst/>
          </a:prstGeom>
        </p:spPr>
      </p:pic>
    </p:spTree>
    <p:extLst>
      <p:ext uri="{BB962C8B-B14F-4D97-AF65-F5344CB8AC3E}">
        <p14:creationId xmlns:p14="http://schemas.microsoft.com/office/powerpoint/2010/main" val="1987112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TotalTime>
  <Words>1511</Words>
  <Application>Microsoft Office PowerPoint</Application>
  <PresentationFormat>On-screen Show (4:3)</PresentationFormat>
  <Paragraphs>187</Paragraphs>
  <Slides>44</Slides>
  <Notes>0</Notes>
  <HiddenSlides>0</HiddenSlides>
  <MMClips>4</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44</vt:i4>
      </vt:variant>
    </vt:vector>
  </HeadingPairs>
  <TitlesOfParts>
    <vt:vector size="50" baseType="lpstr">
      <vt:lpstr>Arial</vt:lpstr>
      <vt:lpstr>Calibri</vt:lpstr>
      <vt:lpstr>Calibri Light</vt:lpstr>
      <vt:lpstr>Times New Roman</vt:lpstr>
      <vt:lpstr>Office Theme</vt:lpstr>
      <vt:lpstr>1_Office Theme</vt:lpstr>
      <vt:lpstr>Structure of Skeletal Muscle</vt:lpstr>
      <vt:lpstr>Introduction </vt:lpstr>
      <vt:lpstr>Three types of muscles in the human body </vt:lpstr>
      <vt:lpstr>Skeletal muscle </vt:lpstr>
      <vt:lpstr>Cardiac muscle </vt:lpstr>
      <vt:lpstr>Cardiac Muscle.</vt:lpstr>
      <vt:lpstr>Smooth muscle </vt:lpstr>
      <vt:lpstr>Structure of Skeletal Muscle: Microstructure</vt:lpstr>
      <vt:lpstr>PowerPoint Presentation</vt:lpstr>
      <vt:lpstr>Structure of Skeletal Muscle: Connective Tissue Covering</vt:lpstr>
      <vt:lpstr>PowerPoint Presentation</vt:lpstr>
      <vt:lpstr>Structure of Skeletal Muscle: The Sarcomere</vt:lpstr>
      <vt:lpstr>Thick &amp; Thin Myofilaments</vt:lpstr>
      <vt:lpstr>PowerPoint Presentation</vt:lpstr>
      <vt:lpstr>Muscular Contraction</vt:lpstr>
      <vt:lpstr>PowerPoint Presentation</vt:lpstr>
      <vt:lpstr>Structure of Skeletal muscles</vt:lpstr>
      <vt:lpstr>Structure of Skeletal muscles</vt:lpstr>
      <vt:lpstr>PowerPoint Presentation</vt:lpstr>
      <vt:lpstr>Structure of Skeletal muscles</vt:lpstr>
      <vt:lpstr>Structure of Skeletal Muscle: Connective Tissue Covering</vt:lpstr>
      <vt:lpstr>Structure of Skeletal Muscle: Microstructure</vt:lpstr>
      <vt:lpstr>PowerPoint Presentation</vt:lpstr>
      <vt:lpstr>Structure of Skeletal Muscle: The Sarcomere</vt:lpstr>
      <vt:lpstr>Thick &amp; Thin Myofilaments</vt:lpstr>
      <vt:lpstr>Muscular Contraction</vt:lpstr>
      <vt:lpstr>Muscle cells</vt:lpstr>
      <vt:lpstr>Sliding filament theory</vt:lpstr>
      <vt:lpstr>Muscle Contraction &amp; Sliding Filament Theory</vt:lpstr>
      <vt:lpstr>What is sliding filament theory?</vt:lpstr>
      <vt:lpstr>Myofibril- elongated contractile threads found in straited muscle </vt:lpstr>
      <vt:lpstr>Key definitions </vt:lpstr>
      <vt:lpstr>Sliding filament theory</vt:lpstr>
      <vt:lpstr>Stage one </vt:lpstr>
      <vt:lpstr>Sarcoplasmic reticulum </vt:lpstr>
      <vt:lpstr>Stage 2 </vt:lpstr>
      <vt:lpstr>Stage 3 </vt:lpstr>
      <vt:lpstr>Stage 4 </vt:lpstr>
      <vt:lpstr>Stage 5 </vt:lpstr>
      <vt:lpstr>Guided visualisation Give it a go, this really works </vt:lpstr>
      <vt:lpstr>Before we start</vt:lpstr>
      <vt:lpstr>The story – I’m going to go fast, so draw your symbols quickly!</vt:lpstr>
      <vt:lpstr>TASK  Support  Sequence sort the events in Muscle contraction  </vt:lpstr>
      <vt:lpstr>Recap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Outcomes</dc:title>
  <dc:creator>Felicity Page</dc:creator>
  <cp:lastModifiedBy>Felicity Peacock</cp:lastModifiedBy>
  <cp:revision>6</cp:revision>
  <dcterms:created xsi:type="dcterms:W3CDTF">2020-03-01T12:53:27Z</dcterms:created>
  <dcterms:modified xsi:type="dcterms:W3CDTF">2022-03-28T18:09:31Z</dcterms:modified>
</cp:coreProperties>
</file>