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7" r:id="rId2"/>
    <p:sldId id="334" r:id="rId3"/>
    <p:sldId id="379" r:id="rId4"/>
    <p:sldId id="358" r:id="rId5"/>
    <p:sldId id="361" r:id="rId6"/>
    <p:sldId id="359" r:id="rId7"/>
    <p:sldId id="360" r:id="rId8"/>
    <p:sldId id="362" r:id="rId9"/>
    <p:sldId id="363" r:id="rId10"/>
    <p:sldId id="364" r:id="rId11"/>
    <p:sldId id="365" r:id="rId12"/>
    <p:sldId id="366" r:id="rId13"/>
    <p:sldId id="342" r:id="rId14"/>
    <p:sldId id="367" r:id="rId15"/>
    <p:sldId id="368" r:id="rId16"/>
    <p:sldId id="351" r:id="rId17"/>
    <p:sldId id="369" r:id="rId18"/>
    <p:sldId id="370" r:id="rId19"/>
    <p:sldId id="371" r:id="rId20"/>
    <p:sldId id="372" r:id="rId21"/>
    <p:sldId id="337" r:id="rId22"/>
    <p:sldId id="336" r:id="rId23"/>
    <p:sldId id="343" r:id="rId24"/>
    <p:sldId id="325" r:id="rId25"/>
    <p:sldId id="326" r:id="rId26"/>
    <p:sldId id="327" r:id="rId27"/>
    <p:sldId id="328" r:id="rId28"/>
    <p:sldId id="376" r:id="rId29"/>
    <p:sldId id="375" r:id="rId30"/>
    <p:sldId id="377" r:id="rId31"/>
    <p:sldId id="378" r:id="rId32"/>
    <p:sldId id="380" r:id="rId33"/>
    <p:sldId id="373" r:id="rId34"/>
    <p:sldId id="374"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B801EA-E8FD-B5AF-BD0E-D1FFDADF9897}" v="25" dt="2024-07-01T10:39:06.1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015" autoAdjust="0"/>
    <p:restoredTop sz="76623" autoAdjust="0"/>
  </p:normalViewPr>
  <p:slideViewPr>
    <p:cSldViewPr snapToGrid="0">
      <p:cViewPr varScale="1">
        <p:scale>
          <a:sx n="71" d="100"/>
          <a:sy n="71" d="100"/>
        </p:scale>
        <p:origin x="1062" y="48"/>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551BFC-0839-49E9-B710-E3A12A4399FB}" type="doc">
      <dgm:prSet loTypeId="urn:microsoft.com/office/officeart/2009/3/layout/IncreasingArrowsProcess" loCatId="process" qsTypeId="urn:microsoft.com/office/officeart/2005/8/quickstyle/simple1" qsCatId="simple" csTypeId="urn:microsoft.com/office/officeart/2005/8/colors/colorful3" csCatId="colorful" phldr="1"/>
      <dgm:spPr/>
      <dgm:t>
        <a:bodyPr/>
        <a:lstStyle/>
        <a:p>
          <a:endParaRPr lang="en-GB"/>
        </a:p>
      </dgm:t>
    </dgm:pt>
    <dgm:pt modelId="{7C32D1FC-E0B5-4BA9-8ED7-3B36543E7F14}">
      <dgm:prSet phldrT="[Text]"/>
      <dgm:spPr/>
      <dgm:t>
        <a:bodyPr/>
        <a:lstStyle/>
        <a:p>
          <a:r>
            <a:rPr lang="en-GB" b="1" dirty="0"/>
            <a:t>Legitimacy</a:t>
          </a:r>
        </a:p>
      </dgm:t>
    </dgm:pt>
    <dgm:pt modelId="{9422E2AB-7C90-4E82-888E-7E1F1B91500E}" type="parTrans" cxnId="{A15E36AC-F145-4FE0-B7E7-B65249478284}">
      <dgm:prSet/>
      <dgm:spPr/>
      <dgm:t>
        <a:bodyPr/>
        <a:lstStyle/>
        <a:p>
          <a:endParaRPr lang="en-GB"/>
        </a:p>
      </dgm:t>
    </dgm:pt>
    <dgm:pt modelId="{6F000877-8965-4312-BAAC-229B012ED038}" type="sibTrans" cxnId="{A15E36AC-F145-4FE0-B7E7-B65249478284}">
      <dgm:prSet/>
      <dgm:spPr/>
      <dgm:t>
        <a:bodyPr/>
        <a:lstStyle/>
        <a:p>
          <a:endParaRPr lang="en-GB"/>
        </a:p>
      </dgm:t>
    </dgm:pt>
    <dgm:pt modelId="{2B05FDF6-DBFC-4AB4-9F18-BE281B78394A}">
      <dgm:prSet phldrT="[Text]"/>
      <dgm:spPr/>
      <dgm:t>
        <a:bodyPr/>
        <a:lstStyle/>
        <a:p>
          <a:r>
            <a:rPr lang="en-GB" dirty="0"/>
            <a:t>Public perception of police has having right to enforce the law</a:t>
          </a:r>
        </a:p>
      </dgm:t>
    </dgm:pt>
    <dgm:pt modelId="{E529933E-8687-4D61-AFDB-A393DE99ACF8}" type="parTrans" cxnId="{A10DEBA5-3277-4D0D-95A9-A2F186219DC1}">
      <dgm:prSet/>
      <dgm:spPr/>
      <dgm:t>
        <a:bodyPr/>
        <a:lstStyle/>
        <a:p>
          <a:endParaRPr lang="en-GB"/>
        </a:p>
      </dgm:t>
    </dgm:pt>
    <dgm:pt modelId="{ED250DEF-AB2F-4864-B1A3-18C095E6A368}" type="sibTrans" cxnId="{A10DEBA5-3277-4D0D-95A9-A2F186219DC1}">
      <dgm:prSet/>
      <dgm:spPr/>
      <dgm:t>
        <a:bodyPr/>
        <a:lstStyle/>
        <a:p>
          <a:endParaRPr lang="en-GB"/>
        </a:p>
      </dgm:t>
    </dgm:pt>
    <dgm:pt modelId="{3E76AB81-0E4A-44C7-BCB6-CA2646A41C79}">
      <dgm:prSet phldrT="[Text]"/>
      <dgm:spPr/>
      <dgm:t>
        <a:bodyPr/>
        <a:lstStyle/>
        <a:p>
          <a:r>
            <a:rPr lang="en-GB" b="1" dirty="0"/>
            <a:t>Fairness</a:t>
          </a:r>
        </a:p>
      </dgm:t>
    </dgm:pt>
    <dgm:pt modelId="{0F9E9017-C31B-4205-BE1C-C44919CFFBA6}" type="parTrans" cxnId="{09D03F83-5654-4B96-9E42-9913E0F589F8}">
      <dgm:prSet/>
      <dgm:spPr/>
      <dgm:t>
        <a:bodyPr/>
        <a:lstStyle/>
        <a:p>
          <a:endParaRPr lang="en-GB"/>
        </a:p>
      </dgm:t>
    </dgm:pt>
    <dgm:pt modelId="{CCE4EC8B-DD52-46AE-AD44-8D1E806DE749}" type="sibTrans" cxnId="{09D03F83-5654-4B96-9E42-9913E0F589F8}">
      <dgm:prSet/>
      <dgm:spPr/>
      <dgm:t>
        <a:bodyPr/>
        <a:lstStyle/>
        <a:p>
          <a:endParaRPr lang="en-GB"/>
        </a:p>
      </dgm:t>
    </dgm:pt>
    <dgm:pt modelId="{9F68A0D7-C474-4857-AD58-8B895F8BEF6F}">
      <dgm:prSet phldrT="[Text]"/>
      <dgm:spPr/>
      <dgm:t>
        <a:bodyPr/>
        <a:lstStyle/>
        <a:p>
          <a:r>
            <a:rPr lang="en-GB" dirty="0"/>
            <a:t>Treating all impartially , without bias or discrimination</a:t>
          </a:r>
        </a:p>
      </dgm:t>
    </dgm:pt>
    <dgm:pt modelId="{270606C9-8EFF-4994-8544-4221F1EA388C}" type="parTrans" cxnId="{3A352AC6-AD54-4E65-977D-F93E315A9C42}">
      <dgm:prSet/>
      <dgm:spPr/>
      <dgm:t>
        <a:bodyPr/>
        <a:lstStyle/>
        <a:p>
          <a:endParaRPr lang="en-GB"/>
        </a:p>
      </dgm:t>
    </dgm:pt>
    <dgm:pt modelId="{A6CD8BDC-28B5-45CF-BCC4-37493D44EEE8}" type="sibTrans" cxnId="{3A352AC6-AD54-4E65-977D-F93E315A9C42}">
      <dgm:prSet/>
      <dgm:spPr/>
      <dgm:t>
        <a:bodyPr/>
        <a:lstStyle/>
        <a:p>
          <a:endParaRPr lang="en-GB"/>
        </a:p>
      </dgm:t>
    </dgm:pt>
    <dgm:pt modelId="{6C3E4E34-7852-4B93-A15D-469F95EA1D92}">
      <dgm:prSet phldrT="[Text]"/>
      <dgm:spPr/>
      <dgm:t>
        <a:bodyPr/>
        <a:lstStyle/>
        <a:p>
          <a:r>
            <a:rPr lang="en-GB" b="1" dirty="0"/>
            <a:t>Equality</a:t>
          </a:r>
        </a:p>
      </dgm:t>
    </dgm:pt>
    <dgm:pt modelId="{98165D61-B42B-47A8-81FE-2445796851D2}" type="parTrans" cxnId="{0EA95DF6-B322-4BE0-B9AC-652BC91A77DE}">
      <dgm:prSet/>
      <dgm:spPr/>
      <dgm:t>
        <a:bodyPr/>
        <a:lstStyle/>
        <a:p>
          <a:endParaRPr lang="en-GB"/>
        </a:p>
      </dgm:t>
    </dgm:pt>
    <dgm:pt modelId="{C5670E27-D8EA-49E2-BDBE-4E91499D4DD1}" type="sibTrans" cxnId="{0EA95DF6-B322-4BE0-B9AC-652BC91A77DE}">
      <dgm:prSet/>
      <dgm:spPr/>
      <dgm:t>
        <a:bodyPr/>
        <a:lstStyle/>
        <a:p>
          <a:endParaRPr lang="en-GB"/>
        </a:p>
      </dgm:t>
    </dgm:pt>
    <dgm:pt modelId="{C5BC60FB-073F-49AF-AEE5-05D24BE8D850}">
      <dgm:prSet phldrT="[Text]"/>
      <dgm:spPr/>
      <dgm:t>
        <a:bodyPr/>
        <a:lstStyle/>
        <a:p>
          <a:r>
            <a:rPr lang="en-GB" dirty="0"/>
            <a:t>Treating everyone equal under the law</a:t>
          </a:r>
        </a:p>
      </dgm:t>
    </dgm:pt>
    <dgm:pt modelId="{179FAC29-DF56-4446-829D-6E3E693CBF0D}" type="parTrans" cxnId="{D41A087E-AAC0-448A-AB84-73C46AACA555}">
      <dgm:prSet/>
      <dgm:spPr/>
      <dgm:t>
        <a:bodyPr/>
        <a:lstStyle/>
        <a:p>
          <a:endParaRPr lang="en-GB"/>
        </a:p>
      </dgm:t>
    </dgm:pt>
    <dgm:pt modelId="{8B24B982-9068-4D1C-BECB-71DDEF7D79D7}" type="sibTrans" cxnId="{D41A087E-AAC0-448A-AB84-73C46AACA555}">
      <dgm:prSet/>
      <dgm:spPr/>
      <dgm:t>
        <a:bodyPr/>
        <a:lstStyle/>
        <a:p>
          <a:endParaRPr lang="en-GB"/>
        </a:p>
      </dgm:t>
    </dgm:pt>
    <dgm:pt modelId="{8D03979E-AB62-4005-B7D8-1D54C3EC3382}">
      <dgm:prSet phldrT="[Text]"/>
      <dgm:spPr/>
      <dgm:t>
        <a:bodyPr/>
        <a:lstStyle/>
        <a:p>
          <a:r>
            <a:rPr lang="en-GB" dirty="0"/>
            <a:t>Inherently subjective</a:t>
          </a:r>
        </a:p>
      </dgm:t>
    </dgm:pt>
    <dgm:pt modelId="{AE242892-B7B0-4CE1-9387-2FB69FE30FD6}" type="parTrans" cxnId="{D8E05CFB-EF9D-4DA7-9D74-EC288B409F86}">
      <dgm:prSet/>
      <dgm:spPr/>
      <dgm:t>
        <a:bodyPr/>
        <a:lstStyle/>
        <a:p>
          <a:endParaRPr lang="en-GB"/>
        </a:p>
      </dgm:t>
    </dgm:pt>
    <dgm:pt modelId="{D7ECE5C9-F419-4580-93D2-50EB2C6E5A16}" type="sibTrans" cxnId="{D8E05CFB-EF9D-4DA7-9D74-EC288B409F86}">
      <dgm:prSet/>
      <dgm:spPr/>
      <dgm:t>
        <a:bodyPr/>
        <a:lstStyle/>
        <a:p>
          <a:endParaRPr lang="en-GB"/>
        </a:p>
      </dgm:t>
    </dgm:pt>
    <dgm:pt modelId="{43C1FE34-451C-44C3-862A-FF09471E09D4}">
      <dgm:prSet phldrT="[Text]"/>
      <dgm:spPr/>
      <dgm:t>
        <a:bodyPr/>
        <a:lstStyle/>
        <a:p>
          <a:r>
            <a:rPr lang="en-GB" dirty="0"/>
            <a:t>Perception of legitimacy results in cooperation and trust</a:t>
          </a:r>
        </a:p>
      </dgm:t>
    </dgm:pt>
    <dgm:pt modelId="{DCCA7F5C-2C18-453E-9520-6166674BCFC9}" type="parTrans" cxnId="{EFD90881-9CAB-4D32-91E3-9F389E89BCC6}">
      <dgm:prSet/>
      <dgm:spPr/>
      <dgm:t>
        <a:bodyPr/>
        <a:lstStyle/>
        <a:p>
          <a:endParaRPr lang="en-GB"/>
        </a:p>
      </dgm:t>
    </dgm:pt>
    <dgm:pt modelId="{A97B6ACC-B15D-49E8-A177-32F4A340026E}" type="sibTrans" cxnId="{EFD90881-9CAB-4D32-91E3-9F389E89BCC6}">
      <dgm:prSet/>
      <dgm:spPr/>
      <dgm:t>
        <a:bodyPr/>
        <a:lstStyle/>
        <a:p>
          <a:endParaRPr lang="en-GB"/>
        </a:p>
      </dgm:t>
    </dgm:pt>
    <dgm:pt modelId="{9183E72D-8796-4C19-BDC4-A39573525518}">
      <dgm:prSet phldrT="[Text]"/>
      <dgm:spPr/>
      <dgm:t>
        <a:bodyPr/>
        <a:lstStyle/>
        <a:p>
          <a:r>
            <a:rPr lang="en-GB" dirty="0"/>
            <a:t>Distributive Justice</a:t>
          </a:r>
        </a:p>
      </dgm:t>
    </dgm:pt>
    <dgm:pt modelId="{559AFCA4-969C-4699-81BB-388231ABBBA5}" type="parTrans" cxnId="{324449C8-C20B-4CEA-8959-3F1F4035908A}">
      <dgm:prSet/>
      <dgm:spPr/>
      <dgm:t>
        <a:bodyPr/>
        <a:lstStyle/>
        <a:p>
          <a:endParaRPr lang="en-GB"/>
        </a:p>
      </dgm:t>
    </dgm:pt>
    <dgm:pt modelId="{4FB967F9-50DB-42E6-AEE5-A21C59065F50}" type="sibTrans" cxnId="{324449C8-C20B-4CEA-8959-3F1F4035908A}">
      <dgm:prSet/>
      <dgm:spPr/>
      <dgm:t>
        <a:bodyPr/>
        <a:lstStyle/>
        <a:p>
          <a:endParaRPr lang="en-GB"/>
        </a:p>
      </dgm:t>
    </dgm:pt>
    <dgm:pt modelId="{D0B122BB-007E-46F7-BBC8-2A7A102DA734}">
      <dgm:prSet phldrT="[Text]"/>
      <dgm:spPr/>
      <dgm:t>
        <a:bodyPr/>
        <a:lstStyle/>
        <a:p>
          <a:r>
            <a:rPr lang="en-GB" dirty="0"/>
            <a:t>Procedural justice</a:t>
          </a:r>
        </a:p>
      </dgm:t>
    </dgm:pt>
    <dgm:pt modelId="{02FBCB21-DADD-4511-B450-8447934BA9A8}" type="parTrans" cxnId="{871922E2-4F1E-4374-9AA4-953EB9FFAA13}">
      <dgm:prSet/>
      <dgm:spPr/>
      <dgm:t>
        <a:bodyPr/>
        <a:lstStyle/>
        <a:p>
          <a:endParaRPr lang="en-GB"/>
        </a:p>
      </dgm:t>
    </dgm:pt>
    <dgm:pt modelId="{1FC1E5AC-09B5-4DEA-B9AD-13619A4D4C34}" type="sibTrans" cxnId="{871922E2-4F1E-4374-9AA4-953EB9FFAA13}">
      <dgm:prSet/>
      <dgm:spPr/>
      <dgm:t>
        <a:bodyPr/>
        <a:lstStyle/>
        <a:p>
          <a:endParaRPr lang="en-GB"/>
        </a:p>
      </dgm:t>
    </dgm:pt>
    <dgm:pt modelId="{FAD9A4AE-059B-435F-BEFE-C52DFBDD9846}">
      <dgm:prSet phldrT="[Text]"/>
      <dgm:spPr/>
      <dgm:t>
        <a:bodyPr/>
        <a:lstStyle/>
        <a:p>
          <a:r>
            <a:rPr lang="en-GB" dirty="0"/>
            <a:t>Avoiding discrimination</a:t>
          </a:r>
        </a:p>
      </dgm:t>
    </dgm:pt>
    <dgm:pt modelId="{4BA06C22-11A8-4CBC-844C-20111BE1DBF6}" type="parTrans" cxnId="{230B261B-0B58-4080-9633-98DC3E3E603B}">
      <dgm:prSet/>
      <dgm:spPr/>
      <dgm:t>
        <a:bodyPr/>
        <a:lstStyle/>
        <a:p>
          <a:endParaRPr lang="en-GB"/>
        </a:p>
      </dgm:t>
    </dgm:pt>
    <dgm:pt modelId="{137F498A-429C-484C-9520-A870E0E3C46C}" type="sibTrans" cxnId="{230B261B-0B58-4080-9633-98DC3E3E603B}">
      <dgm:prSet/>
      <dgm:spPr/>
      <dgm:t>
        <a:bodyPr/>
        <a:lstStyle/>
        <a:p>
          <a:endParaRPr lang="en-GB"/>
        </a:p>
      </dgm:t>
    </dgm:pt>
    <dgm:pt modelId="{DCC5A886-BA5F-4395-BF4F-B95A098C289A}">
      <dgm:prSet phldrT="[Text]"/>
      <dgm:spPr/>
      <dgm:t>
        <a:bodyPr/>
        <a:lstStyle/>
        <a:p>
          <a:r>
            <a:rPr lang="en-GB" dirty="0"/>
            <a:t>Balancing fairness and equality</a:t>
          </a:r>
        </a:p>
      </dgm:t>
    </dgm:pt>
    <dgm:pt modelId="{09BC9C14-5017-4B0F-AF3D-7B442CB77CF2}" type="parTrans" cxnId="{F8CC413A-B67A-4342-9A60-A33B9D508C14}">
      <dgm:prSet/>
      <dgm:spPr/>
      <dgm:t>
        <a:bodyPr/>
        <a:lstStyle/>
        <a:p>
          <a:endParaRPr lang="en-GB"/>
        </a:p>
      </dgm:t>
    </dgm:pt>
    <dgm:pt modelId="{40325EC4-8F55-450F-9207-53745B3AB2DC}" type="sibTrans" cxnId="{F8CC413A-B67A-4342-9A60-A33B9D508C14}">
      <dgm:prSet/>
      <dgm:spPr/>
      <dgm:t>
        <a:bodyPr/>
        <a:lstStyle/>
        <a:p>
          <a:endParaRPr lang="en-GB"/>
        </a:p>
      </dgm:t>
    </dgm:pt>
    <dgm:pt modelId="{13E3FCC6-D8FC-4CBA-8416-9BC6F8328FC9}" type="pres">
      <dgm:prSet presAssocID="{54551BFC-0839-49E9-B710-E3A12A4399FB}" presName="Name0" presStyleCnt="0">
        <dgm:presLayoutVars>
          <dgm:chMax val="5"/>
          <dgm:chPref val="5"/>
          <dgm:dir/>
          <dgm:animLvl val="lvl"/>
        </dgm:presLayoutVars>
      </dgm:prSet>
      <dgm:spPr/>
    </dgm:pt>
    <dgm:pt modelId="{F72B5355-EDF9-4048-9BE8-B8D183F8DACA}" type="pres">
      <dgm:prSet presAssocID="{7C32D1FC-E0B5-4BA9-8ED7-3B36543E7F14}" presName="parentText1" presStyleLbl="node1" presStyleIdx="0" presStyleCnt="3">
        <dgm:presLayoutVars>
          <dgm:chMax/>
          <dgm:chPref val="3"/>
          <dgm:bulletEnabled val="1"/>
        </dgm:presLayoutVars>
      </dgm:prSet>
      <dgm:spPr/>
    </dgm:pt>
    <dgm:pt modelId="{7BC5FEB6-D5A4-41F6-BB74-AEC17827B78F}" type="pres">
      <dgm:prSet presAssocID="{7C32D1FC-E0B5-4BA9-8ED7-3B36543E7F14}" presName="childText1" presStyleLbl="solidAlignAcc1" presStyleIdx="0" presStyleCnt="3">
        <dgm:presLayoutVars>
          <dgm:chMax val="0"/>
          <dgm:chPref val="0"/>
          <dgm:bulletEnabled val="1"/>
        </dgm:presLayoutVars>
      </dgm:prSet>
      <dgm:spPr/>
    </dgm:pt>
    <dgm:pt modelId="{05A2D81A-00F3-4658-8CB7-866702CB3C3E}" type="pres">
      <dgm:prSet presAssocID="{3E76AB81-0E4A-44C7-BCB6-CA2646A41C79}" presName="parentText2" presStyleLbl="node1" presStyleIdx="1" presStyleCnt="3">
        <dgm:presLayoutVars>
          <dgm:chMax/>
          <dgm:chPref val="3"/>
          <dgm:bulletEnabled val="1"/>
        </dgm:presLayoutVars>
      </dgm:prSet>
      <dgm:spPr/>
    </dgm:pt>
    <dgm:pt modelId="{3F1ACF38-2506-4B36-B5E4-C870F9B69545}" type="pres">
      <dgm:prSet presAssocID="{3E76AB81-0E4A-44C7-BCB6-CA2646A41C79}" presName="childText2" presStyleLbl="solidAlignAcc1" presStyleIdx="1" presStyleCnt="3">
        <dgm:presLayoutVars>
          <dgm:chMax val="0"/>
          <dgm:chPref val="0"/>
          <dgm:bulletEnabled val="1"/>
        </dgm:presLayoutVars>
      </dgm:prSet>
      <dgm:spPr/>
    </dgm:pt>
    <dgm:pt modelId="{C015045D-92F6-4A3F-A2A0-A2663EAFBBFB}" type="pres">
      <dgm:prSet presAssocID="{6C3E4E34-7852-4B93-A15D-469F95EA1D92}" presName="parentText3" presStyleLbl="node1" presStyleIdx="2" presStyleCnt="3">
        <dgm:presLayoutVars>
          <dgm:chMax/>
          <dgm:chPref val="3"/>
          <dgm:bulletEnabled val="1"/>
        </dgm:presLayoutVars>
      </dgm:prSet>
      <dgm:spPr/>
    </dgm:pt>
    <dgm:pt modelId="{D1466EDA-5622-4E56-AF82-93DDB0177623}" type="pres">
      <dgm:prSet presAssocID="{6C3E4E34-7852-4B93-A15D-469F95EA1D92}" presName="childText3" presStyleLbl="solidAlignAcc1" presStyleIdx="2" presStyleCnt="3">
        <dgm:presLayoutVars>
          <dgm:chMax val="0"/>
          <dgm:chPref val="0"/>
          <dgm:bulletEnabled val="1"/>
        </dgm:presLayoutVars>
      </dgm:prSet>
      <dgm:spPr/>
    </dgm:pt>
  </dgm:ptLst>
  <dgm:cxnLst>
    <dgm:cxn modelId="{230B261B-0B58-4080-9633-98DC3E3E603B}" srcId="{6C3E4E34-7852-4B93-A15D-469F95EA1D92}" destId="{FAD9A4AE-059B-435F-BEFE-C52DFBDD9846}" srcOrd="1" destOrd="0" parTransId="{4BA06C22-11A8-4CBC-844C-20111BE1DBF6}" sibTransId="{137F498A-429C-484C-9520-A870E0E3C46C}"/>
    <dgm:cxn modelId="{BE2C7924-5474-4350-9227-03543B1EA4E5}" type="presOf" srcId="{6C3E4E34-7852-4B93-A15D-469F95EA1D92}" destId="{C015045D-92F6-4A3F-A2A0-A2663EAFBBFB}" srcOrd="0" destOrd="0" presId="urn:microsoft.com/office/officeart/2009/3/layout/IncreasingArrowsProcess"/>
    <dgm:cxn modelId="{5CAEDC25-E79A-4C2C-A13A-0354A7883BEE}" type="presOf" srcId="{C5BC60FB-073F-49AF-AEE5-05D24BE8D850}" destId="{D1466EDA-5622-4E56-AF82-93DDB0177623}" srcOrd="0" destOrd="0" presId="urn:microsoft.com/office/officeart/2009/3/layout/IncreasingArrowsProcess"/>
    <dgm:cxn modelId="{F8CC413A-B67A-4342-9A60-A33B9D508C14}" srcId="{6C3E4E34-7852-4B93-A15D-469F95EA1D92}" destId="{DCC5A886-BA5F-4395-BF4F-B95A098C289A}" srcOrd="2" destOrd="0" parTransId="{09BC9C14-5017-4B0F-AF3D-7B442CB77CF2}" sibTransId="{40325EC4-8F55-450F-9207-53745B3AB2DC}"/>
    <dgm:cxn modelId="{5235B45C-A916-4062-A5D3-D08536619EE8}" type="presOf" srcId="{9F68A0D7-C474-4857-AD58-8B895F8BEF6F}" destId="{3F1ACF38-2506-4B36-B5E4-C870F9B69545}" srcOrd="0" destOrd="0" presId="urn:microsoft.com/office/officeart/2009/3/layout/IncreasingArrowsProcess"/>
    <dgm:cxn modelId="{0D71DB67-8E84-4938-A3EA-FF85CFFBFD32}" type="presOf" srcId="{8D03979E-AB62-4005-B7D8-1D54C3EC3382}" destId="{7BC5FEB6-D5A4-41F6-BB74-AEC17827B78F}" srcOrd="0" destOrd="1" presId="urn:microsoft.com/office/officeart/2009/3/layout/IncreasingArrowsProcess"/>
    <dgm:cxn modelId="{7D3D1051-E90D-4E21-B195-99B5A49F4602}" type="presOf" srcId="{DCC5A886-BA5F-4395-BF4F-B95A098C289A}" destId="{D1466EDA-5622-4E56-AF82-93DDB0177623}" srcOrd="0" destOrd="2" presId="urn:microsoft.com/office/officeart/2009/3/layout/IncreasingArrowsProcess"/>
    <dgm:cxn modelId="{15E5B075-D5AB-4446-994B-C1F23895FCDA}" type="presOf" srcId="{3E76AB81-0E4A-44C7-BCB6-CA2646A41C79}" destId="{05A2D81A-00F3-4658-8CB7-866702CB3C3E}" srcOrd="0" destOrd="0" presId="urn:microsoft.com/office/officeart/2009/3/layout/IncreasingArrowsProcess"/>
    <dgm:cxn modelId="{D41A087E-AAC0-448A-AB84-73C46AACA555}" srcId="{6C3E4E34-7852-4B93-A15D-469F95EA1D92}" destId="{C5BC60FB-073F-49AF-AEE5-05D24BE8D850}" srcOrd="0" destOrd="0" parTransId="{179FAC29-DF56-4446-829D-6E3E693CBF0D}" sibTransId="{8B24B982-9068-4D1C-BECB-71DDEF7D79D7}"/>
    <dgm:cxn modelId="{EFD90881-9CAB-4D32-91E3-9F389E89BCC6}" srcId="{7C32D1FC-E0B5-4BA9-8ED7-3B36543E7F14}" destId="{43C1FE34-451C-44C3-862A-FF09471E09D4}" srcOrd="2" destOrd="0" parTransId="{DCCA7F5C-2C18-453E-9520-6166674BCFC9}" sibTransId="{A97B6ACC-B15D-49E8-A177-32F4A340026E}"/>
    <dgm:cxn modelId="{09D03F83-5654-4B96-9E42-9913E0F589F8}" srcId="{54551BFC-0839-49E9-B710-E3A12A4399FB}" destId="{3E76AB81-0E4A-44C7-BCB6-CA2646A41C79}" srcOrd="1" destOrd="0" parTransId="{0F9E9017-C31B-4205-BE1C-C44919CFFBA6}" sibTransId="{CCE4EC8B-DD52-46AE-AD44-8D1E806DE749}"/>
    <dgm:cxn modelId="{C8679E9E-E1DC-408E-B498-195C0E26F823}" type="presOf" srcId="{D0B122BB-007E-46F7-BBC8-2A7A102DA734}" destId="{3F1ACF38-2506-4B36-B5E4-C870F9B69545}" srcOrd="0" destOrd="2" presId="urn:microsoft.com/office/officeart/2009/3/layout/IncreasingArrowsProcess"/>
    <dgm:cxn modelId="{A10DEBA5-3277-4D0D-95A9-A2F186219DC1}" srcId="{7C32D1FC-E0B5-4BA9-8ED7-3B36543E7F14}" destId="{2B05FDF6-DBFC-4AB4-9F18-BE281B78394A}" srcOrd="0" destOrd="0" parTransId="{E529933E-8687-4D61-AFDB-A393DE99ACF8}" sibTransId="{ED250DEF-AB2F-4864-B1A3-18C095E6A368}"/>
    <dgm:cxn modelId="{A15E36AC-F145-4FE0-B7E7-B65249478284}" srcId="{54551BFC-0839-49E9-B710-E3A12A4399FB}" destId="{7C32D1FC-E0B5-4BA9-8ED7-3B36543E7F14}" srcOrd="0" destOrd="0" parTransId="{9422E2AB-7C90-4E82-888E-7E1F1B91500E}" sibTransId="{6F000877-8965-4312-BAAC-229B012ED038}"/>
    <dgm:cxn modelId="{3A352AC6-AD54-4E65-977D-F93E315A9C42}" srcId="{3E76AB81-0E4A-44C7-BCB6-CA2646A41C79}" destId="{9F68A0D7-C474-4857-AD58-8B895F8BEF6F}" srcOrd="0" destOrd="0" parTransId="{270606C9-8EFF-4994-8544-4221F1EA388C}" sibTransId="{A6CD8BDC-28B5-45CF-BCC4-37493D44EEE8}"/>
    <dgm:cxn modelId="{324449C8-C20B-4CEA-8959-3F1F4035908A}" srcId="{3E76AB81-0E4A-44C7-BCB6-CA2646A41C79}" destId="{9183E72D-8796-4C19-BDC4-A39573525518}" srcOrd="1" destOrd="0" parTransId="{559AFCA4-969C-4699-81BB-388231ABBBA5}" sibTransId="{4FB967F9-50DB-42E6-AEE5-A21C59065F50}"/>
    <dgm:cxn modelId="{A1F89BCF-6AC4-44A4-B05D-62DF3BC35D2A}" type="presOf" srcId="{FAD9A4AE-059B-435F-BEFE-C52DFBDD9846}" destId="{D1466EDA-5622-4E56-AF82-93DDB0177623}" srcOrd="0" destOrd="1" presId="urn:microsoft.com/office/officeart/2009/3/layout/IncreasingArrowsProcess"/>
    <dgm:cxn modelId="{871922E2-4F1E-4374-9AA4-953EB9FFAA13}" srcId="{3E76AB81-0E4A-44C7-BCB6-CA2646A41C79}" destId="{D0B122BB-007E-46F7-BBC8-2A7A102DA734}" srcOrd="2" destOrd="0" parTransId="{02FBCB21-DADD-4511-B450-8447934BA9A8}" sibTransId="{1FC1E5AC-09B5-4DEA-B9AD-13619A4D4C34}"/>
    <dgm:cxn modelId="{E7D50EE6-B25D-4183-B5EF-6DF6350F3C03}" type="presOf" srcId="{43C1FE34-451C-44C3-862A-FF09471E09D4}" destId="{7BC5FEB6-D5A4-41F6-BB74-AEC17827B78F}" srcOrd="0" destOrd="2" presId="urn:microsoft.com/office/officeart/2009/3/layout/IncreasingArrowsProcess"/>
    <dgm:cxn modelId="{9AB248E8-FD17-4381-BE18-2D9EA6D8604A}" type="presOf" srcId="{9183E72D-8796-4C19-BDC4-A39573525518}" destId="{3F1ACF38-2506-4B36-B5E4-C870F9B69545}" srcOrd="0" destOrd="1" presId="urn:microsoft.com/office/officeart/2009/3/layout/IncreasingArrowsProcess"/>
    <dgm:cxn modelId="{5CF589F4-A5F0-4CFB-A0FB-D652DF26092B}" type="presOf" srcId="{2B05FDF6-DBFC-4AB4-9F18-BE281B78394A}" destId="{7BC5FEB6-D5A4-41F6-BB74-AEC17827B78F}" srcOrd="0" destOrd="0" presId="urn:microsoft.com/office/officeart/2009/3/layout/IncreasingArrowsProcess"/>
    <dgm:cxn modelId="{0EA95DF6-B322-4BE0-B9AC-652BC91A77DE}" srcId="{54551BFC-0839-49E9-B710-E3A12A4399FB}" destId="{6C3E4E34-7852-4B93-A15D-469F95EA1D92}" srcOrd="2" destOrd="0" parTransId="{98165D61-B42B-47A8-81FE-2445796851D2}" sibTransId="{C5670E27-D8EA-49E2-BDBE-4E91499D4DD1}"/>
    <dgm:cxn modelId="{161DF2F9-4DE0-4304-B005-E95BBB372537}" type="presOf" srcId="{54551BFC-0839-49E9-B710-E3A12A4399FB}" destId="{13E3FCC6-D8FC-4CBA-8416-9BC6F8328FC9}" srcOrd="0" destOrd="0" presId="urn:microsoft.com/office/officeart/2009/3/layout/IncreasingArrowsProcess"/>
    <dgm:cxn modelId="{D8E05CFB-EF9D-4DA7-9D74-EC288B409F86}" srcId="{7C32D1FC-E0B5-4BA9-8ED7-3B36543E7F14}" destId="{8D03979E-AB62-4005-B7D8-1D54C3EC3382}" srcOrd="1" destOrd="0" parTransId="{AE242892-B7B0-4CE1-9387-2FB69FE30FD6}" sibTransId="{D7ECE5C9-F419-4580-93D2-50EB2C6E5A16}"/>
    <dgm:cxn modelId="{D07583FF-CD4C-4FBC-91E8-BAFE1474076E}" type="presOf" srcId="{7C32D1FC-E0B5-4BA9-8ED7-3B36543E7F14}" destId="{F72B5355-EDF9-4048-9BE8-B8D183F8DACA}" srcOrd="0" destOrd="0" presId="urn:microsoft.com/office/officeart/2009/3/layout/IncreasingArrowsProcess"/>
    <dgm:cxn modelId="{B9BB3C0E-6C10-4F8E-9333-46ACC8811F7B}" type="presParOf" srcId="{13E3FCC6-D8FC-4CBA-8416-9BC6F8328FC9}" destId="{F72B5355-EDF9-4048-9BE8-B8D183F8DACA}" srcOrd="0" destOrd="0" presId="urn:microsoft.com/office/officeart/2009/3/layout/IncreasingArrowsProcess"/>
    <dgm:cxn modelId="{5834ECF3-023E-4F93-8237-CF0EF691376B}" type="presParOf" srcId="{13E3FCC6-D8FC-4CBA-8416-9BC6F8328FC9}" destId="{7BC5FEB6-D5A4-41F6-BB74-AEC17827B78F}" srcOrd="1" destOrd="0" presId="urn:microsoft.com/office/officeart/2009/3/layout/IncreasingArrowsProcess"/>
    <dgm:cxn modelId="{11FA0896-6AF0-43C0-B5F9-B64BF81CA92C}" type="presParOf" srcId="{13E3FCC6-D8FC-4CBA-8416-9BC6F8328FC9}" destId="{05A2D81A-00F3-4658-8CB7-866702CB3C3E}" srcOrd="2" destOrd="0" presId="urn:microsoft.com/office/officeart/2009/3/layout/IncreasingArrowsProcess"/>
    <dgm:cxn modelId="{839AB78C-C67E-4D9B-8FBF-518F7498CA39}" type="presParOf" srcId="{13E3FCC6-D8FC-4CBA-8416-9BC6F8328FC9}" destId="{3F1ACF38-2506-4B36-B5E4-C870F9B69545}" srcOrd="3" destOrd="0" presId="urn:microsoft.com/office/officeart/2009/3/layout/IncreasingArrowsProcess"/>
    <dgm:cxn modelId="{CB09EF4D-0AC3-4C19-B4D4-DE02086A9795}" type="presParOf" srcId="{13E3FCC6-D8FC-4CBA-8416-9BC6F8328FC9}" destId="{C015045D-92F6-4A3F-A2A0-A2663EAFBBFB}" srcOrd="4" destOrd="0" presId="urn:microsoft.com/office/officeart/2009/3/layout/IncreasingArrowsProcess"/>
    <dgm:cxn modelId="{1DD55EB0-4E2B-4F83-959D-66E116F3417C}" type="presParOf" srcId="{13E3FCC6-D8FC-4CBA-8416-9BC6F8328FC9}" destId="{D1466EDA-5622-4E56-AF82-93DDB0177623}"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6D9BBF-877F-4D94-9366-5DE0CE41527F}"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C8957315-3CD2-4BA6-8F92-480DA643FCCA}">
      <dgm:prSet phldrT="[Text]"/>
      <dgm:spPr/>
      <dgm:t>
        <a:bodyPr/>
        <a:lstStyle/>
        <a:p>
          <a:r>
            <a:rPr lang="en-GB" dirty="0"/>
            <a:t>“the belief that legal authorities have moral right to administer the law and people obliged to obey the law” (Bolger &amp; Walters, 2019)</a:t>
          </a:r>
        </a:p>
      </dgm:t>
    </dgm:pt>
    <dgm:pt modelId="{490CB1F7-ECC0-4231-AA49-7E3A2E94E9F2}" type="parTrans" cxnId="{D4A35FE2-A633-4CB2-87EB-EBF62F854B83}">
      <dgm:prSet/>
      <dgm:spPr/>
      <dgm:t>
        <a:bodyPr/>
        <a:lstStyle/>
        <a:p>
          <a:endParaRPr lang="en-GB"/>
        </a:p>
      </dgm:t>
    </dgm:pt>
    <dgm:pt modelId="{A46EED33-2E05-4884-8B0B-9F3CB9B198C0}" type="sibTrans" cxnId="{D4A35FE2-A633-4CB2-87EB-EBF62F854B83}">
      <dgm:prSet/>
      <dgm:spPr/>
      <dgm:t>
        <a:bodyPr/>
        <a:lstStyle/>
        <a:p>
          <a:endParaRPr lang="en-GB"/>
        </a:p>
      </dgm:t>
    </dgm:pt>
    <dgm:pt modelId="{B92F3BE3-BA88-446F-B578-815E9249FB98}">
      <dgm:prSet phldrT="[Text]"/>
      <dgm:spPr/>
      <dgm:t>
        <a:bodyPr/>
        <a:lstStyle/>
        <a:p>
          <a:r>
            <a:rPr lang="en-GB" dirty="0"/>
            <a:t>“psychological property of an authority, institution, or social arrangements that leads to belief that it is appropriate, proper and just” (Tyler, 2006)</a:t>
          </a:r>
        </a:p>
      </dgm:t>
    </dgm:pt>
    <dgm:pt modelId="{D7BDA505-711C-4C8E-97AD-6FCC530913B0}" type="parTrans" cxnId="{3F053DC8-2CB2-44E4-9D27-DC138A5FBA25}">
      <dgm:prSet/>
      <dgm:spPr/>
      <dgm:t>
        <a:bodyPr/>
        <a:lstStyle/>
        <a:p>
          <a:endParaRPr lang="en-GB"/>
        </a:p>
      </dgm:t>
    </dgm:pt>
    <dgm:pt modelId="{F09FA488-367E-4004-9E98-0C25EEF458B6}" type="sibTrans" cxnId="{3F053DC8-2CB2-44E4-9D27-DC138A5FBA25}">
      <dgm:prSet/>
      <dgm:spPr/>
      <dgm:t>
        <a:bodyPr/>
        <a:lstStyle/>
        <a:p>
          <a:endParaRPr lang="en-GB"/>
        </a:p>
      </dgm:t>
    </dgm:pt>
    <dgm:pt modelId="{1E216991-CD04-4D38-AC2A-C5FA5E46CFBF}">
      <dgm:prSet phldrT="[Text]"/>
      <dgm:spPr/>
      <dgm:t>
        <a:bodyPr/>
        <a:lstStyle/>
        <a:p>
          <a:r>
            <a:rPr lang="en-GB" dirty="0"/>
            <a:t>“..defer to and cooperate with legitimate authorities  - right to do so” (Sunshine &amp; Tyler, 2003)</a:t>
          </a:r>
        </a:p>
      </dgm:t>
    </dgm:pt>
    <dgm:pt modelId="{2F20BBA1-DAEA-4D3B-97C4-14A8D4FE997C}" type="parTrans" cxnId="{F8742684-791C-47CB-9266-F46DFCBC84E8}">
      <dgm:prSet/>
      <dgm:spPr/>
      <dgm:t>
        <a:bodyPr/>
        <a:lstStyle/>
        <a:p>
          <a:endParaRPr lang="en-GB"/>
        </a:p>
      </dgm:t>
    </dgm:pt>
    <dgm:pt modelId="{F652CE62-6B78-4B45-9B46-EE82C1442AA8}" type="sibTrans" cxnId="{F8742684-791C-47CB-9266-F46DFCBC84E8}">
      <dgm:prSet/>
      <dgm:spPr/>
      <dgm:t>
        <a:bodyPr/>
        <a:lstStyle/>
        <a:p>
          <a:endParaRPr lang="en-GB"/>
        </a:p>
      </dgm:t>
    </dgm:pt>
    <dgm:pt modelId="{3E7CBABF-A325-4D5E-BF50-185F6B923385}" type="pres">
      <dgm:prSet presAssocID="{056D9BBF-877F-4D94-9366-5DE0CE41527F}" presName="Name0" presStyleCnt="0">
        <dgm:presLayoutVars>
          <dgm:chMax val="7"/>
          <dgm:chPref val="7"/>
          <dgm:dir/>
        </dgm:presLayoutVars>
      </dgm:prSet>
      <dgm:spPr/>
    </dgm:pt>
    <dgm:pt modelId="{478C7CC5-D722-4EED-B6B7-85E1C84BC1C2}" type="pres">
      <dgm:prSet presAssocID="{056D9BBF-877F-4D94-9366-5DE0CE41527F}" presName="Name1" presStyleCnt="0"/>
      <dgm:spPr/>
    </dgm:pt>
    <dgm:pt modelId="{7364192A-01AF-48C2-A618-88209BA34CA2}" type="pres">
      <dgm:prSet presAssocID="{056D9BBF-877F-4D94-9366-5DE0CE41527F}" presName="cycle" presStyleCnt="0"/>
      <dgm:spPr/>
    </dgm:pt>
    <dgm:pt modelId="{AE4B4604-BC59-4D99-B1DB-F02CC08FDAB1}" type="pres">
      <dgm:prSet presAssocID="{056D9BBF-877F-4D94-9366-5DE0CE41527F}" presName="srcNode" presStyleLbl="node1" presStyleIdx="0" presStyleCnt="3"/>
      <dgm:spPr/>
    </dgm:pt>
    <dgm:pt modelId="{26426408-3517-47EC-B75C-2E9ECF6E77B8}" type="pres">
      <dgm:prSet presAssocID="{056D9BBF-877F-4D94-9366-5DE0CE41527F}" presName="conn" presStyleLbl="parChTrans1D2" presStyleIdx="0" presStyleCnt="1"/>
      <dgm:spPr/>
    </dgm:pt>
    <dgm:pt modelId="{811AE7F9-FC92-4802-9187-D3D79EA3C6EC}" type="pres">
      <dgm:prSet presAssocID="{056D9BBF-877F-4D94-9366-5DE0CE41527F}" presName="extraNode" presStyleLbl="node1" presStyleIdx="0" presStyleCnt="3"/>
      <dgm:spPr/>
    </dgm:pt>
    <dgm:pt modelId="{EE89A575-BF11-4B0D-B6D1-F5C40C740787}" type="pres">
      <dgm:prSet presAssocID="{056D9BBF-877F-4D94-9366-5DE0CE41527F}" presName="dstNode" presStyleLbl="node1" presStyleIdx="0" presStyleCnt="3"/>
      <dgm:spPr/>
    </dgm:pt>
    <dgm:pt modelId="{49B3C18B-2439-42BA-AFE5-64D742296EA1}" type="pres">
      <dgm:prSet presAssocID="{C8957315-3CD2-4BA6-8F92-480DA643FCCA}" presName="text_1" presStyleLbl="node1" presStyleIdx="0" presStyleCnt="3">
        <dgm:presLayoutVars>
          <dgm:bulletEnabled val="1"/>
        </dgm:presLayoutVars>
      </dgm:prSet>
      <dgm:spPr/>
    </dgm:pt>
    <dgm:pt modelId="{7E45BCB4-77CB-4C7F-9D86-75744C130E00}" type="pres">
      <dgm:prSet presAssocID="{C8957315-3CD2-4BA6-8F92-480DA643FCCA}" presName="accent_1" presStyleCnt="0"/>
      <dgm:spPr/>
    </dgm:pt>
    <dgm:pt modelId="{A2770F70-F87A-401F-97C8-3C8006739976}" type="pres">
      <dgm:prSet presAssocID="{C8957315-3CD2-4BA6-8F92-480DA643FCCA}" presName="accentRepeatNode" presStyleLbl="solidFgAcc1" presStyleIdx="0" presStyleCnt="3"/>
      <dgm:spPr/>
    </dgm:pt>
    <dgm:pt modelId="{6BDB2FC1-5308-421C-BB4B-3EBF64D0D014}" type="pres">
      <dgm:prSet presAssocID="{B92F3BE3-BA88-446F-B578-815E9249FB98}" presName="text_2" presStyleLbl="node1" presStyleIdx="1" presStyleCnt="3">
        <dgm:presLayoutVars>
          <dgm:bulletEnabled val="1"/>
        </dgm:presLayoutVars>
      </dgm:prSet>
      <dgm:spPr/>
    </dgm:pt>
    <dgm:pt modelId="{D8AA9ED5-B8C7-493A-9243-9B5AD3DB9F5A}" type="pres">
      <dgm:prSet presAssocID="{B92F3BE3-BA88-446F-B578-815E9249FB98}" presName="accent_2" presStyleCnt="0"/>
      <dgm:spPr/>
    </dgm:pt>
    <dgm:pt modelId="{37D04AAF-C1A9-45E6-A3C8-61E0BC17C8A7}" type="pres">
      <dgm:prSet presAssocID="{B92F3BE3-BA88-446F-B578-815E9249FB98}" presName="accentRepeatNode" presStyleLbl="solidFgAcc1" presStyleIdx="1" presStyleCnt="3"/>
      <dgm:spPr/>
    </dgm:pt>
    <dgm:pt modelId="{EE73CF7E-4EF5-4FAD-A4FD-5B9F5059AC9B}" type="pres">
      <dgm:prSet presAssocID="{1E216991-CD04-4D38-AC2A-C5FA5E46CFBF}" presName="text_3" presStyleLbl="node1" presStyleIdx="2" presStyleCnt="3">
        <dgm:presLayoutVars>
          <dgm:bulletEnabled val="1"/>
        </dgm:presLayoutVars>
      </dgm:prSet>
      <dgm:spPr/>
    </dgm:pt>
    <dgm:pt modelId="{AB2745F5-FCC3-462B-AD77-65667462E347}" type="pres">
      <dgm:prSet presAssocID="{1E216991-CD04-4D38-AC2A-C5FA5E46CFBF}" presName="accent_3" presStyleCnt="0"/>
      <dgm:spPr/>
    </dgm:pt>
    <dgm:pt modelId="{4C2ABF7A-7751-4C7C-88B2-7B384AAAC05B}" type="pres">
      <dgm:prSet presAssocID="{1E216991-CD04-4D38-AC2A-C5FA5E46CFBF}" presName="accentRepeatNode" presStyleLbl="solidFgAcc1" presStyleIdx="2" presStyleCnt="3"/>
      <dgm:spPr/>
    </dgm:pt>
  </dgm:ptLst>
  <dgm:cxnLst>
    <dgm:cxn modelId="{7323A517-4407-40A0-B90B-145280B1C271}" type="presOf" srcId="{A46EED33-2E05-4884-8B0B-9F3CB9B198C0}" destId="{26426408-3517-47EC-B75C-2E9ECF6E77B8}" srcOrd="0" destOrd="0" presId="urn:microsoft.com/office/officeart/2008/layout/VerticalCurvedList"/>
    <dgm:cxn modelId="{E060512D-6500-442D-BEB8-2DAFC7B91529}" type="presOf" srcId="{B92F3BE3-BA88-446F-B578-815E9249FB98}" destId="{6BDB2FC1-5308-421C-BB4B-3EBF64D0D014}" srcOrd="0" destOrd="0" presId="urn:microsoft.com/office/officeart/2008/layout/VerticalCurvedList"/>
    <dgm:cxn modelId="{53BE0539-9AB1-42FC-BED8-724AA2422E71}" type="presOf" srcId="{1E216991-CD04-4D38-AC2A-C5FA5E46CFBF}" destId="{EE73CF7E-4EF5-4FAD-A4FD-5B9F5059AC9B}" srcOrd="0" destOrd="0" presId="urn:microsoft.com/office/officeart/2008/layout/VerticalCurvedList"/>
    <dgm:cxn modelId="{601E9C7D-2CEA-49B2-BB4C-A977CB66D9E9}" type="presOf" srcId="{C8957315-3CD2-4BA6-8F92-480DA643FCCA}" destId="{49B3C18B-2439-42BA-AFE5-64D742296EA1}" srcOrd="0" destOrd="0" presId="urn:microsoft.com/office/officeart/2008/layout/VerticalCurvedList"/>
    <dgm:cxn modelId="{F8742684-791C-47CB-9266-F46DFCBC84E8}" srcId="{056D9BBF-877F-4D94-9366-5DE0CE41527F}" destId="{1E216991-CD04-4D38-AC2A-C5FA5E46CFBF}" srcOrd="2" destOrd="0" parTransId="{2F20BBA1-DAEA-4D3B-97C4-14A8D4FE997C}" sibTransId="{F652CE62-6B78-4B45-9B46-EE82C1442AA8}"/>
    <dgm:cxn modelId="{3F053DC8-2CB2-44E4-9D27-DC138A5FBA25}" srcId="{056D9BBF-877F-4D94-9366-5DE0CE41527F}" destId="{B92F3BE3-BA88-446F-B578-815E9249FB98}" srcOrd="1" destOrd="0" parTransId="{D7BDA505-711C-4C8E-97AD-6FCC530913B0}" sibTransId="{F09FA488-367E-4004-9E98-0C25EEF458B6}"/>
    <dgm:cxn modelId="{6186A6D1-01DC-4796-81F2-1EDB12D9645F}" type="presOf" srcId="{056D9BBF-877F-4D94-9366-5DE0CE41527F}" destId="{3E7CBABF-A325-4D5E-BF50-185F6B923385}" srcOrd="0" destOrd="0" presId="urn:microsoft.com/office/officeart/2008/layout/VerticalCurvedList"/>
    <dgm:cxn modelId="{D4A35FE2-A633-4CB2-87EB-EBF62F854B83}" srcId="{056D9BBF-877F-4D94-9366-5DE0CE41527F}" destId="{C8957315-3CD2-4BA6-8F92-480DA643FCCA}" srcOrd="0" destOrd="0" parTransId="{490CB1F7-ECC0-4231-AA49-7E3A2E94E9F2}" sibTransId="{A46EED33-2E05-4884-8B0B-9F3CB9B198C0}"/>
    <dgm:cxn modelId="{2CFBC408-E521-4F36-9A8A-19E515F20E22}" type="presParOf" srcId="{3E7CBABF-A325-4D5E-BF50-185F6B923385}" destId="{478C7CC5-D722-4EED-B6B7-85E1C84BC1C2}" srcOrd="0" destOrd="0" presId="urn:microsoft.com/office/officeart/2008/layout/VerticalCurvedList"/>
    <dgm:cxn modelId="{41F35AD5-6420-497D-AEE8-E2C81E55661C}" type="presParOf" srcId="{478C7CC5-D722-4EED-B6B7-85E1C84BC1C2}" destId="{7364192A-01AF-48C2-A618-88209BA34CA2}" srcOrd="0" destOrd="0" presId="urn:microsoft.com/office/officeart/2008/layout/VerticalCurvedList"/>
    <dgm:cxn modelId="{8187F3B2-804F-44EF-9B1C-1AFEAA6FF5DB}" type="presParOf" srcId="{7364192A-01AF-48C2-A618-88209BA34CA2}" destId="{AE4B4604-BC59-4D99-B1DB-F02CC08FDAB1}" srcOrd="0" destOrd="0" presId="urn:microsoft.com/office/officeart/2008/layout/VerticalCurvedList"/>
    <dgm:cxn modelId="{30BAA80E-88F4-45CD-A950-308B2217390D}" type="presParOf" srcId="{7364192A-01AF-48C2-A618-88209BA34CA2}" destId="{26426408-3517-47EC-B75C-2E9ECF6E77B8}" srcOrd="1" destOrd="0" presId="urn:microsoft.com/office/officeart/2008/layout/VerticalCurvedList"/>
    <dgm:cxn modelId="{3E9E5D3F-7A41-44DD-88B6-17BECE2C4B76}" type="presParOf" srcId="{7364192A-01AF-48C2-A618-88209BA34CA2}" destId="{811AE7F9-FC92-4802-9187-D3D79EA3C6EC}" srcOrd="2" destOrd="0" presId="urn:microsoft.com/office/officeart/2008/layout/VerticalCurvedList"/>
    <dgm:cxn modelId="{03C747B4-8848-4A27-8E5A-4C7E22197564}" type="presParOf" srcId="{7364192A-01AF-48C2-A618-88209BA34CA2}" destId="{EE89A575-BF11-4B0D-B6D1-F5C40C740787}" srcOrd="3" destOrd="0" presId="urn:microsoft.com/office/officeart/2008/layout/VerticalCurvedList"/>
    <dgm:cxn modelId="{89083A79-B435-4895-B0A3-E4172595145C}" type="presParOf" srcId="{478C7CC5-D722-4EED-B6B7-85E1C84BC1C2}" destId="{49B3C18B-2439-42BA-AFE5-64D742296EA1}" srcOrd="1" destOrd="0" presId="urn:microsoft.com/office/officeart/2008/layout/VerticalCurvedList"/>
    <dgm:cxn modelId="{75F68505-33A0-462C-A1B3-EE7646605921}" type="presParOf" srcId="{478C7CC5-D722-4EED-B6B7-85E1C84BC1C2}" destId="{7E45BCB4-77CB-4C7F-9D86-75744C130E00}" srcOrd="2" destOrd="0" presId="urn:microsoft.com/office/officeart/2008/layout/VerticalCurvedList"/>
    <dgm:cxn modelId="{E6388063-55B8-470D-8726-618B320B55FC}" type="presParOf" srcId="{7E45BCB4-77CB-4C7F-9D86-75744C130E00}" destId="{A2770F70-F87A-401F-97C8-3C8006739976}" srcOrd="0" destOrd="0" presId="urn:microsoft.com/office/officeart/2008/layout/VerticalCurvedList"/>
    <dgm:cxn modelId="{6C22E67C-F0C4-466B-8E0C-79CFE54B9883}" type="presParOf" srcId="{478C7CC5-D722-4EED-B6B7-85E1C84BC1C2}" destId="{6BDB2FC1-5308-421C-BB4B-3EBF64D0D014}" srcOrd="3" destOrd="0" presId="urn:microsoft.com/office/officeart/2008/layout/VerticalCurvedList"/>
    <dgm:cxn modelId="{346C5AA0-CBE2-4B5A-AAE2-5226F503C75F}" type="presParOf" srcId="{478C7CC5-D722-4EED-B6B7-85E1C84BC1C2}" destId="{D8AA9ED5-B8C7-493A-9243-9B5AD3DB9F5A}" srcOrd="4" destOrd="0" presId="urn:microsoft.com/office/officeart/2008/layout/VerticalCurvedList"/>
    <dgm:cxn modelId="{EBD7CBF4-6122-420D-9178-DB122A86E759}" type="presParOf" srcId="{D8AA9ED5-B8C7-493A-9243-9B5AD3DB9F5A}" destId="{37D04AAF-C1A9-45E6-A3C8-61E0BC17C8A7}" srcOrd="0" destOrd="0" presId="urn:microsoft.com/office/officeart/2008/layout/VerticalCurvedList"/>
    <dgm:cxn modelId="{8A0F5380-7CFE-4AAF-9110-853CEBE137B0}" type="presParOf" srcId="{478C7CC5-D722-4EED-B6B7-85E1C84BC1C2}" destId="{EE73CF7E-4EF5-4FAD-A4FD-5B9F5059AC9B}" srcOrd="5" destOrd="0" presId="urn:microsoft.com/office/officeart/2008/layout/VerticalCurvedList"/>
    <dgm:cxn modelId="{3149DF4D-D45D-4309-8BC3-2C97F150EC4E}" type="presParOf" srcId="{478C7CC5-D722-4EED-B6B7-85E1C84BC1C2}" destId="{AB2745F5-FCC3-462B-AD77-65667462E347}" srcOrd="6" destOrd="0" presId="urn:microsoft.com/office/officeart/2008/layout/VerticalCurvedList"/>
    <dgm:cxn modelId="{657EBF0C-C467-4EAF-BE3C-C478FF9D79D6}" type="presParOf" srcId="{AB2745F5-FCC3-462B-AD77-65667462E347}" destId="{4C2ABF7A-7751-4C7C-88B2-7B384AAAC05B}"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F3FC15-C521-4EA9-82D5-CB844ACA2149}" type="doc">
      <dgm:prSet loTypeId="urn:microsoft.com/office/officeart/2005/8/layout/arrow3" loCatId="relationship" qsTypeId="urn:microsoft.com/office/officeart/2005/8/quickstyle/simple1" qsCatId="simple" csTypeId="urn:microsoft.com/office/officeart/2005/8/colors/colorful3" csCatId="colorful" phldr="1"/>
      <dgm:spPr/>
      <dgm:t>
        <a:bodyPr/>
        <a:lstStyle/>
        <a:p>
          <a:endParaRPr lang="en-GB"/>
        </a:p>
      </dgm:t>
    </dgm:pt>
    <dgm:pt modelId="{51748815-768A-41BC-B266-B6D8B27F4396}">
      <dgm:prSet phldrT="[Text]"/>
      <dgm:spPr/>
      <dgm:t>
        <a:bodyPr/>
        <a:lstStyle/>
        <a:p>
          <a:r>
            <a:rPr lang="en-GB" dirty="0"/>
            <a:t>Concept</a:t>
          </a:r>
        </a:p>
      </dgm:t>
    </dgm:pt>
    <dgm:pt modelId="{803D4A8D-7A8F-48EA-BEC9-5357B449DC09}" type="parTrans" cxnId="{E75AF317-B95F-4E03-822E-2023ECC7BD06}">
      <dgm:prSet/>
      <dgm:spPr/>
      <dgm:t>
        <a:bodyPr/>
        <a:lstStyle/>
        <a:p>
          <a:endParaRPr lang="en-GB"/>
        </a:p>
      </dgm:t>
    </dgm:pt>
    <dgm:pt modelId="{54A4EB8B-31A8-4AEA-9DA2-679E08B00A59}" type="sibTrans" cxnId="{E75AF317-B95F-4E03-822E-2023ECC7BD06}">
      <dgm:prSet/>
      <dgm:spPr/>
      <dgm:t>
        <a:bodyPr/>
        <a:lstStyle/>
        <a:p>
          <a:endParaRPr lang="en-GB"/>
        </a:p>
      </dgm:t>
    </dgm:pt>
    <dgm:pt modelId="{8B0A7C13-8449-45A6-9481-D0D065A3038A}">
      <dgm:prSet phldrT="[Text]"/>
      <dgm:spPr/>
      <dgm:t>
        <a:bodyPr/>
        <a:lstStyle/>
        <a:p>
          <a:r>
            <a:rPr lang="en-GB" dirty="0"/>
            <a:t>Conception</a:t>
          </a:r>
        </a:p>
      </dgm:t>
    </dgm:pt>
    <dgm:pt modelId="{CE121F52-20EE-4D8E-B058-7A6F46171BF4}" type="parTrans" cxnId="{D749C7B4-2BE1-4F3D-A4E1-77F5B545CEA0}">
      <dgm:prSet/>
      <dgm:spPr/>
      <dgm:t>
        <a:bodyPr/>
        <a:lstStyle/>
        <a:p>
          <a:endParaRPr lang="en-GB"/>
        </a:p>
      </dgm:t>
    </dgm:pt>
    <dgm:pt modelId="{984CF5C1-7E35-45FD-A0BA-1ADDB2BA7116}" type="sibTrans" cxnId="{D749C7B4-2BE1-4F3D-A4E1-77F5B545CEA0}">
      <dgm:prSet/>
      <dgm:spPr/>
      <dgm:t>
        <a:bodyPr/>
        <a:lstStyle/>
        <a:p>
          <a:endParaRPr lang="en-GB"/>
        </a:p>
      </dgm:t>
    </dgm:pt>
    <dgm:pt modelId="{D4D938DD-DCE6-4715-AB83-347C856292CD}" type="pres">
      <dgm:prSet presAssocID="{71F3FC15-C521-4EA9-82D5-CB844ACA2149}" presName="compositeShape" presStyleCnt="0">
        <dgm:presLayoutVars>
          <dgm:chMax val="2"/>
          <dgm:dir/>
          <dgm:resizeHandles val="exact"/>
        </dgm:presLayoutVars>
      </dgm:prSet>
      <dgm:spPr/>
    </dgm:pt>
    <dgm:pt modelId="{A116D351-46E2-4F19-A4F1-7BFF62B16C7D}" type="pres">
      <dgm:prSet presAssocID="{71F3FC15-C521-4EA9-82D5-CB844ACA2149}" presName="divider" presStyleLbl="fgShp" presStyleIdx="0" presStyleCnt="1"/>
      <dgm:spPr/>
    </dgm:pt>
    <dgm:pt modelId="{5A965D93-F840-4F2A-83EA-7EBA18914749}" type="pres">
      <dgm:prSet presAssocID="{51748815-768A-41BC-B266-B6D8B27F4396}" presName="downArrow" presStyleLbl="node1" presStyleIdx="0" presStyleCnt="2"/>
      <dgm:spPr/>
    </dgm:pt>
    <dgm:pt modelId="{1938688B-AE8E-4BE8-BBD8-010150375F81}" type="pres">
      <dgm:prSet presAssocID="{51748815-768A-41BC-B266-B6D8B27F4396}" presName="downArrowText" presStyleLbl="revTx" presStyleIdx="0" presStyleCnt="2">
        <dgm:presLayoutVars>
          <dgm:bulletEnabled val="1"/>
        </dgm:presLayoutVars>
      </dgm:prSet>
      <dgm:spPr/>
    </dgm:pt>
    <dgm:pt modelId="{162FFFA9-E01F-44BA-85D0-11EAD80D16EA}" type="pres">
      <dgm:prSet presAssocID="{8B0A7C13-8449-45A6-9481-D0D065A3038A}" presName="upArrow" presStyleLbl="node1" presStyleIdx="1" presStyleCnt="2"/>
      <dgm:spPr/>
    </dgm:pt>
    <dgm:pt modelId="{BBB9764A-9702-43D7-99C1-CEA1DBE9FF6E}" type="pres">
      <dgm:prSet presAssocID="{8B0A7C13-8449-45A6-9481-D0D065A3038A}" presName="upArrowText" presStyleLbl="revTx" presStyleIdx="1" presStyleCnt="2">
        <dgm:presLayoutVars>
          <dgm:bulletEnabled val="1"/>
        </dgm:presLayoutVars>
      </dgm:prSet>
      <dgm:spPr/>
    </dgm:pt>
  </dgm:ptLst>
  <dgm:cxnLst>
    <dgm:cxn modelId="{E75AF317-B95F-4E03-822E-2023ECC7BD06}" srcId="{71F3FC15-C521-4EA9-82D5-CB844ACA2149}" destId="{51748815-768A-41BC-B266-B6D8B27F4396}" srcOrd="0" destOrd="0" parTransId="{803D4A8D-7A8F-48EA-BEC9-5357B449DC09}" sibTransId="{54A4EB8B-31A8-4AEA-9DA2-679E08B00A59}"/>
    <dgm:cxn modelId="{A46A399B-F924-4AF4-82F5-58D460892728}" type="presOf" srcId="{71F3FC15-C521-4EA9-82D5-CB844ACA2149}" destId="{D4D938DD-DCE6-4715-AB83-347C856292CD}" srcOrd="0" destOrd="0" presId="urn:microsoft.com/office/officeart/2005/8/layout/arrow3"/>
    <dgm:cxn modelId="{D749C7B4-2BE1-4F3D-A4E1-77F5B545CEA0}" srcId="{71F3FC15-C521-4EA9-82D5-CB844ACA2149}" destId="{8B0A7C13-8449-45A6-9481-D0D065A3038A}" srcOrd="1" destOrd="0" parTransId="{CE121F52-20EE-4D8E-B058-7A6F46171BF4}" sibTransId="{984CF5C1-7E35-45FD-A0BA-1ADDB2BA7116}"/>
    <dgm:cxn modelId="{0A94D4BA-3FDF-4630-BCEF-5B2966CAECE9}" type="presOf" srcId="{51748815-768A-41BC-B266-B6D8B27F4396}" destId="{1938688B-AE8E-4BE8-BBD8-010150375F81}" srcOrd="0" destOrd="0" presId="urn:microsoft.com/office/officeart/2005/8/layout/arrow3"/>
    <dgm:cxn modelId="{D13224EC-1D2D-497E-955B-89FEC89EFACE}" type="presOf" srcId="{8B0A7C13-8449-45A6-9481-D0D065A3038A}" destId="{BBB9764A-9702-43D7-99C1-CEA1DBE9FF6E}" srcOrd="0" destOrd="0" presId="urn:microsoft.com/office/officeart/2005/8/layout/arrow3"/>
    <dgm:cxn modelId="{020467EC-9656-47F0-B685-2EB4688507DA}" type="presParOf" srcId="{D4D938DD-DCE6-4715-AB83-347C856292CD}" destId="{A116D351-46E2-4F19-A4F1-7BFF62B16C7D}" srcOrd="0" destOrd="0" presId="urn:microsoft.com/office/officeart/2005/8/layout/arrow3"/>
    <dgm:cxn modelId="{C05EDAFC-41F8-42E4-9B15-6FEFD775B448}" type="presParOf" srcId="{D4D938DD-DCE6-4715-AB83-347C856292CD}" destId="{5A965D93-F840-4F2A-83EA-7EBA18914749}" srcOrd="1" destOrd="0" presId="urn:microsoft.com/office/officeart/2005/8/layout/arrow3"/>
    <dgm:cxn modelId="{72EFE2CB-7B00-4687-887A-1300E998DFEA}" type="presParOf" srcId="{D4D938DD-DCE6-4715-AB83-347C856292CD}" destId="{1938688B-AE8E-4BE8-BBD8-010150375F81}" srcOrd="2" destOrd="0" presId="urn:microsoft.com/office/officeart/2005/8/layout/arrow3"/>
    <dgm:cxn modelId="{DBF274DC-178F-406D-9A1B-6B7963A537D4}" type="presParOf" srcId="{D4D938DD-DCE6-4715-AB83-347C856292CD}" destId="{162FFFA9-E01F-44BA-85D0-11EAD80D16EA}" srcOrd="3" destOrd="0" presId="urn:microsoft.com/office/officeart/2005/8/layout/arrow3"/>
    <dgm:cxn modelId="{A6D88C23-52DB-4644-B03C-E7C04D834F05}" type="presParOf" srcId="{D4D938DD-DCE6-4715-AB83-347C856292CD}" destId="{BBB9764A-9702-43D7-99C1-CEA1DBE9FF6E}"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CFB60-EF27-4B31-B8B4-0047E6E2CDCA}" type="doc">
      <dgm:prSet loTypeId="urn:microsoft.com/office/officeart/2005/8/layout/hList1" loCatId="list" qsTypeId="urn:microsoft.com/office/officeart/2005/8/quickstyle/simple1" qsCatId="simple" csTypeId="urn:microsoft.com/office/officeart/2005/8/colors/colorful3" csCatId="colorful" phldr="1"/>
      <dgm:spPr/>
      <dgm:t>
        <a:bodyPr/>
        <a:lstStyle/>
        <a:p>
          <a:endParaRPr lang="en-GB"/>
        </a:p>
      </dgm:t>
    </dgm:pt>
    <dgm:pt modelId="{7D3DEB7C-1B61-4394-8910-CA5FF6750097}">
      <dgm:prSet phldrT="[Text]"/>
      <dgm:spPr/>
      <dgm:t>
        <a:bodyPr/>
        <a:lstStyle/>
        <a:p>
          <a:r>
            <a:rPr lang="en-GB" dirty="0"/>
            <a:t>Public grant it legitimate</a:t>
          </a:r>
        </a:p>
      </dgm:t>
    </dgm:pt>
    <dgm:pt modelId="{0E02BE5C-F996-4B05-ADA8-6AB8859B8DE5}" type="parTrans" cxnId="{44CEE6B4-F468-48DA-B73D-02FD5E3F5387}">
      <dgm:prSet/>
      <dgm:spPr/>
      <dgm:t>
        <a:bodyPr/>
        <a:lstStyle/>
        <a:p>
          <a:endParaRPr lang="en-GB"/>
        </a:p>
      </dgm:t>
    </dgm:pt>
    <dgm:pt modelId="{71A4053D-8C35-4193-B022-171EACE58895}" type="sibTrans" cxnId="{44CEE6B4-F468-48DA-B73D-02FD5E3F5387}">
      <dgm:prSet/>
      <dgm:spPr/>
      <dgm:t>
        <a:bodyPr/>
        <a:lstStyle/>
        <a:p>
          <a:endParaRPr lang="en-GB"/>
        </a:p>
      </dgm:t>
    </dgm:pt>
    <dgm:pt modelId="{F3B84551-5C2A-42F4-A42F-F861B1B7CDED}">
      <dgm:prSet phldrT="[Text]"/>
      <dgm:spPr/>
      <dgm:t>
        <a:bodyPr/>
        <a:lstStyle/>
        <a:p>
          <a:r>
            <a:rPr lang="en-GB" dirty="0"/>
            <a:t>Normative concept of legitimacy</a:t>
          </a:r>
        </a:p>
      </dgm:t>
    </dgm:pt>
    <dgm:pt modelId="{C0CF210A-8068-4D0A-B2A7-D1E5867995D0}" type="parTrans" cxnId="{5260AE7F-CCF9-4599-9CA2-C5D95219677F}">
      <dgm:prSet/>
      <dgm:spPr/>
      <dgm:t>
        <a:bodyPr/>
        <a:lstStyle/>
        <a:p>
          <a:endParaRPr lang="en-GB"/>
        </a:p>
      </dgm:t>
    </dgm:pt>
    <dgm:pt modelId="{7DC1EBC1-1BFE-4750-9AB5-FED213C7D4F4}" type="sibTrans" cxnId="{5260AE7F-CCF9-4599-9CA2-C5D95219677F}">
      <dgm:prSet/>
      <dgm:spPr/>
      <dgm:t>
        <a:bodyPr/>
        <a:lstStyle/>
        <a:p>
          <a:endParaRPr lang="en-GB"/>
        </a:p>
      </dgm:t>
    </dgm:pt>
    <dgm:pt modelId="{2BE40A44-4D4A-413C-B6BF-8D87B362FDF2}">
      <dgm:prSet phldrT="[Text]"/>
      <dgm:spPr/>
      <dgm:t>
        <a:bodyPr/>
        <a:lstStyle/>
        <a:p>
          <a:r>
            <a:rPr lang="en-GB" dirty="0"/>
            <a:t>Coercive v normative compliance</a:t>
          </a:r>
        </a:p>
      </dgm:t>
    </dgm:pt>
    <dgm:pt modelId="{56EF102C-4586-45EE-A92F-B43BCA909754}" type="parTrans" cxnId="{E4D11E59-F2DD-4092-B65E-C1BAFA4E0564}">
      <dgm:prSet/>
      <dgm:spPr/>
      <dgm:t>
        <a:bodyPr/>
        <a:lstStyle/>
        <a:p>
          <a:endParaRPr lang="en-GB"/>
        </a:p>
      </dgm:t>
    </dgm:pt>
    <dgm:pt modelId="{772C92A2-9637-4CD9-A44D-C494A102F6A7}" type="sibTrans" cxnId="{E4D11E59-F2DD-4092-B65E-C1BAFA4E0564}">
      <dgm:prSet/>
      <dgm:spPr/>
      <dgm:t>
        <a:bodyPr/>
        <a:lstStyle/>
        <a:p>
          <a:endParaRPr lang="en-GB"/>
        </a:p>
      </dgm:t>
    </dgm:pt>
    <dgm:pt modelId="{3685BDBB-960A-4473-9A55-20B9EB9D81A0}">
      <dgm:prSet/>
      <dgm:spPr/>
      <dgm:t>
        <a:bodyPr/>
        <a:lstStyle/>
        <a:p>
          <a:r>
            <a:rPr lang="en-GB" dirty="0"/>
            <a:t>Observer may find arrangements unjust and unacceptable</a:t>
          </a:r>
        </a:p>
      </dgm:t>
    </dgm:pt>
    <dgm:pt modelId="{52CEB946-BAA7-49DE-BDEA-86C1CBC0DF8F}" type="parTrans" cxnId="{3904EE10-83B1-4F82-96F5-1989EF33B456}">
      <dgm:prSet/>
      <dgm:spPr/>
      <dgm:t>
        <a:bodyPr/>
        <a:lstStyle/>
        <a:p>
          <a:endParaRPr lang="en-GB"/>
        </a:p>
      </dgm:t>
    </dgm:pt>
    <dgm:pt modelId="{9228915E-81E7-4B0C-929D-0E3F74E6A958}" type="sibTrans" cxnId="{3904EE10-83B1-4F82-96F5-1989EF33B456}">
      <dgm:prSet/>
      <dgm:spPr/>
      <dgm:t>
        <a:bodyPr/>
        <a:lstStyle/>
        <a:p>
          <a:endParaRPr lang="en-GB"/>
        </a:p>
      </dgm:t>
    </dgm:pt>
    <dgm:pt modelId="{5F93072B-B0FA-4A06-A96C-32EAA2CB708F}">
      <dgm:prSet/>
      <dgm:spPr/>
      <dgm:t>
        <a:bodyPr/>
        <a:lstStyle/>
        <a:p>
          <a:r>
            <a:rPr lang="en-GB" dirty="0"/>
            <a:t>But conclude legitimate when others believe it to be so</a:t>
          </a:r>
        </a:p>
      </dgm:t>
    </dgm:pt>
    <dgm:pt modelId="{29B591CF-9085-4ECA-ACEB-736870875CBB}" type="parTrans" cxnId="{1A40FA3D-CDF8-4769-A0D7-2070FA4BA0FE}">
      <dgm:prSet/>
      <dgm:spPr/>
      <dgm:t>
        <a:bodyPr/>
        <a:lstStyle/>
        <a:p>
          <a:endParaRPr lang="en-GB"/>
        </a:p>
      </dgm:t>
    </dgm:pt>
    <dgm:pt modelId="{FF2DEA2F-DA88-465C-ADB5-CDF0A0D04E0B}" type="sibTrans" cxnId="{1A40FA3D-CDF8-4769-A0D7-2070FA4BA0FE}">
      <dgm:prSet/>
      <dgm:spPr/>
      <dgm:t>
        <a:bodyPr/>
        <a:lstStyle/>
        <a:p>
          <a:endParaRPr lang="en-GB"/>
        </a:p>
      </dgm:t>
    </dgm:pt>
    <dgm:pt modelId="{A24F57CF-FCAC-4230-A87A-16C60959E4EA}">
      <dgm:prSet/>
      <dgm:spPr/>
      <dgm:t>
        <a:bodyPr/>
        <a:lstStyle/>
        <a:p>
          <a:r>
            <a:rPr lang="en-GB" dirty="0"/>
            <a:t>Sets out objective criteria according to institution legitimacy</a:t>
          </a:r>
        </a:p>
      </dgm:t>
    </dgm:pt>
    <dgm:pt modelId="{D4226205-5AD9-4066-8813-6B8849E1175F}" type="parTrans" cxnId="{4AF14F8D-2F5B-4426-8D4C-D989CAAF086A}">
      <dgm:prSet/>
      <dgm:spPr/>
      <dgm:t>
        <a:bodyPr/>
        <a:lstStyle/>
        <a:p>
          <a:endParaRPr lang="en-GB"/>
        </a:p>
      </dgm:t>
    </dgm:pt>
    <dgm:pt modelId="{03194FFE-A8DB-4572-B294-C92F1F865D40}" type="sibTrans" cxnId="{4AF14F8D-2F5B-4426-8D4C-D989CAAF086A}">
      <dgm:prSet/>
      <dgm:spPr/>
      <dgm:t>
        <a:bodyPr/>
        <a:lstStyle/>
        <a:p>
          <a:endParaRPr lang="en-GB"/>
        </a:p>
      </dgm:t>
    </dgm:pt>
    <dgm:pt modelId="{7AC34900-C837-4109-81FF-33218940CD22}">
      <dgm:prSet/>
      <dgm:spPr/>
      <dgm:t>
        <a:bodyPr/>
        <a:lstStyle/>
        <a:p>
          <a:r>
            <a:rPr lang="en-GB" dirty="0"/>
            <a:t>Arrangement meets certain substantive requirements</a:t>
          </a:r>
        </a:p>
      </dgm:t>
    </dgm:pt>
    <dgm:pt modelId="{1AD372D7-11B5-434B-929E-82B667701A76}" type="parTrans" cxnId="{9A1A9AB3-56BF-4693-925E-530BA686B890}">
      <dgm:prSet/>
      <dgm:spPr/>
      <dgm:t>
        <a:bodyPr/>
        <a:lstStyle/>
        <a:p>
          <a:endParaRPr lang="en-GB"/>
        </a:p>
      </dgm:t>
    </dgm:pt>
    <dgm:pt modelId="{AA5EE875-DE41-4F82-AE35-D29410A3809E}" type="sibTrans" cxnId="{9A1A9AB3-56BF-4693-925E-530BA686B890}">
      <dgm:prSet/>
      <dgm:spPr/>
      <dgm:t>
        <a:bodyPr/>
        <a:lstStyle/>
        <a:p>
          <a:endParaRPr lang="en-GB"/>
        </a:p>
      </dgm:t>
    </dgm:pt>
    <dgm:pt modelId="{A26270D9-7688-4CAF-B645-ABE54EA7D02B}">
      <dgm:prSet/>
      <dgm:spPr/>
      <dgm:t>
        <a:bodyPr/>
        <a:lstStyle/>
        <a:p>
          <a:r>
            <a:rPr lang="en-GB" dirty="0"/>
            <a:t>Recognition that truth of arrangements is right &amp; just</a:t>
          </a:r>
        </a:p>
      </dgm:t>
    </dgm:pt>
    <dgm:pt modelId="{33FA7DC2-A5D0-43C3-864B-B11F43805660}" type="parTrans" cxnId="{E46E95DE-544C-4404-A07F-3FE2A55F6141}">
      <dgm:prSet/>
      <dgm:spPr/>
      <dgm:t>
        <a:bodyPr/>
        <a:lstStyle/>
        <a:p>
          <a:endParaRPr lang="en-GB"/>
        </a:p>
      </dgm:t>
    </dgm:pt>
    <dgm:pt modelId="{D1E391FD-71EE-46AF-8793-006A1047AED2}" type="sibTrans" cxnId="{E46E95DE-544C-4404-A07F-3FE2A55F6141}">
      <dgm:prSet/>
      <dgm:spPr/>
      <dgm:t>
        <a:bodyPr/>
        <a:lstStyle/>
        <a:p>
          <a:endParaRPr lang="en-GB"/>
        </a:p>
      </dgm:t>
    </dgm:pt>
    <dgm:pt modelId="{B1AAF7BB-1B6E-4E01-A4D5-C59F2ED226D5}">
      <dgm:prSet/>
      <dgm:spPr/>
      <dgm:t>
        <a:bodyPr/>
        <a:lstStyle/>
        <a:p>
          <a:r>
            <a:rPr lang="en-GB" dirty="0"/>
            <a:t>Do citizens comply with rules and regulations because of threat of sanctions or sense of obligation to adhere</a:t>
          </a:r>
        </a:p>
      </dgm:t>
    </dgm:pt>
    <dgm:pt modelId="{DA65EED6-813B-4C15-97CA-EA49A8E32855}" type="parTrans" cxnId="{5507A75F-F6A1-4309-84BC-92AC44EB70CF}">
      <dgm:prSet/>
      <dgm:spPr/>
      <dgm:t>
        <a:bodyPr/>
        <a:lstStyle/>
        <a:p>
          <a:endParaRPr lang="en-GB"/>
        </a:p>
      </dgm:t>
    </dgm:pt>
    <dgm:pt modelId="{B75DA744-EA3E-44AE-AADE-946B95E534F7}" type="sibTrans" cxnId="{5507A75F-F6A1-4309-84BC-92AC44EB70CF}">
      <dgm:prSet/>
      <dgm:spPr/>
      <dgm:t>
        <a:bodyPr/>
        <a:lstStyle/>
        <a:p>
          <a:endParaRPr lang="en-GB"/>
        </a:p>
      </dgm:t>
    </dgm:pt>
    <dgm:pt modelId="{2471AB69-751F-4661-B0D3-F49F25606338}" type="pres">
      <dgm:prSet presAssocID="{1E5CFB60-EF27-4B31-B8B4-0047E6E2CDCA}" presName="Name0" presStyleCnt="0">
        <dgm:presLayoutVars>
          <dgm:dir/>
          <dgm:animLvl val="lvl"/>
          <dgm:resizeHandles val="exact"/>
        </dgm:presLayoutVars>
      </dgm:prSet>
      <dgm:spPr/>
    </dgm:pt>
    <dgm:pt modelId="{F4D6F32B-A25A-4503-A092-327CB40AE322}" type="pres">
      <dgm:prSet presAssocID="{7D3DEB7C-1B61-4394-8910-CA5FF6750097}" presName="composite" presStyleCnt="0"/>
      <dgm:spPr/>
    </dgm:pt>
    <dgm:pt modelId="{DCA80F5C-6D68-4E9A-A3DA-63E9CC336D80}" type="pres">
      <dgm:prSet presAssocID="{7D3DEB7C-1B61-4394-8910-CA5FF6750097}" presName="parTx" presStyleLbl="alignNode1" presStyleIdx="0" presStyleCnt="3">
        <dgm:presLayoutVars>
          <dgm:chMax val="0"/>
          <dgm:chPref val="0"/>
          <dgm:bulletEnabled val="1"/>
        </dgm:presLayoutVars>
      </dgm:prSet>
      <dgm:spPr/>
    </dgm:pt>
    <dgm:pt modelId="{BF734879-7FF0-481B-91AF-8F3E139879D3}" type="pres">
      <dgm:prSet presAssocID="{7D3DEB7C-1B61-4394-8910-CA5FF6750097}" presName="desTx" presStyleLbl="alignAccFollowNode1" presStyleIdx="0" presStyleCnt="3">
        <dgm:presLayoutVars>
          <dgm:bulletEnabled val="1"/>
        </dgm:presLayoutVars>
      </dgm:prSet>
      <dgm:spPr/>
    </dgm:pt>
    <dgm:pt modelId="{BECC6096-9138-487B-B055-AAAC53651572}" type="pres">
      <dgm:prSet presAssocID="{71A4053D-8C35-4193-B022-171EACE58895}" presName="space" presStyleCnt="0"/>
      <dgm:spPr/>
    </dgm:pt>
    <dgm:pt modelId="{58C33B2A-C369-44DE-83F4-AE5FF4E0B8E1}" type="pres">
      <dgm:prSet presAssocID="{F3B84551-5C2A-42F4-A42F-F861B1B7CDED}" presName="composite" presStyleCnt="0"/>
      <dgm:spPr/>
    </dgm:pt>
    <dgm:pt modelId="{7901D7F3-1AFD-47F4-A765-84B2DE0FEE90}" type="pres">
      <dgm:prSet presAssocID="{F3B84551-5C2A-42F4-A42F-F861B1B7CDED}" presName="parTx" presStyleLbl="alignNode1" presStyleIdx="1" presStyleCnt="3">
        <dgm:presLayoutVars>
          <dgm:chMax val="0"/>
          <dgm:chPref val="0"/>
          <dgm:bulletEnabled val="1"/>
        </dgm:presLayoutVars>
      </dgm:prSet>
      <dgm:spPr/>
    </dgm:pt>
    <dgm:pt modelId="{9B083337-000E-4DDD-B544-0A0CF6D84EEC}" type="pres">
      <dgm:prSet presAssocID="{F3B84551-5C2A-42F4-A42F-F861B1B7CDED}" presName="desTx" presStyleLbl="alignAccFollowNode1" presStyleIdx="1" presStyleCnt="3">
        <dgm:presLayoutVars>
          <dgm:bulletEnabled val="1"/>
        </dgm:presLayoutVars>
      </dgm:prSet>
      <dgm:spPr/>
    </dgm:pt>
    <dgm:pt modelId="{31C7BFA7-9A66-472E-B207-017EA79FFC56}" type="pres">
      <dgm:prSet presAssocID="{7DC1EBC1-1BFE-4750-9AB5-FED213C7D4F4}" presName="space" presStyleCnt="0"/>
      <dgm:spPr/>
    </dgm:pt>
    <dgm:pt modelId="{4C4CDCA6-79CB-4363-B1D1-94D431D179EF}" type="pres">
      <dgm:prSet presAssocID="{2BE40A44-4D4A-413C-B6BF-8D87B362FDF2}" presName="composite" presStyleCnt="0"/>
      <dgm:spPr/>
    </dgm:pt>
    <dgm:pt modelId="{FF92C9BA-77A0-4C17-8830-9BA914D5B06D}" type="pres">
      <dgm:prSet presAssocID="{2BE40A44-4D4A-413C-B6BF-8D87B362FDF2}" presName="parTx" presStyleLbl="alignNode1" presStyleIdx="2" presStyleCnt="3">
        <dgm:presLayoutVars>
          <dgm:chMax val="0"/>
          <dgm:chPref val="0"/>
          <dgm:bulletEnabled val="1"/>
        </dgm:presLayoutVars>
      </dgm:prSet>
      <dgm:spPr/>
    </dgm:pt>
    <dgm:pt modelId="{340DCD5E-A06B-4339-8CB2-D41AE2B0B7C7}" type="pres">
      <dgm:prSet presAssocID="{2BE40A44-4D4A-413C-B6BF-8D87B362FDF2}" presName="desTx" presStyleLbl="alignAccFollowNode1" presStyleIdx="2" presStyleCnt="3">
        <dgm:presLayoutVars>
          <dgm:bulletEnabled val="1"/>
        </dgm:presLayoutVars>
      </dgm:prSet>
      <dgm:spPr/>
    </dgm:pt>
  </dgm:ptLst>
  <dgm:cxnLst>
    <dgm:cxn modelId="{0B291107-391F-4275-A897-64A8200DF00D}" type="presOf" srcId="{3685BDBB-960A-4473-9A55-20B9EB9D81A0}" destId="{BF734879-7FF0-481B-91AF-8F3E139879D3}" srcOrd="0" destOrd="0" presId="urn:microsoft.com/office/officeart/2005/8/layout/hList1"/>
    <dgm:cxn modelId="{3904EE10-83B1-4F82-96F5-1989EF33B456}" srcId="{7D3DEB7C-1B61-4394-8910-CA5FF6750097}" destId="{3685BDBB-960A-4473-9A55-20B9EB9D81A0}" srcOrd="0" destOrd="0" parTransId="{52CEB946-BAA7-49DE-BDEA-86C1CBC0DF8F}" sibTransId="{9228915E-81E7-4B0C-929D-0E3F74E6A958}"/>
    <dgm:cxn modelId="{36C7F415-591D-4C02-825C-DD73235D0F51}" type="presOf" srcId="{A24F57CF-FCAC-4230-A87A-16C60959E4EA}" destId="{9B083337-000E-4DDD-B544-0A0CF6D84EEC}" srcOrd="0" destOrd="0" presId="urn:microsoft.com/office/officeart/2005/8/layout/hList1"/>
    <dgm:cxn modelId="{FFE03D1D-1A1B-4915-BBA6-65D3A715958B}" type="presOf" srcId="{B1AAF7BB-1B6E-4E01-A4D5-C59F2ED226D5}" destId="{340DCD5E-A06B-4339-8CB2-D41AE2B0B7C7}" srcOrd="0" destOrd="0" presId="urn:microsoft.com/office/officeart/2005/8/layout/hList1"/>
    <dgm:cxn modelId="{1A40FA3D-CDF8-4769-A0D7-2070FA4BA0FE}" srcId="{7D3DEB7C-1B61-4394-8910-CA5FF6750097}" destId="{5F93072B-B0FA-4A06-A96C-32EAA2CB708F}" srcOrd="1" destOrd="0" parTransId="{29B591CF-9085-4ECA-ACEB-736870875CBB}" sibTransId="{FF2DEA2F-DA88-465C-ADB5-CDF0A0D04E0B}"/>
    <dgm:cxn modelId="{5507A75F-F6A1-4309-84BC-92AC44EB70CF}" srcId="{2BE40A44-4D4A-413C-B6BF-8D87B362FDF2}" destId="{B1AAF7BB-1B6E-4E01-A4D5-C59F2ED226D5}" srcOrd="0" destOrd="0" parTransId="{DA65EED6-813B-4C15-97CA-EA49A8E32855}" sibTransId="{B75DA744-EA3E-44AE-AADE-946B95E534F7}"/>
    <dgm:cxn modelId="{9D20304D-C883-432E-A10D-961CAED59786}" type="presOf" srcId="{1E5CFB60-EF27-4B31-B8B4-0047E6E2CDCA}" destId="{2471AB69-751F-4661-B0D3-F49F25606338}" srcOrd="0" destOrd="0" presId="urn:microsoft.com/office/officeart/2005/8/layout/hList1"/>
    <dgm:cxn modelId="{E4D11E59-F2DD-4092-B65E-C1BAFA4E0564}" srcId="{1E5CFB60-EF27-4B31-B8B4-0047E6E2CDCA}" destId="{2BE40A44-4D4A-413C-B6BF-8D87B362FDF2}" srcOrd="2" destOrd="0" parTransId="{56EF102C-4586-45EE-A92F-B43BCA909754}" sibTransId="{772C92A2-9637-4CD9-A44D-C494A102F6A7}"/>
    <dgm:cxn modelId="{5260AE7F-CCF9-4599-9CA2-C5D95219677F}" srcId="{1E5CFB60-EF27-4B31-B8B4-0047E6E2CDCA}" destId="{F3B84551-5C2A-42F4-A42F-F861B1B7CDED}" srcOrd="1" destOrd="0" parTransId="{C0CF210A-8068-4D0A-B2A7-D1E5867995D0}" sibTransId="{7DC1EBC1-1BFE-4750-9AB5-FED213C7D4F4}"/>
    <dgm:cxn modelId="{8A2A0D8B-9E08-4EA8-AFE0-0A22D52EE669}" type="presOf" srcId="{A26270D9-7688-4CAF-B645-ABE54EA7D02B}" destId="{9B083337-000E-4DDD-B544-0A0CF6D84EEC}" srcOrd="0" destOrd="2" presId="urn:microsoft.com/office/officeart/2005/8/layout/hList1"/>
    <dgm:cxn modelId="{4AF14F8D-2F5B-4426-8D4C-D989CAAF086A}" srcId="{F3B84551-5C2A-42F4-A42F-F861B1B7CDED}" destId="{A24F57CF-FCAC-4230-A87A-16C60959E4EA}" srcOrd="0" destOrd="0" parTransId="{D4226205-5AD9-4066-8813-6B8849E1175F}" sibTransId="{03194FFE-A8DB-4572-B294-C92F1F865D40}"/>
    <dgm:cxn modelId="{BEB2C096-4F3B-4CFB-8A59-2D2A4493D46B}" type="presOf" srcId="{F3B84551-5C2A-42F4-A42F-F861B1B7CDED}" destId="{7901D7F3-1AFD-47F4-A765-84B2DE0FEE90}" srcOrd="0" destOrd="0" presId="urn:microsoft.com/office/officeart/2005/8/layout/hList1"/>
    <dgm:cxn modelId="{9A1A9AB3-56BF-4693-925E-530BA686B890}" srcId="{F3B84551-5C2A-42F4-A42F-F861B1B7CDED}" destId="{7AC34900-C837-4109-81FF-33218940CD22}" srcOrd="1" destOrd="0" parTransId="{1AD372D7-11B5-434B-929E-82B667701A76}" sibTransId="{AA5EE875-DE41-4F82-AE35-D29410A3809E}"/>
    <dgm:cxn modelId="{44CEE6B4-F468-48DA-B73D-02FD5E3F5387}" srcId="{1E5CFB60-EF27-4B31-B8B4-0047E6E2CDCA}" destId="{7D3DEB7C-1B61-4394-8910-CA5FF6750097}" srcOrd="0" destOrd="0" parTransId="{0E02BE5C-F996-4B05-ADA8-6AB8859B8DE5}" sibTransId="{71A4053D-8C35-4193-B022-171EACE58895}"/>
    <dgm:cxn modelId="{D3EA88D0-3B40-4E2E-AECB-FE3BFDEA323D}" type="presOf" srcId="{7D3DEB7C-1B61-4394-8910-CA5FF6750097}" destId="{DCA80F5C-6D68-4E9A-A3DA-63E9CC336D80}" srcOrd="0" destOrd="0" presId="urn:microsoft.com/office/officeart/2005/8/layout/hList1"/>
    <dgm:cxn modelId="{372A94D6-9E92-4FBB-A531-0253E557C5A4}" type="presOf" srcId="{2BE40A44-4D4A-413C-B6BF-8D87B362FDF2}" destId="{FF92C9BA-77A0-4C17-8830-9BA914D5B06D}" srcOrd="0" destOrd="0" presId="urn:microsoft.com/office/officeart/2005/8/layout/hList1"/>
    <dgm:cxn modelId="{E46E95DE-544C-4404-A07F-3FE2A55F6141}" srcId="{F3B84551-5C2A-42F4-A42F-F861B1B7CDED}" destId="{A26270D9-7688-4CAF-B645-ABE54EA7D02B}" srcOrd="2" destOrd="0" parTransId="{33FA7DC2-A5D0-43C3-864B-B11F43805660}" sibTransId="{D1E391FD-71EE-46AF-8793-006A1047AED2}"/>
    <dgm:cxn modelId="{B76D63E5-832B-4DA1-AD23-0E63D3AA823A}" type="presOf" srcId="{7AC34900-C837-4109-81FF-33218940CD22}" destId="{9B083337-000E-4DDD-B544-0A0CF6D84EEC}" srcOrd="0" destOrd="1" presId="urn:microsoft.com/office/officeart/2005/8/layout/hList1"/>
    <dgm:cxn modelId="{C43A82E8-B3B4-4C22-ADBD-6D96AD530888}" type="presOf" srcId="{5F93072B-B0FA-4A06-A96C-32EAA2CB708F}" destId="{BF734879-7FF0-481B-91AF-8F3E139879D3}" srcOrd="0" destOrd="1" presId="urn:microsoft.com/office/officeart/2005/8/layout/hList1"/>
    <dgm:cxn modelId="{ACE9C006-F4DF-4897-A6FC-5DCE4E577070}" type="presParOf" srcId="{2471AB69-751F-4661-B0D3-F49F25606338}" destId="{F4D6F32B-A25A-4503-A092-327CB40AE322}" srcOrd="0" destOrd="0" presId="urn:microsoft.com/office/officeart/2005/8/layout/hList1"/>
    <dgm:cxn modelId="{D69EC422-22C8-4045-B707-8B16E9907B6B}" type="presParOf" srcId="{F4D6F32B-A25A-4503-A092-327CB40AE322}" destId="{DCA80F5C-6D68-4E9A-A3DA-63E9CC336D80}" srcOrd="0" destOrd="0" presId="urn:microsoft.com/office/officeart/2005/8/layout/hList1"/>
    <dgm:cxn modelId="{95FCD35B-D761-451B-B6CE-E5533CB8BC72}" type="presParOf" srcId="{F4D6F32B-A25A-4503-A092-327CB40AE322}" destId="{BF734879-7FF0-481B-91AF-8F3E139879D3}" srcOrd="1" destOrd="0" presId="urn:microsoft.com/office/officeart/2005/8/layout/hList1"/>
    <dgm:cxn modelId="{042C9716-78EC-41A1-ACE8-5FC38EDB00AE}" type="presParOf" srcId="{2471AB69-751F-4661-B0D3-F49F25606338}" destId="{BECC6096-9138-487B-B055-AAAC53651572}" srcOrd="1" destOrd="0" presId="urn:microsoft.com/office/officeart/2005/8/layout/hList1"/>
    <dgm:cxn modelId="{DE968E23-4B05-49CA-8367-CA015FCDCCF5}" type="presParOf" srcId="{2471AB69-751F-4661-B0D3-F49F25606338}" destId="{58C33B2A-C369-44DE-83F4-AE5FF4E0B8E1}" srcOrd="2" destOrd="0" presId="urn:microsoft.com/office/officeart/2005/8/layout/hList1"/>
    <dgm:cxn modelId="{723F6DFC-2AC2-43A7-9D93-1987856F5896}" type="presParOf" srcId="{58C33B2A-C369-44DE-83F4-AE5FF4E0B8E1}" destId="{7901D7F3-1AFD-47F4-A765-84B2DE0FEE90}" srcOrd="0" destOrd="0" presId="urn:microsoft.com/office/officeart/2005/8/layout/hList1"/>
    <dgm:cxn modelId="{4EF5E5B5-71EC-49EB-934B-D9F5EE26DD3E}" type="presParOf" srcId="{58C33B2A-C369-44DE-83F4-AE5FF4E0B8E1}" destId="{9B083337-000E-4DDD-B544-0A0CF6D84EEC}" srcOrd="1" destOrd="0" presId="urn:microsoft.com/office/officeart/2005/8/layout/hList1"/>
    <dgm:cxn modelId="{751E1A4E-9565-4C7C-89CE-FAF1642D8C20}" type="presParOf" srcId="{2471AB69-751F-4661-B0D3-F49F25606338}" destId="{31C7BFA7-9A66-472E-B207-017EA79FFC56}" srcOrd="3" destOrd="0" presId="urn:microsoft.com/office/officeart/2005/8/layout/hList1"/>
    <dgm:cxn modelId="{ACB652C2-BD91-4874-B766-BEAF27BAD2E0}" type="presParOf" srcId="{2471AB69-751F-4661-B0D3-F49F25606338}" destId="{4C4CDCA6-79CB-4363-B1D1-94D431D179EF}" srcOrd="4" destOrd="0" presId="urn:microsoft.com/office/officeart/2005/8/layout/hList1"/>
    <dgm:cxn modelId="{3678DB78-DDDD-42A8-8BBD-01D6872204E4}" type="presParOf" srcId="{4C4CDCA6-79CB-4363-B1D1-94D431D179EF}" destId="{FF92C9BA-77A0-4C17-8830-9BA914D5B06D}" srcOrd="0" destOrd="0" presId="urn:microsoft.com/office/officeart/2005/8/layout/hList1"/>
    <dgm:cxn modelId="{4C5E2220-BAC1-4D5A-BD72-7FAF065AF91F}" type="presParOf" srcId="{4C4CDCA6-79CB-4363-B1D1-94D431D179EF}" destId="{340DCD5E-A06B-4339-8CB2-D41AE2B0B7C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B2695D-965B-469A-92B3-2C4600A23176}" type="doc">
      <dgm:prSet loTypeId="urn:microsoft.com/office/officeart/2005/8/layout/pyramid1" loCatId="pyramid" qsTypeId="urn:microsoft.com/office/officeart/2005/8/quickstyle/simple1" qsCatId="simple" csTypeId="urn:microsoft.com/office/officeart/2005/8/colors/colorful3" csCatId="colorful" phldr="1"/>
      <dgm:spPr/>
    </dgm:pt>
    <dgm:pt modelId="{39462665-DA61-4EF0-B016-BDC43BC90FE5}">
      <dgm:prSet phldrT="[Text]"/>
      <dgm:spPr/>
      <dgm:t>
        <a:bodyPr/>
        <a:lstStyle/>
        <a:p>
          <a:r>
            <a:rPr lang="en-GB" dirty="0"/>
            <a:t>Legality</a:t>
          </a:r>
        </a:p>
      </dgm:t>
    </dgm:pt>
    <dgm:pt modelId="{0DCF3BAA-C82D-4C5C-803C-9D2F1795B607}" type="parTrans" cxnId="{64719C3E-FD73-4367-9ABE-DE72AC857174}">
      <dgm:prSet/>
      <dgm:spPr/>
      <dgm:t>
        <a:bodyPr/>
        <a:lstStyle/>
        <a:p>
          <a:endParaRPr lang="en-GB"/>
        </a:p>
      </dgm:t>
    </dgm:pt>
    <dgm:pt modelId="{1423CDCC-0B5C-4A26-828E-985A2FA44452}" type="sibTrans" cxnId="{64719C3E-FD73-4367-9ABE-DE72AC857174}">
      <dgm:prSet/>
      <dgm:spPr/>
      <dgm:t>
        <a:bodyPr/>
        <a:lstStyle/>
        <a:p>
          <a:endParaRPr lang="en-GB"/>
        </a:p>
      </dgm:t>
    </dgm:pt>
    <dgm:pt modelId="{FC1B20FA-9D04-49B6-AC69-DCED6B1A65F1}">
      <dgm:prSet phldrT="[Text]"/>
      <dgm:spPr/>
      <dgm:t>
        <a:bodyPr/>
        <a:lstStyle/>
        <a:p>
          <a:r>
            <a:rPr lang="en-GB" dirty="0"/>
            <a:t>Moral alignment </a:t>
          </a:r>
        </a:p>
      </dgm:t>
    </dgm:pt>
    <dgm:pt modelId="{2ACA8D08-81A1-4296-A446-20A2A1356347}" type="parTrans" cxnId="{4CA76C67-4693-459F-9622-972F54393731}">
      <dgm:prSet/>
      <dgm:spPr/>
      <dgm:t>
        <a:bodyPr/>
        <a:lstStyle/>
        <a:p>
          <a:endParaRPr lang="en-GB"/>
        </a:p>
      </dgm:t>
    </dgm:pt>
    <dgm:pt modelId="{122012B1-0D0B-4C2A-9CDD-CEF5613B9479}" type="sibTrans" cxnId="{4CA76C67-4693-459F-9622-972F54393731}">
      <dgm:prSet/>
      <dgm:spPr/>
      <dgm:t>
        <a:bodyPr/>
        <a:lstStyle/>
        <a:p>
          <a:endParaRPr lang="en-GB"/>
        </a:p>
      </dgm:t>
    </dgm:pt>
    <dgm:pt modelId="{88F5635E-DB64-4E75-B7A3-24E28F362296}">
      <dgm:prSet phldrT="[Text]"/>
      <dgm:spPr/>
      <dgm:t>
        <a:bodyPr/>
        <a:lstStyle/>
        <a:p>
          <a:r>
            <a:rPr lang="en-GB" dirty="0"/>
            <a:t>The Obligation to Obey</a:t>
          </a:r>
        </a:p>
      </dgm:t>
    </dgm:pt>
    <dgm:pt modelId="{39710930-89DC-4072-9B40-788462156E9A}" type="parTrans" cxnId="{679CB6EF-EFCA-4123-84A6-99E36C0BB13D}">
      <dgm:prSet/>
      <dgm:spPr/>
      <dgm:t>
        <a:bodyPr/>
        <a:lstStyle/>
        <a:p>
          <a:endParaRPr lang="en-GB"/>
        </a:p>
      </dgm:t>
    </dgm:pt>
    <dgm:pt modelId="{FBEFD451-F153-42B4-B390-B216944660BB}" type="sibTrans" cxnId="{679CB6EF-EFCA-4123-84A6-99E36C0BB13D}">
      <dgm:prSet/>
      <dgm:spPr/>
      <dgm:t>
        <a:bodyPr/>
        <a:lstStyle/>
        <a:p>
          <a:endParaRPr lang="en-GB"/>
        </a:p>
      </dgm:t>
    </dgm:pt>
    <dgm:pt modelId="{58F7EEBF-5606-4827-B917-D1646302B806}" type="pres">
      <dgm:prSet presAssocID="{2AB2695D-965B-469A-92B3-2C4600A23176}" presName="Name0" presStyleCnt="0">
        <dgm:presLayoutVars>
          <dgm:dir/>
          <dgm:animLvl val="lvl"/>
          <dgm:resizeHandles val="exact"/>
        </dgm:presLayoutVars>
      </dgm:prSet>
      <dgm:spPr/>
    </dgm:pt>
    <dgm:pt modelId="{ABFC4DD7-14A6-4E94-8D00-49396CF134D4}" type="pres">
      <dgm:prSet presAssocID="{39462665-DA61-4EF0-B016-BDC43BC90FE5}" presName="Name8" presStyleCnt="0"/>
      <dgm:spPr/>
    </dgm:pt>
    <dgm:pt modelId="{A131B3D1-1BDD-4260-BB84-39FA662BF9BB}" type="pres">
      <dgm:prSet presAssocID="{39462665-DA61-4EF0-B016-BDC43BC90FE5}" presName="level" presStyleLbl="node1" presStyleIdx="0" presStyleCnt="3">
        <dgm:presLayoutVars>
          <dgm:chMax val="1"/>
          <dgm:bulletEnabled val="1"/>
        </dgm:presLayoutVars>
      </dgm:prSet>
      <dgm:spPr/>
    </dgm:pt>
    <dgm:pt modelId="{4354D81E-96DE-4928-846A-32C05AC9FB0D}" type="pres">
      <dgm:prSet presAssocID="{39462665-DA61-4EF0-B016-BDC43BC90FE5}" presName="levelTx" presStyleLbl="revTx" presStyleIdx="0" presStyleCnt="0">
        <dgm:presLayoutVars>
          <dgm:chMax val="1"/>
          <dgm:bulletEnabled val="1"/>
        </dgm:presLayoutVars>
      </dgm:prSet>
      <dgm:spPr/>
    </dgm:pt>
    <dgm:pt modelId="{B2978DFC-8E9B-4D5D-85D5-AF12B0C6FAE7}" type="pres">
      <dgm:prSet presAssocID="{FC1B20FA-9D04-49B6-AC69-DCED6B1A65F1}" presName="Name8" presStyleCnt="0"/>
      <dgm:spPr/>
    </dgm:pt>
    <dgm:pt modelId="{667E8FEC-68EE-4F9D-9F1C-D3BB99E8715A}" type="pres">
      <dgm:prSet presAssocID="{FC1B20FA-9D04-49B6-AC69-DCED6B1A65F1}" presName="level" presStyleLbl="node1" presStyleIdx="1" presStyleCnt="3">
        <dgm:presLayoutVars>
          <dgm:chMax val="1"/>
          <dgm:bulletEnabled val="1"/>
        </dgm:presLayoutVars>
      </dgm:prSet>
      <dgm:spPr/>
    </dgm:pt>
    <dgm:pt modelId="{25C33E5C-7096-4052-A921-B9989B17E176}" type="pres">
      <dgm:prSet presAssocID="{FC1B20FA-9D04-49B6-AC69-DCED6B1A65F1}" presName="levelTx" presStyleLbl="revTx" presStyleIdx="0" presStyleCnt="0">
        <dgm:presLayoutVars>
          <dgm:chMax val="1"/>
          <dgm:bulletEnabled val="1"/>
        </dgm:presLayoutVars>
      </dgm:prSet>
      <dgm:spPr/>
    </dgm:pt>
    <dgm:pt modelId="{0B808FD8-08EF-44B1-986D-21DF35E2B958}" type="pres">
      <dgm:prSet presAssocID="{88F5635E-DB64-4E75-B7A3-24E28F362296}" presName="Name8" presStyleCnt="0"/>
      <dgm:spPr/>
    </dgm:pt>
    <dgm:pt modelId="{C3FC00BC-5D9E-4BE9-881F-66B03786EEDD}" type="pres">
      <dgm:prSet presAssocID="{88F5635E-DB64-4E75-B7A3-24E28F362296}" presName="level" presStyleLbl="node1" presStyleIdx="2" presStyleCnt="3">
        <dgm:presLayoutVars>
          <dgm:chMax val="1"/>
          <dgm:bulletEnabled val="1"/>
        </dgm:presLayoutVars>
      </dgm:prSet>
      <dgm:spPr/>
    </dgm:pt>
    <dgm:pt modelId="{AD9DB91F-BF99-4C27-A143-9F78E3888027}" type="pres">
      <dgm:prSet presAssocID="{88F5635E-DB64-4E75-B7A3-24E28F362296}" presName="levelTx" presStyleLbl="revTx" presStyleIdx="0" presStyleCnt="0">
        <dgm:presLayoutVars>
          <dgm:chMax val="1"/>
          <dgm:bulletEnabled val="1"/>
        </dgm:presLayoutVars>
      </dgm:prSet>
      <dgm:spPr/>
    </dgm:pt>
  </dgm:ptLst>
  <dgm:cxnLst>
    <dgm:cxn modelId="{C60FFD02-CC20-4ED8-847E-62D8615CF506}" type="presOf" srcId="{39462665-DA61-4EF0-B016-BDC43BC90FE5}" destId="{A131B3D1-1BDD-4260-BB84-39FA662BF9BB}" srcOrd="0" destOrd="0" presId="urn:microsoft.com/office/officeart/2005/8/layout/pyramid1"/>
    <dgm:cxn modelId="{AEFC5828-A910-4008-A8BC-7AFE25D1EB9F}" type="presOf" srcId="{FC1B20FA-9D04-49B6-AC69-DCED6B1A65F1}" destId="{25C33E5C-7096-4052-A921-B9989B17E176}" srcOrd="1" destOrd="0" presId="urn:microsoft.com/office/officeart/2005/8/layout/pyramid1"/>
    <dgm:cxn modelId="{64719C3E-FD73-4367-9ABE-DE72AC857174}" srcId="{2AB2695D-965B-469A-92B3-2C4600A23176}" destId="{39462665-DA61-4EF0-B016-BDC43BC90FE5}" srcOrd="0" destOrd="0" parTransId="{0DCF3BAA-C82D-4C5C-803C-9D2F1795B607}" sibTransId="{1423CDCC-0B5C-4A26-828E-985A2FA44452}"/>
    <dgm:cxn modelId="{4CA76C67-4693-459F-9622-972F54393731}" srcId="{2AB2695D-965B-469A-92B3-2C4600A23176}" destId="{FC1B20FA-9D04-49B6-AC69-DCED6B1A65F1}" srcOrd="1" destOrd="0" parTransId="{2ACA8D08-81A1-4296-A446-20A2A1356347}" sibTransId="{122012B1-0D0B-4C2A-9CDD-CEF5613B9479}"/>
    <dgm:cxn modelId="{50943C54-5D2B-44CD-B027-F6CEA2C22B42}" type="presOf" srcId="{39462665-DA61-4EF0-B016-BDC43BC90FE5}" destId="{4354D81E-96DE-4928-846A-32C05AC9FB0D}" srcOrd="1" destOrd="0" presId="urn:microsoft.com/office/officeart/2005/8/layout/pyramid1"/>
    <dgm:cxn modelId="{D90EFBBA-CC8F-466E-A6C7-F0D6287BBEE1}" type="presOf" srcId="{88F5635E-DB64-4E75-B7A3-24E28F362296}" destId="{C3FC00BC-5D9E-4BE9-881F-66B03786EEDD}" srcOrd="0" destOrd="0" presId="urn:microsoft.com/office/officeart/2005/8/layout/pyramid1"/>
    <dgm:cxn modelId="{1A11D2C7-0A13-41ED-953A-07D07B32ABA3}" type="presOf" srcId="{2AB2695D-965B-469A-92B3-2C4600A23176}" destId="{58F7EEBF-5606-4827-B917-D1646302B806}" srcOrd="0" destOrd="0" presId="urn:microsoft.com/office/officeart/2005/8/layout/pyramid1"/>
    <dgm:cxn modelId="{90BB77D0-3358-4505-8378-CA4469D2547C}" type="presOf" srcId="{88F5635E-DB64-4E75-B7A3-24E28F362296}" destId="{AD9DB91F-BF99-4C27-A143-9F78E3888027}" srcOrd="1" destOrd="0" presId="urn:microsoft.com/office/officeart/2005/8/layout/pyramid1"/>
    <dgm:cxn modelId="{46A78CE9-01EA-4CFA-A9DD-EEE2015BAF96}" type="presOf" srcId="{FC1B20FA-9D04-49B6-AC69-DCED6B1A65F1}" destId="{667E8FEC-68EE-4F9D-9F1C-D3BB99E8715A}" srcOrd="0" destOrd="0" presId="urn:microsoft.com/office/officeart/2005/8/layout/pyramid1"/>
    <dgm:cxn modelId="{679CB6EF-EFCA-4123-84A6-99E36C0BB13D}" srcId="{2AB2695D-965B-469A-92B3-2C4600A23176}" destId="{88F5635E-DB64-4E75-B7A3-24E28F362296}" srcOrd="2" destOrd="0" parTransId="{39710930-89DC-4072-9B40-788462156E9A}" sibTransId="{FBEFD451-F153-42B4-B390-B216944660BB}"/>
    <dgm:cxn modelId="{ADDFAF1C-CBB3-4A04-8F6D-000114025E27}" type="presParOf" srcId="{58F7EEBF-5606-4827-B917-D1646302B806}" destId="{ABFC4DD7-14A6-4E94-8D00-49396CF134D4}" srcOrd="0" destOrd="0" presId="urn:microsoft.com/office/officeart/2005/8/layout/pyramid1"/>
    <dgm:cxn modelId="{F8062CEB-2B5A-4A3C-937D-4FF67E762D2E}" type="presParOf" srcId="{ABFC4DD7-14A6-4E94-8D00-49396CF134D4}" destId="{A131B3D1-1BDD-4260-BB84-39FA662BF9BB}" srcOrd="0" destOrd="0" presId="urn:microsoft.com/office/officeart/2005/8/layout/pyramid1"/>
    <dgm:cxn modelId="{F0347A94-9DCF-4E24-9046-9547E5056C31}" type="presParOf" srcId="{ABFC4DD7-14A6-4E94-8D00-49396CF134D4}" destId="{4354D81E-96DE-4928-846A-32C05AC9FB0D}" srcOrd="1" destOrd="0" presId="urn:microsoft.com/office/officeart/2005/8/layout/pyramid1"/>
    <dgm:cxn modelId="{1EFCE5E1-9E1E-4199-AA83-7B84C6D7C1C1}" type="presParOf" srcId="{58F7EEBF-5606-4827-B917-D1646302B806}" destId="{B2978DFC-8E9B-4D5D-85D5-AF12B0C6FAE7}" srcOrd="1" destOrd="0" presId="urn:microsoft.com/office/officeart/2005/8/layout/pyramid1"/>
    <dgm:cxn modelId="{8E1B4C1D-186D-4A05-AD73-8E9FADE804E4}" type="presParOf" srcId="{B2978DFC-8E9B-4D5D-85D5-AF12B0C6FAE7}" destId="{667E8FEC-68EE-4F9D-9F1C-D3BB99E8715A}" srcOrd="0" destOrd="0" presId="urn:microsoft.com/office/officeart/2005/8/layout/pyramid1"/>
    <dgm:cxn modelId="{B6EDEE85-BE91-4D6E-8735-EB275FA13C60}" type="presParOf" srcId="{B2978DFC-8E9B-4D5D-85D5-AF12B0C6FAE7}" destId="{25C33E5C-7096-4052-A921-B9989B17E176}" srcOrd="1" destOrd="0" presId="urn:microsoft.com/office/officeart/2005/8/layout/pyramid1"/>
    <dgm:cxn modelId="{4F68A2CD-84C2-4336-9D3C-4B0D574057BE}" type="presParOf" srcId="{58F7EEBF-5606-4827-B917-D1646302B806}" destId="{0B808FD8-08EF-44B1-986D-21DF35E2B958}" srcOrd="2" destOrd="0" presId="urn:microsoft.com/office/officeart/2005/8/layout/pyramid1"/>
    <dgm:cxn modelId="{8C307938-FE85-4944-921B-34707198EF0D}" type="presParOf" srcId="{0B808FD8-08EF-44B1-986D-21DF35E2B958}" destId="{C3FC00BC-5D9E-4BE9-881F-66B03786EEDD}" srcOrd="0" destOrd="0" presId="urn:microsoft.com/office/officeart/2005/8/layout/pyramid1"/>
    <dgm:cxn modelId="{FC2087E3-6D9F-4B4D-988C-41ADA7C926E0}" type="presParOf" srcId="{0B808FD8-08EF-44B1-986D-21DF35E2B958}" destId="{AD9DB91F-BF99-4C27-A143-9F78E3888027}"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4AF840-1E07-4B00-AEA6-62CE99D5714D}" type="doc">
      <dgm:prSet loTypeId="urn:microsoft.com/office/officeart/2005/8/layout/hList3" loCatId="list" qsTypeId="urn:microsoft.com/office/officeart/2005/8/quickstyle/3d1" qsCatId="3D" csTypeId="urn:microsoft.com/office/officeart/2005/8/colors/colorful3" csCatId="colorful" phldr="1"/>
      <dgm:spPr/>
      <dgm:t>
        <a:bodyPr/>
        <a:lstStyle/>
        <a:p>
          <a:endParaRPr lang="en-GB"/>
        </a:p>
      </dgm:t>
    </dgm:pt>
    <dgm:pt modelId="{B1D6DF41-43D4-496E-BF1A-7DDB140040EF}">
      <dgm:prSet phldrT="[Text]"/>
      <dgm:spPr/>
      <dgm:t>
        <a:bodyPr/>
        <a:lstStyle/>
        <a:p>
          <a:r>
            <a:rPr lang="en-GB" dirty="0"/>
            <a:t>Police Legitimacy</a:t>
          </a:r>
        </a:p>
      </dgm:t>
    </dgm:pt>
    <dgm:pt modelId="{4B9BE30E-9021-4246-8915-CD5B47A330D4}" type="parTrans" cxnId="{81A69836-2F4F-497A-A3C2-B5A6C9DB1AFB}">
      <dgm:prSet/>
      <dgm:spPr/>
      <dgm:t>
        <a:bodyPr/>
        <a:lstStyle/>
        <a:p>
          <a:endParaRPr lang="en-GB"/>
        </a:p>
      </dgm:t>
    </dgm:pt>
    <dgm:pt modelId="{E5E88710-0496-43B9-B155-9060B9BD321B}" type="sibTrans" cxnId="{81A69836-2F4F-497A-A3C2-B5A6C9DB1AFB}">
      <dgm:prSet/>
      <dgm:spPr/>
      <dgm:t>
        <a:bodyPr/>
        <a:lstStyle/>
        <a:p>
          <a:endParaRPr lang="en-GB"/>
        </a:p>
      </dgm:t>
    </dgm:pt>
    <dgm:pt modelId="{E5408093-E5BC-43D8-969D-DE281FF2268B}">
      <dgm:prSet phldrT="[Text]"/>
      <dgm:spPr/>
      <dgm:t>
        <a:bodyPr/>
        <a:lstStyle/>
        <a:p>
          <a:r>
            <a:rPr lang="en-GB" dirty="0"/>
            <a:t>“interactions with the public are vital in forming and influencing perceptions of police legitimacy”</a:t>
          </a:r>
        </a:p>
      </dgm:t>
    </dgm:pt>
    <dgm:pt modelId="{30255FB1-2BB2-4306-9037-05B7E59D2012}" type="parTrans" cxnId="{458E0F7F-5953-4D82-A082-E116C85BDA64}">
      <dgm:prSet/>
      <dgm:spPr/>
      <dgm:t>
        <a:bodyPr/>
        <a:lstStyle/>
        <a:p>
          <a:endParaRPr lang="en-GB"/>
        </a:p>
      </dgm:t>
    </dgm:pt>
    <dgm:pt modelId="{CD90D620-B4BC-48CF-A1BF-BCE0AED2361D}" type="sibTrans" cxnId="{458E0F7F-5953-4D82-A082-E116C85BDA64}">
      <dgm:prSet/>
      <dgm:spPr/>
      <dgm:t>
        <a:bodyPr/>
        <a:lstStyle/>
        <a:p>
          <a:endParaRPr lang="en-GB"/>
        </a:p>
      </dgm:t>
    </dgm:pt>
    <dgm:pt modelId="{10FF836E-E934-4E47-BFDA-37252E4D845B}">
      <dgm:prSet phldrT="[Text]"/>
      <dgm:spPr/>
      <dgm:t>
        <a:bodyPr/>
        <a:lstStyle/>
        <a:p>
          <a:r>
            <a:rPr lang="en-GB" dirty="0"/>
            <a:t>“the legitimacy of the police is not simply a given or pre-ordained , but is in an important sense created and reproduced by mundane actions of officers going about their daily business</a:t>
          </a:r>
        </a:p>
      </dgm:t>
    </dgm:pt>
    <dgm:pt modelId="{AE76FF34-3B3A-4C62-BD08-A903F5905389}" type="parTrans" cxnId="{EAD8B04F-C79F-4756-BED0-9A91DF3ED52C}">
      <dgm:prSet/>
      <dgm:spPr/>
      <dgm:t>
        <a:bodyPr/>
        <a:lstStyle/>
        <a:p>
          <a:endParaRPr lang="en-GB"/>
        </a:p>
      </dgm:t>
    </dgm:pt>
    <dgm:pt modelId="{46E00B66-9463-43FC-AD54-A073D0DFC7BC}" type="sibTrans" cxnId="{EAD8B04F-C79F-4756-BED0-9A91DF3ED52C}">
      <dgm:prSet/>
      <dgm:spPr/>
      <dgm:t>
        <a:bodyPr/>
        <a:lstStyle/>
        <a:p>
          <a:endParaRPr lang="en-GB"/>
        </a:p>
      </dgm:t>
    </dgm:pt>
    <dgm:pt modelId="{CB86895F-D868-4DCE-A0ED-6D3FFABD9B4D}">
      <dgm:prSet phldrT="[Text]"/>
      <dgm:spPr/>
      <dgm:t>
        <a:bodyPr/>
        <a:lstStyle/>
        <a:p>
          <a:r>
            <a:rPr lang="en-GB" dirty="0"/>
            <a:t>“Fair and decent treatment fosters satisfaction with the authority involved, enhances legitimacy and increases cooperation”</a:t>
          </a:r>
        </a:p>
      </dgm:t>
    </dgm:pt>
    <dgm:pt modelId="{4C855FC3-2310-4DD0-8815-6C318E3E9D8E}" type="parTrans" cxnId="{82B9ACE3-741F-477E-9A89-89E4FC93C63B}">
      <dgm:prSet/>
      <dgm:spPr/>
      <dgm:t>
        <a:bodyPr/>
        <a:lstStyle/>
        <a:p>
          <a:endParaRPr lang="en-GB"/>
        </a:p>
      </dgm:t>
    </dgm:pt>
    <dgm:pt modelId="{043767D7-43A6-40DA-B0CC-53A316C93282}" type="sibTrans" cxnId="{82B9ACE3-741F-477E-9A89-89E4FC93C63B}">
      <dgm:prSet/>
      <dgm:spPr/>
      <dgm:t>
        <a:bodyPr/>
        <a:lstStyle/>
        <a:p>
          <a:endParaRPr lang="en-GB"/>
        </a:p>
      </dgm:t>
    </dgm:pt>
    <dgm:pt modelId="{6FC733AE-EE7D-47A7-A23D-F369D6779023}">
      <dgm:prSet phldrT="[Text]"/>
      <dgm:spPr/>
      <dgm:t>
        <a:bodyPr/>
        <a:lstStyle/>
        <a:p>
          <a:r>
            <a:rPr lang="en-GB" dirty="0"/>
            <a:t>“Public perception of fairness, equitability and transparency of procedure may be central in securing support for and cooperation with institutions such as the police”</a:t>
          </a:r>
        </a:p>
      </dgm:t>
    </dgm:pt>
    <dgm:pt modelId="{975D6B9E-63A8-4180-9B2F-4474B0BA4AFF}" type="parTrans" cxnId="{8A78BB9E-DC2F-4A50-BAC2-960F04AB96CE}">
      <dgm:prSet/>
      <dgm:spPr/>
      <dgm:t>
        <a:bodyPr/>
        <a:lstStyle/>
        <a:p>
          <a:endParaRPr lang="en-GB"/>
        </a:p>
      </dgm:t>
    </dgm:pt>
    <dgm:pt modelId="{905A689D-0B9E-4C7E-B9A3-7C546ADD6047}" type="sibTrans" cxnId="{8A78BB9E-DC2F-4A50-BAC2-960F04AB96CE}">
      <dgm:prSet/>
      <dgm:spPr/>
      <dgm:t>
        <a:bodyPr/>
        <a:lstStyle/>
        <a:p>
          <a:endParaRPr lang="en-GB"/>
        </a:p>
      </dgm:t>
    </dgm:pt>
    <dgm:pt modelId="{861755DF-9570-46C9-8559-E177D3B40F42}" type="pres">
      <dgm:prSet presAssocID="{B84AF840-1E07-4B00-AEA6-62CE99D5714D}" presName="composite" presStyleCnt="0">
        <dgm:presLayoutVars>
          <dgm:chMax val="1"/>
          <dgm:dir/>
          <dgm:resizeHandles val="exact"/>
        </dgm:presLayoutVars>
      </dgm:prSet>
      <dgm:spPr/>
    </dgm:pt>
    <dgm:pt modelId="{97D2D3CF-09A4-4F75-B19D-168BCB633E5C}" type="pres">
      <dgm:prSet presAssocID="{B1D6DF41-43D4-496E-BF1A-7DDB140040EF}" presName="roof" presStyleLbl="dkBgShp" presStyleIdx="0" presStyleCnt="2"/>
      <dgm:spPr/>
    </dgm:pt>
    <dgm:pt modelId="{71CA84E2-E221-47D1-9115-2D298A8A8643}" type="pres">
      <dgm:prSet presAssocID="{B1D6DF41-43D4-496E-BF1A-7DDB140040EF}" presName="pillars" presStyleCnt="0"/>
      <dgm:spPr/>
    </dgm:pt>
    <dgm:pt modelId="{B6F54E9C-EC63-4879-BCEA-4133E7139A38}" type="pres">
      <dgm:prSet presAssocID="{B1D6DF41-43D4-496E-BF1A-7DDB140040EF}" presName="pillar1" presStyleLbl="node1" presStyleIdx="0" presStyleCnt="4">
        <dgm:presLayoutVars>
          <dgm:bulletEnabled val="1"/>
        </dgm:presLayoutVars>
      </dgm:prSet>
      <dgm:spPr/>
    </dgm:pt>
    <dgm:pt modelId="{1909D94B-A303-4B9C-942A-3A2561B3ACC8}" type="pres">
      <dgm:prSet presAssocID="{10FF836E-E934-4E47-BFDA-37252E4D845B}" presName="pillarX" presStyleLbl="node1" presStyleIdx="1" presStyleCnt="4">
        <dgm:presLayoutVars>
          <dgm:bulletEnabled val="1"/>
        </dgm:presLayoutVars>
      </dgm:prSet>
      <dgm:spPr/>
    </dgm:pt>
    <dgm:pt modelId="{5EB67020-C420-4C91-9DF4-073CA145CBC0}" type="pres">
      <dgm:prSet presAssocID="{CB86895F-D868-4DCE-A0ED-6D3FFABD9B4D}" presName="pillarX" presStyleLbl="node1" presStyleIdx="2" presStyleCnt="4">
        <dgm:presLayoutVars>
          <dgm:bulletEnabled val="1"/>
        </dgm:presLayoutVars>
      </dgm:prSet>
      <dgm:spPr/>
    </dgm:pt>
    <dgm:pt modelId="{6795A660-000F-4401-A10A-5DC919020E0F}" type="pres">
      <dgm:prSet presAssocID="{6FC733AE-EE7D-47A7-A23D-F369D6779023}" presName="pillarX" presStyleLbl="node1" presStyleIdx="3" presStyleCnt="4">
        <dgm:presLayoutVars>
          <dgm:bulletEnabled val="1"/>
        </dgm:presLayoutVars>
      </dgm:prSet>
      <dgm:spPr/>
    </dgm:pt>
    <dgm:pt modelId="{21F22997-B747-455B-98E3-53677C8C625A}" type="pres">
      <dgm:prSet presAssocID="{B1D6DF41-43D4-496E-BF1A-7DDB140040EF}" presName="base" presStyleLbl="dkBgShp" presStyleIdx="1" presStyleCnt="2"/>
      <dgm:spPr/>
    </dgm:pt>
  </dgm:ptLst>
  <dgm:cxnLst>
    <dgm:cxn modelId="{81A69836-2F4F-497A-A3C2-B5A6C9DB1AFB}" srcId="{B84AF840-1E07-4B00-AEA6-62CE99D5714D}" destId="{B1D6DF41-43D4-496E-BF1A-7DDB140040EF}" srcOrd="0" destOrd="0" parTransId="{4B9BE30E-9021-4246-8915-CD5B47A330D4}" sibTransId="{E5E88710-0496-43B9-B155-9060B9BD321B}"/>
    <dgm:cxn modelId="{A4665441-C2B3-457E-B567-4CB004B9E6BA}" type="presOf" srcId="{B84AF840-1E07-4B00-AEA6-62CE99D5714D}" destId="{861755DF-9570-46C9-8559-E177D3B40F42}" srcOrd="0" destOrd="0" presId="urn:microsoft.com/office/officeart/2005/8/layout/hList3"/>
    <dgm:cxn modelId="{ABB94665-0F1E-4620-B55C-525F3E3A71CC}" type="presOf" srcId="{10FF836E-E934-4E47-BFDA-37252E4D845B}" destId="{1909D94B-A303-4B9C-942A-3A2561B3ACC8}" srcOrd="0" destOrd="0" presId="urn:microsoft.com/office/officeart/2005/8/layout/hList3"/>
    <dgm:cxn modelId="{EAD8B04F-C79F-4756-BED0-9A91DF3ED52C}" srcId="{B1D6DF41-43D4-496E-BF1A-7DDB140040EF}" destId="{10FF836E-E934-4E47-BFDA-37252E4D845B}" srcOrd="1" destOrd="0" parTransId="{AE76FF34-3B3A-4C62-BD08-A903F5905389}" sibTransId="{46E00B66-9463-43FC-AD54-A073D0DFC7BC}"/>
    <dgm:cxn modelId="{458E0F7F-5953-4D82-A082-E116C85BDA64}" srcId="{B1D6DF41-43D4-496E-BF1A-7DDB140040EF}" destId="{E5408093-E5BC-43D8-969D-DE281FF2268B}" srcOrd="0" destOrd="0" parTransId="{30255FB1-2BB2-4306-9037-05B7E59D2012}" sibTransId="{CD90D620-B4BC-48CF-A1BF-BCE0AED2361D}"/>
    <dgm:cxn modelId="{28E32899-AF0C-42F0-B0C5-488A69D38EE6}" type="presOf" srcId="{B1D6DF41-43D4-496E-BF1A-7DDB140040EF}" destId="{97D2D3CF-09A4-4F75-B19D-168BCB633E5C}" srcOrd="0" destOrd="0" presId="urn:microsoft.com/office/officeart/2005/8/layout/hList3"/>
    <dgm:cxn modelId="{8A78BB9E-DC2F-4A50-BAC2-960F04AB96CE}" srcId="{B1D6DF41-43D4-496E-BF1A-7DDB140040EF}" destId="{6FC733AE-EE7D-47A7-A23D-F369D6779023}" srcOrd="3" destOrd="0" parTransId="{975D6B9E-63A8-4180-9B2F-4474B0BA4AFF}" sibTransId="{905A689D-0B9E-4C7E-B9A3-7C546ADD6047}"/>
    <dgm:cxn modelId="{82B9ACE3-741F-477E-9A89-89E4FC93C63B}" srcId="{B1D6DF41-43D4-496E-BF1A-7DDB140040EF}" destId="{CB86895F-D868-4DCE-A0ED-6D3FFABD9B4D}" srcOrd="2" destOrd="0" parTransId="{4C855FC3-2310-4DD0-8815-6C318E3E9D8E}" sibTransId="{043767D7-43A6-40DA-B0CC-53A316C93282}"/>
    <dgm:cxn modelId="{5687AAF3-8372-433C-A366-85E184B7262C}" type="presOf" srcId="{E5408093-E5BC-43D8-969D-DE281FF2268B}" destId="{B6F54E9C-EC63-4879-BCEA-4133E7139A38}" srcOrd="0" destOrd="0" presId="urn:microsoft.com/office/officeart/2005/8/layout/hList3"/>
    <dgm:cxn modelId="{BE450FFA-112E-4A26-9A9A-5386B40B9799}" type="presOf" srcId="{6FC733AE-EE7D-47A7-A23D-F369D6779023}" destId="{6795A660-000F-4401-A10A-5DC919020E0F}" srcOrd="0" destOrd="0" presId="urn:microsoft.com/office/officeart/2005/8/layout/hList3"/>
    <dgm:cxn modelId="{DCD6D6FC-17F0-4716-A625-457788451479}" type="presOf" srcId="{CB86895F-D868-4DCE-A0ED-6D3FFABD9B4D}" destId="{5EB67020-C420-4C91-9DF4-073CA145CBC0}" srcOrd="0" destOrd="0" presId="urn:microsoft.com/office/officeart/2005/8/layout/hList3"/>
    <dgm:cxn modelId="{81C908A3-BE53-4725-9786-88CC9F5F8ACF}" type="presParOf" srcId="{861755DF-9570-46C9-8559-E177D3B40F42}" destId="{97D2D3CF-09A4-4F75-B19D-168BCB633E5C}" srcOrd="0" destOrd="0" presId="urn:microsoft.com/office/officeart/2005/8/layout/hList3"/>
    <dgm:cxn modelId="{E8B1D711-1CC2-4C9D-B550-21A033B11493}" type="presParOf" srcId="{861755DF-9570-46C9-8559-E177D3B40F42}" destId="{71CA84E2-E221-47D1-9115-2D298A8A8643}" srcOrd="1" destOrd="0" presId="urn:microsoft.com/office/officeart/2005/8/layout/hList3"/>
    <dgm:cxn modelId="{E92772AD-294C-4144-8019-3CDAD7D518D6}" type="presParOf" srcId="{71CA84E2-E221-47D1-9115-2D298A8A8643}" destId="{B6F54E9C-EC63-4879-BCEA-4133E7139A38}" srcOrd="0" destOrd="0" presId="urn:microsoft.com/office/officeart/2005/8/layout/hList3"/>
    <dgm:cxn modelId="{F6BCF78C-3732-4407-8694-8398774AF24B}" type="presParOf" srcId="{71CA84E2-E221-47D1-9115-2D298A8A8643}" destId="{1909D94B-A303-4B9C-942A-3A2561B3ACC8}" srcOrd="1" destOrd="0" presId="urn:microsoft.com/office/officeart/2005/8/layout/hList3"/>
    <dgm:cxn modelId="{25C7804B-CD80-4EE9-AFAF-594609885766}" type="presParOf" srcId="{71CA84E2-E221-47D1-9115-2D298A8A8643}" destId="{5EB67020-C420-4C91-9DF4-073CA145CBC0}" srcOrd="2" destOrd="0" presId="urn:microsoft.com/office/officeart/2005/8/layout/hList3"/>
    <dgm:cxn modelId="{E3144CF9-053F-4686-9668-2307C090FC13}" type="presParOf" srcId="{71CA84E2-E221-47D1-9115-2D298A8A8643}" destId="{6795A660-000F-4401-A10A-5DC919020E0F}" srcOrd="3" destOrd="0" presId="urn:microsoft.com/office/officeart/2005/8/layout/hList3"/>
    <dgm:cxn modelId="{F5A09D71-8428-4643-9E59-F7007CD3A686}" type="presParOf" srcId="{861755DF-9570-46C9-8559-E177D3B40F42}" destId="{21F22997-B747-455B-98E3-53677C8C625A}"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9F27DF9-A703-440C-B880-3A7402C38BC7}" type="doc">
      <dgm:prSet loTypeId="urn:microsoft.com/office/officeart/2008/layout/VerticalCurvedList" loCatId="list" qsTypeId="urn:microsoft.com/office/officeart/2005/8/quickstyle/simple1" qsCatId="simple" csTypeId="urn:microsoft.com/office/officeart/2005/8/colors/colorful3" csCatId="colorful" phldr="1"/>
      <dgm:spPr/>
    </dgm:pt>
    <dgm:pt modelId="{75A693DD-79F8-415F-ADF2-AAAD64D03AD3}">
      <dgm:prSet phldrT="[Text]"/>
      <dgm:spPr/>
      <dgm:t>
        <a:bodyPr/>
        <a:lstStyle/>
        <a:p>
          <a:r>
            <a:rPr lang="en-GB" dirty="0"/>
            <a:t>Reacted negatively to scenarios that transgressed notion of unarmed force</a:t>
          </a:r>
        </a:p>
      </dgm:t>
    </dgm:pt>
    <dgm:pt modelId="{A361F453-04AA-46E9-A9D6-C7F266E4033A}" type="parTrans" cxnId="{048D3592-3F51-40F7-89F8-5812CC3F3D68}">
      <dgm:prSet/>
      <dgm:spPr/>
      <dgm:t>
        <a:bodyPr/>
        <a:lstStyle/>
        <a:p>
          <a:endParaRPr lang="en-GB"/>
        </a:p>
      </dgm:t>
    </dgm:pt>
    <dgm:pt modelId="{021B4311-363F-4C54-8539-020265F56FA9}" type="sibTrans" cxnId="{048D3592-3F51-40F7-89F8-5812CC3F3D68}">
      <dgm:prSet/>
      <dgm:spPr/>
      <dgm:t>
        <a:bodyPr/>
        <a:lstStyle/>
        <a:p>
          <a:endParaRPr lang="en-GB"/>
        </a:p>
      </dgm:t>
    </dgm:pt>
    <dgm:pt modelId="{0CA1C8A7-E12A-4CAB-A283-5FF3C3CC7639}">
      <dgm:prSet phldrT="[Text]"/>
      <dgm:spPr/>
      <dgm:t>
        <a:bodyPr/>
        <a:lstStyle/>
        <a:p>
          <a:r>
            <a:rPr lang="en-GB" dirty="0"/>
            <a:t>Public concerned with way force delivered and applied more than principle of force itself</a:t>
          </a:r>
        </a:p>
      </dgm:t>
    </dgm:pt>
    <dgm:pt modelId="{63BA70F1-83CF-4E16-A1EE-2414875F8FB7}" type="parTrans" cxnId="{43E44D01-0FE6-404E-9698-07C6594C605C}">
      <dgm:prSet/>
      <dgm:spPr/>
      <dgm:t>
        <a:bodyPr/>
        <a:lstStyle/>
        <a:p>
          <a:endParaRPr lang="en-GB"/>
        </a:p>
      </dgm:t>
    </dgm:pt>
    <dgm:pt modelId="{F46BFD62-DA92-4161-A9E0-A8E41E8FA336}" type="sibTrans" cxnId="{43E44D01-0FE6-404E-9698-07C6594C605C}">
      <dgm:prSet/>
      <dgm:spPr/>
      <dgm:t>
        <a:bodyPr/>
        <a:lstStyle/>
        <a:p>
          <a:endParaRPr lang="en-GB"/>
        </a:p>
      </dgm:t>
    </dgm:pt>
    <dgm:pt modelId="{97C63687-D7C4-461B-BD8A-4CE51F86547B}">
      <dgm:prSet phldrT="[Text]"/>
      <dgm:spPr/>
      <dgm:t>
        <a:bodyPr/>
        <a:lstStyle/>
        <a:p>
          <a:r>
            <a:rPr lang="en-GB" dirty="0"/>
            <a:t>Prefer use of handcuffs to application of force</a:t>
          </a:r>
        </a:p>
      </dgm:t>
    </dgm:pt>
    <dgm:pt modelId="{2E2EB791-1B25-42D8-84A0-3BC657A89CE4}" type="parTrans" cxnId="{DEA22D48-F04F-4FEF-BF65-228B9DF01767}">
      <dgm:prSet/>
      <dgm:spPr/>
      <dgm:t>
        <a:bodyPr/>
        <a:lstStyle/>
        <a:p>
          <a:endParaRPr lang="en-GB"/>
        </a:p>
      </dgm:t>
    </dgm:pt>
    <dgm:pt modelId="{638FEF79-170C-4494-A691-9A5F76901B73}" type="sibTrans" cxnId="{DEA22D48-F04F-4FEF-BF65-228B9DF01767}">
      <dgm:prSet/>
      <dgm:spPr/>
      <dgm:t>
        <a:bodyPr/>
        <a:lstStyle/>
        <a:p>
          <a:endParaRPr lang="en-GB"/>
        </a:p>
      </dgm:t>
    </dgm:pt>
    <dgm:pt modelId="{D76B5595-CF2A-4D52-B5D5-5FE7ACDED294}">
      <dgm:prSet phldrT="[Text]"/>
      <dgm:spPr/>
      <dgm:t>
        <a:bodyPr/>
        <a:lstStyle/>
        <a:p>
          <a:r>
            <a:rPr lang="en-GB" dirty="0"/>
            <a:t>Supported officers actions whatever form it took</a:t>
          </a:r>
        </a:p>
      </dgm:t>
    </dgm:pt>
    <dgm:pt modelId="{51830650-6F2B-404F-AEEF-577FF4550540}" type="parTrans" cxnId="{EB5C0B80-062D-4783-8BA9-0F9278898F20}">
      <dgm:prSet/>
      <dgm:spPr/>
    </dgm:pt>
    <dgm:pt modelId="{053B8937-0480-40C2-A072-B45FA0177ECC}" type="sibTrans" cxnId="{EB5C0B80-062D-4783-8BA9-0F9278898F20}">
      <dgm:prSet/>
      <dgm:spPr/>
    </dgm:pt>
    <dgm:pt modelId="{4125722E-B0EC-4A1D-AA6E-F933814FDA0C}" type="pres">
      <dgm:prSet presAssocID="{C9F27DF9-A703-440C-B880-3A7402C38BC7}" presName="Name0" presStyleCnt="0">
        <dgm:presLayoutVars>
          <dgm:chMax val="7"/>
          <dgm:chPref val="7"/>
          <dgm:dir/>
        </dgm:presLayoutVars>
      </dgm:prSet>
      <dgm:spPr/>
    </dgm:pt>
    <dgm:pt modelId="{5AAAEFDE-21F3-4DED-99E3-8E4F7E26224F}" type="pres">
      <dgm:prSet presAssocID="{C9F27DF9-A703-440C-B880-3A7402C38BC7}" presName="Name1" presStyleCnt="0"/>
      <dgm:spPr/>
    </dgm:pt>
    <dgm:pt modelId="{8D62AD65-2F3E-4F4F-A787-BBBED24A2E5D}" type="pres">
      <dgm:prSet presAssocID="{C9F27DF9-A703-440C-B880-3A7402C38BC7}" presName="cycle" presStyleCnt="0"/>
      <dgm:spPr/>
    </dgm:pt>
    <dgm:pt modelId="{FED5ED0D-8D23-4804-AEB1-2149E1FE095E}" type="pres">
      <dgm:prSet presAssocID="{C9F27DF9-A703-440C-B880-3A7402C38BC7}" presName="srcNode" presStyleLbl="node1" presStyleIdx="0" presStyleCnt="4"/>
      <dgm:spPr/>
    </dgm:pt>
    <dgm:pt modelId="{B39EAC40-0AAA-4D29-ACE6-88ACF039D5BA}" type="pres">
      <dgm:prSet presAssocID="{C9F27DF9-A703-440C-B880-3A7402C38BC7}" presName="conn" presStyleLbl="parChTrans1D2" presStyleIdx="0" presStyleCnt="1"/>
      <dgm:spPr/>
    </dgm:pt>
    <dgm:pt modelId="{B3E8F505-BE1F-4E13-A92B-8B8C7083E244}" type="pres">
      <dgm:prSet presAssocID="{C9F27DF9-A703-440C-B880-3A7402C38BC7}" presName="extraNode" presStyleLbl="node1" presStyleIdx="0" presStyleCnt="4"/>
      <dgm:spPr/>
    </dgm:pt>
    <dgm:pt modelId="{E90B669E-4D14-4927-BDA2-A8233AEDA1AA}" type="pres">
      <dgm:prSet presAssocID="{C9F27DF9-A703-440C-B880-3A7402C38BC7}" presName="dstNode" presStyleLbl="node1" presStyleIdx="0" presStyleCnt="4"/>
      <dgm:spPr/>
    </dgm:pt>
    <dgm:pt modelId="{027DAA3F-309D-4092-AD4F-B72D39637AA8}" type="pres">
      <dgm:prSet presAssocID="{75A693DD-79F8-415F-ADF2-AAAD64D03AD3}" presName="text_1" presStyleLbl="node1" presStyleIdx="0" presStyleCnt="4">
        <dgm:presLayoutVars>
          <dgm:bulletEnabled val="1"/>
        </dgm:presLayoutVars>
      </dgm:prSet>
      <dgm:spPr/>
    </dgm:pt>
    <dgm:pt modelId="{B8420C6A-C08E-41DB-9082-A55BDB9B7BCB}" type="pres">
      <dgm:prSet presAssocID="{75A693DD-79F8-415F-ADF2-AAAD64D03AD3}" presName="accent_1" presStyleCnt="0"/>
      <dgm:spPr/>
    </dgm:pt>
    <dgm:pt modelId="{DD1E6C1E-09E9-44CC-A55A-C447AEE06853}" type="pres">
      <dgm:prSet presAssocID="{75A693DD-79F8-415F-ADF2-AAAD64D03AD3}" presName="accentRepeatNode" presStyleLbl="solidFgAcc1" presStyleIdx="0" presStyleCnt="4"/>
      <dgm:spPr/>
    </dgm:pt>
    <dgm:pt modelId="{47F2CD71-573B-4376-A25F-5B3DEBE982B8}" type="pres">
      <dgm:prSet presAssocID="{0CA1C8A7-E12A-4CAB-A283-5FF3C3CC7639}" presName="text_2" presStyleLbl="node1" presStyleIdx="1" presStyleCnt="4">
        <dgm:presLayoutVars>
          <dgm:bulletEnabled val="1"/>
        </dgm:presLayoutVars>
      </dgm:prSet>
      <dgm:spPr/>
    </dgm:pt>
    <dgm:pt modelId="{000C353B-FA67-4BD5-97EB-CC4E73A23C4C}" type="pres">
      <dgm:prSet presAssocID="{0CA1C8A7-E12A-4CAB-A283-5FF3C3CC7639}" presName="accent_2" presStyleCnt="0"/>
      <dgm:spPr/>
    </dgm:pt>
    <dgm:pt modelId="{B6C3AC81-FC1E-42B2-9A98-BC076EE4094A}" type="pres">
      <dgm:prSet presAssocID="{0CA1C8A7-E12A-4CAB-A283-5FF3C3CC7639}" presName="accentRepeatNode" presStyleLbl="solidFgAcc1" presStyleIdx="1" presStyleCnt="4"/>
      <dgm:spPr/>
    </dgm:pt>
    <dgm:pt modelId="{687DC87E-5FEC-4E00-BC3D-68B89366FF62}" type="pres">
      <dgm:prSet presAssocID="{97C63687-D7C4-461B-BD8A-4CE51F86547B}" presName="text_3" presStyleLbl="node1" presStyleIdx="2" presStyleCnt="4">
        <dgm:presLayoutVars>
          <dgm:bulletEnabled val="1"/>
        </dgm:presLayoutVars>
      </dgm:prSet>
      <dgm:spPr/>
    </dgm:pt>
    <dgm:pt modelId="{389A28F6-465B-4152-BD9C-DDDA4C5599C7}" type="pres">
      <dgm:prSet presAssocID="{97C63687-D7C4-461B-BD8A-4CE51F86547B}" presName="accent_3" presStyleCnt="0"/>
      <dgm:spPr/>
    </dgm:pt>
    <dgm:pt modelId="{C7795CB5-3D25-49DD-8277-96E660E744C6}" type="pres">
      <dgm:prSet presAssocID="{97C63687-D7C4-461B-BD8A-4CE51F86547B}" presName="accentRepeatNode" presStyleLbl="solidFgAcc1" presStyleIdx="2" presStyleCnt="4"/>
      <dgm:spPr/>
    </dgm:pt>
    <dgm:pt modelId="{C5FC0418-E065-4EF3-9CE2-3625D44F5EE4}" type="pres">
      <dgm:prSet presAssocID="{D76B5595-CF2A-4D52-B5D5-5FE7ACDED294}" presName="text_4" presStyleLbl="node1" presStyleIdx="3" presStyleCnt="4">
        <dgm:presLayoutVars>
          <dgm:bulletEnabled val="1"/>
        </dgm:presLayoutVars>
      </dgm:prSet>
      <dgm:spPr/>
    </dgm:pt>
    <dgm:pt modelId="{FEF3B553-06A3-4141-90B9-C3170D14FCA5}" type="pres">
      <dgm:prSet presAssocID="{D76B5595-CF2A-4D52-B5D5-5FE7ACDED294}" presName="accent_4" presStyleCnt="0"/>
      <dgm:spPr/>
    </dgm:pt>
    <dgm:pt modelId="{E2B0FD6E-6609-4F2E-908E-9352E2732D1F}" type="pres">
      <dgm:prSet presAssocID="{D76B5595-CF2A-4D52-B5D5-5FE7ACDED294}" presName="accentRepeatNode" presStyleLbl="solidFgAcc1" presStyleIdx="3" presStyleCnt="4"/>
      <dgm:spPr/>
    </dgm:pt>
  </dgm:ptLst>
  <dgm:cxnLst>
    <dgm:cxn modelId="{43E44D01-0FE6-404E-9698-07C6594C605C}" srcId="{C9F27DF9-A703-440C-B880-3A7402C38BC7}" destId="{0CA1C8A7-E12A-4CAB-A283-5FF3C3CC7639}" srcOrd="1" destOrd="0" parTransId="{63BA70F1-83CF-4E16-A1EE-2414875F8FB7}" sibTransId="{F46BFD62-DA92-4161-A9E0-A8E41E8FA336}"/>
    <dgm:cxn modelId="{B16BA910-05B6-4454-9E10-FD85897EFB99}" type="presOf" srcId="{97C63687-D7C4-461B-BD8A-4CE51F86547B}" destId="{687DC87E-5FEC-4E00-BC3D-68B89366FF62}" srcOrd="0" destOrd="0" presId="urn:microsoft.com/office/officeart/2008/layout/VerticalCurvedList"/>
    <dgm:cxn modelId="{84DC7D30-0352-4AB8-83F5-6C0023F6ADC6}" type="presOf" srcId="{021B4311-363F-4C54-8539-020265F56FA9}" destId="{B39EAC40-0AAA-4D29-ACE6-88ACF039D5BA}" srcOrd="0" destOrd="0" presId="urn:microsoft.com/office/officeart/2008/layout/VerticalCurvedList"/>
    <dgm:cxn modelId="{DEA22D48-F04F-4FEF-BF65-228B9DF01767}" srcId="{C9F27DF9-A703-440C-B880-3A7402C38BC7}" destId="{97C63687-D7C4-461B-BD8A-4CE51F86547B}" srcOrd="2" destOrd="0" parTransId="{2E2EB791-1B25-42D8-84A0-3BC657A89CE4}" sibTransId="{638FEF79-170C-4494-A691-9A5F76901B73}"/>
    <dgm:cxn modelId="{1BAD155A-6DB0-4E37-8BA2-2399E2BAE168}" type="presOf" srcId="{C9F27DF9-A703-440C-B880-3A7402C38BC7}" destId="{4125722E-B0EC-4A1D-AA6E-F933814FDA0C}" srcOrd="0" destOrd="0" presId="urn:microsoft.com/office/officeart/2008/layout/VerticalCurvedList"/>
    <dgm:cxn modelId="{A539E67C-7857-41DF-9C12-E49A587BD038}" type="presOf" srcId="{0CA1C8A7-E12A-4CAB-A283-5FF3C3CC7639}" destId="{47F2CD71-573B-4376-A25F-5B3DEBE982B8}" srcOrd="0" destOrd="0" presId="urn:microsoft.com/office/officeart/2008/layout/VerticalCurvedList"/>
    <dgm:cxn modelId="{EB5C0B80-062D-4783-8BA9-0F9278898F20}" srcId="{C9F27DF9-A703-440C-B880-3A7402C38BC7}" destId="{D76B5595-CF2A-4D52-B5D5-5FE7ACDED294}" srcOrd="3" destOrd="0" parTransId="{51830650-6F2B-404F-AEEF-577FF4550540}" sibTransId="{053B8937-0480-40C2-A072-B45FA0177ECC}"/>
    <dgm:cxn modelId="{048D3592-3F51-40F7-89F8-5812CC3F3D68}" srcId="{C9F27DF9-A703-440C-B880-3A7402C38BC7}" destId="{75A693DD-79F8-415F-ADF2-AAAD64D03AD3}" srcOrd="0" destOrd="0" parTransId="{A361F453-04AA-46E9-A9D6-C7F266E4033A}" sibTransId="{021B4311-363F-4C54-8539-020265F56FA9}"/>
    <dgm:cxn modelId="{D166AECD-954F-4E24-BEC8-A1D4A2D6DF5D}" type="presOf" srcId="{75A693DD-79F8-415F-ADF2-AAAD64D03AD3}" destId="{027DAA3F-309D-4092-AD4F-B72D39637AA8}" srcOrd="0" destOrd="0" presId="urn:microsoft.com/office/officeart/2008/layout/VerticalCurvedList"/>
    <dgm:cxn modelId="{862B4FD8-6265-4C62-9DFB-A094371F0427}" type="presOf" srcId="{D76B5595-CF2A-4D52-B5D5-5FE7ACDED294}" destId="{C5FC0418-E065-4EF3-9CE2-3625D44F5EE4}" srcOrd="0" destOrd="0" presId="urn:microsoft.com/office/officeart/2008/layout/VerticalCurvedList"/>
    <dgm:cxn modelId="{3ECE58B0-2F48-4956-9185-4CDD354D70E8}" type="presParOf" srcId="{4125722E-B0EC-4A1D-AA6E-F933814FDA0C}" destId="{5AAAEFDE-21F3-4DED-99E3-8E4F7E26224F}" srcOrd="0" destOrd="0" presId="urn:microsoft.com/office/officeart/2008/layout/VerticalCurvedList"/>
    <dgm:cxn modelId="{39851F0A-8C0F-46AC-82C9-48E8B95CA85E}" type="presParOf" srcId="{5AAAEFDE-21F3-4DED-99E3-8E4F7E26224F}" destId="{8D62AD65-2F3E-4F4F-A787-BBBED24A2E5D}" srcOrd="0" destOrd="0" presId="urn:microsoft.com/office/officeart/2008/layout/VerticalCurvedList"/>
    <dgm:cxn modelId="{B5B138B0-897F-48E9-8B41-3BA4772733DA}" type="presParOf" srcId="{8D62AD65-2F3E-4F4F-A787-BBBED24A2E5D}" destId="{FED5ED0D-8D23-4804-AEB1-2149E1FE095E}" srcOrd="0" destOrd="0" presId="urn:microsoft.com/office/officeart/2008/layout/VerticalCurvedList"/>
    <dgm:cxn modelId="{C8B222E2-1318-480E-B40D-69CF11E1C7AC}" type="presParOf" srcId="{8D62AD65-2F3E-4F4F-A787-BBBED24A2E5D}" destId="{B39EAC40-0AAA-4D29-ACE6-88ACF039D5BA}" srcOrd="1" destOrd="0" presId="urn:microsoft.com/office/officeart/2008/layout/VerticalCurvedList"/>
    <dgm:cxn modelId="{9D3BDEFD-66D6-482D-838D-7FF6AC0A77D6}" type="presParOf" srcId="{8D62AD65-2F3E-4F4F-A787-BBBED24A2E5D}" destId="{B3E8F505-BE1F-4E13-A92B-8B8C7083E244}" srcOrd="2" destOrd="0" presId="urn:microsoft.com/office/officeart/2008/layout/VerticalCurvedList"/>
    <dgm:cxn modelId="{BAFCC73B-144D-4277-9E23-45B9AAD45406}" type="presParOf" srcId="{8D62AD65-2F3E-4F4F-A787-BBBED24A2E5D}" destId="{E90B669E-4D14-4927-BDA2-A8233AEDA1AA}" srcOrd="3" destOrd="0" presId="urn:microsoft.com/office/officeart/2008/layout/VerticalCurvedList"/>
    <dgm:cxn modelId="{D3955190-E821-4420-9016-CCBAAFA7C3D3}" type="presParOf" srcId="{5AAAEFDE-21F3-4DED-99E3-8E4F7E26224F}" destId="{027DAA3F-309D-4092-AD4F-B72D39637AA8}" srcOrd="1" destOrd="0" presId="urn:microsoft.com/office/officeart/2008/layout/VerticalCurvedList"/>
    <dgm:cxn modelId="{AC65588B-7085-4476-8AC3-564F98DFC48F}" type="presParOf" srcId="{5AAAEFDE-21F3-4DED-99E3-8E4F7E26224F}" destId="{B8420C6A-C08E-41DB-9082-A55BDB9B7BCB}" srcOrd="2" destOrd="0" presId="urn:microsoft.com/office/officeart/2008/layout/VerticalCurvedList"/>
    <dgm:cxn modelId="{E283B089-81C4-4917-89DA-4232E428370D}" type="presParOf" srcId="{B8420C6A-C08E-41DB-9082-A55BDB9B7BCB}" destId="{DD1E6C1E-09E9-44CC-A55A-C447AEE06853}" srcOrd="0" destOrd="0" presId="urn:microsoft.com/office/officeart/2008/layout/VerticalCurvedList"/>
    <dgm:cxn modelId="{C3EAC433-31A3-4152-AFB7-A1C3E8A678EE}" type="presParOf" srcId="{5AAAEFDE-21F3-4DED-99E3-8E4F7E26224F}" destId="{47F2CD71-573B-4376-A25F-5B3DEBE982B8}" srcOrd="3" destOrd="0" presId="urn:microsoft.com/office/officeart/2008/layout/VerticalCurvedList"/>
    <dgm:cxn modelId="{9BBA79BB-BB39-4E9D-8888-878C2324A328}" type="presParOf" srcId="{5AAAEFDE-21F3-4DED-99E3-8E4F7E26224F}" destId="{000C353B-FA67-4BD5-97EB-CC4E73A23C4C}" srcOrd="4" destOrd="0" presId="urn:microsoft.com/office/officeart/2008/layout/VerticalCurvedList"/>
    <dgm:cxn modelId="{CB4ED616-F23B-41A2-828C-954753212744}" type="presParOf" srcId="{000C353B-FA67-4BD5-97EB-CC4E73A23C4C}" destId="{B6C3AC81-FC1E-42B2-9A98-BC076EE4094A}" srcOrd="0" destOrd="0" presId="urn:microsoft.com/office/officeart/2008/layout/VerticalCurvedList"/>
    <dgm:cxn modelId="{CD88DD36-7DB6-426F-B2E6-1CAF34A78C4C}" type="presParOf" srcId="{5AAAEFDE-21F3-4DED-99E3-8E4F7E26224F}" destId="{687DC87E-5FEC-4E00-BC3D-68B89366FF62}" srcOrd="5" destOrd="0" presId="urn:microsoft.com/office/officeart/2008/layout/VerticalCurvedList"/>
    <dgm:cxn modelId="{889ED738-E1B0-4066-A11F-BC1185F35A62}" type="presParOf" srcId="{5AAAEFDE-21F3-4DED-99E3-8E4F7E26224F}" destId="{389A28F6-465B-4152-BD9C-DDDA4C5599C7}" srcOrd="6" destOrd="0" presId="urn:microsoft.com/office/officeart/2008/layout/VerticalCurvedList"/>
    <dgm:cxn modelId="{242E387E-83CD-4FDA-AB7E-BFB47BED4466}" type="presParOf" srcId="{389A28F6-465B-4152-BD9C-DDDA4C5599C7}" destId="{C7795CB5-3D25-49DD-8277-96E660E744C6}" srcOrd="0" destOrd="0" presId="urn:microsoft.com/office/officeart/2008/layout/VerticalCurvedList"/>
    <dgm:cxn modelId="{82ABDC81-2B93-41DF-8DDE-AEE83254C25E}" type="presParOf" srcId="{5AAAEFDE-21F3-4DED-99E3-8E4F7E26224F}" destId="{C5FC0418-E065-4EF3-9CE2-3625D44F5EE4}" srcOrd="7" destOrd="0" presId="urn:microsoft.com/office/officeart/2008/layout/VerticalCurvedList"/>
    <dgm:cxn modelId="{8CD09D0C-6D3C-4BF3-BC65-44B7F0D2CBB0}" type="presParOf" srcId="{5AAAEFDE-21F3-4DED-99E3-8E4F7E26224F}" destId="{FEF3B553-06A3-4141-90B9-C3170D14FCA5}" srcOrd="8" destOrd="0" presId="urn:microsoft.com/office/officeart/2008/layout/VerticalCurvedList"/>
    <dgm:cxn modelId="{644336DC-D7D5-4B33-9FF4-DB94C6199AAF}" type="presParOf" srcId="{FEF3B553-06A3-4141-90B9-C3170D14FCA5}" destId="{E2B0FD6E-6609-4F2E-908E-9352E2732D1F}"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01C5A3A-F8F0-49A8-82D5-E5F3761D51ED}" type="doc">
      <dgm:prSet loTypeId="urn:microsoft.com/office/officeart/2009/3/layout/IncreasingArrowsProcess" loCatId="process" qsTypeId="urn:microsoft.com/office/officeart/2005/8/quickstyle/simple1" qsCatId="simple" csTypeId="urn:microsoft.com/office/officeart/2005/8/colors/colorful3" csCatId="colorful" phldr="1"/>
      <dgm:spPr/>
      <dgm:t>
        <a:bodyPr/>
        <a:lstStyle/>
        <a:p>
          <a:endParaRPr lang="en-GB"/>
        </a:p>
      </dgm:t>
    </dgm:pt>
    <dgm:pt modelId="{CBB4F6BB-FCF6-4FA1-8C79-43176571B3BC}">
      <dgm:prSet phldrT="[Text]"/>
      <dgm:spPr/>
      <dgm:t>
        <a:bodyPr/>
        <a:lstStyle/>
        <a:p>
          <a:r>
            <a:rPr lang="en-GB" dirty="0"/>
            <a:t>1993 Stephen Lawrence murder</a:t>
          </a:r>
        </a:p>
      </dgm:t>
    </dgm:pt>
    <dgm:pt modelId="{AA0AEECF-A950-4C77-A3E2-96FB6D462C1E}" type="parTrans" cxnId="{FE2A529B-2F71-4593-8557-22D3B0054856}">
      <dgm:prSet/>
      <dgm:spPr/>
      <dgm:t>
        <a:bodyPr/>
        <a:lstStyle/>
        <a:p>
          <a:endParaRPr lang="en-GB"/>
        </a:p>
      </dgm:t>
    </dgm:pt>
    <dgm:pt modelId="{9C94B93E-3561-48FF-A346-32E713FCDF12}" type="sibTrans" cxnId="{FE2A529B-2F71-4593-8557-22D3B0054856}">
      <dgm:prSet/>
      <dgm:spPr/>
      <dgm:t>
        <a:bodyPr/>
        <a:lstStyle/>
        <a:p>
          <a:endParaRPr lang="en-GB"/>
        </a:p>
      </dgm:t>
    </dgm:pt>
    <dgm:pt modelId="{52387933-78F8-4F22-95AE-2541AE2A1F86}">
      <dgm:prSet phldrT="[Text]"/>
      <dgm:spPr/>
      <dgm:t>
        <a:bodyPr/>
        <a:lstStyle/>
        <a:p>
          <a:r>
            <a:rPr lang="en-GB" dirty="0"/>
            <a:t>McPherson report</a:t>
          </a:r>
        </a:p>
      </dgm:t>
    </dgm:pt>
    <dgm:pt modelId="{AC091646-6998-47F0-AFD3-67211D3FA8B3}" type="parTrans" cxnId="{B8CD46AA-A127-461C-9364-9D82AE4AB1BF}">
      <dgm:prSet/>
      <dgm:spPr/>
      <dgm:t>
        <a:bodyPr/>
        <a:lstStyle/>
        <a:p>
          <a:endParaRPr lang="en-GB"/>
        </a:p>
      </dgm:t>
    </dgm:pt>
    <dgm:pt modelId="{D1E39A73-98DA-49C1-87E8-395958B16EC0}" type="sibTrans" cxnId="{B8CD46AA-A127-461C-9364-9D82AE4AB1BF}">
      <dgm:prSet/>
      <dgm:spPr/>
      <dgm:t>
        <a:bodyPr/>
        <a:lstStyle/>
        <a:p>
          <a:endParaRPr lang="en-GB"/>
        </a:p>
      </dgm:t>
    </dgm:pt>
    <dgm:pt modelId="{0AE6F3F0-005B-4077-B792-DF0AF3374251}">
      <dgm:prSet phldrT="[Text]"/>
      <dgm:spPr/>
      <dgm:t>
        <a:bodyPr/>
        <a:lstStyle/>
        <a:p>
          <a:r>
            <a:rPr lang="en-GB" dirty="0"/>
            <a:t>Race Relations (Amendment ) Act 2000</a:t>
          </a:r>
        </a:p>
      </dgm:t>
    </dgm:pt>
    <dgm:pt modelId="{721000A5-612F-4480-8E45-859B7FA19AA3}" type="parTrans" cxnId="{6E5289C6-8EDA-4CC0-84BA-CCC538BEC978}">
      <dgm:prSet/>
      <dgm:spPr/>
      <dgm:t>
        <a:bodyPr/>
        <a:lstStyle/>
        <a:p>
          <a:endParaRPr lang="en-GB"/>
        </a:p>
      </dgm:t>
    </dgm:pt>
    <dgm:pt modelId="{E2E3A697-659A-4550-8AB3-10359E041081}" type="sibTrans" cxnId="{6E5289C6-8EDA-4CC0-84BA-CCC538BEC978}">
      <dgm:prSet/>
      <dgm:spPr/>
      <dgm:t>
        <a:bodyPr/>
        <a:lstStyle/>
        <a:p>
          <a:endParaRPr lang="en-GB"/>
        </a:p>
      </dgm:t>
    </dgm:pt>
    <dgm:pt modelId="{0A09B885-3DFC-4AE8-9963-6F8AAC79BDF7}">
      <dgm:prSet phldrT="[Text]"/>
      <dgm:spPr/>
      <dgm:t>
        <a:bodyPr/>
        <a:lstStyle/>
        <a:p>
          <a:r>
            <a:rPr lang="en-GB" dirty="0"/>
            <a:t>Public Sector Equality Duty</a:t>
          </a:r>
        </a:p>
      </dgm:t>
    </dgm:pt>
    <dgm:pt modelId="{F22AA717-DE26-4B1C-BEF7-1F60BCE30435}" type="parTrans" cxnId="{6CB876C9-F387-4990-B9C6-72EA43D63578}">
      <dgm:prSet/>
      <dgm:spPr/>
      <dgm:t>
        <a:bodyPr/>
        <a:lstStyle/>
        <a:p>
          <a:endParaRPr lang="en-GB"/>
        </a:p>
      </dgm:t>
    </dgm:pt>
    <dgm:pt modelId="{24652E4A-630A-468A-A63A-DBD6407B25B7}" type="sibTrans" cxnId="{6CB876C9-F387-4990-B9C6-72EA43D63578}">
      <dgm:prSet/>
      <dgm:spPr/>
      <dgm:t>
        <a:bodyPr/>
        <a:lstStyle/>
        <a:p>
          <a:endParaRPr lang="en-GB"/>
        </a:p>
      </dgm:t>
    </dgm:pt>
    <dgm:pt modelId="{9C319669-2F80-429C-B4F0-54655A98D254}">
      <dgm:prSet phldrT="[Text]"/>
      <dgm:spPr/>
      <dgm:t>
        <a:bodyPr/>
        <a:lstStyle/>
        <a:p>
          <a:r>
            <a:rPr lang="en-GB" dirty="0"/>
            <a:t>2014 – Stop/Search Scheme</a:t>
          </a:r>
        </a:p>
      </dgm:t>
    </dgm:pt>
    <dgm:pt modelId="{BD41B303-CD1F-46C9-8375-DA68F889DE32}" type="parTrans" cxnId="{6CD7C6CE-A73D-4781-A82D-B4B6DD7AFD77}">
      <dgm:prSet/>
      <dgm:spPr/>
      <dgm:t>
        <a:bodyPr/>
        <a:lstStyle/>
        <a:p>
          <a:endParaRPr lang="en-GB"/>
        </a:p>
      </dgm:t>
    </dgm:pt>
    <dgm:pt modelId="{8A877A56-2432-4049-9ADD-C0875AA2E36A}" type="sibTrans" cxnId="{6CD7C6CE-A73D-4781-A82D-B4B6DD7AFD77}">
      <dgm:prSet/>
      <dgm:spPr/>
      <dgm:t>
        <a:bodyPr/>
        <a:lstStyle/>
        <a:p>
          <a:endParaRPr lang="en-GB"/>
        </a:p>
      </dgm:t>
    </dgm:pt>
    <dgm:pt modelId="{C16B5B38-95CA-4726-BC71-0E5BF0AE8BB3}">
      <dgm:prSet phldrT="[Text]"/>
      <dgm:spPr/>
      <dgm:t>
        <a:bodyPr/>
        <a:lstStyle/>
        <a:p>
          <a:r>
            <a:rPr lang="en-GB" dirty="0"/>
            <a:t>Aim of achieving greater transparency, community involvement , improve public trust and confidence</a:t>
          </a:r>
        </a:p>
      </dgm:t>
    </dgm:pt>
    <dgm:pt modelId="{BD17D0BB-49CC-4CA6-9384-3DE6ED49709E}" type="parTrans" cxnId="{386120D6-9B3F-4FCB-B632-7692D7F0D1DC}">
      <dgm:prSet/>
      <dgm:spPr/>
      <dgm:t>
        <a:bodyPr/>
        <a:lstStyle/>
        <a:p>
          <a:endParaRPr lang="en-GB"/>
        </a:p>
      </dgm:t>
    </dgm:pt>
    <dgm:pt modelId="{EC3079A4-9E01-491E-8183-835915DD3FB7}" type="sibTrans" cxnId="{386120D6-9B3F-4FCB-B632-7692D7F0D1DC}">
      <dgm:prSet/>
      <dgm:spPr/>
      <dgm:t>
        <a:bodyPr/>
        <a:lstStyle/>
        <a:p>
          <a:endParaRPr lang="en-GB"/>
        </a:p>
      </dgm:t>
    </dgm:pt>
    <dgm:pt modelId="{7137129C-0E5C-4C6E-B343-DB389593D059}">
      <dgm:prSet phldrT="[Text]"/>
      <dgm:spPr/>
      <dgm:t>
        <a:bodyPr/>
        <a:lstStyle/>
        <a:p>
          <a:r>
            <a:rPr lang="en-GB" dirty="0"/>
            <a:t>Issues for society &amp; policing</a:t>
          </a:r>
        </a:p>
      </dgm:t>
    </dgm:pt>
    <dgm:pt modelId="{963883CC-E5CD-43CF-B8B6-E50EBC067AC8}" type="parTrans" cxnId="{96F24C30-D43E-41D1-B570-10AA3FFA2BA6}">
      <dgm:prSet/>
      <dgm:spPr/>
      <dgm:t>
        <a:bodyPr/>
        <a:lstStyle/>
        <a:p>
          <a:endParaRPr lang="en-GB"/>
        </a:p>
      </dgm:t>
    </dgm:pt>
    <dgm:pt modelId="{4708FA20-07FC-4FF5-B91A-FB57FA8BC257}" type="sibTrans" cxnId="{96F24C30-D43E-41D1-B570-10AA3FFA2BA6}">
      <dgm:prSet/>
      <dgm:spPr/>
      <dgm:t>
        <a:bodyPr/>
        <a:lstStyle/>
        <a:p>
          <a:endParaRPr lang="en-GB"/>
        </a:p>
      </dgm:t>
    </dgm:pt>
    <dgm:pt modelId="{DD8BF92C-7CAC-4345-A3E6-501E3FF5E4FF}">
      <dgm:prSet phldrT="[Text]"/>
      <dgm:spPr/>
      <dgm:t>
        <a:bodyPr/>
        <a:lstStyle/>
        <a:p>
          <a:r>
            <a:rPr lang="en-GB" dirty="0"/>
            <a:t>‘discriminatory society…marred by institutional racism… that required coordinated action’</a:t>
          </a:r>
        </a:p>
      </dgm:t>
    </dgm:pt>
    <dgm:pt modelId="{DD043042-2EB3-4D21-9EFA-54A10ACAAF92}" type="parTrans" cxnId="{5377F941-C711-4A06-9DE6-602ED84B177F}">
      <dgm:prSet/>
      <dgm:spPr/>
      <dgm:t>
        <a:bodyPr/>
        <a:lstStyle/>
        <a:p>
          <a:endParaRPr lang="en-GB"/>
        </a:p>
      </dgm:t>
    </dgm:pt>
    <dgm:pt modelId="{123E1C36-0810-49E5-9252-607D2BEA06A3}" type="sibTrans" cxnId="{5377F941-C711-4A06-9DE6-602ED84B177F}">
      <dgm:prSet/>
      <dgm:spPr/>
      <dgm:t>
        <a:bodyPr/>
        <a:lstStyle/>
        <a:p>
          <a:endParaRPr lang="en-GB"/>
        </a:p>
      </dgm:t>
    </dgm:pt>
    <dgm:pt modelId="{8A83D8EA-D67A-4549-8165-92CF1E634DE0}">
      <dgm:prSet phldrT="[Text]"/>
      <dgm:spPr/>
      <dgm:t>
        <a:bodyPr/>
        <a:lstStyle/>
        <a:p>
          <a:r>
            <a:rPr lang="en-GB" dirty="0"/>
            <a:t>Positive effect on tackling racism</a:t>
          </a:r>
        </a:p>
      </dgm:t>
    </dgm:pt>
    <dgm:pt modelId="{3D41192F-C181-4D9A-91A2-9C62D9348F91}" type="parTrans" cxnId="{0842B802-5F55-40D5-AF04-331E2CB53722}">
      <dgm:prSet/>
      <dgm:spPr/>
      <dgm:t>
        <a:bodyPr/>
        <a:lstStyle/>
        <a:p>
          <a:endParaRPr lang="en-GB"/>
        </a:p>
      </dgm:t>
    </dgm:pt>
    <dgm:pt modelId="{8C194F62-E41D-4532-90AF-C78D85B1C82B}" type="sibTrans" cxnId="{0842B802-5F55-40D5-AF04-331E2CB53722}">
      <dgm:prSet/>
      <dgm:spPr/>
      <dgm:t>
        <a:bodyPr/>
        <a:lstStyle/>
        <a:p>
          <a:endParaRPr lang="en-GB"/>
        </a:p>
      </dgm:t>
    </dgm:pt>
    <dgm:pt modelId="{A741BC5C-7D8B-4915-8078-034A342B86C5}">
      <dgm:prSet phldrT="[Text]"/>
      <dgm:spPr/>
      <dgm:t>
        <a:bodyPr/>
        <a:lstStyle/>
        <a:p>
          <a:r>
            <a:rPr lang="en-GB" dirty="0"/>
            <a:t>All Police Forces signed up</a:t>
          </a:r>
        </a:p>
      </dgm:t>
    </dgm:pt>
    <dgm:pt modelId="{2DBCCC9B-38C3-486D-849B-2F3266503B9F}" type="parTrans" cxnId="{5F99902B-15CA-4008-B5AD-86977813B318}">
      <dgm:prSet/>
      <dgm:spPr/>
      <dgm:t>
        <a:bodyPr/>
        <a:lstStyle/>
        <a:p>
          <a:endParaRPr lang="en-GB"/>
        </a:p>
      </dgm:t>
    </dgm:pt>
    <dgm:pt modelId="{17453036-FEAE-47D2-8DFA-EEE1E84A3E2C}" type="sibTrans" cxnId="{5F99902B-15CA-4008-B5AD-86977813B318}">
      <dgm:prSet/>
      <dgm:spPr/>
      <dgm:t>
        <a:bodyPr/>
        <a:lstStyle/>
        <a:p>
          <a:endParaRPr lang="en-GB"/>
        </a:p>
      </dgm:t>
    </dgm:pt>
    <dgm:pt modelId="{BB475242-3DCD-4F62-95F4-22D3F4383F31}">
      <dgm:prSet phldrT="[Text]"/>
      <dgm:spPr/>
      <dgm:t>
        <a:bodyPr/>
        <a:lstStyle/>
        <a:p>
          <a:r>
            <a:rPr lang="en-GB" dirty="0"/>
            <a:t>HMIC inspection 2016</a:t>
          </a:r>
        </a:p>
      </dgm:t>
    </dgm:pt>
    <dgm:pt modelId="{E0843F05-711C-4D53-B3BD-B7A1355B4D94}" type="parTrans" cxnId="{02C2AD68-62FA-429A-9CA8-5CB8FFCC5A60}">
      <dgm:prSet/>
      <dgm:spPr/>
      <dgm:t>
        <a:bodyPr/>
        <a:lstStyle/>
        <a:p>
          <a:endParaRPr lang="en-GB"/>
        </a:p>
      </dgm:t>
    </dgm:pt>
    <dgm:pt modelId="{FEEB57BC-8289-4797-BB5D-342AAD39AC2F}" type="sibTrans" cxnId="{02C2AD68-62FA-429A-9CA8-5CB8FFCC5A60}">
      <dgm:prSet/>
      <dgm:spPr/>
      <dgm:t>
        <a:bodyPr/>
        <a:lstStyle/>
        <a:p>
          <a:endParaRPr lang="en-GB"/>
        </a:p>
      </dgm:t>
    </dgm:pt>
    <dgm:pt modelId="{0D3CF38F-1F7D-439F-9A73-8B67D6AF5B9D}" type="pres">
      <dgm:prSet presAssocID="{101C5A3A-F8F0-49A8-82D5-E5F3761D51ED}" presName="Name0" presStyleCnt="0">
        <dgm:presLayoutVars>
          <dgm:chMax val="5"/>
          <dgm:chPref val="5"/>
          <dgm:dir/>
          <dgm:animLvl val="lvl"/>
        </dgm:presLayoutVars>
      </dgm:prSet>
      <dgm:spPr/>
    </dgm:pt>
    <dgm:pt modelId="{F4868605-EECB-4FCD-9DE2-4AA0455FA6BD}" type="pres">
      <dgm:prSet presAssocID="{CBB4F6BB-FCF6-4FA1-8C79-43176571B3BC}" presName="parentText1" presStyleLbl="node1" presStyleIdx="0" presStyleCnt="3">
        <dgm:presLayoutVars>
          <dgm:chMax/>
          <dgm:chPref val="3"/>
          <dgm:bulletEnabled val="1"/>
        </dgm:presLayoutVars>
      </dgm:prSet>
      <dgm:spPr/>
    </dgm:pt>
    <dgm:pt modelId="{DD7E4569-2DF4-448D-BC1F-DC85597F5B07}" type="pres">
      <dgm:prSet presAssocID="{CBB4F6BB-FCF6-4FA1-8C79-43176571B3BC}" presName="childText1" presStyleLbl="solidAlignAcc1" presStyleIdx="0" presStyleCnt="3">
        <dgm:presLayoutVars>
          <dgm:chMax val="0"/>
          <dgm:chPref val="0"/>
          <dgm:bulletEnabled val="1"/>
        </dgm:presLayoutVars>
      </dgm:prSet>
      <dgm:spPr/>
    </dgm:pt>
    <dgm:pt modelId="{1E8D0D33-F7F7-4CDA-9FD6-D04A32102BE7}" type="pres">
      <dgm:prSet presAssocID="{0AE6F3F0-005B-4077-B792-DF0AF3374251}" presName="parentText2" presStyleLbl="node1" presStyleIdx="1" presStyleCnt="3">
        <dgm:presLayoutVars>
          <dgm:chMax/>
          <dgm:chPref val="3"/>
          <dgm:bulletEnabled val="1"/>
        </dgm:presLayoutVars>
      </dgm:prSet>
      <dgm:spPr/>
    </dgm:pt>
    <dgm:pt modelId="{3E36FA51-3C0B-4797-BC43-BC125307CB26}" type="pres">
      <dgm:prSet presAssocID="{0AE6F3F0-005B-4077-B792-DF0AF3374251}" presName="childText2" presStyleLbl="solidAlignAcc1" presStyleIdx="1" presStyleCnt="3">
        <dgm:presLayoutVars>
          <dgm:chMax val="0"/>
          <dgm:chPref val="0"/>
          <dgm:bulletEnabled val="1"/>
        </dgm:presLayoutVars>
      </dgm:prSet>
      <dgm:spPr/>
    </dgm:pt>
    <dgm:pt modelId="{BD56D70E-4A03-4648-A3AC-FF22B7CF87B2}" type="pres">
      <dgm:prSet presAssocID="{9C319669-2F80-429C-B4F0-54655A98D254}" presName="parentText3" presStyleLbl="node1" presStyleIdx="2" presStyleCnt="3">
        <dgm:presLayoutVars>
          <dgm:chMax/>
          <dgm:chPref val="3"/>
          <dgm:bulletEnabled val="1"/>
        </dgm:presLayoutVars>
      </dgm:prSet>
      <dgm:spPr/>
    </dgm:pt>
    <dgm:pt modelId="{0E2C4353-2677-44C6-8A7D-698A6F310A5D}" type="pres">
      <dgm:prSet presAssocID="{9C319669-2F80-429C-B4F0-54655A98D254}" presName="childText3" presStyleLbl="solidAlignAcc1" presStyleIdx="2" presStyleCnt="3">
        <dgm:presLayoutVars>
          <dgm:chMax val="0"/>
          <dgm:chPref val="0"/>
          <dgm:bulletEnabled val="1"/>
        </dgm:presLayoutVars>
      </dgm:prSet>
      <dgm:spPr/>
    </dgm:pt>
  </dgm:ptLst>
  <dgm:cxnLst>
    <dgm:cxn modelId="{0842B802-5F55-40D5-AF04-331E2CB53722}" srcId="{0AE6F3F0-005B-4077-B792-DF0AF3374251}" destId="{8A83D8EA-D67A-4549-8165-92CF1E634DE0}" srcOrd="1" destOrd="0" parTransId="{3D41192F-C181-4D9A-91A2-9C62D9348F91}" sibTransId="{8C194F62-E41D-4532-90AF-C78D85B1C82B}"/>
    <dgm:cxn modelId="{5F99902B-15CA-4008-B5AD-86977813B318}" srcId="{9C319669-2F80-429C-B4F0-54655A98D254}" destId="{A741BC5C-7D8B-4915-8078-034A342B86C5}" srcOrd="1" destOrd="0" parTransId="{2DBCCC9B-38C3-486D-849B-2F3266503B9F}" sibTransId="{17453036-FEAE-47D2-8DFA-EEE1E84A3E2C}"/>
    <dgm:cxn modelId="{96F24C30-D43E-41D1-B570-10AA3FFA2BA6}" srcId="{CBB4F6BB-FCF6-4FA1-8C79-43176571B3BC}" destId="{7137129C-0E5C-4C6E-B343-DB389593D059}" srcOrd="0" destOrd="0" parTransId="{963883CC-E5CD-43CF-B8B6-E50EBC067AC8}" sibTransId="{4708FA20-07FC-4FF5-B91A-FB57FA8BC257}"/>
    <dgm:cxn modelId="{1400A830-9938-46E0-957C-1220435BBEF0}" type="presOf" srcId="{C16B5B38-95CA-4726-BC71-0E5BF0AE8BB3}" destId="{0E2C4353-2677-44C6-8A7D-698A6F310A5D}" srcOrd="0" destOrd="0" presId="urn:microsoft.com/office/officeart/2009/3/layout/IncreasingArrowsProcess"/>
    <dgm:cxn modelId="{5377F941-C711-4A06-9DE6-602ED84B177F}" srcId="{CBB4F6BB-FCF6-4FA1-8C79-43176571B3BC}" destId="{DD8BF92C-7CAC-4345-A3E6-501E3FF5E4FF}" srcOrd="2" destOrd="0" parTransId="{DD043042-2EB3-4D21-9EFA-54A10ACAAF92}" sibTransId="{123E1C36-0810-49E5-9252-607D2BEA06A3}"/>
    <dgm:cxn modelId="{02C2AD68-62FA-429A-9CA8-5CB8FFCC5A60}" srcId="{9C319669-2F80-429C-B4F0-54655A98D254}" destId="{BB475242-3DCD-4F62-95F4-22D3F4383F31}" srcOrd="2" destOrd="0" parTransId="{E0843F05-711C-4D53-B3BD-B7A1355B4D94}" sibTransId="{FEEB57BC-8289-4797-BB5D-342AAD39AC2F}"/>
    <dgm:cxn modelId="{02123B75-1D43-49D0-BEF5-7C67465BAA04}" type="presOf" srcId="{52387933-78F8-4F22-95AE-2541AE2A1F86}" destId="{DD7E4569-2DF4-448D-BC1F-DC85597F5B07}" srcOrd="0" destOrd="1" presId="urn:microsoft.com/office/officeart/2009/3/layout/IncreasingArrowsProcess"/>
    <dgm:cxn modelId="{68D5E075-B3A9-46DF-932E-98320EA917AE}" type="presOf" srcId="{9C319669-2F80-429C-B4F0-54655A98D254}" destId="{BD56D70E-4A03-4648-A3AC-FF22B7CF87B2}" srcOrd="0" destOrd="0" presId="urn:microsoft.com/office/officeart/2009/3/layout/IncreasingArrowsProcess"/>
    <dgm:cxn modelId="{ECB9A076-B18F-4501-A35C-3002D5B5F321}" type="presOf" srcId="{0A09B885-3DFC-4AE8-9963-6F8AAC79BDF7}" destId="{3E36FA51-3C0B-4797-BC43-BC125307CB26}" srcOrd="0" destOrd="0" presId="urn:microsoft.com/office/officeart/2009/3/layout/IncreasingArrowsProcess"/>
    <dgm:cxn modelId="{3DF90F7E-C439-4B9A-9093-0E1E81A98A39}" type="presOf" srcId="{A741BC5C-7D8B-4915-8078-034A342B86C5}" destId="{0E2C4353-2677-44C6-8A7D-698A6F310A5D}" srcOrd="0" destOrd="1" presId="urn:microsoft.com/office/officeart/2009/3/layout/IncreasingArrowsProcess"/>
    <dgm:cxn modelId="{26E63699-58C1-4E95-BE96-BADC7F24CB77}" type="presOf" srcId="{0AE6F3F0-005B-4077-B792-DF0AF3374251}" destId="{1E8D0D33-F7F7-4CDA-9FD6-D04A32102BE7}" srcOrd="0" destOrd="0" presId="urn:microsoft.com/office/officeart/2009/3/layout/IncreasingArrowsProcess"/>
    <dgm:cxn modelId="{5227EC9A-570D-4C77-9815-B2E848333AB2}" type="presOf" srcId="{DD8BF92C-7CAC-4345-A3E6-501E3FF5E4FF}" destId="{DD7E4569-2DF4-448D-BC1F-DC85597F5B07}" srcOrd="0" destOrd="2" presId="urn:microsoft.com/office/officeart/2009/3/layout/IncreasingArrowsProcess"/>
    <dgm:cxn modelId="{FE2A529B-2F71-4593-8557-22D3B0054856}" srcId="{101C5A3A-F8F0-49A8-82D5-E5F3761D51ED}" destId="{CBB4F6BB-FCF6-4FA1-8C79-43176571B3BC}" srcOrd="0" destOrd="0" parTransId="{AA0AEECF-A950-4C77-A3E2-96FB6D462C1E}" sibTransId="{9C94B93E-3561-48FF-A346-32E713FCDF12}"/>
    <dgm:cxn modelId="{B8CD46AA-A127-461C-9364-9D82AE4AB1BF}" srcId="{CBB4F6BB-FCF6-4FA1-8C79-43176571B3BC}" destId="{52387933-78F8-4F22-95AE-2541AE2A1F86}" srcOrd="1" destOrd="0" parTransId="{AC091646-6998-47F0-AFD3-67211D3FA8B3}" sibTransId="{D1E39A73-98DA-49C1-87E8-395958B16EC0}"/>
    <dgm:cxn modelId="{DE06C1B4-931D-4E8A-AB90-786102EB3D67}" type="presOf" srcId="{BB475242-3DCD-4F62-95F4-22D3F4383F31}" destId="{0E2C4353-2677-44C6-8A7D-698A6F310A5D}" srcOrd="0" destOrd="2" presId="urn:microsoft.com/office/officeart/2009/3/layout/IncreasingArrowsProcess"/>
    <dgm:cxn modelId="{FEC2CABA-8420-45D0-A016-A64FBA0A43ED}" type="presOf" srcId="{8A83D8EA-D67A-4549-8165-92CF1E634DE0}" destId="{3E36FA51-3C0B-4797-BC43-BC125307CB26}" srcOrd="0" destOrd="1" presId="urn:microsoft.com/office/officeart/2009/3/layout/IncreasingArrowsProcess"/>
    <dgm:cxn modelId="{8F9022BE-37F5-4B42-BA93-CFFED0266509}" type="presOf" srcId="{7137129C-0E5C-4C6E-B343-DB389593D059}" destId="{DD7E4569-2DF4-448D-BC1F-DC85597F5B07}" srcOrd="0" destOrd="0" presId="urn:microsoft.com/office/officeart/2009/3/layout/IncreasingArrowsProcess"/>
    <dgm:cxn modelId="{6E5289C6-8EDA-4CC0-84BA-CCC538BEC978}" srcId="{101C5A3A-F8F0-49A8-82D5-E5F3761D51ED}" destId="{0AE6F3F0-005B-4077-B792-DF0AF3374251}" srcOrd="1" destOrd="0" parTransId="{721000A5-612F-4480-8E45-859B7FA19AA3}" sibTransId="{E2E3A697-659A-4550-8AB3-10359E041081}"/>
    <dgm:cxn modelId="{6CB876C9-F387-4990-B9C6-72EA43D63578}" srcId="{0AE6F3F0-005B-4077-B792-DF0AF3374251}" destId="{0A09B885-3DFC-4AE8-9963-6F8AAC79BDF7}" srcOrd="0" destOrd="0" parTransId="{F22AA717-DE26-4B1C-BEF7-1F60BCE30435}" sibTransId="{24652E4A-630A-468A-A63A-DBD6407B25B7}"/>
    <dgm:cxn modelId="{6CD7C6CE-A73D-4781-A82D-B4B6DD7AFD77}" srcId="{101C5A3A-F8F0-49A8-82D5-E5F3761D51ED}" destId="{9C319669-2F80-429C-B4F0-54655A98D254}" srcOrd="2" destOrd="0" parTransId="{BD41B303-CD1F-46C9-8375-DA68F889DE32}" sibTransId="{8A877A56-2432-4049-9ADD-C0875AA2E36A}"/>
    <dgm:cxn modelId="{386120D6-9B3F-4FCB-B632-7692D7F0D1DC}" srcId="{9C319669-2F80-429C-B4F0-54655A98D254}" destId="{C16B5B38-95CA-4726-BC71-0E5BF0AE8BB3}" srcOrd="0" destOrd="0" parTransId="{BD17D0BB-49CC-4CA6-9384-3DE6ED49709E}" sibTransId="{EC3079A4-9E01-491E-8183-835915DD3FB7}"/>
    <dgm:cxn modelId="{F4166EF0-1F90-40C3-8CBF-326F22FB7898}" type="presOf" srcId="{101C5A3A-F8F0-49A8-82D5-E5F3761D51ED}" destId="{0D3CF38F-1F7D-439F-9A73-8B67D6AF5B9D}" srcOrd="0" destOrd="0" presId="urn:microsoft.com/office/officeart/2009/3/layout/IncreasingArrowsProcess"/>
    <dgm:cxn modelId="{0C2E65F9-D454-4194-A721-BBA1DBEB5A66}" type="presOf" srcId="{CBB4F6BB-FCF6-4FA1-8C79-43176571B3BC}" destId="{F4868605-EECB-4FCD-9DE2-4AA0455FA6BD}" srcOrd="0" destOrd="0" presId="urn:microsoft.com/office/officeart/2009/3/layout/IncreasingArrowsProcess"/>
    <dgm:cxn modelId="{BD2F8839-3DDB-4AF1-B2EE-12FAA1873C95}" type="presParOf" srcId="{0D3CF38F-1F7D-439F-9A73-8B67D6AF5B9D}" destId="{F4868605-EECB-4FCD-9DE2-4AA0455FA6BD}" srcOrd="0" destOrd="0" presId="urn:microsoft.com/office/officeart/2009/3/layout/IncreasingArrowsProcess"/>
    <dgm:cxn modelId="{D0ED0108-F975-4611-BA00-A754A1C68CCD}" type="presParOf" srcId="{0D3CF38F-1F7D-439F-9A73-8B67D6AF5B9D}" destId="{DD7E4569-2DF4-448D-BC1F-DC85597F5B07}" srcOrd="1" destOrd="0" presId="urn:microsoft.com/office/officeart/2009/3/layout/IncreasingArrowsProcess"/>
    <dgm:cxn modelId="{A35F5952-31C6-48D4-8C39-FAD67B962559}" type="presParOf" srcId="{0D3CF38F-1F7D-439F-9A73-8B67D6AF5B9D}" destId="{1E8D0D33-F7F7-4CDA-9FD6-D04A32102BE7}" srcOrd="2" destOrd="0" presId="urn:microsoft.com/office/officeart/2009/3/layout/IncreasingArrowsProcess"/>
    <dgm:cxn modelId="{9BEDFF57-22E6-4DFC-88C4-7D89935C1BE8}" type="presParOf" srcId="{0D3CF38F-1F7D-439F-9A73-8B67D6AF5B9D}" destId="{3E36FA51-3C0B-4797-BC43-BC125307CB26}" srcOrd="3" destOrd="0" presId="urn:microsoft.com/office/officeart/2009/3/layout/IncreasingArrowsProcess"/>
    <dgm:cxn modelId="{068BDB2A-BA7F-4994-8233-F14AB771905F}" type="presParOf" srcId="{0D3CF38F-1F7D-439F-9A73-8B67D6AF5B9D}" destId="{BD56D70E-4A03-4648-A3AC-FF22B7CF87B2}" srcOrd="4" destOrd="0" presId="urn:microsoft.com/office/officeart/2009/3/layout/IncreasingArrowsProcess"/>
    <dgm:cxn modelId="{173112DE-C5DE-432D-BC8F-C4F864416A2E}" type="presParOf" srcId="{0D3CF38F-1F7D-439F-9A73-8B67D6AF5B9D}" destId="{0E2C4353-2677-44C6-8A7D-698A6F310A5D}"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608711B-D3B6-42A8-9B2C-2B6F1DB4EE45}" type="doc">
      <dgm:prSet loTypeId="urn:microsoft.com/office/officeart/2005/8/layout/chart3" loCatId="cycle" qsTypeId="urn:microsoft.com/office/officeart/2005/8/quickstyle/simple1" qsCatId="simple" csTypeId="urn:microsoft.com/office/officeart/2005/8/colors/colorful3" csCatId="colorful" phldr="1"/>
      <dgm:spPr/>
      <dgm:t>
        <a:bodyPr/>
        <a:lstStyle/>
        <a:p>
          <a:endParaRPr lang="en-GB"/>
        </a:p>
      </dgm:t>
    </dgm:pt>
    <dgm:pt modelId="{9DE1C51A-EAD9-454B-BA10-714A0B5A3596}">
      <dgm:prSet phldrT="[Text]" custT="1"/>
      <dgm:spPr/>
      <dgm:t>
        <a:bodyPr/>
        <a:lstStyle/>
        <a:p>
          <a:r>
            <a:rPr lang="en-GB" sz="2400" b="1" dirty="0"/>
            <a:t>10</a:t>
          </a:r>
        </a:p>
      </dgm:t>
    </dgm:pt>
    <dgm:pt modelId="{B474ACBB-33B9-46EF-AA5C-CF8E69E65D12}" type="parTrans" cxnId="{D66D5147-EB40-4122-9BE3-9CFF6E9E905F}">
      <dgm:prSet/>
      <dgm:spPr/>
      <dgm:t>
        <a:bodyPr/>
        <a:lstStyle/>
        <a:p>
          <a:endParaRPr lang="en-GB"/>
        </a:p>
      </dgm:t>
    </dgm:pt>
    <dgm:pt modelId="{2ED326DF-0B13-420B-B47E-DBE452274F6F}" type="sibTrans" cxnId="{D66D5147-EB40-4122-9BE3-9CFF6E9E905F}">
      <dgm:prSet/>
      <dgm:spPr/>
      <dgm:t>
        <a:bodyPr/>
        <a:lstStyle/>
        <a:p>
          <a:endParaRPr lang="en-GB"/>
        </a:p>
      </dgm:t>
    </dgm:pt>
    <dgm:pt modelId="{C8B0B110-CB99-4577-B12F-3D25FCAF7CF8}">
      <dgm:prSet phldrT="[Text]" custT="1"/>
      <dgm:spPr/>
      <dgm:t>
        <a:bodyPr/>
        <a:lstStyle/>
        <a:p>
          <a:r>
            <a:rPr lang="en-GB" sz="2400" b="1" dirty="0"/>
            <a:t>43</a:t>
          </a:r>
        </a:p>
      </dgm:t>
    </dgm:pt>
    <dgm:pt modelId="{FDBE2AAE-4FE1-4E52-A78F-FC4867048644}" type="parTrans" cxnId="{B54F8F3A-79A9-49F1-948F-89084EBC841C}">
      <dgm:prSet/>
      <dgm:spPr/>
      <dgm:t>
        <a:bodyPr/>
        <a:lstStyle/>
        <a:p>
          <a:endParaRPr lang="en-GB"/>
        </a:p>
      </dgm:t>
    </dgm:pt>
    <dgm:pt modelId="{76847C76-5577-4B12-AC2D-DFE275B2E701}" type="sibTrans" cxnId="{B54F8F3A-79A9-49F1-948F-89084EBC841C}">
      <dgm:prSet/>
      <dgm:spPr/>
      <dgm:t>
        <a:bodyPr/>
        <a:lstStyle/>
        <a:p>
          <a:endParaRPr lang="en-GB"/>
        </a:p>
      </dgm:t>
    </dgm:pt>
    <dgm:pt modelId="{03F7C72C-0739-469D-B7F5-210834ABA2D9}">
      <dgm:prSet phldrT="[Text]" custT="1"/>
      <dgm:spPr/>
      <dgm:t>
        <a:bodyPr/>
        <a:lstStyle/>
        <a:p>
          <a:r>
            <a:rPr lang="en-GB" sz="2400" b="1" dirty="0"/>
            <a:t>7.7</a:t>
          </a:r>
        </a:p>
      </dgm:t>
    </dgm:pt>
    <dgm:pt modelId="{754C0600-8BB9-42B2-BCAE-A386C7B01354}" type="parTrans" cxnId="{458D41CA-BD7D-4870-B783-00C1E71E1949}">
      <dgm:prSet/>
      <dgm:spPr/>
      <dgm:t>
        <a:bodyPr/>
        <a:lstStyle/>
        <a:p>
          <a:endParaRPr lang="en-GB"/>
        </a:p>
      </dgm:t>
    </dgm:pt>
    <dgm:pt modelId="{E979A4B5-7F21-4467-BF4A-213066C4C605}" type="sibTrans" cxnId="{458D41CA-BD7D-4870-B783-00C1E71E1949}">
      <dgm:prSet/>
      <dgm:spPr/>
      <dgm:t>
        <a:bodyPr/>
        <a:lstStyle/>
        <a:p>
          <a:endParaRPr lang="en-GB"/>
        </a:p>
      </dgm:t>
    </dgm:pt>
    <dgm:pt modelId="{412CBC27-4E4F-4EB6-BBBE-406580B45CBA}">
      <dgm:prSet phldrT="[Text]"/>
      <dgm:spPr/>
      <dgm:t>
        <a:bodyPr/>
        <a:lstStyle/>
        <a:p>
          <a:r>
            <a:rPr lang="en-GB" dirty="0"/>
            <a:t>Consequence of embedded ideas of race and criminality”</a:t>
          </a:r>
        </a:p>
      </dgm:t>
    </dgm:pt>
    <dgm:pt modelId="{64D71931-EBCA-4FF5-809B-E711B137F304}" type="parTrans" cxnId="{D535DED2-6227-4510-BB29-4B46E211C250}">
      <dgm:prSet/>
      <dgm:spPr/>
      <dgm:t>
        <a:bodyPr/>
        <a:lstStyle/>
        <a:p>
          <a:endParaRPr lang="en-GB"/>
        </a:p>
      </dgm:t>
    </dgm:pt>
    <dgm:pt modelId="{AEA37059-3651-4554-92DF-4DB3A563E25A}" type="sibTrans" cxnId="{D535DED2-6227-4510-BB29-4B46E211C250}">
      <dgm:prSet/>
      <dgm:spPr/>
      <dgm:t>
        <a:bodyPr/>
        <a:lstStyle/>
        <a:p>
          <a:endParaRPr lang="en-GB"/>
        </a:p>
      </dgm:t>
    </dgm:pt>
    <dgm:pt modelId="{6E1C8306-5706-46B7-BBDB-230337315500}" type="pres">
      <dgm:prSet presAssocID="{E608711B-D3B6-42A8-9B2C-2B6F1DB4EE45}" presName="compositeShape" presStyleCnt="0">
        <dgm:presLayoutVars>
          <dgm:chMax val="7"/>
          <dgm:dir/>
          <dgm:resizeHandles val="exact"/>
        </dgm:presLayoutVars>
      </dgm:prSet>
      <dgm:spPr/>
    </dgm:pt>
    <dgm:pt modelId="{5D90E474-7E8E-40D1-A18D-D6A779F0C05F}" type="pres">
      <dgm:prSet presAssocID="{E608711B-D3B6-42A8-9B2C-2B6F1DB4EE45}" presName="wedge1" presStyleLbl="node1" presStyleIdx="0" presStyleCnt="4"/>
      <dgm:spPr/>
    </dgm:pt>
    <dgm:pt modelId="{B1B8AB6D-CA5D-4AFA-84CC-D0C9A0305BDE}" type="pres">
      <dgm:prSet presAssocID="{E608711B-D3B6-42A8-9B2C-2B6F1DB4EE45}" presName="wedge1Tx" presStyleLbl="node1" presStyleIdx="0" presStyleCnt="4">
        <dgm:presLayoutVars>
          <dgm:chMax val="0"/>
          <dgm:chPref val="0"/>
          <dgm:bulletEnabled val="1"/>
        </dgm:presLayoutVars>
      </dgm:prSet>
      <dgm:spPr/>
    </dgm:pt>
    <dgm:pt modelId="{EDD23E96-F09F-4BE3-BB3C-2E3377184DDF}" type="pres">
      <dgm:prSet presAssocID="{E608711B-D3B6-42A8-9B2C-2B6F1DB4EE45}" presName="wedge2" presStyleLbl="node1" presStyleIdx="1" presStyleCnt="4"/>
      <dgm:spPr/>
    </dgm:pt>
    <dgm:pt modelId="{C16679E8-2EAE-4CF7-A20B-6F252E248BF3}" type="pres">
      <dgm:prSet presAssocID="{E608711B-D3B6-42A8-9B2C-2B6F1DB4EE45}" presName="wedge2Tx" presStyleLbl="node1" presStyleIdx="1" presStyleCnt="4">
        <dgm:presLayoutVars>
          <dgm:chMax val="0"/>
          <dgm:chPref val="0"/>
          <dgm:bulletEnabled val="1"/>
        </dgm:presLayoutVars>
      </dgm:prSet>
      <dgm:spPr/>
    </dgm:pt>
    <dgm:pt modelId="{3202ACC2-D60D-4755-81FB-5E72E2869F37}" type="pres">
      <dgm:prSet presAssocID="{E608711B-D3B6-42A8-9B2C-2B6F1DB4EE45}" presName="wedge3" presStyleLbl="node1" presStyleIdx="2" presStyleCnt="4"/>
      <dgm:spPr/>
    </dgm:pt>
    <dgm:pt modelId="{B34D7B6E-2123-449F-90C5-9FEAA0D8160C}" type="pres">
      <dgm:prSet presAssocID="{E608711B-D3B6-42A8-9B2C-2B6F1DB4EE45}" presName="wedge3Tx" presStyleLbl="node1" presStyleIdx="2" presStyleCnt="4">
        <dgm:presLayoutVars>
          <dgm:chMax val="0"/>
          <dgm:chPref val="0"/>
          <dgm:bulletEnabled val="1"/>
        </dgm:presLayoutVars>
      </dgm:prSet>
      <dgm:spPr/>
    </dgm:pt>
    <dgm:pt modelId="{76B163BA-8DAD-40A8-9C51-4F8CEBE728CC}" type="pres">
      <dgm:prSet presAssocID="{E608711B-D3B6-42A8-9B2C-2B6F1DB4EE45}" presName="wedge4" presStyleLbl="node1" presStyleIdx="3" presStyleCnt="4"/>
      <dgm:spPr/>
    </dgm:pt>
    <dgm:pt modelId="{C4B0DF12-A53A-4380-BD73-AF1075D51913}" type="pres">
      <dgm:prSet presAssocID="{E608711B-D3B6-42A8-9B2C-2B6F1DB4EE45}" presName="wedge4Tx" presStyleLbl="node1" presStyleIdx="3" presStyleCnt="4">
        <dgm:presLayoutVars>
          <dgm:chMax val="0"/>
          <dgm:chPref val="0"/>
          <dgm:bulletEnabled val="1"/>
        </dgm:presLayoutVars>
      </dgm:prSet>
      <dgm:spPr/>
    </dgm:pt>
  </dgm:ptLst>
  <dgm:cxnLst>
    <dgm:cxn modelId="{A6409838-901D-42C6-8572-3406D6841EE2}" type="presOf" srcId="{C8B0B110-CB99-4577-B12F-3D25FCAF7CF8}" destId="{C16679E8-2EAE-4CF7-A20B-6F252E248BF3}" srcOrd="1" destOrd="0" presId="urn:microsoft.com/office/officeart/2005/8/layout/chart3"/>
    <dgm:cxn modelId="{B54F8F3A-79A9-49F1-948F-89084EBC841C}" srcId="{E608711B-D3B6-42A8-9B2C-2B6F1DB4EE45}" destId="{C8B0B110-CB99-4577-B12F-3D25FCAF7CF8}" srcOrd="1" destOrd="0" parTransId="{FDBE2AAE-4FE1-4E52-A78F-FC4867048644}" sibTransId="{76847C76-5577-4B12-AC2D-DFE275B2E701}"/>
    <dgm:cxn modelId="{DEB3C13A-04F3-4579-9379-98F5A7E73000}" type="presOf" srcId="{03F7C72C-0739-469D-B7F5-210834ABA2D9}" destId="{3202ACC2-D60D-4755-81FB-5E72E2869F37}" srcOrd="0" destOrd="0" presId="urn:microsoft.com/office/officeart/2005/8/layout/chart3"/>
    <dgm:cxn modelId="{77A1A760-B38C-4ED3-8F91-BA612BC766E5}" type="presOf" srcId="{E608711B-D3B6-42A8-9B2C-2B6F1DB4EE45}" destId="{6E1C8306-5706-46B7-BBDB-230337315500}" srcOrd="0" destOrd="0" presId="urn:microsoft.com/office/officeart/2005/8/layout/chart3"/>
    <dgm:cxn modelId="{D66D5147-EB40-4122-9BE3-9CFF6E9E905F}" srcId="{E608711B-D3B6-42A8-9B2C-2B6F1DB4EE45}" destId="{9DE1C51A-EAD9-454B-BA10-714A0B5A3596}" srcOrd="0" destOrd="0" parTransId="{B474ACBB-33B9-46EF-AA5C-CF8E69E65D12}" sibTransId="{2ED326DF-0B13-420B-B47E-DBE452274F6F}"/>
    <dgm:cxn modelId="{5DFAFD85-2547-4D35-9568-ECF26DB8B8E7}" type="presOf" srcId="{9DE1C51A-EAD9-454B-BA10-714A0B5A3596}" destId="{5D90E474-7E8E-40D1-A18D-D6A779F0C05F}" srcOrd="0" destOrd="0" presId="urn:microsoft.com/office/officeart/2005/8/layout/chart3"/>
    <dgm:cxn modelId="{E1D78088-C29A-4C6E-842D-103FE39E9918}" type="presOf" srcId="{412CBC27-4E4F-4EB6-BBBE-406580B45CBA}" destId="{76B163BA-8DAD-40A8-9C51-4F8CEBE728CC}" srcOrd="0" destOrd="0" presId="urn:microsoft.com/office/officeart/2005/8/layout/chart3"/>
    <dgm:cxn modelId="{0B18668D-F888-4695-9A12-55ABA962ABDC}" type="presOf" srcId="{C8B0B110-CB99-4577-B12F-3D25FCAF7CF8}" destId="{EDD23E96-F09F-4BE3-BB3C-2E3377184DDF}" srcOrd="0" destOrd="0" presId="urn:microsoft.com/office/officeart/2005/8/layout/chart3"/>
    <dgm:cxn modelId="{25D034A0-F763-436D-9793-40433A17524E}" type="presOf" srcId="{9DE1C51A-EAD9-454B-BA10-714A0B5A3596}" destId="{B1B8AB6D-CA5D-4AFA-84CC-D0C9A0305BDE}" srcOrd="1" destOrd="0" presId="urn:microsoft.com/office/officeart/2005/8/layout/chart3"/>
    <dgm:cxn modelId="{98962FC1-BA57-46DA-9AA7-1FEBAC256850}" type="presOf" srcId="{412CBC27-4E4F-4EB6-BBBE-406580B45CBA}" destId="{C4B0DF12-A53A-4380-BD73-AF1075D51913}" srcOrd="1" destOrd="0" presId="urn:microsoft.com/office/officeart/2005/8/layout/chart3"/>
    <dgm:cxn modelId="{458D41CA-BD7D-4870-B783-00C1E71E1949}" srcId="{E608711B-D3B6-42A8-9B2C-2B6F1DB4EE45}" destId="{03F7C72C-0739-469D-B7F5-210834ABA2D9}" srcOrd="2" destOrd="0" parTransId="{754C0600-8BB9-42B2-BCAE-A386C7B01354}" sibTransId="{E979A4B5-7F21-4467-BF4A-213066C4C605}"/>
    <dgm:cxn modelId="{7C6D43CA-510A-4E41-B86E-053F20E6900E}" type="presOf" srcId="{03F7C72C-0739-469D-B7F5-210834ABA2D9}" destId="{B34D7B6E-2123-449F-90C5-9FEAA0D8160C}" srcOrd="1" destOrd="0" presId="urn:microsoft.com/office/officeart/2005/8/layout/chart3"/>
    <dgm:cxn modelId="{D535DED2-6227-4510-BB29-4B46E211C250}" srcId="{E608711B-D3B6-42A8-9B2C-2B6F1DB4EE45}" destId="{412CBC27-4E4F-4EB6-BBBE-406580B45CBA}" srcOrd="3" destOrd="0" parTransId="{64D71931-EBCA-4FF5-809B-E711B137F304}" sibTransId="{AEA37059-3651-4554-92DF-4DB3A563E25A}"/>
    <dgm:cxn modelId="{A6BEE830-F2F3-4A1E-BBB0-C944D88F11C8}" type="presParOf" srcId="{6E1C8306-5706-46B7-BBDB-230337315500}" destId="{5D90E474-7E8E-40D1-A18D-D6A779F0C05F}" srcOrd="0" destOrd="0" presId="urn:microsoft.com/office/officeart/2005/8/layout/chart3"/>
    <dgm:cxn modelId="{6D12B134-1D6A-4320-8934-F88F8B4D60CC}" type="presParOf" srcId="{6E1C8306-5706-46B7-BBDB-230337315500}" destId="{B1B8AB6D-CA5D-4AFA-84CC-D0C9A0305BDE}" srcOrd="1" destOrd="0" presId="urn:microsoft.com/office/officeart/2005/8/layout/chart3"/>
    <dgm:cxn modelId="{D7B48E80-2278-4DA5-B37B-60DF8D13F316}" type="presParOf" srcId="{6E1C8306-5706-46B7-BBDB-230337315500}" destId="{EDD23E96-F09F-4BE3-BB3C-2E3377184DDF}" srcOrd="2" destOrd="0" presId="urn:microsoft.com/office/officeart/2005/8/layout/chart3"/>
    <dgm:cxn modelId="{6842B23E-52F4-4264-8925-FD59B56D8A6B}" type="presParOf" srcId="{6E1C8306-5706-46B7-BBDB-230337315500}" destId="{C16679E8-2EAE-4CF7-A20B-6F252E248BF3}" srcOrd="3" destOrd="0" presId="urn:microsoft.com/office/officeart/2005/8/layout/chart3"/>
    <dgm:cxn modelId="{E29D5121-749C-4983-83EB-4E5F20A2DD3E}" type="presParOf" srcId="{6E1C8306-5706-46B7-BBDB-230337315500}" destId="{3202ACC2-D60D-4755-81FB-5E72E2869F37}" srcOrd="4" destOrd="0" presId="urn:microsoft.com/office/officeart/2005/8/layout/chart3"/>
    <dgm:cxn modelId="{31FD99EA-80CE-4A9B-8003-A503D1ADA4C1}" type="presParOf" srcId="{6E1C8306-5706-46B7-BBDB-230337315500}" destId="{B34D7B6E-2123-449F-90C5-9FEAA0D8160C}" srcOrd="5" destOrd="0" presId="urn:microsoft.com/office/officeart/2005/8/layout/chart3"/>
    <dgm:cxn modelId="{252F25DD-FB31-48FB-8A08-004118277592}" type="presParOf" srcId="{6E1C8306-5706-46B7-BBDB-230337315500}" destId="{76B163BA-8DAD-40A8-9C51-4F8CEBE728CC}" srcOrd="6" destOrd="0" presId="urn:microsoft.com/office/officeart/2005/8/layout/chart3"/>
    <dgm:cxn modelId="{B383F7B5-3BA7-42C2-89C4-8B94EED2EA5C}" type="presParOf" srcId="{6E1C8306-5706-46B7-BBDB-230337315500}" destId="{C4B0DF12-A53A-4380-BD73-AF1075D51913}" srcOrd="7"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9565C1A-633C-45AD-A1CE-1A6DDDBB76EC}" type="doc">
      <dgm:prSet loTypeId="urn:microsoft.com/office/officeart/2005/8/layout/hProcess9" loCatId="process" qsTypeId="urn:microsoft.com/office/officeart/2005/8/quickstyle/simple1" qsCatId="simple" csTypeId="urn:microsoft.com/office/officeart/2005/8/colors/colorful3" csCatId="colorful" phldr="1"/>
      <dgm:spPr/>
    </dgm:pt>
    <dgm:pt modelId="{9AB7122E-876B-4EBC-A26E-961B59FDC0CA}">
      <dgm:prSet phldrT="[Text]"/>
      <dgm:spPr/>
      <dgm:t>
        <a:bodyPr/>
        <a:lstStyle/>
        <a:p>
          <a:r>
            <a:rPr lang="en-GB" dirty="0"/>
            <a:t>Racism as a form of prejudice (Paluck et al, 2021, Reiner, 2010)</a:t>
          </a:r>
        </a:p>
      </dgm:t>
    </dgm:pt>
    <dgm:pt modelId="{94E15B40-24B2-4D99-8CAF-0EEAFEE41EC9}" type="parTrans" cxnId="{CE4BA833-F32E-4662-A250-A90B4B06A877}">
      <dgm:prSet/>
      <dgm:spPr/>
      <dgm:t>
        <a:bodyPr/>
        <a:lstStyle/>
        <a:p>
          <a:endParaRPr lang="en-GB"/>
        </a:p>
      </dgm:t>
    </dgm:pt>
    <dgm:pt modelId="{FA88E4EF-00EC-42C2-B390-4186E91F95F3}" type="sibTrans" cxnId="{CE4BA833-F32E-4662-A250-A90B4B06A877}">
      <dgm:prSet/>
      <dgm:spPr/>
      <dgm:t>
        <a:bodyPr/>
        <a:lstStyle/>
        <a:p>
          <a:endParaRPr lang="en-GB"/>
        </a:p>
      </dgm:t>
    </dgm:pt>
    <dgm:pt modelId="{02D9D378-0A40-443E-8402-202D89411636}">
      <dgm:prSet phldrT="[Text]"/>
      <dgm:spPr/>
      <dgm:t>
        <a:bodyPr/>
        <a:lstStyle/>
        <a:p>
          <a:r>
            <a:rPr lang="en-GB" dirty="0"/>
            <a:t>Concept of modern racism (Fridell, 2013, Kandola, 2009 etc)</a:t>
          </a:r>
        </a:p>
      </dgm:t>
    </dgm:pt>
    <dgm:pt modelId="{63349CAC-677C-45AA-A204-DA0AF0215F75}" type="parTrans" cxnId="{E928DD12-B2E4-4C5E-831B-25EA112266E3}">
      <dgm:prSet/>
      <dgm:spPr/>
      <dgm:t>
        <a:bodyPr/>
        <a:lstStyle/>
        <a:p>
          <a:endParaRPr lang="en-GB"/>
        </a:p>
      </dgm:t>
    </dgm:pt>
    <dgm:pt modelId="{8316B204-4945-44F1-BDF3-4F19C933FDF4}" type="sibTrans" cxnId="{E928DD12-B2E4-4C5E-831B-25EA112266E3}">
      <dgm:prSet/>
      <dgm:spPr/>
      <dgm:t>
        <a:bodyPr/>
        <a:lstStyle/>
        <a:p>
          <a:endParaRPr lang="en-GB"/>
        </a:p>
      </dgm:t>
    </dgm:pt>
    <dgm:pt modelId="{0CB96DEE-4B86-4326-AAA0-04A63D79D072}">
      <dgm:prSet phldrT="[Text]"/>
      <dgm:spPr/>
      <dgm:t>
        <a:bodyPr/>
        <a:lstStyle/>
        <a:p>
          <a:r>
            <a:rPr lang="en-GB" dirty="0"/>
            <a:t>Stories and stereotypes constructed to justify prejudice (Crandall et al, 2011, Bowling et al, 2019)</a:t>
          </a:r>
        </a:p>
      </dgm:t>
    </dgm:pt>
    <dgm:pt modelId="{96336118-2173-4A9F-BF2C-DE1E6B908C3F}" type="parTrans" cxnId="{529AA11F-1142-400D-9E65-4FA1B982711E}">
      <dgm:prSet/>
      <dgm:spPr/>
      <dgm:t>
        <a:bodyPr/>
        <a:lstStyle/>
        <a:p>
          <a:endParaRPr lang="en-GB"/>
        </a:p>
      </dgm:t>
    </dgm:pt>
    <dgm:pt modelId="{2E9586E1-FA1E-414D-9C7D-05309345588F}" type="sibTrans" cxnId="{529AA11F-1142-400D-9E65-4FA1B982711E}">
      <dgm:prSet/>
      <dgm:spPr/>
      <dgm:t>
        <a:bodyPr/>
        <a:lstStyle/>
        <a:p>
          <a:endParaRPr lang="en-GB"/>
        </a:p>
      </dgm:t>
    </dgm:pt>
    <dgm:pt modelId="{43F61716-F097-4387-803F-DB04899E0693}">
      <dgm:prSet phldrT="[Text]"/>
      <dgm:spPr/>
      <dgm:t>
        <a:bodyPr/>
        <a:lstStyle/>
        <a:p>
          <a:r>
            <a:rPr lang="en-GB" dirty="0"/>
            <a:t>Development of a representative workforce will serve to improve police legitimacy (Bowling et al, 2019 Waters et al, 2017)</a:t>
          </a:r>
        </a:p>
      </dgm:t>
    </dgm:pt>
    <dgm:pt modelId="{C3A3939A-5F7F-4538-B1F7-CFFED4B29EA5}" type="parTrans" cxnId="{9FB26540-C07A-4A7B-883F-0701FD2FE9F4}">
      <dgm:prSet/>
      <dgm:spPr/>
      <dgm:t>
        <a:bodyPr/>
        <a:lstStyle/>
        <a:p>
          <a:endParaRPr lang="en-GB"/>
        </a:p>
      </dgm:t>
    </dgm:pt>
    <dgm:pt modelId="{A3B68832-8FAB-4A08-856A-245328AEBFE0}" type="sibTrans" cxnId="{9FB26540-C07A-4A7B-883F-0701FD2FE9F4}">
      <dgm:prSet/>
      <dgm:spPr/>
      <dgm:t>
        <a:bodyPr/>
        <a:lstStyle/>
        <a:p>
          <a:endParaRPr lang="en-GB"/>
        </a:p>
      </dgm:t>
    </dgm:pt>
    <dgm:pt modelId="{2EA75A86-78F0-48D5-98D2-CD20FC852DDA}" type="pres">
      <dgm:prSet presAssocID="{19565C1A-633C-45AD-A1CE-1A6DDDBB76EC}" presName="CompostProcess" presStyleCnt="0">
        <dgm:presLayoutVars>
          <dgm:dir/>
          <dgm:resizeHandles val="exact"/>
        </dgm:presLayoutVars>
      </dgm:prSet>
      <dgm:spPr/>
    </dgm:pt>
    <dgm:pt modelId="{C3CB16A5-FF85-4F18-BAE4-985DFCA61D26}" type="pres">
      <dgm:prSet presAssocID="{19565C1A-633C-45AD-A1CE-1A6DDDBB76EC}" presName="arrow" presStyleLbl="bgShp" presStyleIdx="0" presStyleCnt="1"/>
      <dgm:spPr/>
    </dgm:pt>
    <dgm:pt modelId="{9789E2A5-A021-43EE-AABB-3724469302BA}" type="pres">
      <dgm:prSet presAssocID="{19565C1A-633C-45AD-A1CE-1A6DDDBB76EC}" presName="linearProcess" presStyleCnt="0"/>
      <dgm:spPr/>
    </dgm:pt>
    <dgm:pt modelId="{AB2B972A-A6B3-4576-8373-D7E10D85FE74}" type="pres">
      <dgm:prSet presAssocID="{9AB7122E-876B-4EBC-A26E-961B59FDC0CA}" presName="textNode" presStyleLbl="node1" presStyleIdx="0" presStyleCnt="4">
        <dgm:presLayoutVars>
          <dgm:bulletEnabled val="1"/>
        </dgm:presLayoutVars>
      </dgm:prSet>
      <dgm:spPr/>
    </dgm:pt>
    <dgm:pt modelId="{72468A64-46BD-486A-87EC-C58481E0822F}" type="pres">
      <dgm:prSet presAssocID="{FA88E4EF-00EC-42C2-B390-4186E91F95F3}" presName="sibTrans" presStyleCnt="0"/>
      <dgm:spPr/>
    </dgm:pt>
    <dgm:pt modelId="{2B06A5B8-A1D4-4024-9F4D-6D091306C736}" type="pres">
      <dgm:prSet presAssocID="{02D9D378-0A40-443E-8402-202D89411636}" presName="textNode" presStyleLbl="node1" presStyleIdx="1" presStyleCnt="4">
        <dgm:presLayoutVars>
          <dgm:bulletEnabled val="1"/>
        </dgm:presLayoutVars>
      </dgm:prSet>
      <dgm:spPr/>
    </dgm:pt>
    <dgm:pt modelId="{F070937D-0B51-4DBD-940C-E1DAE5E1D45F}" type="pres">
      <dgm:prSet presAssocID="{8316B204-4945-44F1-BDF3-4F19C933FDF4}" presName="sibTrans" presStyleCnt="0"/>
      <dgm:spPr/>
    </dgm:pt>
    <dgm:pt modelId="{87C726C0-CAB5-4EEC-BB37-A8FA218B78DD}" type="pres">
      <dgm:prSet presAssocID="{0CB96DEE-4B86-4326-AAA0-04A63D79D072}" presName="textNode" presStyleLbl="node1" presStyleIdx="2" presStyleCnt="4">
        <dgm:presLayoutVars>
          <dgm:bulletEnabled val="1"/>
        </dgm:presLayoutVars>
      </dgm:prSet>
      <dgm:spPr/>
    </dgm:pt>
    <dgm:pt modelId="{B7D6B0AB-53EF-4D72-87D7-368240A239A5}" type="pres">
      <dgm:prSet presAssocID="{2E9586E1-FA1E-414D-9C7D-05309345588F}" presName="sibTrans" presStyleCnt="0"/>
      <dgm:spPr/>
    </dgm:pt>
    <dgm:pt modelId="{D2C9D93C-4D31-4433-BFD2-C15759B530ED}" type="pres">
      <dgm:prSet presAssocID="{43F61716-F097-4387-803F-DB04899E0693}" presName="textNode" presStyleLbl="node1" presStyleIdx="3" presStyleCnt="4">
        <dgm:presLayoutVars>
          <dgm:bulletEnabled val="1"/>
        </dgm:presLayoutVars>
      </dgm:prSet>
      <dgm:spPr/>
    </dgm:pt>
  </dgm:ptLst>
  <dgm:cxnLst>
    <dgm:cxn modelId="{B6427B04-CA10-438C-986C-658BE122A157}" type="presOf" srcId="{9AB7122E-876B-4EBC-A26E-961B59FDC0CA}" destId="{AB2B972A-A6B3-4576-8373-D7E10D85FE74}" srcOrd="0" destOrd="0" presId="urn:microsoft.com/office/officeart/2005/8/layout/hProcess9"/>
    <dgm:cxn modelId="{E928DD12-B2E4-4C5E-831B-25EA112266E3}" srcId="{19565C1A-633C-45AD-A1CE-1A6DDDBB76EC}" destId="{02D9D378-0A40-443E-8402-202D89411636}" srcOrd="1" destOrd="0" parTransId="{63349CAC-677C-45AA-A204-DA0AF0215F75}" sibTransId="{8316B204-4945-44F1-BDF3-4F19C933FDF4}"/>
    <dgm:cxn modelId="{529AA11F-1142-400D-9E65-4FA1B982711E}" srcId="{19565C1A-633C-45AD-A1CE-1A6DDDBB76EC}" destId="{0CB96DEE-4B86-4326-AAA0-04A63D79D072}" srcOrd="2" destOrd="0" parTransId="{96336118-2173-4A9F-BF2C-DE1E6B908C3F}" sibTransId="{2E9586E1-FA1E-414D-9C7D-05309345588F}"/>
    <dgm:cxn modelId="{CE4BA833-F32E-4662-A250-A90B4B06A877}" srcId="{19565C1A-633C-45AD-A1CE-1A6DDDBB76EC}" destId="{9AB7122E-876B-4EBC-A26E-961B59FDC0CA}" srcOrd="0" destOrd="0" parTransId="{94E15B40-24B2-4D99-8CAF-0EEAFEE41EC9}" sibTransId="{FA88E4EF-00EC-42C2-B390-4186E91F95F3}"/>
    <dgm:cxn modelId="{9FB26540-C07A-4A7B-883F-0701FD2FE9F4}" srcId="{19565C1A-633C-45AD-A1CE-1A6DDDBB76EC}" destId="{43F61716-F097-4387-803F-DB04899E0693}" srcOrd="3" destOrd="0" parTransId="{C3A3939A-5F7F-4538-B1F7-CFFED4B29EA5}" sibTransId="{A3B68832-8FAB-4A08-856A-245328AEBFE0}"/>
    <dgm:cxn modelId="{4CF15867-AD07-4762-9F3A-5F402843044F}" type="presOf" srcId="{02D9D378-0A40-443E-8402-202D89411636}" destId="{2B06A5B8-A1D4-4024-9F4D-6D091306C736}" srcOrd="0" destOrd="0" presId="urn:microsoft.com/office/officeart/2005/8/layout/hProcess9"/>
    <dgm:cxn modelId="{4A3B3D49-D965-4D0A-BCEB-89D9CE3D4F44}" type="presOf" srcId="{43F61716-F097-4387-803F-DB04899E0693}" destId="{D2C9D93C-4D31-4433-BFD2-C15759B530ED}" srcOrd="0" destOrd="0" presId="urn:microsoft.com/office/officeart/2005/8/layout/hProcess9"/>
    <dgm:cxn modelId="{C2842B56-7339-434A-9FCA-CAC792E2A4CF}" type="presOf" srcId="{19565C1A-633C-45AD-A1CE-1A6DDDBB76EC}" destId="{2EA75A86-78F0-48D5-98D2-CD20FC852DDA}" srcOrd="0" destOrd="0" presId="urn:microsoft.com/office/officeart/2005/8/layout/hProcess9"/>
    <dgm:cxn modelId="{AB883692-36E7-4F11-81E5-5F14193E94F9}" type="presOf" srcId="{0CB96DEE-4B86-4326-AAA0-04A63D79D072}" destId="{87C726C0-CAB5-4EEC-BB37-A8FA218B78DD}" srcOrd="0" destOrd="0" presId="urn:microsoft.com/office/officeart/2005/8/layout/hProcess9"/>
    <dgm:cxn modelId="{10933D7C-AD8E-4A0E-B901-BB46DFD9FABA}" type="presParOf" srcId="{2EA75A86-78F0-48D5-98D2-CD20FC852DDA}" destId="{C3CB16A5-FF85-4F18-BAE4-985DFCA61D26}" srcOrd="0" destOrd="0" presId="urn:microsoft.com/office/officeart/2005/8/layout/hProcess9"/>
    <dgm:cxn modelId="{C5D7637F-3758-4FAC-BE09-0FC352421EA5}" type="presParOf" srcId="{2EA75A86-78F0-48D5-98D2-CD20FC852DDA}" destId="{9789E2A5-A021-43EE-AABB-3724469302BA}" srcOrd="1" destOrd="0" presId="urn:microsoft.com/office/officeart/2005/8/layout/hProcess9"/>
    <dgm:cxn modelId="{55FB5B75-504D-4B9E-919D-6D7232A45538}" type="presParOf" srcId="{9789E2A5-A021-43EE-AABB-3724469302BA}" destId="{AB2B972A-A6B3-4576-8373-D7E10D85FE74}" srcOrd="0" destOrd="0" presId="urn:microsoft.com/office/officeart/2005/8/layout/hProcess9"/>
    <dgm:cxn modelId="{3154FEFA-FF9E-4128-91A8-83E382357372}" type="presParOf" srcId="{9789E2A5-A021-43EE-AABB-3724469302BA}" destId="{72468A64-46BD-486A-87EC-C58481E0822F}" srcOrd="1" destOrd="0" presId="urn:microsoft.com/office/officeart/2005/8/layout/hProcess9"/>
    <dgm:cxn modelId="{16E22E4C-95AA-4BFF-BA69-B30701AB6AEA}" type="presParOf" srcId="{9789E2A5-A021-43EE-AABB-3724469302BA}" destId="{2B06A5B8-A1D4-4024-9F4D-6D091306C736}" srcOrd="2" destOrd="0" presId="urn:microsoft.com/office/officeart/2005/8/layout/hProcess9"/>
    <dgm:cxn modelId="{910B32F4-00A2-4673-9A40-83FA6E6B5C90}" type="presParOf" srcId="{9789E2A5-A021-43EE-AABB-3724469302BA}" destId="{F070937D-0B51-4DBD-940C-E1DAE5E1D45F}" srcOrd="3" destOrd="0" presId="urn:microsoft.com/office/officeart/2005/8/layout/hProcess9"/>
    <dgm:cxn modelId="{055BC0A1-A30F-41EE-9421-519816D52EF1}" type="presParOf" srcId="{9789E2A5-A021-43EE-AABB-3724469302BA}" destId="{87C726C0-CAB5-4EEC-BB37-A8FA218B78DD}" srcOrd="4" destOrd="0" presId="urn:microsoft.com/office/officeart/2005/8/layout/hProcess9"/>
    <dgm:cxn modelId="{B467A395-4C7F-44CF-927E-9FB417DE69E9}" type="presParOf" srcId="{9789E2A5-A021-43EE-AABB-3724469302BA}" destId="{B7D6B0AB-53EF-4D72-87D7-368240A239A5}" srcOrd="5" destOrd="0" presId="urn:microsoft.com/office/officeart/2005/8/layout/hProcess9"/>
    <dgm:cxn modelId="{91612D4B-02F5-48CD-B588-CE12FB3F16E2}" type="presParOf" srcId="{9789E2A5-A021-43EE-AABB-3724469302BA}" destId="{D2C9D93C-4D31-4433-BFD2-C15759B530E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860635F-B66F-4AAE-AE0E-2B0480A94D3F}" type="doc">
      <dgm:prSet loTypeId="urn:microsoft.com/office/officeart/2005/8/layout/vProcess5" loCatId="process" qsTypeId="urn:microsoft.com/office/officeart/2005/8/quickstyle/simple1" qsCatId="simple" csTypeId="urn:microsoft.com/office/officeart/2005/8/colors/colorful3" csCatId="colorful" phldr="1"/>
      <dgm:spPr/>
      <dgm:t>
        <a:bodyPr/>
        <a:lstStyle/>
        <a:p>
          <a:endParaRPr lang="en-GB"/>
        </a:p>
      </dgm:t>
    </dgm:pt>
    <dgm:pt modelId="{7DF7461B-2B79-4FEC-B565-714DFDA5074E}">
      <dgm:prSet phldrT="[Text]"/>
      <dgm:spPr/>
      <dgm:t>
        <a:bodyPr/>
        <a:lstStyle/>
        <a:p>
          <a:r>
            <a:rPr lang="en-GB" dirty="0"/>
            <a:t>Concept of policing by consent and police legitimacy interwoven into fabric of society</a:t>
          </a:r>
        </a:p>
      </dgm:t>
    </dgm:pt>
    <dgm:pt modelId="{2F52AFC0-6BC0-4C19-80F5-05BEB396AEF1}" type="parTrans" cxnId="{B4080588-B3E1-430D-AA7B-132F566223BE}">
      <dgm:prSet/>
      <dgm:spPr/>
      <dgm:t>
        <a:bodyPr/>
        <a:lstStyle/>
        <a:p>
          <a:endParaRPr lang="en-GB"/>
        </a:p>
      </dgm:t>
    </dgm:pt>
    <dgm:pt modelId="{B1F17972-8768-4758-B01F-57EC2C716AAD}" type="sibTrans" cxnId="{B4080588-B3E1-430D-AA7B-132F566223BE}">
      <dgm:prSet/>
      <dgm:spPr/>
      <dgm:t>
        <a:bodyPr/>
        <a:lstStyle/>
        <a:p>
          <a:endParaRPr lang="en-GB"/>
        </a:p>
      </dgm:t>
    </dgm:pt>
    <dgm:pt modelId="{8AEA83FA-9B56-408C-9FC3-98BC521130CB}">
      <dgm:prSet phldrT="[Text]"/>
      <dgm:spPr/>
      <dgm:t>
        <a:bodyPr/>
        <a:lstStyle/>
        <a:p>
          <a:r>
            <a:rPr lang="en-GB" dirty="0"/>
            <a:t>Issues around application of police powers can have detrimental effect on police/public relationship</a:t>
          </a:r>
        </a:p>
      </dgm:t>
    </dgm:pt>
    <dgm:pt modelId="{DB34FFC4-5E32-407D-9AC8-431CC4242797}" type="parTrans" cxnId="{CA5EE572-353B-49B6-AA53-E82B8E218211}">
      <dgm:prSet/>
      <dgm:spPr/>
      <dgm:t>
        <a:bodyPr/>
        <a:lstStyle/>
        <a:p>
          <a:endParaRPr lang="en-GB"/>
        </a:p>
      </dgm:t>
    </dgm:pt>
    <dgm:pt modelId="{C8C98831-792A-47BD-8B75-3CD183271C53}" type="sibTrans" cxnId="{CA5EE572-353B-49B6-AA53-E82B8E218211}">
      <dgm:prSet/>
      <dgm:spPr/>
      <dgm:t>
        <a:bodyPr/>
        <a:lstStyle/>
        <a:p>
          <a:endParaRPr lang="en-GB"/>
        </a:p>
      </dgm:t>
    </dgm:pt>
    <dgm:pt modelId="{54CBA281-2691-4813-A51A-4F114D27562A}">
      <dgm:prSet phldrT="[Text]"/>
      <dgm:spPr/>
      <dgm:t>
        <a:bodyPr/>
        <a:lstStyle/>
        <a:p>
          <a:r>
            <a:rPr lang="en-GB" dirty="0"/>
            <a:t>Police &amp; technology – impact upon unspoken contract between police/public</a:t>
          </a:r>
        </a:p>
      </dgm:t>
    </dgm:pt>
    <dgm:pt modelId="{FF8F23AF-E671-44B7-910B-6ED1845774D5}" type="parTrans" cxnId="{F6D7A60C-95E3-44BE-AF13-F4C7D9789B2C}">
      <dgm:prSet/>
      <dgm:spPr/>
      <dgm:t>
        <a:bodyPr/>
        <a:lstStyle/>
        <a:p>
          <a:endParaRPr lang="en-GB"/>
        </a:p>
      </dgm:t>
    </dgm:pt>
    <dgm:pt modelId="{D9CAA37F-0A92-4E29-BB9F-B43C3EC02977}" type="sibTrans" cxnId="{F6D7A60C-95E3-44BE-AF13-F4C7D9789B2C}">
      <dgm:prSet/>
      <dgm:spPr/>
      <dgm:t>
        <a:bodyPr/>
        <a:lstStyle/>
        <a:p>
          <a:endParaRPr lang="en-GB"/>
        </a:p>
      </dgm:t>
    </dgm:pt>
    <dgm:pt modelId="{67ED3E1A-6B44-48A7-9AE4-ED6BF972BA9B}">
      <dgm:prSet phldrT="[Text]"/>
      <dgm:spPr/>
      <dgm:t>
        <a:bodyPr/>
        <a:lstStyle/>
        <a:p>
          <a:r>
            <a:rPr lang="en-GB" dirty="0"/>
            <a:t>Developing equality in policing is fundamental to provide trust and confidence in diverse communities</a:t>
          </a:r>
        </a:p>
      </dgm:t>
    </dgm:pt>
    <dgm:pt modelId="{B3AC6E7A-9ECB-4D1C-B26F-522F94AB4B86}" type="parTrans" cxnId="{C479B044-20CB-438E-843B-421EF312130A}">
      <dgm:prSet/>
      <dgm:spPr/>
      <dgm:t>
        <a:bodyPr/>
        <a:lstStyle/>
        <a:p>
          <a:endParaRPr lang="en-GB"/>
        </a:p>
      </dgm:t>
    </dgm:pt>
    <dgm:pt modelId="{E5ABA102-78E1-4A8A-84F1-9ED88DECF026}" type="sibTrans" cxnId="{C479B044-20CB-438E-843B-421EF312130A}">
      <dgm:prSet/>
      <dgm:spPr/>
      <dgm:t>
        <a:bodyPr/>
        <a:lstStyle/>
        <a:p>
          <a:endParaRPr lang="en-GB"/>
        </a:p>
      </dgm:t>
    </dgm:pt>
    <dgm:pt modelId="{921E6B6F-A049-49BF-8D9D-673B8D595A57}">
      <dgm:prSet phldrT="[Text]"/>
      <dgm:spPr/>
      <dgm:t>
        <a:bodyPr/>
        <a:lstStyle/>
        <a:p>
          <a:r>
            <a:rPr lang="en-GB" dirty="0"/>
            <a:t>Unconscious bias can have an impact upon how individuals are treated</a:t>
          </a:r>
        </a:p>
      </dgm:t>
    </dgm:pt>
    <dgm:pt modelId="{34FED5EC-215D-4C67-BC79-0564ECD917B6}" type="parTrans" cxnId="{1140D9ED-80C1-4A8D-B0A5-552926C9E7ED}">
      <dgm:prSet/>
      <dgm:spPr/>
      <dgm:t>
        <a:bodyPr/>
        <a:lstStyle/>
        <a:p>
          <a:endParaRPr lang="en-GB"/>
        </a:p>
      </dgm:t>
    </dgm:pt>
    <dgm:pt modelId="{A5266446-8397-4E69-88A4-166D3816C085}" type="sibTrans" cxnId="{1140D9ED-80C1-4A8D-B0A5-552926C9E7ED}">
      <dgm:prSet/>
      <dgm:spPr/>
      <dgm:t>
        <a:bodyPr/>
        <a:lstStyle/>
        <a:p>
          <a:endParaRPr lang="en-GB"/>
        </a:p>
      </dgm:t>
    </dgm:pt>
    <dgm:pt modelId="{1EA4DAC3-4468-4925-8887-4DBA744FD72E}" type="pres">
      <dgm:prSet presAssocID="{5860635F-B66F-4AAE-AE0E-2B0480A94D3F}" presName="outerComposite" presStyleCnt="0">
        <dgm:presLayoutVars>
          <dgm:chMax val="5"/>
          <dgm:dir/>
          <dgm:resizeHandles val="exact"/>
        </dgm:presLayoutVars>
      </dgm:prSet>
      <dgm:spPr/>
    </dgm:pt>
    <dgm:pt modelId="{A7BCC907-3D86-4EC7-889C-1837A39F9D94}" type="pres">
      <dgm:prSet presAssocID="{5860635F-B66F-4AAE-AE0E-2B0480A94D3F}" presName="dummyMaxCanvas" presStyleCnt="0">
        <dgm:presLayoutVars/>
      </dgm:prSet>
      <dgm:spPr/>
    </dgm:pt>
    <dgm:pt modelId="{E4B37F14-BF80-44DA-BA53-23A418067E10}" type="pres">
      <dgm:prSet presAssocID="{5860635F-B66F-4AAE-AE0E-2B0480A94D3F}" presName="FiveNodes_1" presStyleLbl="node1" presStyleIdx="0" presStyleCnt="5">
        <dgm:presLayoutVars>
          <dgm:bulletEnabled val="1"/>
        </dgm:presLayoutVars>
      </dgm:prSet>
      <dgm:spPr/>
    </dgm:pt>
    <dgm:pt modelId="{6C46AEFA-40E7-429E-B265-649996A80B13}" type="pres">
      <dgm:prSet presAssocID="{5860635F-B66F-4AAE-AE0E-2B0480A94D3F}" presName="FiveNodes_2" presStyleLbl="node1" presStyleIdx="1" presStyleCnt="5">
        <dgm:presLayoutVars>
          <dgm:bulletEnabled val="1"/>
        </dgm:presLayoutVars>
      </dgm:prSet>
      <dgm:spPr/>
    </dgm:pt>
    <dgm:pt modelId="{D4E1F7D4-BB89-4653-8F45-A215B7B105DB}" type="pres">
      <dgm:prSet presAssocID="{5860635F-B66F-4AAE-AE0E-2B0480A94D3F}" presName="FiveNodes_3" presStyleLbl="node1" presStyleIdx="2" presStyleCnt="5">
        <dgm:presLayoutVars>
          <dgm:bulletEnabled val="1"/>
        </dgm:presLayoutVars>
      </dgm:prSet>
      <dgm:spPr/>
    </dgm:pt>
    <dgm:pt modelId="{0CAEA78E-0DC4-4E8E-AE8D-FEE95CAC615E}" type="pres">
      <dgm:prSet presAssocID="{5860635F-B66F-4AAE-AE0E-2B0480A94D3F}" presName="FiveNodes_4" presStyleLbl="node1" presStyleIdx="3" presStyleCnt="5">
        <dgm:presLayoutVars>
          <dgm:bulletEnabled val="1"/>
        </dgm:presLayoutVars>
      </dgm:prSet>
      <dgm:spPr/>
    </dgm:pt>
    <dgm:pt modelId="{F11F1A57-6D75-4753-A895-C36CB70B24EE}" type="pres">
      <dgm:prSet presAssocID="{5860635F-B66F-4AAE-AE0E-2B0480A94D3F}" presName="FiveNodes_5" presStyleLbl="node1" presStyleIdx="4" presStyleCnt="5">
        <dgm:presLayoutVars>
          <dgm:bulletEnabled val="1"/>
        </dgm:presLayoutVars>
      </dgm:prSet>
      <dgm:spPr/>
    </dgm:pt>
    <dgm:pt modelId="{C1B7B9A3-47ED-4654-8B23-C0C7F764F1F5}" type="pres">
      <dgm:prSet presAssocID="{5860635F-B66F-4AAE-AE0E-2B0480A94D3F}" presName="FiveConn_1-2" presStyleLbl="fgAccFollowNode1" presStyleIdx="0" presStyleCnt="4">
        <dgm:presLayoutVars>
          <dgm:bulletEnabled val="1"/>
        </dgm:presLayoutVars>
      </dgm:prSet>
      <dgm:spPr/>
    </dgm:pt>
    <dgm:pt modelId="{118F8838-C85F-4CA2-A39B-47532604E876}" type="pres">
      <dgm:prSet presAssocID="{5860635F-B66F-4AAE-AE0E-2B0480A94D3F}" presName="FiveConn_2-3" presStyleLbl="fgAccFollowNode1" presStyleIdx="1" presStyleCnt="4">
        <dgm:presLayoutVars>
          <dgm:bulletEnabled val="1"/>
        </dgm:presLayoutVars>
      </dgm:prSet>
      <dgm:spPr/>
    </dgm:pt>
    <dgm:pt modelId="{69FF0981-18AD-4F60-809B-9094FC66DEDF}" type="pres">
      <dgm:prSet presAssocID="{5860635F-B66F-4AAE-AE0E-2B0480A94D3F}" presName="FiveConn_3-4" presStyleLbl="fgAccFollowNode1" presStyleIdx="2" presStyleCnt="4">
        <dgm:presLayoutVars>
          <dgm:bulletEnabled val="1"/>
        </dgm:presLayoutVars>
      </dgm:prSet>
      <dgm:spPr/>
    </dgm:pt>
    <dgm:pt modelId="{9B300DD5-7EAF-42C2-B731-B58E0CBDEF74}" type="pres">
      <dgm:prSet presAssocID="{5860635F-B66F-4AAE-AE0E-2B0480A94D3F}" presName="FiveConn_4-5" presStyleLbl="fgAccFollowNode1" presStyleIdx="3" presStyleCnt="4">
        <dgm:presLayoutVars>
          <dgm:bulletEnabled val="1"/>
        </dgm:presLayoutVars>
      </dgm:prSet>
      <dgm:spPr/>
    </dgm:pt>
    <dgm:pt modelId="{4B199DD2-89B7-49D9-86A8-1DE7CB36485F}" type="pres">
      <dgm:prSet presAssocID="{5860635F-B66F-4AAE-AE0E-2B0480A94D3F}" presName="FiveNodes_1_text" presStyleLbl="node1" presStyleIdx="4" presStyleCnt="5">
        <dgm:presLayoutVars>
          <dgm:bulletEnabled val="1"/>
        </dgm:presLayoutVars>
      </dgm:prSet>
      <dgm:spPr/>
    </dgm:pt>
    <dgm:pt modelId="{10276084-5B2C-4AD8-A034-4635F0470C70}" type="pres">
      <dgm:prSet presAssocID="{5860635F-B66F-4AAE-AE0E-2B0480A94D3F}" presName="FiveNodes_2_text" presStyleLbl="node1" presStyleIdx="4" presStyleCnt="5">
        <dgm:presLayoutVars>
          <dgm:bulletEnabled val="1"/>
        </dgm:presLayoutVars>
      </dgm:prSet>
      <dgm:spPr/>
    </dgm:pt>
    <dgm:pt modelId="{256CCBF1-AC8B-4E01-80FD-6DFEDAD61A79}" type="pres">
      <dgm:prSet presAssocID="{5860635F-B66F-4AAE-AE0E-2B0480A94D3F}" presName="FiveNodes_3_text" presStyleLbl="node1" presStyleIdx="4" presStyleCnt="5">
        <dgm:presLayoutVars>
          <dgm:bulletEnabled val="1"/>
        </dgm:presLayoutVars>
      </dgm:prSet>
      <dgm:spPr/>
    </dgm:pt>
    <dgm:pt modelId="{D1E253D3-EA9B-4A22-9948-23A21B523279}" type="pres">
      <dgm:prSet presAssocID="{5860635F-B66F-4AAE-AE0E-2B0480A94D3F}" presName="FiveNodes_4_text" presStyleLbl="node1" presStyleIdx="4" presStyleCnt="5">
        <dgm:presLayoutVars>
          <dgm:bulletEnabled val="1"/>
        </dgm:presLayoutVars>
      </dgm:prSet>
      <dgm:spPr/>
    </dgm:pt>
    <dgm:pt modelId="{92FA4AD6-8200-4DB7-B737-8AE5A5DA6A16}" type="pres">
      <dgm:prSet presAssocID="{5860635F-B66F-4AAE-AE0E-2B0480A94D3F}" presName="FiveNodes_5_text" presStyleLbl="node1" presStyleIdx="4" presStyleCnt="5">
        <dgm:presLayoutVars>
          <dgm:bulletEnabled val="1"/>
        </dgm:presLayoutVars>
      </dgm:prSet>
      <dgm:spPr/>
    </dgm:pt>
  </dgm:ptLst>
  <dgm:cxnLst>
    <dgm:cxn modelId="{F6D7A60C-95E3-44BE-AF13-F4C7D9789B2C}" srcId="{5860635F-B66F-4AAE-AE0E-2B0480A94D3F}" destId="{54CBA281-2691-4813-A51A-4F114D27562A}" srcOrd="2" destOrd="0" parTransId="{FF8F23AF-E671-44B7-910B-6ED1845774D5}" sibTransId="{D9CAA37F-0A92-4E29-BB9F-B43C3EC02977}"/>
    <dgm:cxn modelId="{43432411-8261-4CA7-86BC-5AC3105A5EC1}" type="presOf" srcId="{B1F17972-8768-4758-B01F-57EC2C716AAD}" destId="{C1B7B9A3-47ED-4654-8B23-C0C7F764F1F5}" srcOrd="0" destOrd="0" presId="urn:microsoft.com/office/officeart/2005/8/layout/vProcess5"/>
    <dgm:cxn modelId="{ACD8C31D-EDE9-4049-86B2-D1085C509082}" type="presOf" srcId="{921E6B6F-A049-49BF-8D9D-673B8D595A57}" destId="{92FA4AD6-8200-4DB7-B737-8AE5A5DA6A16}" srcOrd="1" destOrd="0" presId="urn:microsoft.com/office/officeart/2005/8/layout/vProcess5"/>
    <dgm:cxn modelId="{C0DA7C1F-48A2-4299-B05D-298D3CE11F1D}" type="presOf" srcId="{67ED3E1A-6B44-48A7-9AE4-ED6BF972BA9B}" destId="{0CAEA78E-0DC4-4E8E-AE8D-FEE95CAC615E}" srcOrd="0" destOrd="0" presId="urn:microsoft.com/office/officeart/2005/8/layout/vProcess5"/>
    <dgm:cxn modelId="{C479B044-20CB-438E-843B-421EF312130A}" srcId="{5860635F-B66F-4AAE-AE0E-2B0480A94D3F}" destId="{67ED3E1A-6B44-48A7-9AE4-ED6BF972BA9B}" srcOrd="3" destOrd="0" parTransId="{B3AC6E7A-9ECB-4D1C-B26F-522F94AB4B86}" sibTransId="{E5ABA102-78E1-4A8A-84F1-9ED88DECF026}"/>
    <dgm:cxn modelId="{50F9E367-B61E-46F9-88FC-D65F0CC23B43}" type="presOf" srcId="{7DF7461B-2B79-4FEC-B565-714DFDA5074E}" destId="{E4B37F14-BF80-44DA-BA53-23A418067E10}" srcOrd="0" destOrd="0" presId="urn:microsoft.com/office/officeart/2005/8/layout/vProcess5"/>
    <dgm:cxn modelId="{A722004D-8F33-4031-95A7-A953273A989D}" type="presOf" srcId="{54CBA281-2691-4813-A51A-4F114D27562A}" destId="{D4E1F7D4-BB89-4653-8F45-A215B7B105DB}" srcOrd="0" destOrd="0" presId="urn:microsoft.com/office/officeart/2005/8/layout/vProcess5"/>
    <dgm:cxn modelId="{CA5EE572-353B-49B6-AA53-E82B8E218211}" srcId="{5860635F-B66F-4AAE-AE0E-2B0480A94D3F}" destId="{8AEA83FA-9B56-408C-9FC3-98BC521130CB}" srcOrd="1" destOrd="0" parTransId="{DB34FFC4-5E32-407D-9AC8-431CC4242797}" sibTransId="{C8C98831-792A-47BD-8B75-3CD183271C53}"/>
    <dgm:cxn modelId="{768E3379-FEC8-4064-BA44-F950A71EDE3F}" type="presOf" srcId="{5860635F-B66F-4AAE-AE0E-2B0480A94D3F}" destId="{1EA4DAC3-4468-4925-8887-4DBA744FD72E}" srcOrd="0" destOrd="0" presId="urn:microsoft.com/office/officeart/2005/8/layout/vProcess5"/>
    <dgm:cxn modelId="{0358F37B-149D-4AD0-B59B-542FE32A6802}" type="presOf" srcId="{8AEA83FA-9B56-408C-9FC3-98BC521130CB}" destId="{10276084-5B2C-4AD8-A034-4635F0470C70}" srcOrd="1" destOrd="0" presId="urn:microsoft.com/office/officeart/2005/8/layout/vProcess5"/>
    <dgm:cxn modelId="{B4080588-B3E1-430D-AA7B-132F566223BE}" srcId="{5860635F-B66F-4AAE-AE0E-2B0480A94D3F}" destId="{7DF7461B-2B79-4FEC-B565-714DFDA5074E}" srcOrd="0" destOrd="0" parTransId="{2F52AFC0-6BC0-4C19-80F5-05BEB396AEF1}" sibTransId="{B1F17972-8768-4758-B01F-57EC2C716AAD}"/>
    <dgm:cxn modelId="{34262D8D-1A89-45AF-B2FF-DB7455B1A623}" type="presOf" srcId="{E5ABA102-78E1-4A8A-84F1-9ED88DECF026}" destId="{9B300DD5-7EAF-42C2-B731-B58E0CBDEF74}" srcOrd="0" destOrd="0" presId="urn:microsoft.com/office/officeart/2005/8/layout/vProcess5"/>
    <dgm:cxn modelId="{7F15A7AF-0B33-4BD2-8141-95D0F1D07664}" type="presOf" srcId="{54CBA281-2691-4813-A51A-4F114D27562A}" destId="{256CCBF1-AC8B-4E01-80FD-6DFEDAD61A79}" srcOrd="1" destOrd="0" presId="urn:microsoft.com/office/officeart/2005/8/layout/vProcess5"/>
    <dgm:cxn modelId="{7BCA8CB4-A1B9-420E-AE14-FDF9F026E484}" type="presOf" srcId="{D9CAA37F-0A92-4E29-BB9F-B43C3EC02977}" destId="{69FF0981-18AD-4F60-809B-9094FC66DEDF}" srcOrd="0" destOrd="0" presId="urn:microsoft.com/office/officeart/2005/8/layout/vProcess5"/>
    <dgm:cxn modelId="{1572F4B6-1FD1-458B-8715-6F02B5099987}" type="presOf" srcId="{8AEA83FA-9B56-408C-9FC3-98BC521130CB}" destId="{6C46AEFA-40E7-429E-B265-649996A80B13}" srcOrd="0" destOrd="0" presId="urn:microsoft.com/office/officeart/2005/8/layout/vProcess5"/>
    <dgm:cxn modelId="{C07267C7-E50E-4BB2-A731-3475396971E2}" type="presOf" srcId="{921E6B6F-A049-49BF-8D9D-673B8D595A57}" destId="{F11F1A57-6D75-4753-A895-C36CB70B24EE}" srcOrd="0" destOrd="0" presId="urn:microsoft.com/office/officeart/2005/8/layout/vProcess5"/>
    <dgm:cxn modelId="{5C9CC2D6-1AFA-4BBC-9658-56E580426AB1}" type="presOf" srcId="{C8C98831-792A-47BD-8B75-3CD183271C53}" destId="{118F8838-C85F-4CA2-A39B-47532604E876}" srcOrd="0" destOrd="0" presId="urn:microsoft.com/office/officeart/2005/8/layout/vProcess5"/>
    <dgm:cxn modelId="{5A82D5E0-62DB-4D17-B400-4F8DC1F94BC9}" type="presOf" srcId="{67ED3E1A-6B44-48A7-9AE4-ED6BF972BA9B}" destId="{D1E253D3-EA9B-4A22-9948-23A21B523279}" srcOrd="1" destOrd="0" presId="urn:microsoft.com/office/officeart/2005/8/layout/vProcess5"/>
    <dgm:cxn modelId="{1140D9ED-80C1-4A8D-B0A5-552926C9E7ED}" srcId="{5860635F-B66F-4AAE-AE0E-2B0480A94D3F}" destId="{921E6B6F-A049-49BF-8D9D-673B8D595A57}" srcOrd="4" destOrd="0" parTransId="{34FED5EC-215D-4C67-BC79-0564ECD917B6}" sibTransId="{A5266446-8397-4E69-88A4-166D3816C085}"/>
    <dgm:cxn modelId="{71B70AFB-094A-4BDE-976A-9B27FFC94150}" type="presOf" srcId="{7DF7461B-2B79-4FEC-B565-714DFDA5074E}" destId="{4B199DD2-89B7-49D9-86A8-1DE7CB36485F}" srcOrd="1" destOrd="0" presId="urn:microsoft.com/office/officeart/2005/8/layout/vProcess5"/>
    <dgm:cxn modelId="{B291AF91-3D98-4409-BFDA-488EDE1AFE85}" type="presParOf" srcId="{1EA4DAC3-4468-4925-8887-4DBA744FD72E}" destId="{A7BCC907-3D86-4EC7-889C-1837A39F9D94}" srcOrd="0" destOrd="0" presId="urn:microsoft.com/office/officeart/2005/8/layout/vProcess5"/>
    <dgm:cxn modelId="{17360300-3A45-4F2F-B782-ECB8BD6FA691}" type="presParOf" srcId="{1EA4DAC3-4468-4925-8887-4DBA744FD72E}" destId="{E4B37F14-BF80-44DA-BA53-23A418067E10}" srcOrd="1" destOrd="0" presId="urn:microsoft.com/office/officeart/2005/8/layout/vProcess5"/>
    <dgm:cxn modelId="{F1B554F1-DA76-4941-B30E-28D5A8A1DB78}" type="presParOf" srcId="{1EA4DAC3-4468-4925-8887-4DBA744FD72E}" destId="{6C46AEFA-40E7-429E-B265-649996A80B13}" srcOrd="2" destOrd="0" presId="urn:microsoft.com/office/officeart/2005/8/layout/vProcess5"/>
    <dgm:cxn modelId="{2F387AFB-E3CD-4CC1-83F7-C88B171D324F}" type="presParOf" srcId="{1EA4DAC3-4468-4925-8887-4DBA744FD72E}" destId="{D4E1F7D4-BB89-4653-8F45-A215B7B105DB}" srcOrd="3" destOrd="0" presId="urn:microsoft.com/office/officeart/2005/8/layout/vProcess5"/>
    <dgm:cxn modelId="{225004A6-2793-461F-95FF-7D1B996E76D9}" type="presParOf" srcId="{1EA4DAC3-4468-4925-8887-4DBA744FD72E}" destId="{0CAEA78E-0DC4-4E8E-AE8D-FEE95CAC615E}" srcOrd="4" destOrd="0" presId="urn:microsoft.com/office/officeart/2005/8/layout/vProcess5"/>
    <dgm:cxn modelId="{DA19F797-1845-441B-95DF-50EAAECA0FFC}" type="presParOf" srcId="{1EA4DAC3-4468-4925-8887-4DBA744FD72E}" destId="{F11F1A57-6D75-4753-A895-C36CB70B24EE}" srcOrd="5" destOrd="0" presId="urn:microsoft.com/office/officeart/2005/8/layout/vProcess5"/>
    <dgm:cxn modelId="{E5B449F4-CED3-430E-A1A7-A2AA19BEFA8E}" type="presParOf" srcId="{1EA4DAC3-4468-4925-8887-4DBA744FD72E}" destId="{C1B7B9A3-47ED-4654-8B23-C0C7F764F1F5}" srcOrd="6" destOrd="0" presId="urn:microsoft.com/office/officeart/2005/8/layout/vProcess5"/>
    <dgm:cxn modelId="{C7752122-496C-4DE6-845E-ACD5A8C89AE4}" type="presParOf" srcId="{1EA4DAC3-4468-4925-8887-4DBA744FD72E}" destId="{118F8838-C85F-4CA2-A39B-47532604E876}" srcOrd="7" destOrd="0" presId="urn:microsoft.com/office/officeart/2005/8/layout/vProcess5"/>
    <dgm:cxn modelId="{EBC25CF6-44DD-4CF0-B76C-5B180390F043}" type="presParOf" srcId="{1EA4DAC3-4468-4925-8887-4DBA744FD72E}" destId="{69FF0981-18AD-4F60-809B-9094FC66DEDF}" srcOrd="8" destOrd="0" presId="urn:microsoft.com/office/officeart/2005/8/layout/vProcess5"/>
    <dgm:cxn modelId="{8A6192AD-2E0D-497F-94BF-B091552241D8}" type="presParOf" srcId="{1EA4DAC3-4468-4925-8887-4DBA744FD72E}" destId="{9B300DD5-7EAF-42C2-B731-B58E0CBDEF74}" srcOrd="9" destOrd="0" presId="urn:microsoft.com/office/officeart/2005/8/layout/vProcess5"/>
    <dgm:cxn modelId="{06561A91-8B4E-4A7F-9256-D7908DE0E015}" type="presParOf" srcId="{1EA4DAC3-4468-4925-8887-4DBA744FD72E}" destId="{4B199DD2-89B7-49D9-86A8-1DE7CB36485F}" srcOrd="10" destOrd="0" presId="urn:microsoft.com/office/officeart/2005/8/layout/vProcess5"/>
    <dgm:cxn modelId="{32B1BF57-A20C-48A6-A3B8-A7E5771E67CF}" type="presParOf" srcId="{1EA4DAC3-4468-4925-8887-4DBA744FD72E}" destId="{10276084-5B2C-4AD8-A034-4635F0470C70}" srcOrd="11" destOrd="0" presId="urn:microsoft.com/office/officeart/2005/8/layout/vProcess5"/>
    <dgm:cxn modelId="{01DC0409-BAD4-44E2-8399-721283BBE38C}" type="presParOf" srcId="{1EA4DAC3-4468-4925-8887-4DBA744FD72E}" destId="{256CCBF1-AC8B-4E01-80FD-6DFEDAD61A79}" srcOrd="12" destOrd="0" presId="urn:microsoft.com/office/officeart/2005/8/layout/vProcess5"/>
    <dgm:cxn modelId="{2F3EFA90-82AA-4E75-9B6B-84A30E224AF1}" type="presParOf" srcId="{1EA4DAC3-4468-4925-8887-4DBA744FD72E}" destId="{D1E253D3-EA9B-4A22-9948-23A21B523279}" srcOrd="13" destOrd="0" presId="urn:microsoft.com/office/officeart/2005/8/layout/vProcess5"/>
    <dgm:cxn modelId="{7D491A8E-5240-4F8E-AC80-04984E234666}" type="presParOf" srcId="{1EA4DAC3-4468-4925-8887-4DBA744FD72E}" destId="{92FA4AD6-8200-4DB7-B737-8AE5A5DA6A16}"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B5355-EDF9-4048-9BE8-B8D183F8DACA}">
      <dsp:nvSpPr>
        <dsp:cNvPr id="0" name=""/>
        <dsp:cNvSpPr/>
      </dsp:nvSpPr>
      <dsp:spPr>
        <a:xfrm>
          <a:off x="102923" y="9024"/>
          <a:ext cx="8023752" cy="1168564"/>
        </a:xfrm>
        <a:prstGeom prst="rightArrow">
          <a:avLst>
            <a:gd name="adj1" fmla="val 50000"/>
            <a:gd name="adj2" fmla="val 5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254000" bIns="185510" numCol="1" spcCol="1270" anchor="ctr" anchorCtr="0">
          <a:noAutofit/>
        </a:bodyPr>
        <a:lstStyle/>
        <a:p>
          <a:pPr marL="0" lvl="0" indent="0" algn="l" defTabSz="889000">
            <a:lnSpc>
              <a:spcPct val="90000"/>
            </a:lnSpc>
            <a:spcBef>
              <a:spcPct val="0"/>
            </a:spcBef>
            <a:spcAft>
              <a:spcPct val="35000"/>
            </a:spcAft>
            <a:buNone/>
          </a:pPr>
          <a:r>
            <a:rPr lang="en-GB" sz="2000" b="1" kern="1200" dirty="0"/>
            <a:t>Legitimacy</a:t>
          </a:r>
        </a:p>
      </dsp:txBody>
      <dsp:txXfrm>
        <a:off x="102923" y="301165"/>
        <a:ext cx="7731611" cy="584282"/>
      </dsp:txXfrm>
    </dsp:sp>
    <dsp:sp modelId="{7BC5FEB6-D5A4-41F6-BB74-AEC17827B78F}">
      <dsp:nvSpPr>
        <dsp:cNvPr id="0" name=""/>
        <dsp:cNvSpPr/>
      </dsp:nvSpPr>
      <dsp:spPr>
        <a:xfrm>
          <a:off x="102923" y="910155"/>
          <a:ext cx="2471315" cy="2251084"/>
        </a:xfrm>
        <a:prstGeom prst="rect">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Public perception of police has having right to enforce the law</a:t>
          </a:r>
        </a:p>
        <a:p>
          <a:pPr marL="0" lvl="0" indent="0" algn="l" defTabSz="755650">
            <a:lnSpc>
              <a:spcPct val="90000"/>
            </a:lnSpc>
            <a:spcBef>
              <a:spcPct val="0"/>
            </a:spcBef>
            <a:spcAft>
              <a:spcPct val="35000"/>
            </a:spcAft>
            <a:buNone/>
          </a:pPr>
          <a:r>
            <a:rPr lang="en-GB" sz="1700" kern="1200" dirty="0"/>
            <a:t>Inherently subjective</a:t>
          </a:r>
        </a:p>
        <a:p>
          <a:pPr marL="0" lvl="0" indent="0" algn="l" defTabSz="755650">
            <a:lnSpc>
              <a:spcPct val="90000"/>
            </a:lnSpc>
            <a:spcBef>
              <a:spcPct val="0"/>
            </a:spcBef>
            <a:spcAft>
              <a:spcPct val="35000"/>
            </a:spcAft>
            <a:buNone/>
          </a:pPr>
          <a:r>
            <a:rPr lang="en-GB" sz="1700" kern="1200" dirty="0"/>
            <a:t>Perception of legitimacy results in cooperation and trust</a:t>
          </a:r>
        </a:p>
      </dsp:txBody>
      <dsp:txXfrm>
        <a:off x="102923" y="910155"/>
        <a:ext cx="2471315" cy="2251084"/>
      </dsp:txXfrm>
    </dsp:sp>
    <dsp:sp modelId="{05A2D81A-00F3-4658-8CB7-866702CB3C3E}">
      <dsp:nvSpPr>
        <dsp:cNvPr id="0" name=""/>
        <dsp:cNvSpPr/>
      </dsp:nvSpPr>
      <dsp:spPr>
        <a:xfrm>
          <a:off x="2574239" y="398545"/>
          <a:ext cx="5552436" cy="1168564"/>
        </a:xfrm>
        <a:prstGeom prst="rightArrow">
          <a:avLst>
            <a:gd name="adj1" fmla="val 50000"/>
            <a:gd name="adj2" fmla="val 5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254000" bIns="185510" numCol="1" spcCol="1270" anchor="ctr" anchorCtr="0">
          <a:noAutofit/>
        </a:bodyPr>
        <a:lstStyle/>
        <a:p>
          <a:pPr marL="0" lvl="0" indent="0" algn="l" defTabSz="889000">
            <a:lnSpc>
              <a:spcPct val="90000"/>
            </a:lnSpc>
            <a:spcBef>
              <a:spcPct val="0"/>
            </a:spcBef>
            <a:spcAft>
              <a:spcPct val="35000"/>
            </a:spcAft>
            <a:buNone/>
          </a:pPr>
          <a:r>
            <a:rPr lang="en-GB" sz="2000" b="1" kern="1200" dirty="0"/>
            <a:t>Fairness</a:t>
          </a:r>
        </a:p>
      </dsp:txBody>
      <dsp:txXfrm>
        <a:off x="2574239" y="690686"/>
        <a:ext cx="5260295" cy="584282"/>
      </dsp:txXfrm>
    </dsp:sp>
    <dsp:sp modelId="{3F1ACF38-2506-4B36-B5E4-C870F9B69545}">
      <dsp:nvSpPr>
        <dsp:cNvPr id="0" name=""/>
        <dsp:cNvSpPr/>
      </dsp:nvSpPr>
      <dsp:spPr>
        <a:xfrm>
          <a:off x="2574239" y="1299677"/>
          <a:ext cx="2471315" cy="2251084"/>
        </a:xfrm>
        <a:prstGeom prst="rect">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Treating all impartially , without bias or discrimination</a:t>
          </a:r>
        </a:p>
        <a:p>
          <a:pPr marL="0" lvl="0" indent="0" algn="l" defTabSz="755650">
            <a:lnSpc>
              <a:spcPct val="90000"/>
            </a:lnSpc>
            <a:spcBef>
              <a:spcPct val="0"/>
            </a:spcBef>
            <a:spcAft>
              <a:spcPct val="35000"/>
            </a:spcAft>
            <a:buNone/>
          </a:pPr>
          <a:r>
            <a:rPr lang="en-GB" sz="1700" kern="1200" dirty="0"/>
            <a:t>Distributive Justice</a:t>
          </a:r>
        </a:p>
        <a:p>
          <a:pPr marL="0" lvl="0" indent="0" algn="l" defTabSz="755650">
            <a:lnSpc>
              <a:spcPct val="90000"/>
            </a:lnSpc>
            <a:spcBef>
              <a:spcPct val="0"/>
            </a:spcBef>
            <a:spcAft>
              <a:spcPct val="35000"/>
            </a:spcAft>
            <a:buNone/>
          </a:pPr>
          <a:r>
            <a:rPr lang="en-GB" sz="1700" kern="1200" dirty="0"/>
            <a:t>Procedural justice</a:t>
          </a:r>
        </a:p>
      </dsp:txBody>
      <dsp:txXfrm>
        <a:off x="2574239" y="1299677"/>
        <a:ext cx="2471315" cy="2251084"/>
      </dsp:txXfrm>
    </dsp:sp>
    <dsp:sp modelId="{C015045D-92F6-4A3F-A2A0-A2663EAFBBFB}">
      <dsp:nvSpPr>
        <dsp:cNvPr id="0" name=""/>
        <dsp:cNvSpPr/>
      </dsp:nvSpPr>
      <dsp:spPr>
        <a:xfrm>
          <a:off x="5045555" y="788067"/>
          <a:ext cx="3081120" cy="1168564"/>
        </a:xfrm>
        <a:prstGeom prst="rightArrow">
          <a:avLst>
            <a:gd name="adj1" fmla="val 50000"/>
            <a:gd name="adj2" fmla="val 5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254000" bIns="185510" numCol="1" spcCol="1270" anchor="ctr" anchorCtr="0">
          <a:noAutofit/>
        </a:bodyPr>
        <a:lstStyle/>
        <a:p>
          <a:pPr marL="0" lvl="0" indent="0" algn="l" defTabSz="889000">
            <a:lnSpc>
              <a:spcPct val="90000"/>
            </a:lnSpc>
            <a:spcBef>
              <a:spcPct val="0"/>
            </a:spcBef>
            <a:spcAft>
              <a:spcPct val="35000"/>
            </a:spcAft>
            <a:buNone/>
          </a:pPr>
          <a:r>
            <a:rPr lang="en-GB" sz="2000" b="1" kern="1200" dirty="0"/>
            <a:t>Equality</a:t>
          </a:r>
        </a:p>
      </dsp:txBody>
      <dsp:txXfrm>
        <a:off x="5045555" y="1080208"/>
        <a:ext cx="2788979" cy="584282"/>
      </dsp:txXfrm>
    </dsp:sp>
    <dsp:sp modelId="{D1466EDA-5622-4E56-AF82-93DDB0177623}">
      <dsp:nvSpPr>
        <dsp:cNvPr id="0" name=""/>
        <dsp:cNvSpPr/>
      </dsp:nvSpPr>
      <dsp:spPr>
        <a:xfrm>
          <a:off x="5045555" y="1689198"/>
          <a:ext cx="2471315" cy="2218140"/>
        </a:xfrm>
        <a:prstGeom prst="rect">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Treating everyone equal under the law</a:t>
          </a:r>
        </a:p>
        <a:p>
          <a:pPr marL="0" lvl="0" indent="0" algn="l" defTabSz="755650">
            <a:lnSpc>
              <a:spcPct val="90000"/>
            </a:lnSpc>
            <a:spcBef>
              <a:spcPct val="0"/>
            </a:spcBef>
            <a:spcAft>
              <a:spcPct val="35000"/>
            </a:spcAft>
            <a:buNone/>
          </a:pPr>
          <a:r>
            <a:rPr lang="en-GB" sz="1700" kern="1200" dirty="0"/>
            <a:t>Avoiding discrimination</a:t>
          </a:r>
        </a:p>
        <a:p>
          <a:pPr marL="0" lvl="0" indent="0" algn="l" defTabSz="755650">
            <a:lnSpc>
              <a:spcPct val="90000"/>
            </a:lnSpc>
            <a:spcBef>
              <a:spcPct val="0"/>
            </a:spcBef>
            <a:spcAft>
              <a:spcPct val="35000"/>
            </a:spcAft>
            <a:buNone/>
          </a:pPr>
          <a:r>
            <a:rPr lang="en-GB" sz="1700" kern="1200" dirty="0"/>
            <a:t>Balancing fairness and equality</a:t>
          </a:r>
        </a:p>
      </dsp:txBody>
      <dsp:txXfrm>
        <a:off x="5045555" y="1689198"/>
        <a:ext cx="2471315" cy="22181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26408-3517-47EC-B75C-2E9ECF6E77B8}">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9B3C18B-2439-42BA-AFE5-64D742296EA1}">
      <dsp:nvSpPr>
        <dsp:cNvPr id="0" name=""/>
        <dsp:cNvSpPr/>
      </dsp:nvSpPr>
      <dsp:spPr>
        <a:xfrm>
          <a:off x="544782" y="391636"/>
          <a:ext cx="7631963" cy="78327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dirty="0"/>
            <a:t>“the belief that legal authorities have moral right to administer the law and people obliged to obey the law” (Bolger &amp; Walters, 2019)</a:t>
          </a:r>
        </a:p>
      </dsp:txBody>
      <dsp:txXfrm>
        <a:off x="544782" y="391636"/>
        <a:ext cx="7631963" cy="783272"/>
      </dsp:txXfrm>
    </dsp:sp>
    <dsp:sp modelId="{A2770F70-F87A-401F-97C8-3C8006739976}">
      <dsp:nvSpPr>
        <dsp:cNvPr id="0" name=""/>
        <dsp:cNvSpPr/>
      </dsp:nvSpPr>
      <dsp:spPr>
        <a:xfrm>
          <a:off x="55236" y="293727"/>
          <a:ext cx="979090" cy="979090"/>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DB2FC1-5308-421C-BB4B-3EBF64D0D014}">
      <dsp:nvSpPr>
        <dsp:cNvPr id="0" name=""/>
        <dsp:cNvSpPr/>
      </dsp:nvSpPr>
      <dsp:spPr>
        <a:xfrm>
          <a:off x="829501" y="1566545"/>
          <a:ext cx="7347243" cy="783272"/>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dirty="0"/>
            <a:t>“psychological property of an authority, institution, or social arrangements that leads to belief that it is appropriate, proper and just” (Tyler, 2006)</a:t>
          </a:r>
        </a:p>
      </dsp:txBody>
      <dsp:txXfrm>
        <a:off x="829501" y="1566545"/>
        <a:ext cx="7347243" cy="783272"/>
      </dsp:txXfrm>
    </dsp:sp>
    <dsp:sp modelId="{37D04AAF-C1A9-45E6-A3C8-61E0BC17C8A7}">
      <dsp:nvSpPr>
        <dsp:cNvPr id="0" name=""/>
        <dsp:cNvSpPr/>
      </dsp:nvSpPr>
      <dsp:spPr>
        <a:xfrm>
          <a:off x="339956" y="1468636"/>
          <a:ext cx="979090" cy="979090"/>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EE73CF7E-4EF5-4FAD-A4FD-5B9F5059AC9B}">
      <dsp:nvSpPr>
        <dsp:cNvPr id="0" name=""/>
        <dsp:cNvSpPr/>
      </dsp:nvSpPr>
      <dsp:spPr>
        <a:xfrm>
          <a:off x="544782" y="2741454"/>
          <a:ext cx="7631963" cy="783272"/>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dirty="0"/>
            <a:t>“..defer to and cooperate with legitimate authorities  - right to do so” (Sunshine &amp; Tyler, 2003)</a:t>
          </a:r>
        </a:p>
      </dsp:txBody>
      <dsp:txXfrm>
        <a:off x="544782" y="2741454"/>
        <a:ext cx="7631963" cy="783272"/>
      </dsp:txXfrm>
    </dsp:sp>
    <dsp:sp modelId="{4C2ABF7A-7751-4C7C-88B2-7B384AAAC05B}">
      <dsp:nvSpPr>
        <dsp:cNvPr id="0" name=""/>
        <dsp:cNvSpPr/>
      </dsp:nvSpPr>
      <dsp:spPr>
        <a:xfrm>
          <a:off x="55236" y="2643545"/>
          <a:ext cx="979090" cy="979090"/>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16D351-46E2-4F19-A4F1-7BFF62B16C7D}">
      <dsp:nvSpPr>
        <dsp:cNvPr id="0" name=""/>
        <dsp:cNvSpPr/>
      </dsp:nvSpPr>
      <dsp:spPr>
        <a:xfrm rot="21300000">
          <a:off x="9491" y="1193358"/>
          <a:ext cx="3073841" cy="352001"/>
        </a:xfrm>
        <a:prstGeom prst="mathMinus">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965D93-F840-4F2A-83EA-7EBA18914749}">
      <dsp:nvSpPr>
        <dsp:cNvPr id="0" name=""/>
        <dsp:cNvSpPr/>
      </dsp:nvSpPr>
      <dsp:spPr>
        <a:xfrm>
          <a:off x="371138" y="136935"/>
          <a:ext cx="927847" cy="1095487"/>
        </a:xfrm>
        <a:prstGeom prst="downArrow">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38688B-AE8E-4BE8-BBD8-010150375F81}">
      <dsp:nvSpPr>
        <dsp:cNvPr id="0" name=""/>
        <dsp:cNvSpPr/>
      </dsp:nvSpPr>
      <dsp:spPr>
        <a:xfrm>
          <a:off x="1639196" y="0"/>
          <a:ext cx="989703" cy="1150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Concept</a:t>
          </a:r>
        </a:p>
      </dsp:txBody>
      <dsp:txXfrm>
        <a:off x="1639196" y="0"/>
        <a:ext cx="989703" cy="1150261"/>
      </dsp:txXfrm>
    </dsp:sp>
    <dsp:sp modelId="{162FFFA9-E01F-44BA-85D0-11EAD80D16EA}">
      <dsp:nvSpPr>
        <dsp:cNvPr id="0" name=""/>
        <dsp:cNvSpPr/>
      </dsp:nvSpPr>
      <dsp:spPr>
        <a:xfrm>
          <a:off x="1793837" y="1506294"/>
          <a:ext cx="927847" cy="1095487"/>
        </a:xfrm>
        <a:prstGeom prst="upArrow">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B9764A-9702-43D7-99C1-CEA1DBE9FF6E}">
      <dsp:nvSpPr>
        <dsp:cNvPr id="0" name=""/>
        <dsp:cNvSpPr/>
      </dsp:nvSpPr>
      <dsp:spPr>
        <a:xfrm>
          <a:off x="463923" y="1588456"/>
          <a:ext cx="989703" cy="1150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Conception</a:t>
          </a:r>
        </a:p>
      </dsp:txBody>
      <dsp:txXfrm>
        <a:off x="463923" y="1588456"/>
        <a:ext cx="989703" cy="11502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A80F5C-6D68-4E9A-A3DA-63E9CC336D80}">
      <dsp:nvSpPr>
        <dsp:cNvPr id="0" name=""/>
        <dsp:cNvSpPr/>
      </dsp:nvSpPr>
      <dsp:spPr>
        <a:xfrm>
          <a:off x="2571" y="44759"/>
          <a:ext cx="2507456" cy="700118"/>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Public grant it legitimate</a:t>
          </a:r>
        </a:p>
      </dsp:txBody>
      <dsp:txXfrm>
        <a:off x="2571" y="44759"/>
        <a:ext cx="2507456" cy="700118"/>
      </dsp:txXfrm>
    </dsp:sp>
    <dsp:sp modelId="{BF734879-7FF0-481B-91AF-8F3E139879D3}">
      <dsp:nvSpPr>
        <dsp:cNvPr id="0" name=""/>
        <dsp:cNvSpPr/>
      </dsp:nvSpPr>
      <dsp:spPr>
        <a:xfrm>
          <a:off x="2571" y="744877"/>
          <a:ext cx="2507456" cy="3126726"/>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Observer may find arrangements unjust and unacceptable</a:t>
          </a:r>
        </a:p>
        <a:p>
          <a:pPr marL="171450" lvl="1" indent="-171450" algn="l" defTabSz="800100">
            <a:lnSpc>
              <a:spcPct val="90000"/>
            </a:lnSpc>
            <a:spcBef>
              <a:spcPct val="0"/>
            </a:spcBef>
            <a:spcAft>
              <a:spcPct val="15000"/>
            </a:spcAft>
            <a:buChar char="•"/>
          </a:pPr>
          <a:r>
            <a:rPr lang="en-GB" sz="1800" kern="1200" dirty="0"/>
            <a:t>But conclude legitimate when others believe it to be so</a:t>
          </a:r>
        </a:p>
      </dsp:txBody>
      <dsp:txXfrm>
        <a:off x="2571" y="744877"/>
        <a:ext cx="2507456" cy="3126726"/>
      </dsp:txXfrm>
    </dsp:sp>
    <dsp:sp modelId="{7901D7F3-1AFD-47F4-A765-84B2DE0FEE90}">
      <dsp:nvSpPr>
        <dsp:cNvPr id="0" name=""/>
        <dsp:cNvSpPr/>
      </dsp:nvSpPr>
      <dsp:spPr>
        <a:xfrm>
          <a:off x="2861071" y="44759"/>
          <a:ext cx="2507456" cy="700118"/>
        </a:xfrm>
        <a:prstGeom prst="rect">
          <a:avLst/>
        </a:prstGeom>
        <a:solidFill>
          <a:schemeClr val="accent3">
            <a:hueOff val="5625132"/>
            <a:satOff val="-8440"/>
            <a:lumOff val="-1373"/>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Normative concept of legitimacy</a:t>
          </a:r>
        </a:p>
      </dsp:txBody>
      <dsp:txXfrm>
        <a:off x="2861071" y="44759"/>
        <a:ext cx="2507456" cy="700118"/>
      </dsp:txXfrm>
    </dsp:sp>
    <dsp:sp modelId="{9B083337-000E-4DDD-B544-0A0CF6D84EEC}">
      <dsp:nvSpPr>
        <dsp:cNvPr id="0" name=""/>
        <dsp:cNvSpPr/>
      </dsp:nvSpPr>
      <dsp:spPr>
        <a:xfrm>
          <a:off x="2861071" y="744877"/>
          <a:ext cx="2507456" cy="3126726"/>
        </a:xfrm>
        <a:prstGeom prst="rect">
          <a:avLst/>
        </a:prstGeom>
        <a:solidFill>
          <a:schemeClr val="accent3">
            <a:tint val="40000"/>
            <a:alpha val="90000"/>
            <a:hueOff val="5358427"/>
            <a:satOff val="-6896"/>
            <a:lumOff val="-537"/>
            <a:alphaOff val="0"/>
          </a:schemeClr>
        </a:solidFill>
        <a:ln w="25400" cap="flat" cmpd="sng" algn="ctr">
          <a:solidFill>
            <a:schemeClr val="accent3">
              <a:tint val="40000"/>
              <a:alpha val="90000"/>
              <a:hueOff val="5358427"/>
              <a:satOff val="-6896"/>
              <a:lumOff val="-5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Sets out objective criteria according to institution legitimacy</a:t>
          </a:r>
        </a:p>
        <a:p>
          <a:pPr marL="171450" lvl="1" indent="-171450" algn="l" defTabSz="800100">
            <a:lnSpc>
              <a:spcPct val="90000"/>
            </a:lnSpc>
            <a:spcBef>
              <a:spcPct val="0"/>
            </a:spcBef>
            <a:spcAft>
              <a:spcPct val="15000"/>
            </a:spcAft>
            <a:buChar char="•"/>
          </a:pPr>
          <a:r>
            <a:rPr lang="en-GB" sz="1800" kern="1200" dirty="0"/>
            <a:t>Arrangement meets certain substantive requirements</a:t>
          </a:r>
        </a:p>
        <a:p>
          <a:pPr marL="171450" lvl="1" indent="-171450" algn="l" defTabSz="800100">
            <a:lnSpc>
              <a:spcPct val="90000"/>
            </a:lnSpc>
            <a:spcBef>
              <a:spcPct val="0"/>
            </a:spcBef>
            <a:spcAft>
              <a:spcPct val="15000"/>
            </a:spcAft>
            <a:buChar char="•"/>
          </a:pPr>
          <a:r>
            <a:rPr lang="en-GB" sz="1800" kern="1200" dirty="0"/>
            <a:t>Recognition that truth of arrangements is right &amp; just</a:t>
          </a:r>
        </a:p>
      </dsp:txBody>
      <dsp:txXfrm>
        <a:off x="2861071" y="744877"/>
        <a:ext cx="2507456" cy="3126726"/>
      </dsp:txXfrm>
    </dsp:sp>
    <dsp:sp modelId="{FF92C9BA-77A0-4C17-8830-9BA914D5B06D}">
      <dsp:nvSpPr>
        <dsp:cNvPr id="0" name=""/>
        <dsp:cNvSpPr/>
      </dsp:nvSpPr>
      <dsp:spPr>
        <a:xfrm>
          <a:off x="5719571" y="44759"/>
          <a:ext cx="2507456" cy="700118"/>
        </a:xfrm>
        <a:prstGeom prst="rect">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Coercive v normative compliance</a:t>
          </a:r>
        </a:p>
      </dsp:txBody>
      <dsp:txXfrm>
        <a:off x="5719571" y="44759"/>
        <a:ext cx="2507456" cy="700118"/>
      </dsp:txXfrm>
    </dsp:sp>
    <dsp:sp modelId="{340DCD5E-A06B-4339-8CB2-D41AE2B0B7C7}">
      <dsp:nvSpPr>
        <dsp:cNvPr id="0" name=""/>
        <dsp:cNvSpPr/>
      </dsp:nvSpPr>
      <dsp:spPr>
        <a:xfrm>
          <a:off x="5719571" y="744877"/>
          <a:ext cx="2507456" cy="3126726"/>
        </a:xfrm>
        <a:prstGeom prst="rect">
          <a:avLst/>
        </a:prstGeom>
        <a:solidFill>
          <a:schemeClr val="accent3">
            <a:tint val="40000"/>
            <a:alpha val="90000"/>
            <a:hueOff val="10716854"/>
            <a:satOff val="-13793"/>
            <a:lumOff val="-1075"/>
            <a:alphaOff val="0"/>
          </a:schemeClr>
        </a:solidFill>
        <a:ln w="25400" cap="flat" cmpd="sng" algn="ctr">
          <a:solidFill>
            <a:schemeClr val="accent3">
              <a:tint val="40000"/>
              <a:alpha val="90000"/>
              <a:hueOff val="10716854"/>
              <a:satOff val="-13793"/>
              <a:lumOff val="-10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Do citizens comply with rules and regulations because of threat of sanctions or sense of obligation to adhere</a:t>
          </a:r>
        </a:p>
      </dsp:txBody>
      <dsp:txXfrm>
        <a:off x="5719571" y="744877"/>
        <a:ext cx="2507456" cy="31267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1B3D1-1BDD-4260-BB84-39FA662BF9BB}">
      <dsp:nvSpPr>
        <dsp:cNvPr id="0" name=""/>
        <dsp:cNvSpPr/>
      </dsp:nvSpPr>
      <dsp:spPr>
        <a:xfrm>
          <a:off x="1346200" y="0"/>
          <a:ext cx="1346200" cy="1329796"/>
        </a:xfrm>
        <a:prstGeom prst="trapezoid">
          <a:avLst>
            <a:gd name="adj" fmla="val 50617"/>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Legality</a:t>
          </a:r>
        </a:p>
      </dsp:txBody>
      <dsp:txXfrm>
        <a:off x="1346200" y="0"/>
        <a:ext cx="1346200" cy="1329796"/>
      </dsp:txXfrm>
    </dsp:sp>
    <dsp:sp modelId="{667E8FEC-68EE-4F9D-9F1C-D3BB99E8715A}">
      <dsp:nvSpPr>
        <dsp:cNvPr id="0" name=""/>
        <dsp:cNvSpPr/>
      </dsp:nvSpPr>
      <dsp:spPr>
        <a:xfrm>
          <a:off x="673099" y="1329796"/>
          <a:ext cx="2692400" cy="1329796"/>
        </a:xfrm>
        <a:prstGeom prst="trapezoid">
          <a:avLst>
            <a:gd name="adj" fmla="val 50617"/>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Moral alignment </a:t>
          </a:r>
        </a:p>
      </dsp:txBody>
      <dsp:txXfrm>
        <a:off x="1144269" y="1329796"/>
        <a:ext cx="1750060" cy="1329796"/>
      </dsp:txXfrm>
    </dsp:sp>
    <dsp:sp modelId="{C3FC00BC-5D9E-4BE9-881F-66B03786EEDD}">
      <dsp:nvSpPr>
        <dsp:cNvPr id="0" name=""/>
        <dsp:cNvSpPr/>
      </dsp:nvSpPr>
      <dsp:spPr>
        <a:xfrm>
          <a:off x="0" y="2659592"/>
          <a:ext cx="4038600" cy="1329796"/>
        </a:xfrm>
        <a:prstGeom prst="trapezoid">
          <a:avLst>
            <a:gd name="adj" fmla="val 50617"/>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The Obligation to Obey</a:t>
          </a:r>
        </a:p>
      </dsp:txBody>
      <dsp:txXfrm>
        <a:off x="706754" y="2659592"/>
        <a:ext cx="2625090" cy="13297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D2D3CF-09A4-4F75-B19D-168BCB633E5C}">
      <dsp:nvSpPr>
        <dsp:cNvPr id="0" name=""/>
        <dsp:cNvSpPr/>
      </dsp:nvSpPr>
      <dsp:spPr>
        <a:xfrm>
          <a:off x="0" y="0"/>
          <a:ext cx="8229600" cy="1174908"/>
        </a:xfrm>
        <a:prstGeom prst="rect">
          <a:avLst/>
        </a:prstGeom>
        <a:gradFill rotWithShape="0">
          <a:gsLst>
            <a:gs pos="0">
              <a:schemeClr val="accent3">
                <a:shade val="90000"/>
                <a:hueOff val="0"/>
                <a:satOff val="0"/>
                <a:lumOff val="0"/>
                <a:alphaOff val="0"/>
                <a:tint val="50000"/>
                <a:satMod val="300000"/>
              </a:schemeClr>
            </a:gs>
            <a:gs pos="35000">
              <a:schemeClr val="accent3">
                <a:shade val="90000"/>
                <a:hueOff val="0"/>
                <a:satOff val="0"/>
                <a:lumOff val="0"/>
                <a:alphaOff val="0"/>
                <a:tint val="37000"/>
                <a:satMod val="300000"/>
              </a:schemeClr>
            </a:gs>
            <a:gs pos="100000">
              <a:schemeClr val="accent3">
                <a:shade val="90000"/>
                <a:hueOff val="0"/>
                <a:satOff val="0"/>
                <a:lumOff val="0"/>
                <a:alphaOff val="0"/>
                <a:tint val="15000"/>
                <a:satMod val="350000"/>
              </a:schemeClr>
            </a:gs>
          </a:gsLst>
          <a:lin ang="16200000" scaled="1"/>
        </a:gradFill>
        <a:ln>
          <a:noFill/>
        </a:ln>
        <a:effectLst/>
        <a:scene3d>
          <a:camera prst="orthographicFront"/>
          <a:lightRig rig="flat" dir="t"/>
        </a:scene3d>
        <a:sp3d z="-190500" extrusionH="12700" prstMaterial="plastic">
          <a:bevelT w="50800" h="50800"/>
        </a:sp3d>
      </dsp:spPr>
      <dsp:style>
        <a:lnRef idx="0">
          <a:scrgbClr r="0" g="0" b="0"/>
        </a:lnRef>
        <a:fillRef idx="2">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GB" sz="5100" kern="1200" dirty="0"/>
            <a:t>Police Legitimacy</a:t>
          </a:r>
        </a:p>
      </dsp:txBody>
      <dsp:txXfrm>
        <a:off x="0" y="0"/>
        <a:ext cx="8229600" cy="1174908"/>
      </dsp:txXfrm>
    </dsp:sp>
    <dsp:sp modelId="{B6F54E9C-EC63-4879-BCEA-4133E7139A38}">
      <dsp:nvSpPr>
        <dsp:cNvPr id="0" name=""/>
        <dsp:cNvSpPr/>
      </dsp:nvSpPr>
      <dsp:spPr>
        <a:xfrm>
          <a:off x="0" y="1174908"/>
          <a:ext cx="2057399" cy="2467308"/>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“interactions with the public are vital in forming and influencing perceptions of police legitimacy”</a:t>
          </a:r>
        </a:p>
      </dsp:txBody>
      <dsp:txXfrm>
        <a:off x="0" y="1174908"/>
        <a:ext cx="2057399" cy="2467308"/>
      </dsp:txXfrm>
    </dsp:sp>
    <dsp:sp modelId="{1909D94B-A303-4B9C-942A-3A2561B3ACC8}">
      <dsp:nvSpPr>
        <dsp:cNvPr id="0" name=""/>
        <dsp:cNvSpPr/>
      </dsp:nvSpPr>
      <dsp:spPr>
        <a:xfrm>
          <a:off x="2057400" y="1174908"/>
          <a:ext cx="2057399" cy="2467308"/>
        </a:xfrm>
        <a:prstGeom prst="rect">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“the legitimacy of the police is not simply a given or pre-ordained , but is in an important sense created and reproduced by mundane actions of officers going about their daily business</a:t>
          </a:r>
        </a:p>
      </dsp:txBody>
      <dsp:txXfrm>
        <a:off x="2057400" y="1174908"/>
        <a:ext cx="2057399" cy="2467308"/>
      </dsp:txXfrm>
    </dsp:sp>
    <dsp:sp modelId="{5EB67020-C420-4C91-9DF4-073CA145CBC0}">
      <dsp:nvSpPr>
        <dsp:cNvPr id="0" name=""/>
        <dsp:cNvSpPr/>
      </dsp:nvSpPr>
      <dsp:spPr>
        <a:xfrm>
          <a:off x="4114800" y="1174908"/>
          <a:ext cx="2057399" cy="2467308"/>
        </a:xfrm>
        <a:prstGeom prst="rect">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“Fair and decent treatment fosters satisfaction with the authority involved, enhances legitimacy and increases cooperation”</a:t>
          </a:r>
        </a:p>
      </dsp:txBody>
      <dsp:txXfrm>
        <a:off x="4114800" y="1174908"/>
        <a:ext cx="2057399" cy="2467308"/>
      </dsp:txXfrm>
    </dsp:sp>
    <dsp:sp modelId="{6795A660-000F-4401-A10A-5DC919020E0F}">
      <dsp:nvSpPr>
        <dsp:cNvPr id="0" name=""/>
        <dsp:cNvSpPr/>
      </dsp:nvSpPr>
      <dsp:spPr>
        <a:xfrm>
          <a:off x="6172199" y="1174908"/>
          <a:ext cx="2057399" cy="2467308"/>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“Public perception of fairness, equitability and transparency of procedure may be central in securing support for and cooperation with institutions such as the police”</a:t>
          </a:r>
        </a:p>
      </dsp:txBody>
      <dsp:txXfrm>
        <a:off x="6172199" y="1174908"/>
        <a:ext cx="2057399" cy="2467308"/>
      </dsp:txXfrm>
    </dsp:sp>
    <dsp:sp modelId="{21F22997-B747-455B-98E3-53677C8C625A}">
      <dsp:nvSpPr>
        <dsp:cNvPr id="0" name=""/>
        <dsp:cNvSpPr/>
      </dsp:nvSpPr>
      <dsp:spPr>
        <a:xfrm>
          <a:off x="0" y="3642217"/>
          <a:ext cx="8229600" cy="274145"/>
        </a:xfrm>
        <a:prstGeom prst="rect">
          <a:avLst/>
        </a:prstGeom>
        <a:gradFill rotWithShape="0">
          <a:gsLst>
            <a:gs pos="0">
              <a:schemeClr val="accent3">
                <a:shade val="90000"/>
                <a:hueOff val="0"/>
                <a:satOff val="0"/>
                <a:lumOff val="0"/>
                <a:alphaOff val="0"/>
                <a:tint val="50000"/>
                <a:satMod val="300000"/>
              </a:schemeClr>
            </a:gs>
            <a:gs pos="35000">
              <a:schemeClr val="accent3">
                <a:shade val="90000"/>
                <a:hueOff val="0"/>
                <a:satOff val="0"/>
                <a:lumOff val="0"/>
                <a:alphaOff val="0"/>
                <a:tint val="37000"/>
                <a:satMod val="300000"/>
              </a:schemeClr>
            </a:gs>
            <a:gs pos="100000">
              <a:schemeClr val="accent3">
                <a:shade val="90000"/>
                <a:hueOff val="0"/>
                <a:satOff val="0"/>
                <a:lumOff val="0"/>
                <a:alphaOff val="0"/>
                <a:tint val="15000"/>
                <a:satMod val="350000"/>
              </a:schemeClr>
            </a:gs>
          </a:gsLst>
          <a:lin ang="16200000" scaled="1"/>
        </a:gradFill>
        <a:ln>
          <a:noFill/>
        </a:ln>
        <a:effectLst/>
        <a:scene3d>
          <a:camera prst="orthographicFront"/>
          <a:lightRig rig="flat" dir="t"/>
        </a:scene3d>
        <a:sp3d z="-190500" extrusionH="12700" prstMaterial="plastic">
          <a:bevelT w="50800" h="50800"/>
        </a:sp3d>
      </dsp:spPr>
      <dsp:style>
        <a:lnRef idx="0">
          <a:scrgbClr r="0" g="0" b="0"/>
        </a:lnRef>
        <a:fillRef idx="2">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EAC40-0AAA-4D29-ACE6-88ACF039D5BA}">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27DAA3F-309D-4092-AD4F-B72D39637AA8}">
      <dsp:nvSpPr>
        <dsp:cNvPr id="0" name=""/>
        <dsp:cNvSpPr/>
      </dsp:nvSpPr>
      <dsp:spPr>
        <a:xfrm>
          <a:off x="443740" y="301089"/>
          <a:ext cx="7733005" cy="60249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8229"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dirty="0"/>
            <a:t>Reacted negatively to scenarios that transgressed notion of unarmed force</a:t>
          </a:r>
        </a:p>
      </dsp:txBody>
      <dsp:txXfrm>
        <a:off x="443740" y="301089"/>
        <a:ext cx="7733005" cy="602493"/>
      </dsp:txXfrm>
    </dsp:sp>
    <dsp:sp modelId="{DD1E6C1E-09E9-44CC-A55A-C447AEE06853}">
      <dsp:nvSpPr>
        <dsp:cNvPr id="0" name=""/>
        <dsp:cNvSpPr/>
      </dsp:nvSpPr>
      <dsp:spPr>
        <a:xfrm>
          <a:off x="67181" y="225778"/>
          <a:ext cx="753116" cy="753116"/>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7F2CD71-573B-4376-A25F-5B3DEBE982B8}">
      <dsp:nvSpPr>
        <dsp:cNvPr id="0" name=""/>
        <dsp:cNvSpPr/>
      </dsp:nvSpPr>
      <dsp:spPr>
        <a:xfrm>
          <a:off x="789163" y="1204986"/>
          <a:ext cx="7387581" cy="602493"/>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8229"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dirty="0"/>
            <a:t>Public concerned with way force delivered and applied more than principle of force itself</a:t>
          </a:r>
        </a:p>
      </dsp:txBody>
      <dsp:txXfrm>
        <a:off x="789163" y="1204986"/>
        <a:ext cx="7387581" cy="602493"/>
      </dsp:txXfrm>
    </dsp:sp>
    <dsp:sp modelId="{B6C3AC81-FC1E-42B2-9A98-BC076EE4094A}">
      <dsp:nvSpPr>
        <dsp:cNvPr id="0" name=""/>
        <dsp:cNvSpPr/>
      </dsp:nvSpPr>
      <dsp:spPr>
        <a:xfrm>
          <a:off x="412604" y="1129674"/>
          <a:ext cx="753116" cy="753116"/>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687DC87E-5FEC-4E00-BC3D-68B89366FF62}">
      <dsp:nvSpPr>
        <dsp:cNvPr id="0" name=""/>
        <dsp:cNvSpPr/>
      </dsp:nvSpPr>
      <dsp:spPr>
        <a:xfrm>
          <a:off x="789163" y="2108883"/>
          <a:ext cx="7387581" cy="602493"/>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8229"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dirty="0"/>
            <a:t>Prefer use of handcuffs to application of force</a:t>
          </a:r>
        </a:p>
      </dsp:txBody>
      <dsp:txXfrm>
        <a:off x="789163" y="2108883"/>
        <a:ext cx="7387581" cy="602493"/>
      </dsp:txXfrm>
    </dsp:sp>
    <dsp:sp modelId="{C7795CB5-3D25-49DD-8277-96E660E744C6}">
      <dsp:nvSpPr>
        <dsp:cNvPr id="0" name=""/>
        <dsp:cNvSpPr/>
      </dsp:nvSpPr>
      <dsp:spPr>
        <a:xfrm>
          <a:off x="412604" y="2033571"/>
          <a:ext cx="753116" cy="753116"/>
        </a:xfrm>
        <a:prstGeom prst="ellipse">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C5FC0418-E065-4EF3-9CE2-3625D44F5EE4}">
      <dsp:nvSpPr>
        <dsp:cNvPr id="0" name=""/>
        <dsp:cNvSpPr/>
      </dsp:nvSpPr>
      <dsp:spPr>
        <a:xfrm>
          <a:off x="443740" y="3012779"/>
          <a:ext cx="7733005" cy="602493"/>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8229"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dirty="0"/>
            <a:t>Supported officers actions whatever form it took</a:t>
          </a:r>
        </a:p>
      </dsp:txBody>
      <dsp:txXfrm>
        <a:off x="443740" y="3012779"/>
        <a:ext cx="7733005" cy="602493"/>
      </dsp:txXfrm>
    </dsp:sp>
    <dsp:sp modelId="{E2B0FD6E-6609-4F2E-908E-9352E2732D1F}">
      <dsp:nvSpPr>
        <dsp:cNvPr id="0" name=""/>
        <dsp:cNvSpPr/>
      </dsp:nvSpPr>
      <dsp:spPr>
        <a:xfrm>
          <a:off x="67181" y="2937468"/>
          <a:ext cx="753116" cy="753116"/>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868605-EECB-4FCD-9DE2-4AA0455FA6BD}">
      <dsp:nvSpPr>
        <dsp:cNvPr id="0" name=""/>
        <dsp:cNvSpPr/>
      </dsp:nvSpPr>
      <dsp:spPr>
        <a:xfrm>
          <a:off x="102923" y="9024"/>
          <a:ext cx="8023752" cy="1168564"/>
        </a:xfrm>
        <a:prstGeom prst="rightArrow">
          <a:avLst>
            <a:gd name="adj1" fmla="val 50000"/>
            <a:gd name="adj2" fmla="val 5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254000" bIns="185510" numCol="1" spcCol="1270" anchor="ctr" anchorCtr="0">
          <a:noAutofit/>
        </a:bodyPr>
        <a:lstStyle/>
        <a:p>
          <a:pPr marL="0" lvl="0" indent="0" algn="l" defTabSz="666750">
            <a:lnSpc>
              <a:spcPct val="90000"/>
            </a:lnSpc>
            <a:spcBef>
              <a:spcPct val="0"/>
            </a:spcBef>
            <a:spcAft>
              <a:spcPct val="35000"/>
            </a:spcAft>
            <a:buNone/>
          </a:pPr>
          <a:r>
            <a:rPr lang="en-GB" sz="1500" kern="1200" dirty="0"/>
            <a:t>1993 Stephen Lawrence murder</a:t>
          </a:r>
        </a:p>
      </dsp:txBody>
      <dsp:txXfrm>
        <a:off x="102923" y="301165"/>
        <a:ext cx="7731611" cy="584282"/>
      </dsp:txXfrm>
    </dsp:sp>
    <dsp:sp modelId="{DD7E4569-2DF4-448D-BC1F-DC85597F5B07}">
      <dsp:nvSpPr>
        <dsp:cNvPr id="0" name=""/>
        <dsp:cNvSpPr/>
      </dsp:nvSpPr>
      <dsp:spPr>
        <a:xfrm>
          <a:off x="102923" y="910155"/>
          <a:ext cx="2471315" cy="2251084"/>
        </a:xfrm>
        <a:prstGeom prst="rect">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Issues for society &amp; policing</a:t>
          </a:r>
        </a:p>
        <a:p>
          <a:pPr marL="0" lvl="0" indent="0" algn="l" defTabSz="666750">
            <a:lnSpc>
              <a:spcPct val="90000"/>
            </a:lnSpc>
            <a:spcBef>
              <a:spcPct val="0"/>
            </a:spcBef>
            <a:spcAft>
              <a:spcPct val="35000"/>
            </a:spcAft>
            <a:buNone/>
          </a:pPr>
          <a:r>
            <a:rPr lang="en-GB" sz="1500" kern="1200" dirty="0"/>
            <a:t>McPherson report</a:t>
          </a:r>
        </a:p>
        <a:p>
          <a:pPr marL="0" lvl="0" indent="0" algn="l" defTabSz="666750">
            <a:lnSpc>
              <a:spcPct val="90000"/>
            </a:lnSpc>
            <a:spcBef>
              <a:spcPct val="0"/>
            </a:spcBef>
            <a:spcAft>
              <a:spcPct val="35000"/>
            </a:spcAft>
            <a:buNone/>
          </a:pPr>
          <a:r>
            <a:rPr lang="en-GB" sz="1500" kern="1200" dirty="0"/>
            <a:t>‘discriminatory society…marred by institutional racism… that required coordinated action’</a:t>
          </a:r>
        </a:p>
      </dsp:txBody>
      <dsp:txXfrm>
        <a:off x="102923" y="910155"/>
        <a:ext cx="2471315" cy="2251084"/>
      </dsp:txXfrm>
    </dsp:sp>
    <dsp:sp modelId="{1E8D0D33-F7F7-4CDA-9FD6-D04A32102BE7}">
      <dsp:nvSpPr>
        <dsp:cNvPr id="0" name=""/>
        <dsp:cNvSpPr/>
      </dsp:nvSpPr>
      <dsp:spPr>
        <a:xfrm>
          <a:off x="2574239" y="398545"/>
          <a:ext cx="5552436" cy="1168564"/>
        </a:xfrm>
        <a:prstGeom prst="rightArrow">
          <a:avLst>
            <a:gd name="adj1" fmla="val 50000"/>
            <a:gd name="adj2" fmla="val 5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254000" bIns="185510" numCol="1" spcCol="1270" anchor="ctr" anchorCtr="0">
          <a:noAutofit/>
        </a:bodyPr>
        <a:lstStyle/>
        <a:p>
          <a:pPr marL="0" lvl="0" indent="0" algn="l" defTabSz="666750">
            <a:lnSpc>
              <a:spcPct val="90000"/>
            </a:lnSpc>
            <a:spcBef>
              <a:spcPct val="0"/>
            </a:spcBef>
            <a:spcAft>
              <a:spcPct val="35000"/>
            </a:spcAft>
            <a:buNone/>
          </a:pPr>
          <a:r>
            <a:rPr lang="en-GB" sz="1500" kern="1200" dirty="0"/>
            <a:t>Race Relations (Amendment ) Act 2000</a:t>
          </a:r>
        </a:p>
      </dsp:txBody>
      <dsp:txXfrm>
        <a:off x="2574239" y="690686"/>
        <a:ext cx="5260295" cy="584282"/>
      </dsp:txXfrm>
    </dsp:sp>
    <dsp:sp modelId="{3E36FA51-3C0B-4797-BC43-BC125307CB26}">
      <dsp:nvSpPr>
        <dsp:cNvPr id="0" name=""/>
        <dsp:cNvSpPr/>
      </dsp:nvSpPr>
      <dsp:spPr>
        <a:xfrm>
          <a:off x="2574239" y="1299677"/>
          <a:ext cx="2471315" cy="2251084"/>
        </a:xfrm>
        <a:prstGeom prst="rect">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Public Sector Equality Duty</a:t>
          </a:r>
        </a:p>
        <a:p>
          <a:pPr marL="0" lvl="0" indent="0" algn="l" defTabSz="666750">
            <a:lnSpc>
              <a:spcPct val="90000"/>
            </a:lnSpc>
            <a:spcBef>
              <a:spcPct val="0"/>
            </a:spcBef>
            <a:spcAft>
              <a:spcPct val="35000"/>
            </a:spcAft>
            <a:buNone/>
          </a:pPr>
          <a:r>
            <a:rPr lang="en-GB" sz="1500" kern="1200" dirty="0"/>
            <a:t>Positive effect on tackling racism</a:t>
          </a:r>
        </a:p>
      </dsp:txBody>
      <dsp:txXfrm>
        <a:off x="2574239" y="1299677"/>
        <a:ext cx="2471315" cy="2251084"/>
      </dsp:txXfrm>
    </dsp:sp>
    <dsp:sp modelId="{BD56D70E-4A03-4648-A3AC-FF22B7CF87B2}">
      <dsp:nvSpPr>
        <dsp:cNvPr id="0" name=""/>
        <dsp:cNvSpPr/>
      </dsp:nvSpPr>
      <dsp:spPr>
        <a:xfrm>
          <a:off x="5045555" y="788067"/>
          <a:ext cx="3081120" cy="1168564"/>
        </a:xfrm>
        <a:prstGeom prst="rightArrow">
          <a:avLst>
            <a:gd name="adj1" fmla="val 50000"/>
            <a:gd name="adj2" fmla="val 5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254000" bIns="185510" numCol="1" spcCol="1270" anchor="ctr" anchorCtr="0">
          <a:noAutofit/>
        </a:bodyPr>
        <a:lstStyle/>
        <a:p>
          <a:pPr marL="0" lvl="0" indent="0" algn="l" defTabSz="666750">
            <a:lnSpc>
              <a:spcPct val="90000"/>
            </a:lnSpc>
            <a:spcBef>
              <a:spcPct val="0"/>
            </a:spcBef>
            <a:spcAft>
              <a:spcPct val="35000"/>
            </a:spcAft>
            <a:buNone/>
          </a:pPr>
          <a:r>
            <a:rPr lang="en-GB" sz="1500" kern="1200" dirty="0"/>
            <a:t>2014 – Stop/Search Scheme</a:t>
          </a:r>
        </a:p>
      </dsp:txBody>
      <dsp:txXfrm>
        <a:off x="5045555" y="1080208"/>
        <a:ext cx="2788979" cy="584282"/>
      </dsp:txXfrm>
    </dsp:sp>
    <dsp:sp modelId="{0E2C4353-2677-44C6-8A7D-698A6F310A5D}">
      <dsp:nvSpPr>
        <dsp:cNvPr id="0" name=""/>
        <dsp:cNvSpPr/>
      </dsp:nvSpPr>
      <dsp:spPr>
        <a:xfrm>
          <a:off x="5045555" y="1689198"/>
          <a:ext cx="2471315" cy="2218140"/>
        </a:xfrm>
        <a:prstGeom prst="rect">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Aim of achieving greater transparency, community involvement , improve public trust and confidence</a:t>
          </a:r>
        </a:p>
        <a:p>
          <a:pPr marL="0" lvl="0" indent="0" algn="l" defTabSz="666750">
            <a:lnSpc>
              <a:spcPct val="90000"/>
            </a:lnSpc>
            <a:spcBef>
              <a:spcPct val="0"/>
            </a:spcBef>
            <a:spcAft>
              <a:spcPct val="35000"/>
            </a:spcAft>
            <a:buNone/>
          </a:pPr>
          <a:r>
            <a:rPr lang="en-GB" sz="1500" kern="1200" dirty="0"/>
            <a:t>All Police Forces signed up</a:t>
          </a:r>
        </a:p>
        <a:p>
          <a:pPr marL="0" lvl="0" indent="0" algn="l" defTabSz="666750">
            <a:lnSpc>
              <a:spcPct val="90000"/>
            </a:lnSpc>
            <a:spcBef>
              <a:spcPct val="0"/>
            </a:spcBef>
            <a:spcAft>
              <a:spcPct val="35000"/>
            </a:spcAft>
            <a:buNone/>
          </a:pPr>
          <a:r>
            <a:rPr lang="en-GB" sz="1500" kern="1200" dirty="0"/>
            <a:t>HMIC inspection 2016</a:t>
          </a:r>
        </a:p>
      </dsp:txBody>
      <dsp:txXfrm>
        <a:off x="5045555" y="1689198"/>
        <a:ext cx="2471315" cy="22181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0E474-7E8E-40D1-A18D-D6A779F0C05F}">
      <dsp:nvSpPr>
        <dsp:cNvPr id="0" name=""/>
        <dsp:cNvSpPr/>
      </dsp:nvSpPr>
      <dsp:spPr>
        <a:xfrm>
          <a:off x="414369" y="248538"/>
          <a:ext cx="3351085" cy="3351085"/>
        </a:xfrm>
        <a:prstGeom prst="pie">
          <a:avLst>
            <a:gd name="adj1" fmla="val 16200000"/>
            <a:gd name="adj2" fmla="val 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10</a:t>
          </a:r>
        </a:p>
      </dsp:txBody>
      <dsp:txXfrm>
        <a:off x="2128210" y="868489"/>
        <a:ext cx="1236710" cy="997347"/>
      </dsp:txXfrm>
    </dsp:sp>
    <dsp:sp modelId="{EDD23E96-F09F-4BE3-BB3C-2E3377184DDF}">
      <dsp:nvSpPr>
        <dsp:cNvPr id="0" name=""/>
        <dsp:cNvSpPr/>
      </dsp:nvSpPr>
      <dsp:spPr>
        <a:xfrm>
          <a:off x="273144" y="389763"/>
          <a:ext cx="3351085" cy="3351085"/>
        </a:xfrm>
        <a:prstGeom prst="pie">
          <a:avLst>
            <a:gd name="adj1" fmla="val 0"/>
            <a:gd name="adj2" fmla="val 5400000"/>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43</a:t>
          </a:r>
        </a:p>
      </dsp:txBody>
      <dsp:txXfrm>
        <a:off x="2008528" y="2125146"/>
        <a:ext cx="1236710" cy="997347"/>
      </dsp:txXfrm>
    </dsp:sp>
    <dsp:sp modelId="{3202ACC2-D60D-4755-81FB-5E72E2869F37}">
      <dsp:nvSpPr>
        <dsp:cNvPr id="0" name=""/>
        <dsp:cNvSpPr/>
      </dsp:nvSpPr>
      <dsp:spPr>
        <a:xfrm>
          <a:off x="273144" y="389763"/>
          <a:ext cx="3351085" cy="3351085"/>
        </a:xfrm>
        <a:prstGeom prst="pie">
          <a:avLst>
            <a:gd name="adj1" fmla="val 5400000"/>
            <a:gd name="adj2" fmla="val 10800000"/>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7.7</a:t>
          </a:r>
        </a:p>
      </dsp:txBody>
      <dsp:txXfrm>
        <a:off x="652136" y="2125146"/>
        <a:ext cx="1236710" cy="997347"/>
      </dsp:txXfrm>
    </dsp:sp>
    <dsp:sp modelId="{76B163BA-8DAD-40A8-9C51-4F8CEBE728CC}">
      <dsp:nvSpPr>
        <dsp:cNvPr id="0" name=""/>
        <dsp:cNvSpPr/>
      </dsp:nvSpPr>
      <dsp:spPr>
        <a:xfrm>
          <a:off x="273144" y="389763"/>
          <a:ext cx="3351085" cy="3351085"/>
        </a:xfrm>
        <a:prstGeom prst="pie">
          <a:avLst>
            <a:gd name="adj1" fmla="val 10800000"/>
            <a:gd name="adj2" fmla="val 162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Consequence of embedded ideas of race and criminality”</a:t>
          </a:r>
        </a:p>
      </dsp:txBody>
      <dsp:txXfrm>
        <a:off x="652136" y="1008118"/>
        <a:ext cx="1236710" cy="99734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B16A5-FF85-4F18-BAE4-985DFCA61D26}">
      <dsp:nvSpPr>
        <dsp:cNvPr id="0" name=""/>
        <dsp:cNvSpPr/>
      </dsp:nvSpPr>
      <dsp:spPr>
        <a:xfrm>
          <a:off x="617219" y="0"/>
          <a:ext cx="699516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2B972A-A6B3-4576-8373-D7E10D85FE74}">
      <dsp:nvSpPr>
        <dsp:cNvPr id="0" name=""/>
        <dsp:cNvSpPr/>
      </dsp:nvSpPr>
      <dsp:spPr>
        <a:xfrm>
          <a:off x="4118" y="1174908"/>
          <a:ext cx="198105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Racism as a form of prejudice (Paluck et al, 2021, Reiner, 2010)</a:t>
          </a:r>
        </a:p>
      </dsp:txBody>
      <dsp:txXfrm>
        <a:off x="80590" y="1251380"/>
        <a:ext cx="1828107" cy="1413601"/>
      </dsp:txXfrm>
    </dsp:sp>
    <dsp:sp modelId="{2B06A5B8-A1D4-4024-9F4D-6D091306C736}">
      <dsp:nvSpPr>
        <dsp:cNvPr id="0" name=""/>
        <dsp:cNvSpPr/>
      </dsp:nvSpPr>
      <dsp:spPr>
        <a:xfrm>
          <a:off x="2084222" y="1174908"/>
          <a:ext cx="198105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Concept of modern racism (Fridell, 2013, Kandola, 2009 etc)</a:t>
          </a:r>
        </a:p>
      </dsp:txBody>
      <dsp:txXfrm>
        <a:off x="2160694" y="1251380"/>
        <a:ext cx="1828107" cy="1413601"/>
      </dsp:txXfrm>
    </dsp:sp>
    <dsp:sp modelId="{87C726C0-CAB5-4EEC-BB37-A8FA218B78DD}">
      <dsp:nvSpPr>
        <dsp:cNvPr id="0" name=""/>
        <dsp:cNvSpPr/>
      </dsp:nvSpPr>
      <dsp:spPr>
        <a:xfrm>
          <a:off x="4164326" y="1174908"/>
          <a:ext cx="198105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Stories and stereotypes constructed to justify prejudice (Crandall et al, 2011, Bowling et al, 2019)</a:t>
          </a:r>
        </a:p>
      </dsp:txBody>
      <dsp:txXfrm>
        <a:off x="4240798" y="1251380"/>
        <a:ext cx="1828107" cy="1413601"/>
      </dsp:txXfrm>
    </dsp:sp>
    <dsp:sp modelId="{D2C9D93C-4D31-4433-BFD2-C15759B530ED}">
      <dsp:nvSpPr>
        <dsp:cNvPr id="0" name=""/>
        <dsp:cNvSpPr/>
      </dsp:nvSpPr>
      <dsp:spPr>
        <a:xfrm>
          <a:off x="6244430" y="1174908"/>
          <a:ext cx="198105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Development of a representative workforce will serve to improve police legitimacy (Bowling et al, 2019 Waters et al, 2017)</a:t>
          </a:r>
        </a:p>
      </dsp:txBody>
      <dsp:txXfrm>
        <a:off x="6320902" y="1251380"/>
        <a:ext cx="1828107" cy="141360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B37F14-BF80-44DA-BA53-23A418067E10}">
      <dsp:nvSpPr>
        <dsp:cNvPr id="0" name=""/>
        <dsp:cNvSpPr/>
      </dsp:nvSpPr>
      <dsp:spPr>
        <a:xfrm>
          <a:off x="0" y="0"/>
          <a:ext cx="6336792" cy="70494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Concept of policing by consent and police legitimacy interwoven into fabric of society</a:t>
          </a:r>
        </a:p>
      </dsp:txBody>
      <dsp:txXfrm>
        <a:off x="20647" y="20647"/>
        <a:ext cx="5493622" cy="663651"/>
      </dsp:txXfrm>
    </dsp:sp>
    <dsp:sp modelId="{6C46AEFA-40E7-429E-B265-649996A80B13}">
      <dsp:nvSpPr>
        <dsp:cNvPr id="0" name=""/>
        <dsp:cNvSpPr/>
      </dsp:nvSpPr>
      <dsp:spPr>
        <a:xfrm>
          <a:off x="473202" y="802854"/>
          <a:ext cx="6336792" cy="704945"/>
        </a:xfrm>
        <a:prstGeom prst="roundRect">
          <a:avLst>
            <a:gd name="adj" fmla="val 10000"/>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Issues around application of police powers can have detrimental effect on police/public relationship</a:t>
          </a:r>
        </a:p>
      </dsp:txBody>
      <dsp:txXfrm>
        <a:off x="493849" y="823501"/>
        <a:ext cx="5364081" cy="663651"/>
      </dsp:txXfrm>
    </dsp:sp>
    <dsp:sp modelId="{D4E1F7D4-BB89-4653-8F45-A215B7B105DB}">
      <dsp:nvSpPr>
        <dsp:cNvPr id="0" name=""/>
        <dsp:cNvSpPr/>
      </dsp:nvSpPr>
      <dsp:spPr>
        <a:xfrm>
          <a:off x="946404" y="1605708"/>
          <a:ext cx="6336792" cy="704945"/>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Police &amp; technology – impact upon unspoken contract between police/public</a:t>
          </a:r>
        </a:p>
      </dsp:txBody>
      <dsp:txXfrm>
        <a:off x="967051" y="1626355"/>
        <a:ext cx="5364081" cy="663651"/>
      </dsp:txXfrm>
    </dsp:sp>
    <dsp:sp modelId="{0CAEA78E-0DC4-4E8E-AE8D-FEE95CAC615E}">
      <dsp:nvSpPr>
        <dsp:cNvPr id="0" name=""/>
        <dsp:cNvSpPr/>
      </dsp:nvSpPr>
      <dsp:spPr>
        <a:xfrm>
          <a:off x="1419605" y="2408563"/>
          <a:ext cx="6336792" cy="704945"/>
        </a:xfrm>
        <a:prstGeom prst="roundRect">
          <a:avLst>
            <a:gd name="adj" fmla="val 10000"/>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Developing equality in policing is fundamental to provide trust and confidence in diverse communities</a:t>
          </a:r>
        </a:p>
      </dsp:txBody>
      <dsp:txXfrm>
        <a:off x="1440252" y="2429210"/>
        <a:ext cx="5364081" cy="663651"/>
      </dsp:txXfrm>
    </dsp:sp>
    <dsp:sp modelId="{F11F1A57-6D75-4753-A895-C36CB70B24EE}">
      <dsp:nvSpPr>
        <dsp:cNvPr id="0" name=""/>
        <dsp:cNvSpPr/>
      </dsp:nvSpPr>
      <dsp:spPr>
        <a:xfrm>
          <a:off x="1892808" y="3211417"/>
          <a:ext cx="6336792" cy="704945"/>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Unconscious bias can have an impact upon how individuals are treated</a:t>
          </a:r>
        </a:p>
      </dsp:txBody>
      <dsp:txXfrm>
        <a:off x="1913455" y="3232064"/>
        <a:ext cx="5364081" cy="663651"/>
      </dsp:txXfrm>
    </dsp:sp>
    <dsp:sp modelId="{C1B7B9A3-47ED-4654-8B23-C0C7F764F1F5}">
      <dsp:nvSpPr>
        <dsp:cNvPr id="0" name=""/>
        <dsp:cNvSpPr/>
      </dsp:nvSpPr>
      <dsp:spPr>
        <a:xfrm>
          <a:off x="5878577" y="515001"/>
          <a:ext cx="458214" cy="458214"/>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5981675" y="515001"/>
        <a:ext cx="252018" cy="344806"/>
      </dsp:txXfrm>
    </dsp:sp>
    <dsp:sp modelId="{118F8838-C85F-4CA2-A39B-47532604E876}">
      <dsp:nvSpPr>
        <dsp:cNvPr id="0" name=""/>
        <dsp:cNvSpPr/>
      </dsp:nvSpPr>
      <dsp:spPr>
        <a:xfrm>
          <a:off x="6351779" y="1317856"/>
          <a:ext cx="458214" cy="458214"/>
        </a:xfrm>
        <a:prstGeom prst="downArrow">
          <a:avLst>
            <a:gd name="adj1" fmla="val 55000"/>
            <a:gd name="adj2" fmla="val 45000"/>
          </a:avLst>
        </a:prstGeom>
        <a:solidFill>
          <a:schemeClr val="accent3">
            <a:tint val="40000"/>
            <a:alpha val="90000"/>
            <a:hueOff val="3572285"/>
            <a:satOff val="-4598"/>
            <a:lumOff val="-358"/>
            <a:alphaOff val="0"/>
          </a:schemeClr>
        </a:solidFill>
        <a:ln w="25400" cap="flat" cmpd="sng" algn="ctr">
          <a:solidFill>
            <a:schemeClr val="accent3">
              <a:tint val="40000"/>
              <a:alpha val="90000"/>
              <a:hueOff val="3572285"/>
              <a:satOff val="-4598"/>
              <a:lumOff val="-3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6454877" y="1317856"/>
        <a:ext cx="252018" cy="344806"/>
      </dsp:txXfrm>
    </dsp:sp>
    <dsp:sp modelId="{69FF0981-18AD-4F60-809B-9094FC66DEDF}">
      <dsp:nvSpPr>
        <dsp:cNvPr id="0" name=""/>
        <dsp:cNvSpPr/>
      </dsp:nvSpPr>
      <dsp:spPr>
        <a:xfrm>
          <a:off x="6824981" y="2108961"/>
          <a:ext cx="458214" cy="458214"/>
        </a:xfrm>
        <a:prstGeom prst="downArrow">
          <a:avLst>
            <a:gd name="adj1" fmla="val 55000"/>
            <a:gd name="adj2" fmla="val 45000"/>
          </a:avLst>
        </a:prstGeom>
        <a:solidFill>
          <a:schemeClr val="accent3">
            <a:tint val="40000"/>
            <a:alpha val="90000"/>
            <a:hueOff val="7144569"/>
            <a:satOff val="-9195"/>
            <a:lumOff val="-717"/>
            <a:alphaOff val="0"/>
          </a:schemeClr>
        </a:solidFill>
        <a:ln w="25400" cap="flat" cmpd="sng" algn="ctr">
          <a:solidFill>
            <a:schemeClr val="accent3">
              <a:tint val="40000"/>
              <a:alpha val="90000"/>
              <a:hueOff val="7144569"/>
              <a:satOff val="-9195"/>
              <a:lumOff val="-7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6928079" y="2108961"/>
        <a:ext cx="252018" cy="344806"/>
      </dsp:txXfrm>
    </dsp:sp>
    <dsp:sp modelId="{9B300DD5-7EAF-42C2-B731-B58E0CBDEF74}">
      <dsp:nvSpPr>
        <dsp:cNvPr id="0" name=""/>
        <dsp:cNvSpPr/>
      </dsp:nvSpPr>
      <dsp:spPr>
        <a:xfrm>
          <a:off x="7298183" y="2919648"/>
          <a:ext cx="458214" cy="458214"/>
        </a:xfrm>
        <a:prstGeom prst="downArrow">
          <a:avLst>
            <a:gd name="adj1" fmla="val 55000"/>
            <a:gd name="adj2" fmla="val 45000"/>
          </a:avLst>
        </a:prstGeom>
        <a:solidFill>
          <a:schemeClr val="accent3">
            <a:tint val="40000"/>
            <a:alpha val="90000"/>
            <a:hueOff val="10716854"/>
            <a:satOff val="-13793"/>
            <a:lumOff val="-1075"/>
            <a:alphaOff val="0"/>
          </a:schemeClr>
        </a:solidFill>
        <a:ln w="25400" cap="flat" cmpd="sng" algn="ctr">
          <a:solidFill>
            <a:schemeClr val="accent3">
              <a:tint val="40000"/>
              <a:alpha val="90000"/>
              <a:hueOff val="10716854"/>
              <a:satOff val="-13793"/>
              <a:lumOff val="-10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7401281" y="2919648"/>
        <a:ext cx="252018" cy="344806"/>
      </dsp:txXfrm>
    </dsp:sp>
  </dsp:spTree>
</dsp:drawing>
</file>

<file path=ppt/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02/07/2024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weeks lesson will consider policing in terms of legitimacy, fairness and equality.</a:t>
            </a:r>
          </a:p>
          <a:p>
            <a:endParaRPr lang="en-GB" dirty="0"/>
          </a:p>
          <a:p>
            <a:r>
              <a:rPr lang="en-GB" dirty="0"/>
              <a:t>As we are all aware, these key terms of ‘legitimacy, fairness and equality’ have featured heavily in all aspects of policing in recent years and has now become a staple topic in police studies and academic research.</a:t>
            </a:r>
          </a:p>
          <a:p>
            <a:endParaRPr lang="en-GB" dirty="0"/>
          </a:p>
          <a:p>
            <a:r>
              <a:rPr lang="en-GB" dirty="0"/>
              <a:t>It is argued that the weight of the evidence from various studies undertaken around this subject areas is that the public’s perception of police legitimacy ( measured mainly in terms of people’s feelings of their obligation to obey the law or even the police ) are grounded in the fairness of the procedures police employ in their dealings with the public.</a:t>
            </a:r>
          </a:p>
          <a:p>
            <a:endParaRPr lang="en-GB" dirty="0"/>
          </a:p>
          <a:p>
            <a:r>
              <a:rPr lang="en-GB" dirty="0"/>
              <a:t>(https://doi.org/10.1093/oxfordhb/9780199843886.013.017 (pages 238-259) Chapter 11 – Police Legitimacy</a:t>
            </a:r>
          </a:p>
          <a:p>
            <a:r>
              <a:rPr lang="en-GB" dirty="0"/>
              <a:t>The Oxford Handbook of Police &amp; policing</a:t>
            </a:r>
          </a:p>
          <a:p>
            <a:r>
              <a:rPr lang="en-GB" dirty="0" err="1"/>
              <a:t>Reisig</a:t>
            </a:r>
            <a:r>
              <a:rPr lang="en-GB" dirty="0"/>
              <a:t>, M.D (ed.), Kane, R.J (ed.)</a:t>
            </a:r>
          </a:p>
        </p:txBody>
      </p:sp>
      <p:sp>
        <p:nvSpPr>
          <p:cNvPr id="4" name="Slide Number Placeholder 3"/>
          <p:cNvSpPr>
            <a:spLocks noGrp="1"/>
          </p:cNvSpPr>
          <p:nvPr>
            <p:ph type="sldNum" sz="quarter" idx="5"/>
          </p:nvPr>
        </p:nvSpPr>
        <p:spPr/>
        <p:txBody>
          <a:bodyPr/>
          <a:lstStyle/>
          <a:p>
            <a:fld id="{17C3A06F-C0F7-46F7-B51A-13E8EA7B965A}" type="slidenum">
              <a:rPr lang="en-GB" smtClean="0"/>
              <a:t>1</a:t>
            </a:fld>
            <a:endParaRPr lang="en-GB"/>
          </a:p>
        </p:txBody>
      </p:sp>
    </p:spTree>
    <p:extLst>
      <p:ext uri="{BB962C8B-B14F-4D97-AF65-F5344CB8AC3E}">
        <p14:creationId xmlns:p14="http://schemas.microsoft.com/office/powerpoint/2010/main" val="1229133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dirty="0"/>
              <a:t>This session will :</a:t>
            </a:r>
          </a:p>
          <a:p>
            <a:pPr lvl="1">
              <a:buFont typeface="Wingdings" panose="05000000000000000000" pitchFamily="2" charset="2"/>
              <a:buChar char="§"/>
            </a:pPr>
            <a:r>
              <a:rPr lang="en-US" sz="2000" dirty="0"/>
              <a:t>Discuss the </a:t>
            </a:r>
            <a:r>
              <a:rPr lang="en-US" sz="2000" i="1" dirty="0"/>
              <a:t>Principle of ‘Policing by Consent</a:t>
            </a:r>
            <a:r>
              <a:rPr lang="en-US" sz="2000" dirty="0"/>
              <a:t>’ </a:t>
            </a:r>
          </a:p>
          <a:p>
            <a:pPr lvl="1">
              <a:buFont typeface="Wingdings" panose="05000000000000000000" pitchFamily="2" charset="2"/>
              <a:buChar char="§"/>
            </a:pPr>
            <a:r>
              <a:rPr lang="en-US" sz="2000" dirty="0"/>
              <a:t>Explore </a:t>
            </a:r>
            <a:r>
              <a:rPr lang="en-US" sz="2000" i="1" dirty="0"/>
              <a:t>Legitimacy &amp; Police legitimacy </a:t>
            </a:r>
          </a:p>
          <a:p>
            <a:pPr lvl="1">
              <a:buFont typeface="Wingdings" panose="05000000000000000000" pitchFamily="2" charset="2"/>
              <a:buChar char="§"/>
            </a:pPr>
            <a:r>
              <a:rPr lang="en-US" sz="2000" dirty="0"/>
              <a:t>Consider the issue of Fairness and the principles of fairness in policing </a:t>
            </a:r>
          </a:p>
          <a:p>
            <a:pPr lvl="1">
              <a:buFont typeface="Wingdings" panose="05000000000000000000" pitchFamily="2" charset="2"/>
              <a:buChar char="§"/>
            </a:pPr>
            <a:r>
              <a:rPr lang="en-US" sz="2000" dirty="0"/>
              <a:t>Provide an Overview of The principles of equality in policing. </a:t>
            </a:r>
          </a:p>
          <a:p>
            <a:pPr lvl="1">
              <a:buFont typeface="Wingdings" panose="05000000000000000000" pitchFamily="2" charset="2"/>
              <a:buChar char="§"/>
            </a:pPr>
            <a:r>
              <a:rPr lang="en-US" sz="2000" dirty="0"/>
              <a:t>And touch upon racial equality and unconscious bias</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a:t>
            </a:fld>
            <a:endParaRPr lang="en-GB"/>
          </a:p>
        </p:txBody>
      </p:sp>
    </p:spTree>
    <p:extLst>
      <p:ext uri="{BB962C8B-B14F-4D97-AF65-F5344CB8AC3E}">
        <p14:creationId xmlns:p14="http://schemas.microsoft.com/office/powerpoint/2010/main" val="4031125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HMICFRS PEEL inspection in 2015 around police legitimacy stated that </a:t>
            </a:r>
          </a:p>
          <a:p>
            <a:r>
              <a:rPr lang="en-GB" sz="1200" i="1" dirty="0"/>
              <a:t>“A police force is considered to have legitimacy if those working in it are seen by the public consistently to behave fairly, ethically and within the law. Only by doing this will the force build trust and cooperation of the public which are essential elements of the British tradition of policing by consent”</a:t>
            </a:r>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3</a:t>
            </a:fld>
            <a:endParaRPr lang="en-GB"/>
          </a:p>
        </p:txBody>
      </p:sp>
    </p:spTree>
    <p:extLst>
      <p:ext uri="{BB962C8B-B14F-4D97-AF65-F5344CB8AC3E}">
        <p14:creationId xmlns:p14="http://schemas.microsoft.com/office/powerpoint/2010/main" val="2663795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picking up on key words from the previous slide  - Legitimacy, fairness and equality are essential concepts in policing.</a:t>
            </a:r>
          </a:p>
          <a:p>
            <a:r>
              <a:rPr lang="en-GB" dirty="0"/>
              <a:t> Before we start to look at each in detail in the lesson lets just spend a few minutes defining them </a:t>
            </a:r>
          </a:p>
          <a:p>
            <a:endParaRPr lang="en-GB" dirty="0"/>
          </a:p>
          <a:p>
            <a:endParaRPr lang="en-GB" dirty="0"/>
          </a:p>
          <a:p>
            <a:r>
              <a:rPr lang="en-GB" b="1" dirty="0"/>
              <a:t>LEGITIMACY</a:t>
            </a:r>
          </a:p>
          <a:p>
            <a:pPr marL="171450" indent="-171450">
              <a:buFont typeface="Arial" panose="020B0604020202020204" pitchFamily="34" charset="0"/>
              <a:buChar char="•"/>
            </a:pPr>
            <a:r>
              <a:rPr lang="en-GB" dirty="0"/>
              <a:t>Legitimacy is defined as referring to the public’s perception of the police as having the right to enforce laws and maintain order</a:t>
            </a:r>
          </a:p>
          <a:p>
            <a:pPr marL="171450" indent="-171450">
              <a:buFont typeface="Arial" panose="020B0604020202020204" pitchFamily="34" charset="0"/>
              <a:buChar char="•"/>
            </a:pPr>
            <a:r>
              <a:rPr lang="en-GB" dirty="0"/>
              <a:t>It is subjective in nature – so whereas police lawfulness is defined by legal and administrative standards, legitimacy lies in the hearts and minds of the public. It is therefore inherently subjective – personal to the individual.</a:t>
            </a:r>
          </a:p>
          <a:p>
            <a:pPr marL="171450" indent="-171450">
              <a:buFont typeface="Arial" panose="020B0604020202020204" pitchFamily="34" charset="0"/>
              <a:buChar char="•"/>
            </a:pPr>
            <a:r>
              <a:rPr lang="en-GB" dirty="0"/>
              <a:t>Importance – when people perceive the police as legitimate, they are more likely to cooperate, comply with orders and trust law enforcement</a:t>
            </a:r>
          </a:p>
          <a:p>
            <a:endParaRPr lang="en-GB" dirty="0"/>
          </a:p>
          <a:p>
            <a:r>
              <a:rPr lang="en-GB" b="1" dirty="0"/>
              <a:t>FAIRNESS</a:t>
            </a:r>
          </a:p>
          <a:p>
            <a:r>
              <a:rPr lang="en-GB" dirty="0"/>
              <a:t>Fairness in policing involves treating all individuals impartially, without bias or discrimination</a:t>
            </a:r>
          </a:p>
          <a:p>
            <a:r>
              <a:rPr lang="en-GB" dirty="0"/>
              <a:t>And can be broken down into two areas</a:t>
            </a:r>
          </a:p>
          <a:p>
            <a:pPr marL="228600" indent="-228600">
              <a:buAutoNum type="arabicPeriod"/>
            </a:pPr>
            <a:r>
              <a:rPr lang="en-GB" dirty="0"/>
              <a:t>Distributive justice – which concerns the socially just allocation of resources, goods and opportunity in a society. Fairness must therefore extend to policing outcomes across social identities ( </a:t>
            </a:r>
            <a:r>
              <a:rPr lang="en-GB" dirty="0" err="1"/>
              <a:t>e.g</a:t>
            </a:r>
            <a:r>
              <a:rPr lang="en-GB" dirty="0"/>
              <a:t> race, gender, social class). An individuals expectation of distributive justice may therefore shape/influence their view of police legitimacy.</a:t>
            </a:r>
          </a:p>
          <a:p>
            <a:pPr marL="228600" indent="-228600">
              <a:buAutoNum type="arabicPeriod"/>
            </a:pPr>
            <a:r>
              <a:rPr lang="en-GB" dirty="0"/>
              <a:t>Procedural justice – Fairness also includes procedural justice . Procedural justice speaks to the idea of fair processes and how people’s perception of fairness is strongly impacted by the quality of their experiences and not only the end result of these experiences. So it includes neutrality, transparency and respectful treatment during interactions with the public.</a:t>
            </a:r>
          </a:p>
          <a:p>
            <a:pPr marL="228600" indent="-228600">
              <a:buAutoNum type="arabicPeriod"/>
            </a:pPr>
            <a:endParaRPr lang="en-GB" dirty="0"/>
          </a:p>
          <a:p>
            <a:pPr marL="0" indent="0">
              <a:buNone/>
            </a:pPr>
            <a:r>
              <a:rPr lang="en-GB" b="1" dirty="0"/>
              <a:t>EQUALITY</a:t>
            </a:r>
          </a:p>
          <a:p>
            <a:pPr marL="171450" indent="-171450">
              <a:buFont typeface="Arial" panose="020B0604020202020204" pitchFamily="34" charset="0"/>
              <a:buChar char="•"/>
            </a:pPr>
            <a:r>
              <a:rPr lang="en-GB" dirty="0"/>
              <a:t>Equality in policing means treating everyone equally under the law, regardless of their background or characteristics</a:t>
            </a:r>
          </a:p>
          <a:p>
            <a:pPr marL="171450" indent="-171450">
              <a:buFont typeface="Arial" panose="020B0604020202020204" pitchFamily="34" charset="0"/>
              <a:buChar char="•"/>
            </a:pPr>
            <a:r>
              <a:rPr lang="en-GB" dirty="0"/>
              <a:t>Its about avoiding discrimination and discriminatory practices such as racial profiling or biased enforcement</a:t>
            </a:r>
          </a:p>
          <a:p>
            <a:pPr marL="171450" indent="-171450">
              <a:buFont typeface="Arial" panose="020B0604020202020204" pitchFamily="34" charset="0"/>
              <a:buChar char="•"/>
            </a:pPr>
            <a:r>
              <a:rPr lang="en-GB" dirty="0"/>
              <a:t>And balancing fairness and equality – in other words striking a balance between fairness ( addressing individual circumstances) and equality ( consistent treatment for all)  which is crucial for effective policing</a:t>
            </a:r>
          </a:p>
          <a:p>
            <a:pPr marL="171450" indent="-171450">
              <a:buFont typeface="Arial" panose="020B0604020202020204" pitchFamily="34" charset="0"/>
              <a:buChar char="•"/>
            </a:pPr>
            <a:endParaRPr lang="en-GB" dirty="0"/>
          </a:p>
          <a:p>
            <a:r>
              <a:rPr lang="en-GB" dirty="0"/>
              <a:t>The HMIC report 2015 referred to in the earlier slide, clearly highlighted that within a policing context, officers and staff who feel that they are treated fairly and with respect are more likely to go on to treat the public fairly and with respect which in turn increases the public perception that the police are acting legitimately. However for the police to be seen as legitimate in the eyes o the public, the report highlights the need for the public to believe that the police will treat them with respect, make fair decisions and be approachable</a:t>
            </a:r>
          </a:p>
        </p:txBody>
      </p:sp>
      <p:sp>
        <p:nvSpPr>
          <p:cNvPr id="4" name="Slide Number Placeholder 3"/>
          <p:cNvSpPr>
            <a:spLocks noGrp="1"/>
          </p:cNvSpPr>
          <p:nvPr>
            <p:ph type="sldNum" sz="quarter" idx="5"/>
          </p:nvPr>
        </p:nvSpPr>
        <p:spPr/>
        <p:txBody>
          <a:bodyPr/>
          <a:lstStyle/>
          <a:p>
            <a:fld id="{17C3A06F-C0F7-46F7-B51A-13E8EA7B965A}" type="slidenum">
              <a:rPr lang="en-GB" smtClean="0"/>
              <a:t>4</a:t>
            </a:fld>
            <a:endParaRPr lang="en-GB"/>
          </a:p>
        </p:txBody>
      </p:sp>
    </p:spTree>
    <p:extLst>
      <p:ext uri="{BB962C8B-B14F-4D97-AF65-F5344CB8AC3E}">
        <p14:creationId xmlns:p14="http://schemas.microsoft.com/office/powerpoint/2010/main" val="1202956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further HMICFRS PEEL INSPECTION IN 2017 highlighted that Police legitimacy – is a concept that is well established in the UK as ‘policing by consent’ – and Is crucial In a democratic society.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notion of </a:t>
            </a:r>
            <a:r>
              <a:rPr lang="en-US" sz="1200" b="1" dirty="0"/>
              <a:t>Policing by consent </a:t>
            </a:r>
            <a:r>
              <a:rPr lang="en-US" sz="1200" dirty="0"/>
              <a:t>has been set out as the foundation stone of policing in the UK, as highlighted by HMICFRS and others – but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What does it mean and what does it mean in terms of having the ‘confidence’ in the police and the use of authority?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How do the communities that you serve day in day out ensure that the notion of policing by consent, the notion that policing is the foundation is actually visible in the reality of the day to day interactions you have with the communities and the public.</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5</a:t>
            </a:fld>
            <a:endParaRPr lang="en-GB"/>
          </a:p>
        </p:txBody>
      </p:sp>
    </p:spTree>
    <p:extLst>
      <p:ext uri="{BB962C8B-B14F-4D97-AF65-F5344CB8AC3E}">
        <p14:creationId xmlns:p14="http://schemas.microsoft.com/office/powerpoint/2010/main" val="379274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try and answer these questions it may be pertinent to refer back to the Peelian Principles of 1829. The principles describe the philosophy Sir Robert Peel developed to define an ethical police force. </a:t>
            </a:r>
          </a:p>
          <a:p>
            <a:r>
              <a:rPr lang="en-GB" dirty="0"/>
              <a:t>So when we look at the 9 Peelian principles and their relationship with that notion of legitimacy and how the police go about their daily role using their state given powers to ensure the public are protected, we need to look in terms of the relationship those Peelian principles have with the underpinning notion of legitimacy -  it is arguable clear to see that relationship.</a:t>
            </a:r>
          </a:p>
          <a:p>
            <a:r>
              <a:rPr lang="en-GB" dirty="0"/>
              <a:t>Many academics have considered the issue of policing by consent including Bowling et al (2019, p77-78) and claim that its origins lie in the historical class divides and social unrest inherent in the 19</a:t>
            </a:r>
            <a:r>
              <a:rPr lang="en-GB" baseline="30000" dirty="0"/>
              <a:t>th</a:t>
            </a:r>
            <a:r>
              <a:rPr lang="en-GB" dirty="0"/>
              <a:t> century. They also argue that the notion of policing by consent gained further weight following the Royal Commission on Policing Report in 1962.</a:t>
            </a:r>
          </a:p>
          <a:p>
            <a:r>
              <a:rPr lang="en-GB" dirty="0"/>
              <a:t>The development of policing has not been easy since 1829. Its an interesting issue to explore and many will argue that in order to see the challenges faced in the development of policing you really need to track it back through history to gain a fuller picture and see that it hasn’t been a smooth journey.</a:t>
            </a:r>
          </a:p>
          <a:p>
            <a:r>
              <a:rPr lang="en-GB" dirty="0"/>
              <a:t>Its argued that it wasn’t until the 1950’s that the population had largely signed up to the concept of policing by consent and with that came the acceptance that the police were permitted and expected by the government to carry out the laws of the land and to enact the powers they’d been given within their remit and where  necessary to use force in order to do so.</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6</a:t>
            </a:fld>
            <a:endParaRPr lang="en-GB"/>
          </a:p>
        </p:txBody>
      </p:sp>
    </p:spTree>
    <p:extLst>
      <p:ext uri="{BB962C8B-B14F-4D97-AF65-F5344CB8AC3E}">
        <p14:creationId xmlns:p14="http://schemas.microsoft.com/office/powerpoint/2010/main" val="3437488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lets pose some questions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How does the original concept of policing by consent relate to the concept of legitimacy? – think through the issues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Consider where that legitimacy has been challenged in policing – what aspect of policing are susceptible to challenge? –( where do you think policing and the powers that they hold in relation to the power of the state and what affect they have on  peoples lives).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a:t>
            </a:r>
            <a:r>
              <a:rPr lang="en-GB" sz="1200" dirty="0"/>
              <a:t> How do you think police legitimacy will be challenged in the future?</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7</a:t>
            </a:fld>
            <a:endParaRPr lang="en-GB"/>
          </a:p>
        </p:txBody>
      </p:sp>
    </p:spTree>
    <p:extLst>
      <p:ext uri="{BB962C8B-B14F-4D97-AF65-F5344CB8AC3E}">
        <p14:creationId xmlns:p14="http://schemas.microsoft.com/office/powerpoint/2010/main" val="2997574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4300" dirty="0"/>
              <a:t>So, lets look firstly at ‘LEGITIMACY as a broad concept before we move on to look at Legitimacy in policing.</a:t>
            </a:r>
          </a:p>
          <a:p>
            <a:r>
              <a:rPr lang="en-GB" sz="4300" dirty="0"/>
              <a:t>Drawing upon academic sources:</a:t>
            </a:r>
          </a:p>
          <a:p>
            <a:pPr marL="571500" indent="-571500">
              <a:buFont typeface="Arial" panose="020B0604020202020204" pitchFamily="34" charset="0"/>
              <a:buChar char="•"/>
            </a:pPr>
            <a:r>
              <a:rPr lang="en-GB" sz="4300" dirty="0"/>
              <a:t>Legitimacy is the belief that legal authorities have the moral right to administer and enforce the law and that people are obligated to obey the law (</a:t>
            </a:r>
            <a:r>
              <a:rPr lang="en-US" sz="4300" dirty="0"/>
              <a:t>Bolger and Walters, 2019, p.93)</a:t>
            </a:r>
            <a:endParaRPr lang="en-GB" sz="4300" dirty="0"/>
          </a:p>
          <a:p>
            <a:pPr marL="571500" indent="-571500">
              <a:buFont typeface="Arial" panose="020B0604020202020204" pitchFamily="34" charset="0"/>
              <a:buChar char="•"/>
            </a:pPr>
            <a:r>
              <a:rPr lang="en-GB" sz="4300" dirty="0"/>
              <a:t>Tyler (2006: 375)who is seen as a significant academic in work around legitimacy, defines legitimacy as ‘a psychological property of an authority, institution, or social arrangement that leads those connected to it to believe that it is appropriate, proper, and just.’ . How people feel about how they are dealt with by an institution or state and how they go about their dealings with people</a:t>
            </a:r>
          </a:p>
          <a:p>
            <a:pPr marL="571500" indent="-571500">
              <a:buFont typeface="Arial" panose="020B0604020202020204" pitchFamily="34" charset="0"/>
              <a:buChar char="•"/>
            </a:pPr>
            <a:r>
              <a:rPr lang="en-GB" sz="4300" dirty="0"/>
              <a:t>People defer to, and cooperate with, legitimate authorities because they feel it is right to do so (Sunshine and Tyler, 2003a; 2003b).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8</a:t>
            </a:fld>
            <a:endParaRPr lang="en-GB"/>
          </a:p>
        </p:txBody>
      </p:sp>
    </p:spTree>
    <p:extLst>
      <p:ext uri="{BB962C8B-B14F-4D97-AF65-F5344CB8AC3E}">
        <p14:creationId xmlns:p14="http://schemas.microsoft.com/office/powerpoint/2010/main" val="41314085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Hinsch</a:t>
            </a:r>
            <a:r>
              <a:rPr lang="en-GB" dirty="0"/>
              <a:t> (2008) however </a:t>
            </a:r>
            <a:r>
              <a:rPr lang="en-GB" sz="4300" dirty="0"/>
              <a:t>makes a useful distinction between the  </a:t>
            </a:r>
            <a:r>
              <a:rPr lang="en-GB" sz="4300" b="1" u="sng" dirty="0"/>
              <a:t>concepts</a:t>
            </a:r>
            <a:r>
              <a:rPr lang="en-GB" sz="4300" b="1" dirty="0"/>
              <a:t> of legitimacy and the </a:t>
            </a:r>
            <a:r>
              <a:rPr lang="en-GB" sz="4300" b="1" u="sng" dirty="0"/>
              <a:t>conceptions</a:t>
            </a:r>
            <a:r>
              <a:rPr lang="en-GB" sz="4300" b="1" dirty="0"/>
              <a:t> of legitimacy</a:t>
            </a:r>
            <a:r>
              <a:rPr lang="en-GB" sz="4300" dirty="0"/>
              <a:t>:</a:t>
            </a:r>
          </a:p>
          <a:p>
            <a:endParaRPr lang="en-GB" sz="4300" dirty="0"/>
          </a:p>
          <a:p>
            <a:r>
              <a:rPr lang="en-GB" sz="4300" dirty="0"/>
              <a:t>He asserts that  </a:t>
            </a:r>
          </a:p>
          <a:p>
            <a:pPr lvl="1"/>
            <a:r>
              <a:rPr lang="en-GB" sz="4300" b="1" dirty="0"/>
              <a:t>Concepts of legitimacy </a:t>
            </a:r>
            <a:r>
              <a:rPr lang="en-GB" sz="4300" dirty="0"/>
              <a:t>tell us what is means to say something is legitimate; </a:t>
            </a:r>
          </a:p>
          <a:p>
            <a:pPr lvl="1"/>
            <a:r>
              <a:rPr lang="en-GB" sz="4300" dirty="0"/>
              <a:t>Whereas </a:t>
            </a:r>
            <a:r>
              <a:rPr lang="en-GB" sz="4300" b="1" dirty="0"/>
              <a:t>Conceptions of legitimacy </a:t>
            </a:r>
            <a:r>
              <a:rPr lang="en-GB" sz="4300" dirty="0"/>
              <a:t>specify the criteria that have to be met in order to be legitimate.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9</a:t>
            </a:fld>
            <a:endParaRPr lang="en-GB"/>
          </a:p>
        </p:txBody>
      </p:sp>
    </p:spTree>
    <p:extLst>
      <p:ext uri="{BB962C8B-B14F-4D97-AF65-F5344CB8AC3E}">
        <p14:creationId xmlns:p14="http://schemas.microsoft.com/office/powerpoint/2010/main" val="12529829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dirty="0"/>
              <a:t>When we consider a descriptive account of legitimacy – that is an explanation of  people’s beliefs about authority and obligations - </a:t>
            </a:r>
          </a:p>
          <a:p>
            <a:r>
              <a:rPr lang="en-GB" sz="1200" dirty="0"/>
              <a:t>1. It states that a system is legitimate when </a:t>
            </a:r>
            <a:r>
              <a:rPr lang="en-GB" sz="1200" b="1" dirty="0"/>
              <a:t>the public grant it legitimacy</a:t>
            </a:r>
            <a:r>
              <a:rPr lang="en-GB" sz="1200" dirty="0"/>
              <a:t>. An observer sitting outside the system might find a particular arrangement unjust and unacceptable, but they must nevertheless conclude that it is legitimate when those governed believe it to be so. So there is an element of trust here to accept that it is therefore legitimate.</a:t>
            </a:r>
          </a:p>
          <a:p>
            <a:r>
              <a:rPr lang="en-GB" sz="1200" dirty="0"/>
              <a:t>2. In contrast the </a:t>
            </a:r>
            <a:r>
              <a:rPr lang="en-GB" sz="1200" b="1" dirty="0"/>
              <a:t>normative concept of legitimacy </a:t>
            </a:r>
            <a:r>
              <a:rPr lang="en-GB" sz="1200" dirty="0"/>
              <a:t>sets out ‘objective’ criteria, according to which an authority or institution is legitimate not because of the subjective state of mind of those it governs but rather because the arrangement meets certain substantive requirements (usually requirements of justice and rationality). </a:t>
            </a:r>
          </a:p>
          <a:p>
            <a:r>
              <a:rPr lang="en-GB" sz="1200" dirty="0"/>
              <a:t>Any </a:t>
            </a:r>
            <a:r>
              <a:rPr lang="en-GB" sz="1200" b="1" dirty="0"/>
              <a:t>normative conception of legitimacy </a:t>
            </a:r>
            <a:r>
              <a:rPr lang="en-GB" sz="1200" dirty="0"/>
              <a:t>has to describe why meeting these criteria confers authority on norms, institutions, or persons. </a:t>
            </a:r>
            <a:r>
              <a:rPr lang="en-GB" sz="1200" i="1" dirty="0"/>
              <a:t>Normative legitimacy means substantive recognition that the truth (or validity) of these arrangements is right and just</a:t>
            </a:r>
            <a:r>
              <a:rPr lang="en-GB" sz="1200" dirty="0"/>
              <a:t>. People believe that because they’ve agreed that the institution has those responsibilities in general terms anything that is put in place by the institution or agents of that institution are right and just and fair.</a:t>
            </a:r>
          </a:p>
          <a:p>
            <a:endParaRPr lang="en-GB" sz="1200" dirty="0"/>
          </a:p>
          <a:p>
            <a:r>
              <a:rPr lang="en-GB" sz="1200" b="1" dirty="0"/>
              <a:t>Coercive vs Normative Compliance </a:t>
            </a:r>
            <a:r>
              <a:rPr lang="en-GB" sz="1200" dirty="0"/>
              <a:t>as a function of legitimacy – Do citizens comply with the rules and regulations surrounds society because of the threat of sanction or because of the individual’s sense of obligation to adhere to social norms of behaviour?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10</a:t>
            </a:fld>
            <a:endParaRPr lang="en-GB"/>
          </a:p>
        </p:txBody>
      </p:sp>
    </p:spTree>
    <p:extLst>
      <p:ext uri="{BB962C8B-B14F-4D97-AF65-F5344CB8AC3E}">
        <p14:creationId xmlns:p14="http://schemas.microsoft.com/office/powerpoint/2010/main" val="1241720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few slides looked at the concept of legitimacy so now we will build upon that and look at the concept of POLICE legitimacy.</a:t>
            </a:r>
          </a:p>
          <a:p>
            <a:endParaRPr lang="en-GB" dirty="0"/>
          </a:p>
          <a:p>
            <a:r>
              <a:rPr lang="en-GB" dirty="0"/>
              <a:t>James (2018,p.30) in an article in 2018 in Police Quarterly claimed that Police legitimacy was experiencing a crisis of legitimacy.</a:t>
            </a:r>
          </a:p>
          <a:p>
            <a:r>
              <a:rPr lang="en-GB" dirty="0"/>
              <a:t>QUESTION : But what is meant by ‘Police legitimacy’?</a:t>
            </a:r>
          </a:p>
          <a:p>
            <a:endParaRPr lang="en-GB"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11</a:t>
            </a:fld>
            <a:endParaRPr lang="en-GB"/>
          </a:p>
        </p:txBody>
      </p:sp>
    </p:spTree>
    <p:extLst>
      <p:ext uri="{BB962C8B-B14F-4D97-AF65-F5344CB8AC3E}">
        <p14:creationId xmlns:p14="http://schemas.microsoft.com/office/powerpoint/2010/main" val="5019350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number of academics have done a lot of work around legitimacy and have argued what Police legitimacy is as a concept.</a:t>
            </a:r>
          </a:p>
          <a:p>
            <a:r>
              <a:rPr lang="en-GB" dirty="0"/>
              <a:t>One source Jackson &amp; Bradford (2010) who have used and cited the work of others ( </a:t>
            </a:r>
            <a:r>
              <a:rPr lang="en-GB" dirty="0" err="1"/>
              <a:t>Tankebe</a:t>
            </a:r>
            <a:r>
              <a:rPr lang="en-GB" dirty="0"/>
              <a:t> 2007 , Beetham ??) defined and measured police legitimacy as a multi-dimensional concept with 3 interlinked elements which they  went on to use as the basis for their framework for police legitimacy</a:t>
            </a:r>
          </a:p>
          <a:p>
            <a:pPr marL="514350" lvl="0" indent="-514350">
              <a:buAutoNum type="arabicPeriod"/>
            </a:pPr>
            <a:r>
              <a:rPr lang="en-GB" b="1" u="sng" dirty="0"/>
              <a:t>The obligation to obey </a:t>
            </a:r>
            <a:r>
              <a:rPr lang="en-GB" dirty="0"/>
              <a:t>or what some (Beetham) refer to as expressed consent – in other words A legitimate authority garners obedience from subordinates. </a:t>
            </a:r>
          </a:p>
          <a:p>
            <a:pPr marL="514350" lvl="0" indent="-514350">
              <a:buAutoNum type="arabicPeriod"/>
            </a:pPr>
            <a:r>
              <a:rPr lang="en-GB" b="1" u="sng" dirty="0"/>
              <a:t>Moral alignment or normative justifiability </a:t>
            </a:r>
            <a:r>
              <a:rPr lang="en-GB" dirty="0"/>
              <a:t>– Legitimacy needs a moral foundation, otherwise compliance with authority directives/instruction is blind. </a:t>
            </a:r>
          </a:p>
          <a:p>
            <a:pPr marL="514350" lvl="0" indent="-514350">
              <a:buAutoNum type="arabicPeriod"/>
            </a:pPr>
            <a:r>
              <a:rPr lang="en-GB" b="1" u="sng" dirty="0"/>
              <a:t>Legality</a:t>
            </a:r>
            <a:r>
              <a:rPr lang="en-GB" dirty="0"/>
              <a:t> – a legitimate authority follows its own rules - A legitimate authority exercises that authority according to established principles. Legality underpinning what ever has been done and in policing its the moral and legal principles that underpin their duties and responsibilities and is the foundation for building trust with their communities. </a:t>
            </a:r>
          </a:p>
          <a:p>
            <a:pPr marL="0" lvl="0" indent="0">
              <a:buNone/>
            </a:pPr>
            <a:endParaRPr lang="en-GB" dirty="0"/>
          </a:p>
          <a:p>
            <a:pPr lvl="0"/>
            <a:r>
              <a:rPr lang="en-GB" dirty="0"/>
              <a:t>Jackson &amp; Bradford (2010) refer to 2 levels of legitimacy - High level vs Low level legitimacy </a:t>
            </a:r>
          </a:p>
          <a:p>
            <a:pPr lvl="1"/>
            <a:r>
              <a:rPr lang="en-US" dirty="0"/>
              <a:t>High Level – the connection the citizen has with the social and political structure that make up their surroundings.</a:t>
            </a:r>
          </a:p>
          <a:p>
            <a:pPr lvl="1"/>
            <a:r>
              <a:rPr lang="en-US" dirty="0"/>
              <a:t>But the Low level –refers to the  everyday practical implications experienced by citizens – these are the ones that have the most significant connections with legitimacy from the publics view</a:t>
            </a:r>
          </a:p>
          <a:p>
            <a:pPr lvl="2"/>
            <a:r>
              <a:rPr lang="en-US" dirty="0"/>
              <a:t>See also the High / Low Policing (Bowling et al., (2019)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12</a:t>
            </a:fld>
            <a:endParaRPr lang="en-GB"/>
          </a:p>
        </p:txBody>
      </p:sp>
    </p:spTree>
    <p:extLst>
      <p:ext uri="{BB962C8B-B14F-4D97-AF65-F5344CB8AC3E}">
        <p14:creationId xmlns:p14="http://schemas.microsoft.com/office/powerpoint/2010/main" val="3387397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According to  Jackson &amp; Bradford (2010,p.4 ) policing is “.. </a:t>
            </a:r>
            <a:r>
              <a:rPr lang="en-US" sz="1200" b="1" dirty="0"/>
              <a:t>Entrusted with the power to intervene into people’s lives to keep the peace and maintain social order (Manning, 2003)” </a:t>
            </a:r>
            <a:r>
              <a:rPr lang="en-US" sz="1200" dirty="0"/>
              <a:t>– they (ibid) suggest that Police legitimacy as a construct or concept is rarely tested. </a:t>
            </a:r>
          </a:p>
          <a:p>
            <a:endParaRPr lang="en-US" sz="1200" b="1" dirty="0"/>
          </a:p>
          <a:p>
            <a:r>
              <a:rPr lang="en-US" sz="1200" b="1" dirty="0"/>
              <a:t>What do you think?</a:t>
            </a:r>
          </a:p>
          <a:p>
            <a:r>
              <a:rPr lang="en-US" sz="1200" b="1" dirty="0"/>
              <a:t>Is this something that is likely to continue in a society that is testing the authority of the state? </a:t>
            </a:r>
          </a:p>
          <a:p>
            <a:r>
              <a:rPr lang="en-US" sz="1200" b="0" dirty="0"/>
              <a:t>You could argue that due to recent events that policing legitimacy construct/concept is broadly and </a:t>
            </a:r>
            <a:r>
              <a:rPr lang="en-US" sz="1200" b="0" dirty="0" err="1"/>
              <a:t>widley</a:t>
            </a:r>
            <a:r>
              <a:rPr lang="en-US" sz="1200" b="0" dirty="0"/>
              <a:t> accepted across society</a:t>
            </a:r>
          </a:p>
          <a:p>
            <a:endParaRPr lang="en-US" sz="1200" b="1" dirty="0"/>
          </a:p>
          <a:p>
            <a:r>
              <a:rPr lang="en-US" sz="1200" b="1" dirty="0"/>
              <a:t>Is policing too bound up in the authority of the state to be questioned?  To test and challenge the police could be to question the authority of the state</a:t>
            </a:r>
          </a:p>
          <a:p>
            <a:pPr marL="0" indent="0">
              <a:buNone/>
            </a:pPr>
            <a:endParaRPr lang="en-US" sz="1200" b="1" dirty="0"/>
          </a:p>
          <a:p>
            <a:pPr marL="0" indent="0">
              <a:buNone/>
            </a:pPr>
            <a:r>
              <a:rPr lang="en-US" sz="1200" dirty="0"/>
              <a:t>The notion of a state without a policing presence seems incomprehensible to think of – but in contrast the actions of individual police officer in exercising their legitimate authority is becoming more and more </a:t>
            </a:r>
            <a:r>
              <a:rPr lang="en-US" sz="1200" dirty="0" err="1"/>
              <a:t>normalised</a:t>
            </a:r>
            <a:r>
              <a:rPr lang="en-US" sz="1200" dirty="0"/>
              <a:t> .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13</a:t>
            </a:fld>
            <a:endParaRPr lang="en-GB"/>
          </a:p>
        </p:txBody>
      </p:sp>
    </p:spTree>
    <p:extLst>
      <p:ext uri="{BB962C8B-B14F-4D97-AF65-F5344CB8AC3E}">
        <p14:creationId xmlns:p14="http://schemas.microsoft.com/office/powerpoint/2010/main" val="665680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t>So building on the notion that for the social and political structures to function some will argue that they must possess some form of legitimacy &amp; those that are subject to those arrangements must view them as appropriate – therefore in policing terms the vast majority of people/citizens must see or view policing as a necessary function of society in order for policing to continue with a purpose and continue with legitimacy.</a:t>
            </a:r>
          </a:p>
          <a:p>
            <a:pPr algn="just"/>
            <a:endParaRPr lang="en-GB" sz="1200" dirty="0"/>
          </a:p>
          <a:p>
            <a:pPr algn="just"/>
            <a:r>
              <a:rPr lang="en-GB" sz="1200" dirty="0"/>
              <a:t>Jackson &amp; Bradford assert that Legitimacy is the very foundation of the police’s authority, and a legitimate police force needs to be able  to demonstrates to citizens why its access to and exercise of power is rightful, and why those subject to its power have a corresponding duty to obey (Tyler, 2006, cited in Jackson &amp; Bradford, 2010,p. ). So there is a need to get a buy in from the public/citizens  so that those actual powers of authority and how they are implemented are accepted and can be activated in society on a day to day basis and that the citizens have a duty to understand them, accept them and  obey them.</a:t>
            </a:r>
          </a:p>
          <a:p>
            <a:pPr algn="just"/>
            <a:endParaRPr lang="en-GB" sz="1200" dirty="0"/>
          </a:p>
          <a:p>
            <a:pPr algn="just"/>
            <a:r>
              <a:rPr lang="en-GB" sz="1200" dirty="0"/>
              <a:t>The story of the way in which the police were established, justified and sanctioned during the century as we alluded to in the first slide, has been well documented and the notion of policing by consent, which is the underpinning of the need for policing to be a legitimate function supported by the masses was well embedded in the population by the 1950’s (Reiner, 2000, cited in Jackson &amp; Bradford, 2010) although apparently it wasn’t by any stretch of imagination agreed with by the masses especially those in the lower classes of society at that time, in a way it was arguably forced upon citizens.</a:t>
            </a:r>
          </a:p>
          <a:p>
            <a:pPr algn="just"/>
            <a:r>
              <a:rPr lang="en-GB" sz="1200" dirty="0"/>
              <a:t>Public compliance with the law and cooperation with legal authorities is crucial to the maintenance of social order. As Tyler (2008,p. 803) puts it: ‘Decisions made by police officers and judges mean little if people fail to take them seriously, and laws lack importance if they do not affect public behaviour.’ </a:t>
            </a:r>
          </a:p>
          <a:p>
            <a:pPr algn="just"/>
            <a:r>
              <a:rPr lang="en-GB" sz="1200" dirty="0"/>
              <a:t>In other words if the criminal authority is not accepted by the populus and not seen as a legitimate and lawful act they will not impact upon public behaviour  and attitudes – that unwritten contract doesn’t therefore exist.</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14</a:t>
            </a:fld>
            <a:endParaRPr lang="en-GB"/>
          </a:p>
        </p:txBody>
      </p:sp>
    </p:spTree>
    <p:extLst>
      <p:ext uri="{BB962C8B-B14F-4D97-AF65-F5344CB8AC3E}">
        <p14:creationId xmlns:p14="http://schemas.microsoft.com/office/powerpoint/2010/main" val="26296671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So to bring this discussion around the concepts of police legitimacy to close , Tyler (2006) argues that the actions of officers during interactions with the public, are vital in forming and influencing perceptions of police legitimacy, and, through this, cooperation, compliance, and readiness to obey the law. (Jackson &amp; Bradford, 2010,p.7). This goes back to high and low concepts of legitimacy, but that the day to day interactions of police officers with the public can have profound effect on that public’s perception</a:t>
            </a:r>
          </a:p>
          <a:p>
            <a:pPr marL="0" indent="0">
              <a:buNone/>
            </a:pPr>
            <a:endParaRPr lang="en-GB" sz="1200" dirty="0"/>
          </a:p>
          <a:p>
            <a:r>
              <a:rPr lang="en-GB" sz="1200" dirty="0"/>
              <a:t>As they state - ‘The legitimacy of the police is not simply a given, or pre-ordained, but is in an important sense created and reproduced by the mundane actions of officers going about their daily business’. (Jackson &amp; Bradford, 2010,p.7). Police legitimacy day in day out is a quite fragile and brittle concept as it can have significant impact on public  or individual perception of the police with regards to lack of fairness , trust and confidence.</a:t>
            </a:r>
          </a:p>
          <a:p>
            <a:endParaRPr lang="en-GB" sz="1200" dirty="0"/>
          </a:p>
          <a:p>
            <a:r>
              <a:rPr lang="en-GB" sz="1200" dirty="0"/>
              <a:t>Jackson &amp; Bradford further add that ‘Public perceptions of fairness, equitability and transparency of procedure may be central in securing support for and cooperation with institutions such as the police. , 2010,p.7)</a:t>
            </a:r>
          </a:p>
          <a:p>
            <a:endParaRPr lang="en-GB" sz="1200" dirty="0"/>
          </a:p>
          <a:p>
            <a:r>
              <a:rPr lang="en-GB" sz="1200" dirty="0"/>
              <a:t>And that ‘Fair and decent treatment fosters satisfaction with the authority involved, enhances legitimacy and increases cooperation’(Jackson &amp; Bradford, 2010,p.7).</a:t>
            </a:r>
          </a:p>
          <a:p>
            <a:endParaRPr lang="en-GB" sz="1200" dirty="0"/>
          </a:p>
          <a:p>
            <a:r>
              <a:rPr lang="en-GB" sz="1200" dirty="0"/>
              <a:t>A downward spiral of increasing distance and antagonism between police and public is therefore one possible outcome from public perceptions that police are procedurally unfair or unjust. (Jackson &amp; Bradford, 2010,p.7)</a:t>
            </a:r>
          </a:p>
          <a:p>
            <a:pPr marL="0" indent="0">
              <a:buNone/>
            </a:pPr>
            <a:endParaRPr lang="en-GB" sz="1200" dirty="0"/>
          </a:p>
          <a:p>
            <a:r>
              <a:rPr lang="en-GB" sz="1200" dirty="0"/>
              <a:t>And If legitimacy is public perception of police conformity to a set of rules, of public perceptions of the justifiability of those rules, and the expressed consent of the public (Jackson &amp; Bradford, 2010) – the issue then is that if the public even perceive </a:t>
            </a:r>
            <a:r>
              <a:rPr lang="en-GB" sz="1200" dirty="0" err="1"/>
              <a:t>tha</a:t>
            </a:r>
            <a:r>
              <a:rPr lang="en-GB" sz="1200" dirty="0"/>
              <a:t> t the rules are not fair or not applied consistently then that will impact on overall legitimacy.</a:t>
            </a:r>
          </a:p>
          <a:p>
            <a:endParaRPr lang="en-GB" sz="1200" dirty="0"/>
          </a:p>
          <a:p>
            <a:r>
              <a:rPr lang="en-GB" sz="1200" dirty="0"/>
              <a:t>Reiner makes an interesting statement when he says – “Where once the police occupied an iconic and identity-bearing status of British life, public confidence is now ‘tentative and brittle...to be renegotiated case by case’ (Reiner, 2000,p.162 cited in Jackson &amp; Bradford, 2010, p.5).</a:t>
            </a:r>
            <a:endParaRPr lang="en-US" sz="1200"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15</a:t>
            </a:fld>
            <a:endParaRPr lang="en-GB"/>
          </a:p>
        </p:txBody>
      </p:sp>
    </p:spTree>
    <p:extLst>
      <p:ext uri="{BB962C8B-B14F-4D97-AF65-F5344CB8AC3E}">
        <p14:creationId xmlns:p14="http://schemas.microsoft.com/office/powerpoint/2010/main" val="17851931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t>Many academics use the police power of stop search as the epitome of police power in action.</a:t>
            </a:r>
          </a:p>
          <a:p>
            <a:pPr marL="0" indent="0">
              <a:buNone/>
            </a:pPr>
            <a:r>
              <a:rPr lang="en-US" sz="1200" dirty="0"/>
              <a:t> – especially when considering the  use of the tactics of stop search and the use of force and the impact that it has on communities (&amp; looking specifically at our diverse communities).</a:t>
            </a:r>
          </a:p>
          <a:p>
            <a:r>
              <a:rPr lang="en-US" sz="1400" b="1" i="1" dirty="0"/>
              <a:t>What do you think are  the key considerations in discussions on legitimacy in such scenarios ? </a:t>
            </a:r>
          </a:p>
          <a:p>
            <a:pPr marL="0" indent="0">
              <a:buNone/>
            </a:pPr>
            <a:r>
              <a:rPr lang="en-US" sz="1400" b="1" i="1" dirty="0"/>
              <a:t>and </a:t>
            </a:r>
          </a:p>
          <a:p>
            <a:r>
              <a:rPr lang="en-US" sz="1400" b="1" i="1" dirty="0"/>
              <a:t>What other implications are there for public confidence and perceptions of fairness?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16</a:t>
            </a:fld>
            <a:endParaRPr lang="en-GB"/>
          </a:p>
        </p:txBody>
      </p:sp>
    </p:spTree>
    <p:extLst>
      <p:ext uri="{BB962C8B-B14F-4D97-AF65-F5344CB8AC3E}">
        <p14:creationId xmlns:p14="http://schemas.microsoft.com/office/powerpoint/2010/main" val="26889571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The Police use of force is never far from the headlines or on social media. </a:t>
            </a:r>
          </a:p>
          <a:p>
            <a:r>
              <a:rPr lang="en-GB" sz="1600" dirty="0"/>
              <a:t>And unfortunately, the Police use of force incidents damage trust and legitimacy.</a:t>
            </a:r>
          </a:p>
          <a:p>
            <a:r>
              <a:rPr lang="en-GB" sz="1600" dirty="0"/>
              <a:t>The few studies that do exist have found positive associations between trust, legitimacy and support for police use of force (Bradford et al. 2017; Gerber and Jackson, 2014 ).</a:t>
            </a:r>
          </a:p>
          <a:p>
            <a:r>
              <a:rPr lang="en-GB" sz="1600" dirty="0"/>
              <a:t>Survey of UK adults (Bradford et al., 2017) identified that beliefs about police legitimacy were associated with the acceptance of police use of force, but only where it appeared</a:t>
            </a:r>
            <a:r>
              <a:rPr lang="en-GB" sz="1600" b="1" dirty="0"/>
              <a:t> </a:t>
            </a:r>
            <a:r>
              <a:rPr lang="en-GB" sz="1600" b="1" i="1" dirty="0"/>
              <a:t>justified. </a:t>
            </a:r>
            <a:endParaRPr lang="en-GB" sz="1600" dirty="0"/>
          </a:p>
          <a:p>
            <a:r>
              <a:rPr lang="en-GB" sz="1600" dirty="0"/>
              <a:t>Previous studies demonstrate that trust, legitimacy and other attitudes can generate support for normatively limited use of force.</a:t>
            </a:r>
          </a:p>
          <a:p>
            <a:r>
              <a:rPr lang="en-GB" sz="1600" dirty="0"/>
              <a:t>A 2020 Survey undertaken by </a:t>
            </a:r>
            <a:r>
              <a:rPr lang="en-GB" sz="1600" dirty="0" err="1"/>
              <a:t>Kypriandes</a:t>
            </a:r>
            <a:r>
              <a:rPr lang="en-GB" sz="1600" dirty="0"/>
              <a:t> et al which looked at the perceptions on the police use of force: and  the importance of trust,  identified that:</a:t>
            </a:r>
          </a:p>
          <a:p>
            <a:pPr lvl="1"/>
            <a:r>
              <a:rPr lang="en-GB" sz="1600" dirty="0"/>
              <a:t>Respondents seem to “prefer” the use of handcuffs (and of course talking down) to the application of force via the use of tools such as batons, chemical sprays and Taser. </a:t>
            </a:r>
          </a:p>
          <a:p>
            <a:pPr lvl="1"/>
            <a:r>
              <a:rPr lang="en-GB" sz="1600" dirty="0"/>
              <a:t>Participants reacted negatively to scenarios that transgressed the notion of an unarmed force, </a:t>
            </a:r>
            <a:r>
              <a:rPr lang="en-GB" sz="1600" dirty="0" err="1"/>
              <a:t>eg.</a:t>
            </a:r>
            <a:r>
              <a:rPr lang="en-GB" sz="1600" dirty="0"/>
              <a:t> Use of Taser, Baton rounds, firearms etc.  </a:t>
            </a:r>
          </a:p>
          <a:p>
            <a:pPr lvl="1"/>
            <a:r>
              <a:rPr lang="en-GB" sz="1600" dirty="0"/>
              <a:t>Key message  public are concerned with the way force is delivered and applied more than the principle of force itself. </a:t>
            </a:r>
          </a:p>
          <a:p>
            <a:pPr lvl="1"/>
            <a:r>
              <a:rPr lang="en-GB" sz="1600" dirty="0"/>
              <a:t>Most respondents were prepared to support the officer's action, whatever form it took</a:t>
            </a:r>
          </a:p>
          <a:p>
            <a:pPr marL="457200" lvl="1" indent="0">
              <a:buNone/>
            </a:pPr>
            <a:r>
              <a:rPr lang="en-GB" sz="1600" b="1" dirty="0"/>
              <a:t>							</a:t>
            </a:r>
            <a:r>
              <a:rPr lang="en-US" sz="1600" b="1" dirty="0" err="1"/>
              <a:t>Kyprianides</a:t>
            </a:r>
            <a:r>
              <a:rPr lang="en-US" sz="1600" b="1" dirty="0"/>
              <a:t> (2020)</a:t>
            </a:r>
            <a:endParaRPr lang="en-GB" sz="1600" b="1"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17</a:t>
            </a:fld>
            <a:endParaRPr lang="en-GB"/>
          </a:p>
        </p:txBody>
      </p:sp>
    </p:spTree>
    <p:extLst>
      <p:ext uri="{BB962C8B-B14F-4D97-AF65-F5344CB8AC3E}">
        <p14:creationId xmlns:p14="http://schemas.microsoft.com/office/powerpoint/2010/main" val="28938935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move on to quite a high profile and controversial aspect of legitimacy -  the use of stop/search powers.</a:t>
            </a:r>
          </a:p>
          <a:p>
            <a:r>
              <a:rPr lang="en-GB" dirty="0"/>
              <a:t>I think we would all agree that the police use of S&amp;S has in the last decade or so generated significant political and media interest for a whole host of reasons.</a:t>
            </a:r>
          </a:p>
          <a:p>
            <a:r>
              <a:rPr lang="en-GB" dirty="0"/>
              <a:t>The power remains a controversial issue – but remains one of the most powerful examples of the use of police power (</a:t>
            </a:r>
            <a:r>
              <a:rPr lang="en-GB" dirty="0" err="1"/>
              <a:t>Tiratelli</a:t>
            </a:r>
            <a:r>
              <a:rPr lang="en-GB" dirty="0"/>
              <a:t>, Quinton &amp; </a:t>
            </a:r>
            <a:r>
              <a:rPr lang="en-GB" dirty="0" err="1"/>
              <a:t>Bradfiord</a:t>
            </a:r>
            <a:r>
              <a:rPr lang="en-GB" dirty="0"/>
              <a:t>, 20218)</a:t>
            </a:r>
          </a:p>
          <a:p>
            <a:endParaRPr lang="en-GB"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18</a:t>
            </a:fld>
            <a:endParaRPr lang="en-GB"/>
          </a:p>
        </p:txBody>
      </p:sp>
    </p:spTree>
    <p:extLst>
      <p:ext uri="{BB962C8B-B14F-4D97-AF65-F5344CB8AC3E}">
        <p14:creationId xmlns:p14="http://schemas.microsoft.com/office/powerpoint/2010/main" val="41232019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quick statistics taken from the ONS/Home Office regarding Stop &amp; search in England and Wales</a:t>
            </a:r>
          </a:p>
          <a:p>
            <a:r>
              <a:rPr lang="en-GB" dirty="0"/>
              <a:t>These were recorded between  April 2020 and March 2021</a:t>
            </a:r>
          </a:p>
          <a:p>
            <a:r>
              <a:rPr lang="en-GB" sz="1200" b="1" dirty="0"/>
              <a:t>How many S/S do you think were carried out ?</a:t>
            </a:r>
          </a:p>
          <a:p>
            <a:r>
              <a:rPr lang="en-GB" sz="1200" b="1" dirty="0"/>
              <a:t>697,405 stop and searches in England and Wales (April 2020 – MRCH 2021) an increase of 135,808 (24%)</a:t>
            </a:r>
            <a:r>
              <a:rPr lang="en-GB" sz="1200" dirty="0"/>
              <a:t> compared with the previous year and the highest number of stop and searches since the year ending March 2014 (</a:t>
            </a:r>
            <a:r>
              <a:rPr lang="en-GB" sz="1200" b="1" dirty="0"/>
              <a:t>872,518</a:t>
            </a:r>
            <a:r>
              <a:rPr lang="en-GB" sz="1200" dirty="0"/>
              <a:t>), but 41% below the peak in the year ending March 2011 (1,179,746)</a:t>
            </a:r>
          </a:p>
          <a:p>
            <a:r>
              <a:rPr lang="en-GB" sz="1200" b="1" dirty="0"/>
              <a:t>For very 1000 stop/searches how many were undertaken with white people?</a:t>
            </a:r>
          </a:p>
          <a:p>
            <a:r>
              <a:rPr lang="en-GB" sz="1200" b="1" dirty="0"/>
              <a:t>7.5</a:t>
            </a:r>
            <a:r>
              <a:rPr lang="en-GB" sz="1200" dirty="0"/>
              <a:t> stop and searches for every 1,000 white people, </a:t>
            </a:r>
          </a:p>
          <a:p>
            <a:r>
              <a:rPr lang="en-GB" sz="1200" b="1" dirty="0"/>
              <a:t>How many with black people?</a:t>
            </a:r>
          </a:p>
          <a:p>
            <a:r>
              <a:rPr lang="en-GB" sz="1200" dirty="0"/>
              <a:t>compared with </a:t>
            </a:r>
            <a:r>
              <a:rPr lang="en-GB" sz="1200" b="1" dirty="0"/>
              <a:t>52.6 </a:t>
            </a:r>
            <a:r>
              <a:rPr lang="en-GB" sz="1200" dirty="0"/>
              <a:t>for every 1,000 black people</a:t>
            </a:r>
          </a:p>
          <a:p>
            <a:endParaRPr lang="en-GB" sz="1200" b="1" dirty="0"/>
          </a:p>
          <a:p>
            <a:r>
              <a:rPr lang="en-GB" sz="1200" b="1" dirty="0"/>
              <a:t>How many led to an arrest?   Ans:79,391 led to an arrest</a:t>
            </a:r>
            <a:r>
              <a:rPr lang="en-GB" sz="1200" dirty="0"/>
              <a:t>. While the volume of arrests is 8% higher than the previous year, the </a:t>
            </a:r>
            <a:r>
              <a:rPr lang="en-GB" sz="1200" b="1" dirty="0"/>
              <a:t>arrest rate has fallen from 13% to 11%</a:t>
            </a:r>
          </a:p>
          <a:p>
            <a:r>
              <a:rPr lang="en-GB" sz="1200" b="1" dirty="0"/>
              <a:t>How many resulted in NFA? – Ans: 77%</a:t>
            </a:r>
            <a:r>
              <a:rPr lang="en-GB" sz="1200" dirty="0"/>
              <a:t> of stop and searches the outcome was recorded as needing ‘No further action’, similar to the previous year</a:t>
            </a:r>
          </a:p>
          <a:p>
            <a:r>
              <a:rPr lang="en-GB" sz="1200" b="1" dirty="0"/>
              <a:t>9,230 stop and searches</a:t>
            </a:r>
            <a:r>
              <a:rPr lang="en-GB" sz="1200" dirty="0"/>
              <a:t> under section 60 of the Criminal Justice and Public Order Act - </a:t>
            </a:r>
            <a:r>
              <a:rPr lang="en-GB" sz="1200" b="1" dirty="0"/>
              <a:t>decrease of 49%</a:t>
            </a:r>
            <a:r>
              <a:rPr lang="en-GB" sz="1200" dirty="0"/>
              <a:t> compared with the number of searches under the same power in the year ending March 2020</a:t>
            </a:r>
          </a:p>
          <a:p>
            <a:r>
              <a:rPr lang="en-GB" sz="1200" b="1" dirty="0"/>
              <a:t>Individuals from a Black or Black British background were searched at a rate 7.0 times higher than that of those from a White ethnic group</a:t>
            </a:r>
            <a:r>
              <a:rPr lang="en-GB" sz="1200" dirty="0"/>
              <a:t> (compared with 8.8 times in the previous year). </a:t>
            </a:r>
            <a:endParaRPr lang="en-GB" sz="12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19</a:t>
            </a:fld>
            <a:endParaRPr lang="en-GB"/>
          </a:p>
        </p:txBody>
      </p:sp>
    </p:spTree>
    <p:extLst>
      <p:ext uri="{BB962C8B-B14F-4D97-AF65-F5344CB8AC3E}">
        <p14:creationId xmlns:p14="http://schemas.microsoft.com/office/powerpoint/2010/main" val="3505609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6000" dirty="0"/>
              <a:t>Public perception of S&amp;S - can still trigger significant reactions from individuals and groups who experience or observe its use, and can still fuel  wider social and political debates.  And there remains a lot of scrutiny around the issue.</a:t>
            </a:r>
          </a:p>
          <a:p>
            <a:pPr marL="0" indent="0">
              <a:buNone/>
            </a:pPr>
            <a:endParaRPr lang="en-GB" sz="6000" dirty="0"/>
          </a:p>
          <a:p>
            <a:r>
              <a:rPr lang="en-GB" sz="6000" dirty="0"/>
              <a:t>There is still this notion around it being used as a deterrent – referring to Deterrence theory vs its use as Situational Crime prevention. </a:t>
            </a:r>
          </a:p>
          <a:p>
            <a:pPr marL="0" indent="0">
              <a:buNone/>
            </a:pPr>
            <a:endParaRPr lang="en-GB" sz="6000" dirty="0"/>
          </a:p>
          <a:p>
            <a:r>
              <a:rPr lang="en-GB" sz="6000" dirty="0"/>
              <a:t>Deterrence theory (</a:t>
            </a:r>
            <a:r>
              <a:rPr lang="en-GB" sz="6000" b="1" dirty="0" err="1"/>
              <a:t>Tiratelli</a:t>
            </a:r>
            <a:r>
              <a:rPr lang="en-GB" sz="6000" b="1" dirty="0"/>
              <a:t>, Quinton and Bradford 2018) </a:t>
            </a:r>
            <a:r>
              <a:rPr lang="en-GB" sz="6000" dirty="0"/>
              <a:t>rests on the contrast between </a:t>
            </a:r>
            <a:r>
              <a:rPr lang="en-GB" sz="6000" i="1" dirty="0"/>
              <a:t>specific </a:t>
            </a:r>
            <a:r>
              <a:rPr lang="en-GB" sz="6000" dirty="0"/>
              <a:t>and </a:t>
            </a:r>
            <a:r>
              <a:rPr lang="en-GB" sz="6000" i="1" dirty="0"/>
              <a:t>general </a:t>
            </a:r>
            <a:r>
              <a:rPr lang="en-GB" sz="6000" dirty="0"/>
              <a:t>deterrence. </a:t>
            </a:r>
          </a:p>
          <a:p>
            <a:pPr lvl="1"/>
            <a:r>
              <a:rPr lang="en-GB" sz="6000" dirty="0"/>
              <a:t>Specific deterrence functions at the individual level – impact on first hand experiences of those who have been experience intervention. </a:t>
            </a:r>
          </a:p>
          <a:p>
            <a:pPr lvl="1"/>
            <a:r>
              <a:rPr lang="en-GB" sz="6000" dirty="0"/>
              <a:t>General deterrence is </a:t>
            </a:r>
            <a:r>
              <a:rPr lang="en-GB" sz="6000" b="1" dirty="0">
                <a:highlight>
                  <a:srgbClr val="FFFF00"/>
                </a:highlight>
              </a:rPr>
              <a:t>??</a:t>
            </a:r>
          </a:p>
          <a:p>
            <a:pPr marL="457200" lvl="1" indent="0">
              <a:buNone/>
            </a:pPr>
            <a:endParaRPr lang="en-GB" sz="6000" b="1" dirty="0"/>
          </a:p>
          <a:p>
            <a:r>
              <a:rPr lang="en-GB" sz="6000" dirty="0"/>
              <a:t>Does S&amp;S have a ‘disruptive’ effect which is akin to situational crime prevention rather than the  deterrent effect?  Rather than being a deterrent or deterring the crime, the Motivation of the offender is unaffected – the situation alters their ability to carry out the crime as opposed to the intent. </a:t>
            </a:r>
          </a:p>
          <a:p>
            <a:endParaRPr lang="en-GB" sz="6000" dirty="0"/>
          </a:p>
          <a:p>
            <a:r>
              <a:rPr lang="en-GB" sz="6000" dirty="0"/>
              <a:t>Contrary to deterrent theory - there is significant evidence that targeted police strategies, most notably hotspots policing, </a:t>
            </a:r>
            <a:r>
              <a:rPr lang="en-GB" sz="6000" i="1" dirty="0"/>
              <a:t>can </a:t>
            </a:r>
            <a:r>
              <a:rPr lang="en-GB" sz="6000" dirty="0"/>
              <a:t>have an effect on crime (Weisburd and Eck 2004; Braga </a:t>
            </a:r>
            <a:r>
              <a:rPr lang="en-GB" sz="6000" i="1" dirty="0"/>
              <a:t>et al. </a:t>
            </a:r>
            <a:r>
              <a:rPr lang="en-GB" sz="6000" dirty="0"/>
              <a:t>2014). </a:t>
            </a:r>
          </a:p>
          <a:p>
            <a:endParaRPr lang="en-GB" sz="6000" dirty="0"/>
          </a:p>
          <a:p>
            <a:r>
              <a:rPr lang="en-GB" sz="6000" dirty="0"/>
              <a:t>Research has identified that while in other crime types stop search has a </a:t>
            </a:r>
            <a:r>
              <a:rPr lang="en-GB" sz="6000" dirty="0" err="1"/>
              <a:t>negible</a:t>
            </a:r>
            <a:r>
              <a:rPr lang="en-GB" sz="6000" dirty="0"/>
              <a:t> effect that the only crime type that it may possess a deterrent effect is drugs offending (</a:t>
            </a:r>
            <a:r>
              <a:rPr lang="en-GB" sz="6000" b="1" dirty="0" err="1"/>
              <a:t>Tiratelli</a:t>
            </a:r>
            <a:r>
              <a:rPr lang="en-GB" sz="6000" b="1" dirty="0"/>
              <a:t>, Quinton and Bradford 2018) </a:t>
            </a:r>
            <a:endParaRPr lang="en-GB" sz="6000"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20</a:t>
            </a:fld>
            <a:endParaRPr lang="en-GB"/>
          </a:p>
        </p:txBody>
      </p:sp>
    </p:spTree>
    <p:extLst>
      <p:ext uri="{BB962C8B-B14F-4D97-AF65-F5344CB8AC3E}">
        <p14:creationId xmlns:p14="http://schemas.microsoft.com/office/powerpoint/2010/main" val="24767270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dirty="0"/>
              <a:t>Why should we talk about technology and legitimacy – policing powers are wide ranging and Body Worn Video are now utilised within many forces </a:t>
            </a:r>
            <a:r>
              <a:rPr lang="en-US" sz="1200" dirty="0"/>
              <a:t>– it assists with regards to transparency &amp; Legitimacy - but this is can be a double-edged sword! As the evidence can be used against the officer</a:t>
            </a:r>
          </a:p>
          <a:p>
            <a:pPr algn="just"/>
            <a:endParaRPr lang="en-US" sz="1200" dirty="0"/>
          </a:p>
          <a:p>
            <a:pPr algn="just"/>
            <a:r>
              <a:rPr lang="en-US" sz="1200" b="1" dirty="0"/>
              <a:t>Automated Facial Recognition </a:t>
            </a:r>
            <a:r>
              <a:rPr lang="en-US" sz="1200" dirty="0"/>
              <a:t>- I</a:t>
            </a:r>
            <a:r>
              <a:rPr lang="en-GB" sz="1200" dirty="0"/>
              <a:t>t is well documented in academia that the public are typically sceptical of new technologies being utilised by police (Bromberg et al., 2018, 2020; Hirose, 2017; Schwartz, 2017) cited in </a:t>
            </a:r>
            <a:r>
              <a:rPr lang="en-US" sz="1200" dirty="0" err="1"/>
              <a:t>Bragias</a:t>
            </a:r>
            <a:r>
              <a:rPr lang="en-US" sz="1200" dirty="0"/>
              <a:t>, Hine and Fleet (2021, p.1637) </a:t>
            </a:r>
          </a:p>
          <a:p>
            <a:pPr algn="just"/>
            <a:r>
              <a:rPr lang="en-GB" sz="1200" dirty="0"/>
              <a:t>Bradford et al. (2020) identified that Facial recognition is a challenge to the public citizen dynamic and in their research found “…specific public concerns including fears about eroding privacy, undemocratic implementation, and a lack of trust”. (</a:t>
            </a:r>
            <a:r>
              <a:rPr lang="en-US" sz="1200" dirty="0" err="1"/>
              <a:t>Bragias</a:t>
            </a:r>
            <a:r>
              <a:rPr lang="en-US" sz="1200" dirty="0"/>
              <a:t>, Hine and Fleet, 2021, p.1640) </a:t>
            </a:r>
          </a:p>
          <a:p>
            <a:pPr algn="l"/>
            <a:r>
              <a:rPr lang="en-GB" b="0" i="0" dirty="0">
                <a:solidFill>
                  <a:srgbClr val="333333"/>
                </a:solidFill>
                <a:effectLst/>
                <a:latin typeface="Noto Sans" panose="020B0502040504020204" pitchFamily="34" charset="0"/>
              </a:rPr>
              <a:t>Therefore Automated facial recognition (AFR) is perhaps the most controversial policing tool of the twenty-first century. Police forces in England and Wales, and beyond, are using facial recognition in various contexts, from evidence gathering to the identification and monitoring of criminal suspects. Despite uncertainty regarding its accuracy, and widespread concerns about its impact on human rights and broader social consequences, the rise of police facial recognition continues. </a:t>
            </a:r>
            <a:r>
              <a:rPr lang="en-GB" b="0" i="0" dirty="0">
                <a:solidFill>
                  <a:srgbClr val="222222"/>
                </a:solidFill>
                <a:effectLst/>
                <a:latin typeface="proxima-nova"/>
              </a:rPr>
              <a:t>The debate about police use of facial recognition (FR) often proves highly divisive.</a:t>
            </a:r>
            <a:endParaRPr lang="en-GB" b="0" i="0" dirty="0">
              <a:solidFill>
                <a:srgbClr val="222222"/>
              </a:solidFill>
              <a:effectLst/>
              <a:latin typeface="inherit"/>
            </a:endParaRPr>
          </a:p>
          <a:p>
            <a:pPr algn="l"/>
            <a:r>
              <a:rPr lang="en-GB" b="0" i="0" dirty="0">
                <a:solidFill>
                  <a:srgbClr val="222222"/>
                </a:solidFill>
                <a:effectLst/>
                <a:latin typeface="proxima-nova"/>
              </a:rPr>
              <a:t>On one side, its argued that  FR could “transform policing and dramatically increase the number of criminals that get caught” – on the other it is claimed hat it is a dangerous technology that undermines our fundamental freedoms, especially in the hands of law enforcement.</a:t>
            </a:r>
          </a:p>
          <a:p>
            <a:pPr algn="l"/>
            <a:endParaRPr lang="en-GB" b="0" i="0" dirty="0">
              <a:solidFill>
                <a:srgbClr val="222222"/>
              </a:solidFill>
              <a:effectLst/>
              <a:latin typeface="proxima-nova"/>
            </a:endParaRPr>
          </a:p>
          <a:p>
            <a:pPr algn="just"/>
            <a:endParaRPr lang="en-US" sz="1200" dirty="0"/>
          </a:p>
          <a:p>
            <a:pPr algn="just"/>
            <a:r>
              <a:rPr lang="en-US" sz="1200" b="1" dirty="0"/>
              <a:t>What do you think are the implications for trust confidence and importantly legitimacy in regards to the use of such technology?</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21</a:t>
            </a:fld>
            <a:endParaRPr lang="en-GB"/>
          </a:p>
        </p:txBody>
      </p:sp>
    </p:spTree>
    <p:extLst>
      <p:ext uri="{BB962C8B-B14F-4D97-AF65-F5344CB8AC3E}">
        <p14:creationId xmlns:p14="http://schemas.microsoft.com/office/powerpoint/2010/main" val="16093406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move on to look at Procedural Justice Theory</a:t>
            </a:r>
          </a:p>
          <a:p>
            <a:endParaRPr lang="en-GB" dirty="0"/>
          </a:p>
          <a:p>
            <a:r>
              <a:rPr lang="en-GB" dirty="0"/>
              <a:t>Again, </a:t>
            </a:r>
            <a:r>
              <a:rPr lang="en-GB" sz="1200" dirty="0"/>
              <a:t>Trust and confidence are used in the police as a lever in levels of legitimacy conferred upon the police.</a:t>
            </a:r>
          </a:p>
          <a:p>
            <a:pPr marL="0" indent="0">
              <a:buNone/>
            </a:pPr>
            <a:endParaRPr lang="en-GB" sz="1200" dirty="0"/>
          </a:p>
          <a:p>
            <a:r>
              <a:rPr lang="en-GB" sz="1200" dirty="0"/>
              <a:t>However, Police legitimacy has tended to be understood through the lens of procedural justice theory (Martin &amp; Bradford, 2021,p.561) </a:t>
            </a:r>
          </a:p>
          <a:p>
            <a:pPr marL="0" indent="0">
              <a:buNone/>
            </a:pPr>
            <a:r>
              <a:rPr lang="en-GB" sz="1200" dirty="0"/>
              <a:t>Procedural justice theory is about the idea of fair processes, and how people’s perceptions of fairness is strongly impacted by the quality of their experiences and not only the end result of these experiences.</a:t>
            </a:r>
          </a:p>
          <a:p>
            <a:pPr marL="0" indent="0">
              <a:buNone/>
            </a:pPr>
            <a:r>
              <a:rPr lang="en-GB" sz="1200" dirty="0"/>
              <a:t>Its not a practice but in a way a philosophy which promotes positive organisational change and upholds police legitimacy in the community.</a:t>
            </a:r>
          </a:p>
          <a:p>
            <a:pPr marL="0" indent="0">
              <a:buNone/>
            </a:pPr>
            <a:r>
              <a:rPr lang="en-GB" sz="1200" dirty="0"/>
              <a:t>Procedural Justice theory is  now perceived to have 2 distinct but linked components</a:t>
            </a:r>
          </a:p>
          <a:p>
            <a:pPr marL="228600" indent="-228600">
              <a:buAutoNum type="arabicPeriod"/>
            </a:pPr>
            <a:r>
              <a:rPr lang="en-GB" sz="1200" dirty="0"/>
              <a:t>Quality of decision making  procedures where a power holder ( police officer) intervenes in a situation (which </a:t>
            </a:r>
            <a:r>
              <a:rPr lang="en-GB" sz="1200" dirty="0" err="1"/>
              <a:t>si</a:t>
            </a:r>
            <a:r>
              <a:rPr lang="en-GB" sz="1200" dirty="0"/>
              <a:t> not necessarily an illegal situation)  and gives citizens the VOICE to express their point of view, behaves in a professional and unbiased manner and is perceived to be competent in the way they resolve the situation</a:t>
            </a:r>
          </a:p>
          <a:p>
            <a:pPr marL="228600" indent="-228600">
              <a:buAutoNum type="arabicPeriod"/>
            </a:pPr>
            <a:r>
              <a:rPr lang="en-GB" sz="1200" dirty="0"/>
              <a:t>2. quality of treatment, where assessments are made as to whether the power holder ( police officer) has treated a person with dignity and respect.</a:t>
            </a:r>
          </a:p>
          <a:p>
            <a:pPr marL="0" indent="0">
              <a:buNone/>
            </a:pPr>
            <a:endParaRPr lang="en-GB" sz="1200" dirty="0"/>
          </a:p>
          <a:p>
            <a:pPr marL="0" indent="0">
              <a:buNone/>
            </a:pPr>
            <a:r>
              <a:rPr lang="en-GB" sz="1200" dirty="0"/>
              <a:t>Both components need to be exercised for procedural justice to be delivered</a:t>
            </a:r>
          </a:p>
          <a:p>
            <a:pPr marL="0" indent="0">
              <a:buNone/>
            </a:pPr>
            <a:r>
              <a:rPr lang="en-GB" sz="1200" dirty="0"/>
              <a:t>These2 components are often operationalised into 4 key constructs of procedural justice</a:t>
            </a:r>
          </a:p>
          <a:p>
            <a:pPr marL="0" indent="0">
              <a:buNone/>
            </a:pPr>
            <a:r>
              <a:rPr lang="en-GB" sz="1200" dirty="0"/>
              <a:t>1 VOICE, 2- TRUSTWORTHY motives, 3 – DIGNITY &amp; </a:t>
            </a:r>
            <a:r>
              <a:rPr lang="en-GB" sz="1200" dirty="0" err="1"/>
              <a:t>RESPecT</a:t>
            </a:r>
            <a:r>
              <a:rPr lang="en-GB" sz="1200" dirty="0"/>
              <a:t> and 4- NEUTRALITY in decision making</a:t>
            </a:r>
          </a:p>
          <a:p>
            <a:pPr marL="0" indent="0">
              <a:buNone/>
            </a:pPr>
            <a:endParaRPr lang="en-GB" sz="1200" dirty="0"/>
          </a:p>
          <a:p>
            <a:r>
              <a:rPr lang="en-GB" sz="1200" dirty="0"/>
              <a:t>Writing in 2010, Jackson and Bradford stated that Legitimacy may have been weakened by public confidence in police effectiveness; by public confidence in police fairness  and by public confidence in police engagement </a:t>
            </a:r>
            <a:r>
              <a:rPr lang="en-GB" sz="1200" b="1" dirty="0"/>
              <a:t>(Jackson &amp; Bradford, 2010)</a:t>
            </a:r>
          </a:p>
          <a:p>
            <a:endParaRPr lang="en-GB" sz="1200" b="1" dirty="0"/>
          </a:p>
          <a:p>
            <a:r>
              <a:rPr lang="en-GB" sz="1200" dirty="0"/>
              <a:t>They add that “…experience of procedural fairness fosters in people feelings of motive-based trust in and shared group membership with the authority concerned – that both it and they are ‘on the same side’ – and because, by and through these mechanisms, procedural fairness enhances the authority’s legitimacy</a:t>
            </a:r>
            <a:r>
              <a:rPr lang="en-GB" sz="1200" b="1" dirty="0"/>
              <a:t>” (Jackson &amp; Bradford, 2010,p.6) </a:t>
            </a:r>
          </a:p>
          <a:p>
            <a:endParaRPr lang="en-GB" sz="1200" b="1" dirty="0"/>
          </a:p>
          <a:p>
            <a:r>
              <a:rPr lang="en-GB" sz="1200" dirty="0"/>
              <a:t>The Procedural justice framework developed by Tyler (Tyler, 1990; 2004; 2006; Tyler and Blader, 2000; Tyler and </a:t>
            </a:r>
            <a:r>
              <a:rPr lang="en-GB" sz="1200" dirty="0" err="1"/>
              <a:t>Huo</a:t>
            </a:r>
            <a:r>
              <a:rPr lang="en-GB" sz="1200" dirty="0"/>
              <a:t>, 2002)is an empirically based model for the association between trust, legitimacy and support, and as such identified why citizen may or may not cooperate with the police.  The framework seeks to activate feelings of responsibility and obligation to authorities. Their research makes it clear that people feel that authorities are entitled to be obeyed when they exercise their authority using fair procedures. </a:t>
            </a:r>
          </a:p>
          <a:p>
            <a:pPr marL="0" indent="0">
              <a:buNone/>
            </a:pPr>
            <a:endParaRPr lang="en-GB" sz="1200" dirty="0"/>
          </a:p>
          <a:p>
            <a:r>
              <a:rPr lang="en-GB" sz="1200" dirty="0"/>
              <a:t>A number of academics in this filed will argue that The Core proposition of  Procedural Justice Theory lies in an individual’s sense of responsibility and obligation to the broader spirit of community which  leads to  an internalisation of the ‘normative commitment’ to the law and abiding by social order is preferable to a coercive compliance model that is underpinned by threat of sanction. (Jackson &amp; Bradford, 2010;  </a:t>
            </a:r>
            <a:r>
              <a:rPr lang="en-US" sz="1200" dirty="0"/>
              <a:t>Bolger and Walters, 2019)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22</a:t>
            </a:fld>
            <a:endParaRPr lang="en-GB"/>
          </a:p>
        </p:txBody>
      </p:sp>
    </p:spTree>
    <p:extLst>
      <p:ext uri="{BB962C8B-B14F-4D97-AF65-F5344CB8AC3E}">
        <p14:creationId xmlns:p14="http://schemas.microsoft.com/office/powerpoint/2010/main" val="5807052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t>“Contemporary research shows that legitimacy is partly dependent on the extent to which policing is seen as conducted in a procedurally fair way” Bowling et al. (2019, p. 78. citing Tyler (2004).and that there needs to be a distinction between ‘</a:t>
            </a:r>
            <a:r>
              <a:rPr lang="en-US" sz="1200" b="1" dirty="0"/>
              <a:t>distributive justice</a:t>
            </a:r>
            <a:r>
              <a:rPr lang="en-US" sz="1200" dirty="0"/>
              <a:t>’ – which is concerned with outcomes, as opposed to ‘</a:t>
            </a:r>
            <a:r>
              <a:rPr lang="en-US" sz="1200" b="1" dirty="0"/>
              <a:t>procedural justice</a:t>
            </a:r>
            <a:r>
              <a:rPr lang="en-US" sz="1200" dirty="0"/>
              <a:t>’ which is more concerned about the fairness of the process. Bowling et al. (2019,p.154</a:t>
            </a:r>
          </a:p>
          <a:p>
            <a:pPr algn="just"/>
            <a:endParaRPr lang="en-US" sz="1200" dirty="0"/>
          </a:p>
          <a:p>
            <a:pPr algn="just"/>
            <a:r>
              <a:rPr lang="en-US" sz="1200" dirty="0"/>
              <a:t>It is suggested that citizens naturally differentiate between the fairness when dealing with police officers, in other words understand that if the officer is fair when dealing with them then even if they are unhappy with the  eventual outcome this may not mean that they are dissatisfied with the interaction (process) they experience. </a:t>
            </a:r>
          </a:p>
          <a:p>
            <a:pPr algn="just"/>
            <a:endParaRPr lang="en-US" sz="1200" dirty="0"/>
          </a:p>
          <a:p>
            <a:pPr algn="just"/>
            <a:r>
              <a:rPr lang="en-GB" sz="1200" dirty="0"/>
              <a:t>When measured in research, legitimacy traditionally captures the degree to which ordinary citizens have trust and confidence in authorities and are willing to obey the directives of these authorities (Tyler 2005) (Mazerolle et al., 2014.p.2)  </a:t>
            </a:r>
          </a:p>
          <a:p>
            <a:pPr algn="just"/>
            <a:endParaRPr lang="en-GB" sz="1200" dirty="0"/>
          </a:p>
          <a:p>
            <a:pPr algn="just"/>
            <a:r>
              <a:rPr lang="en-GB" sz="1200" dirty="0"/>
              <a:t>“The central point of the theory (PJT) is that experiences of police procedures (rather than outcomes) as ‘unfair’ lead to perceptions of police as ‘illegitimate’, negatively impacting the likelihood of an individual’s acceptance of the exercise of power over them and whether they feel an obligation to comply with instructions or refrain from illegal behaviours…. </a:t>
            </a:r>
            <a:r>
              <a:rPr lang="en-GB" sz="1200" b="1" dirty="0"/>
              <a:t>PJT has its limits</a:t>
            </a:r>
            <a:r>
              <a:rPr lang="en-GB" sz="1200" dirty="0"/>
              <a:t>, not least that the theory does not elaborate the causal relation between experience, legitimacy, and behaviours, and thus lacks analytical precision and explanatory power. For instance, with regards to interpretation, PJT cannot adequately explain why is it possible that individuals may produce varying perceptions regarding the ‘fairness’ of the same example of police behaviour (Waddington et al., 2015)? “ </a:t>
            </a:r>
            <a:r>
              <a:rPr lang="en-GB" sz="1200" b="1" dirty="0"/>
              <a:t>(Scrase, 2020,pp. 1478-1479</a:t>
            </a:r>
            <a:r>
              <a:rPr lang="en-GB" sz="1200" dirty="0"/>
              <a:t>)</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23</a:t>
            </a:fld>
            <a:endParaRPr lang="en-GB"/>
          </a:p>
        </p:txBody>
      </p:sp>
    </p:spTree>
    <p:extLst>
      <p:ext uri="{BB962C8B-B14F-4D97-AF65-F5344CB8AC3E}">
        <p14:creationId xmlns:p14="http://schemas.microsoft.com/office/powerpoint/2010/main" val="19591305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NPCC strategy of 2018-2025 </a:t>
            </a:r>
          </a:p>
          <a:p>
            <a:r>
              <a:rPr lang="en-GB" dirty="0"/>
              <a:t> gives clarity of leadership and action that is required by the police service across three categories; the police organisation, the communities and policing</a:t>
            </a:r>
          </a:p>
          <a:p>
            <a:r>
              <a:rPr lang="en-GB" dirty="0"/>
              <a:t> partners.</a:t>
            </a:r>
          </a:p>
          <a:p>
            <a:endParaRPr lang="en-GB" dirty="0"/>
          </a:p>
          <a:p>
            <a:r>
              <a:rPr lang="en-GB" dirty="0"/>
              <a:t>QUESTION - Anyone read the document?</a:t>
            </a:r>
          </a:p>
          <a:p>
            <a:endParaRPr lang="en-GB" dirty="0"/>
          </a:p>
          <a:p>
            <a:r>
              <a:rPr lang="en-GB" dirty="0"/>
              <a:t>Link attached to access document – but also copy on Moodle for you to read</a:t>
            </a:r>
          </a:p>
          <a:p>
            <a:endParaRPr lang="en-GB"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24</a:t>
            </a:fld>
            <a:endParaRPr lang="en-GB"/>
          </a:p>
        </p:txBody>
      </p:sp>
    </p:spTree>
    <p:extLst>
      <p:ext uri="{BB962C8B-B14F-4D97-AF65-F5344CB8AC3E}">
        <p14:creationId xmlns:p14="http://schemas.microsoft.com/office/powerpoint/2010/main" val="27816887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3 key elements of the strategy provide a framework to accelerate progress on diversity, equality and inclusion, the delivery of positive equality outcomes and to ensure legal compliance.</a:t>
            </a:r>
          </a:p>
          <a:p>
            <a:r>
              <a:rPr lang="en-GB" dirty="0"/>
              <a:t>But what it does is to firmly put the onus on Leadership, the Chief Constables and the chief officer groups to build upon and formalise that commitment to look at and to build a diverse and inclusive workforce to serve a diverse community/</a:t>
            </a:r>
            <a:r>
              <a:rPr lang="en-GB" dirty="0" err="1"/>
              <a:t>ies</a:t>
            </a:r>
            <a:r>
              <a:rPr lang="en-GB" dirty="0"/>
              <a:t>.</a:t>
            </a:r>
          </a:p>
        </p:txBody>
      </p:sp>
      <p:sp>
        <p:nvSpPr>
          <p:cNvPr id="4" name="Slide Number Placeholder 3"/>
          <p:cNvSpPr>
            <a:spLocks noGrp="1"/>
          </p:cNvSpPr>
          <p:nvPr>
            <p:ph type="sldNum" sz="quarter" idx="5"/>
          </p:nvPr>
        </p:nvSpPr>
        <p:spPr/>
        <p:txBody>
          <a:bodyPr/>
          <a:lstStyle/>
          <a:p>
            <a:fld id="{17C3A06F-C0F7-46F7-B51A-13E8EA7B965A}" type="slidenum">
              <a:rPr lang="en-GB" smtClean="0"/>
              <a:t>25</a:t>
            </a:fld>
            <a:endParaRPr lang="en-GB"/>
          </a:p>
        </p:txBody>
      </p:sp>
    </p:spTree>
    <p:extLst>
      <p:ext uri="{BB962C8B-B14F-4D97-AF65-F5344CB8AC3E}">
        <p14:creationId xmlns:p14="http://schemas.microsoft.com/office/powerpoint/2010/main" val="7470531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 three key areas are then broken down further</a:t>
            </a:r>
          </a:p>
          <a:p>
            <a:endParaRPr lang="en-GB" dirty="0"/>
          </a:p>
          <a:p>
            <a:r>
              <a:rPr lang="en-GB" dirty="0"/>
              <a:t>Within the organisation emphasis is placed upon:</a:t>
            </a:r>
          </a:p>
          <a:p>
            <a:r>
              <a:rPr lang="en-GB" dirty="0"/>
              <a:t>Transparency &amp; scrutiny</a:t>
            </a:r>
          </a:p>
          <a:p>
            <a:r>
              <a:rPr lang="en-GB" dirty="0"/>
              <a:t>Understanding our workforce</a:t>
            </a:r>
          </a:p>
          <a:p>
            <a:r>
              <a:rPr lang="en-GB" dirty="0"/>
              <a:t>Developing our workforce</a:t>
            </a:r>
          </a:p>
          <a:p>
            <a:endParaRPr lang="en-GB" dirty="0"/>
          </a:p>
          <a:p>
            <a:r>
              <a:rPr lang="en-GB" dirty="0"/>
              <a:t>Within the section concerning communities, it emphasises the need to </a:t>
            </a:r>
          </a:p>
          <a:p>
            <a:pPr marL="171450" indent="-171450">
              <a:buFont typeface="Arial" panose="020B0604020202020204" pitchFamily="34" charset="0"/>
              <a:buChar char="•"/>
            </a:pPr>
            <a:r>
              <a:rPr lang="en-GB" dirty="0"/>
              <a:t>Understand our communities</a:t>
            </a:r>
          </a:p>
          <a:p>
            <a:pPr marL="171450" indent="-171450">
              <a:buFont typeface="Arial" panose="020B0604020202020204" pitchFamily="34" charset="0"/>
              <a:buChar char="•"/>
            </a:pPr>
            <a:r>
              <a:rPr lang="en-GB" dirty="0"/>
              <a:t>Increase confidence</a:t>
            </a:r>
          </a:p>
          <a:p>
            <a:pPr marL="171450" indent="-171450">
              <a:buFont typeface="Arial" panose="020B0604020202020204" pitchFamily="34" charset="0"/>
              <a:buChar char="•"/>
            </a:pPr>
            <a:r>
              <a:rPr lang="en-GB" dirty="0"/>
              <a:t>And enhance good engagement and good relations</a:t>
            </a:r>
          </a:p>
          <a:p>
            <a:endParaRPr lang="en-GB" dirty="0"/>
          </a:p>
          <a:p>
            <a:r>
              <a:rPr lang="en-GB" dirty="0"/>
              <a:t>And finally Partnerships</a:t>
            </a:r>
          </a:p>
          <a:p>
            <a:pPr marL="171450" indent="-171450">
              <a:buFont typeface="Arial" panose="020B0604020202020204" pitchFamily="34" charset="0"/>
              <a:buChar char="•"/>
            </a:pPr>
            <a:r>
              <a:rPr lang="en-GB" dirty="0"/>
              <a:t>Emphasising the need to understand the partnership landscape</a:t>
            </a:r>
          </a:p>
          <a:p>
            <a:pPr marL="171450" indent="-171450">
              <a:buFont typeface="Arial" panose="020B0604020202020204" pitchFamily="34" charset="0"/>
              <a:buChar char="•"/>
            </a:pPr>
            <a:r>
              <a:rPr lang="en-GB" dirty="0"/>
              <a:t>Working with partners to tackle disparity and enhance public service</a:t>
            </a:r>
          </a:p>
          <a:p>
            <a:pPr marL="171450" indent="-171450">
              <a:buFont typeface="Arial" panose="020B0604020202020204" pitchFamily="34" charset="0"/>
              <a:buChar char="•"/>
            </a:pPr>
            <a:r>
              <a:rPr lang="en-GB" dirty="0"/>
              <a:t>and finally promoting the need to work towards joint service delivery</a:t>
            </a:r>
          </a:p>
          <a:p>
            <a:endParaRPr lang="en-GB" dirty="0"/>
          </a:p>
          <a:p>
            <a:r>
              <a:rPr lang="en-GB" dirty="0"/>
              <a:t>The strategy also sets out to develop a toolkit which will set out the key components to successfully achieve the vision of each of the three key areas.</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26</a:t>
            </a:fld>
            <a:endParaRPr lang="en-GB"/>
          </a:p>
        </p:txBody>
      </p:sp>
    </p:spTree>
    <p:extLst>
      <p:ext uri="{BB962C8B-B14F-4D97-AF65-F5344CB8AC3E}">
        <p14:creationId xmlns:p14="http://schemas.microsoft.com/office/powerpoint/2010/main" val="42817036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900" dirty="0"/>
              <a:t>So moving on to Equality.</a:t>
            </a:r>
          </a:p>
          <a:p>
            <a:endParaRPr lang="en-GB" sz="1900" dirty="0"/>
          </a:p>
          <a:p>
            <a:r>
              <a:rPr lang="en-GB" sz="1900" dirty="0"/>
              <a:t>As you are aware the Equality Act 2010 legally protects people from discrimination in the workplace and in wider society. </a:t>
            </a:r>
          </a:p>
          <a:p>
            <a:r>
              <a:rPr lang="en-GB" sz="1900" dirty="0"/>
              <a:t>The Equality Act states that public authorities must comply with the</a:t>
            </a:r>
          </a:p>
          <a:p>
            <a:r>
              <a:rPr lang="en-GB" sz="1900" dirty="0"/>
              <a:t>Public Sector Equality Duty (PSED)which  came into force across Great Britain on 5 April 2011. This  is in addition to their duty not to discriminate against  individuals. Private organisations and </a:t>
            </a:r>
            <a:r>
              <a:rPr lang="en-GB" sz="1900" dirty="0" err="1"/>
              <a:t>individulas</a:t>
            </a:r>
            <a:r>
              <a:rPr lang="en-GB" sz="1900" dirty="0"/>
              <a:t> don’t have to comply with the duty.</a:t>
            </a:r>
          </a:p>
          <a:p>
            <a:endParaRPr lang="en-GB" sz="1900" dirty="0"/>
          </a:p>
          <a:p>
            <a:endParaRPr lang="en-GB" sz="1900" dirty="0"/>
          </a:p>
          <a:p>
            <a:r>
              <a:rPr lang="en-GB" sz="1900" dirty="0"/>
              <a:t>The PSED duty applies to public bodies and others carrying out public functions – the Equality Act lists all public authorities who must comply with eth duty which includes the Police. It  requires that public bodies have due regard to the need to: </a:t>
            </a:r>
          </a:p>
          <a:p>
            <a:pPr marL="800100" lvl="1" indent="-342900">
              <a:buFont typeface="Arial" panose="020B0604020202020204" pitchFamily="34" charset="0"/>
              <a:buChar char="•"/>
            </a:pPr>
            <a:r>
              <a:rPr lang="en-GB" sz="1900" dirty="0"/>
              <a:t>eliminate unlawful discrimination </a:t>
            </a:r>
          </a:p>
          <a:p>
            <a:pPr marL="800100" lvl="1" indent="-342900">
              <a:buFont typeface="Arial" panose="020B0604020202020204" pitchFamily="34" charset="0"/>
              <a:buChar char="•"/>
            </a:pPr>
            <a:r>
              <a:rPr lang="en-GB" sz="1900" dirty="0"/>
              <a:t>advance equality of opportunity – between people who share a protected characteristic and those who don’t</a:t>
            </a:r>
          </a:p>
          <a:p>
            <a:pPr marL="800100" lvl="1" indent="-342900">
              <a:buFont typeface="Arial" panose="020B0604020202020204" pitchFamily="34" charset="0"/>
              <a:buChar char="•"/>
            </a:pPr>
            <a:r>
              <a:rPr lang="en-GB" sz="1900" dirty="0"/>
              <a:t>Foster or encourage good relations between different people who share a protected characteristic and those who don’t when carrying out their activities /functions/services.</a:t>
            </a:r>
          </a:p>
          <a:p>
            <a:pPr marL="800100" lvl="1" indent="-342900">
              <a:buFont typeface="Arial" panose="020B0604020202020204" pitchFamily="34" charset="0"/>
              <a:buChar char="•"/>
            </a:pPr>
            <a:r>
              <a:rPr lang="en-GB" sz="1900" dirty="0"/>
              <a:t>So in effect for public authorities to consider how their policies or decisions affect people who are protected under the Equality Act</a:t>
            </a:r>
          </a:p>
          <a:p>
            <a:pPr marL="0" lvl="0" indent="0">
              <a:buFont typeface="Arial" panose="020B0604020202020204" pitchFamily="34" charset="0"/>
              <a:buNone/>
            </a:pPr>
            <a:r>
              <a:rPr lang="en-GB" sz="1900" dirty="0"/>
              <a:t>The duty applies when public authorities adopt policies, it can apply to individual decision makers within the public authority and the authority must comply with the duty before they make decisions or introduce new policies.</a:t>
            </a:r>
          </a:p>
          <a:p>
            <a:pPr marL="0" lvl="0" indent="0">
              <a:buFont typeface="Arial" panose="020B0604020202020204" pitchFamily="34" charset="0"/>
              <a:buNone/>
            </a:pPr>
            <a:r>
              <a:rPr lang="en-GB" sz="1900" dirty="0"/>
              <a:t>If a public authority hasn’t considered its public sector equality duty it can be challenged in the courts and it is the courts who decide if a public authority has done enough to comply with the duty.</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27</a:t>
            </a:fld>
            <a:endParaRPr lang="en-GB"/>
          </a:p>
        </p:txBody>
      </p:sp>
    </p:spTree>
    <p:extLst>
      <p:ext uri="{BB962C8B-B14F-4D97-AF65-F5344CB8AC3E}">
        <p14:creationId xmlns:p14="http://schemas.microsoft.com/office/powerpoint/2010/main" val="12477291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 just going to touch upon Equality and Racism and not go into a lot of detail as it is a vast area to discuss.</a:t>
            </a:r>
          </a:p>
          <a:p>
            <a:endParaRPr lang="en-GB" dirty="0"/>
          </a:p>
          <a:p>
            <a:r>
              <a:rPr lang="en-GB" dirty="0"/>
              <a:t>As we are all aware the death of Stephen Lawrence in 1993 raised significant issues for society as a whole and also for the police as an institution of the state. </a:t>
            </a:r>
          </a:p>
          <a:p>
            <a:r>
              <a:rPr lang="en-GB" dirty="0"/>
              <a:t>Academics claim that Both these issues were considered by Sir William McPherson who is described as  having held up an unforgiving mirror to the face of society and staring back was a discriminatory society whose capital police force, housing and education providers were marred by the disease of institutional racism that required specific and coordinated action” (</a:t>
            </a:r>
            <a:r>
              <a:rPr lang="en-GB" dirty="0" err="1"/>
              <a:t>Olatokun</a:t>
            </a:r>
            <a:r>
              <a:rPr lang="en-GB" dirty="0"/>
              <a:t>, 2021)</a:t>
            </a:r>
          </a:p>
          <a:p>
            <a:r>
              <a:rPr lang="en-GB" dirty="0"/>
              <a:t>It was this that that then led to the Race Relations (Amendment Act 2000) and further on to that the Public sector equality duty</a:t>
            </a:r>
          </a:p>
          <a:p>
            <a:endParaRPr lang="en-GB" dirty="0"/>
          </a:p>
          <a:p>
            <a:r>
              <a:rPr lang="en-GB" dirty="0"/>
              <a:t>But just to link it to the previous slide – some academics will argue that the Public Sector Equality Duty has had a positive impact on tackling racism in the UK (</a:t>
            </a:r>
            <a:r>
              <a:rPr lang="en-GB" dirty="0" err="1"/>
              <a:t>Olatokun</a:t>
            </a:r>
            <a:r>
              <a:rPr lang="en-GB" dirty="0"/>
              <a:t>, 2021).</a:t>
            </a:r>
          </a:p>
          <a:p>
            <a:endParaRPr lang="en-GB" dirty="0"/>
          </a:p>
          <a:p>
            <a:r>
              <a:rPr lang="en-GB" dirty="0"/>
              <a:t>When we talk about policing by consent we talk about trust and confidence </a:t>
            </a:r>
            <a:r>
              <a:rPr lang="en-GB" b="1" dirty="0"/>
              <a:t>within all communities</a:t>
            </a:r>
            <a:r>
              <a:rPr lang="en-GB" dirty="0"/>
              <a:t>. Research back in 2019/2020 published House of commons) highlighted that these issues of racial inequality were deeply rooted in eth UK legal system where it was highlighted that 85% of black people did not believe that they would be treated equally by the police.</a:t>
            </a:r>
          </a:p>
          <a:p>
            <a:r>
              <a:rPr lang="en-GB" dirty="0"/>
              <a:t>By contrast, some will argue that  ministerial guidance has failed to improve relations between black people and the police and that the issue of recent years has been the disproportionate use of stop/search powers against black people.</a:t>
            </a:r>
          </a:p>
          <a:p>
            <a:r>
              <a:rPr lang="en-GB" dirty="0"/>
              <a:t>Whilst still a minister Theresa May’s Home Office launched the Best Use of Stop/Search scheme in 2014 with the stated aim of ‘achieving greater transparency, community involvement and improving public confidence and trust in the use of the stop/search powers (Home Office 2017, cited in </a:t>
            </a:r>
            <a:r>
              <a:rPr lang="en-GB" dirty="0" err="1"/>
              <a:t>Olatokun</a:t>
            </a:r>
            <a:r>
              <a:rPr lang="en-GB" dirty="0"/>
              <a:t>, 2021).</a:t>
            </a:r>
          </a:p>
          <a:p>
            <a:r>
              <a:rPr lang="en-GB" dirty="0"/>
              <a:t>All forces in England &amp; Wales voluntarily signed up to implement the scheme but of the 43 HMICFRS found in 2016 that only 11 had implemented all aspects of eth scheme and 13 had implemented fewer than half of its recommendations  (HMICFRS, 2016 cited in </a:t>
            </a:r>
            <a:r>
              <a:rPr lang="en-GB" dirty="0" err="1"/>
              <a:t>Olatokun</a:t>
            </a:r>
            <a:r>
              <a:rPr lang="en-GB" dirty="0"/>
              <a:t> 2021).</a:t>
            </a:r>
          </a:p>
          <a:p>
            <a:r>
              <a:rPr lang="en-GB" dirty="0"/>
              <a:t>Research undertaken by </a:t>
            </a:r>
            <a:r>
              <a:rPr lang="en-GB" dirty="0" err="1"/>
              <a:t>Olatukun</a:t>
            </a:r>
            <a:r>
              <a:rPr lang="en-GB" dirty="0"/>
              <a:t> in 2021who covered the period 2018-2019 found that black people were 9 times more likely to be subject to stop/search than white people, with 6 stop/</a:t>
            </a:r>
            <a:r>
              <a:rPr lang="en-GB" dirty="0" err="1"/>
              <a:t>searchs</a:t>
            </a:r>
            <a:r>
              <a:rPr lang="en-GB" dirty="0"/>
              <a:t> for every 1000 white people compared to 54 for every 1000 black people (HO, 2020 cited </a:t>
            </a:r>
            <a:r>
              <a:rPr lang="en-GB" dirty="0" err="1"/>
              <a:t>Olatokun</a:t>
            </a:r>
            <a:r>
              <a:rPr lang="en-GB" dirty="0"/>
              <a:t> 2021.p90)</a:t>
            </a:r>
          </a:p>
          <a:p>
            <a:endParaRPr lang="en-GB" dirty="0"/>
          </a:p>
          <a:p>
            <a:r>
              <a:rPr lang="en-GB" dirty="0"/>
              <a:t>Research undertaken by others (Harris et al (2021) </a:t>
            </a:r>
            <a:r>
              <a:rPr lang="en-GB" dirty="0" err="1"/>
              <a:t>andjoseph</a:t>
            </a:r>
            <a:r>
              <a:rPr lang="en-GB" dirty="0"/>
              <a:t>-Salisbury, Connelly &amp; Wangari-Jones, 2020) argue that the Covid pandemic further exacerbated the ‘over policing’ of BAME communities. </a:t>
            </a:r>
          </a:p>
          <a:p>
            <a:r>
              <a:rPr lang="en-GB" dirty="0" err="1"/>
              <a:t>Whatthsi</a:t>
            </a:r>
            <a:r>
              <a:rPr lang="en-GB" dirty="0"/>
              <a:t> </a:t>
            </a:r>
            <a:r>
              <a:rPr lang="en-GB" dirty="0" err="1"/>
              <a:t>reseatch</a:t>
            </a:r>
            <a:r>
              <a:rPr lang="en-GB" dirty="0"/>
              <a:t> </a:t>
            </a:r>
            <a:r>
              <a:rPr lang="en-GB" dirty="0" err="1"/>
              <a:t>alsi</a:t>
            </a:r>
            <a:r>
              <a:rPr lang="en-GB" dirty="0"/>
              <a:t> di </a:t>
            </a:r>
            <a:r>
              <a:rPr lang="en-GB" dirty="0" err="1"/>
              <a:t>dwas</a:t>
            </a:r>
            <a:r>
              <a:rPr lang="en-GB" dirty="0"/>
              <a:t> identify that there was a feeling that the powers given to policing were yet further powers </a:t>
            </a:r>
            <a:r>
              <a:rPr lang="en-GB" dirty="0" err="1"/>
              <a:t>to’harass</a:t>
            </a:r>
            <a:r>
              <a:rPr lang="en-GB" dirty="0"/>
              <a:t>’ the racially minoritized individual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28</a:t>
            </a:fld>
            <a:endParaRPr lang="en-GB"/>
          </a:p>
        </p:txBody>
      </p:sp>
    </p:spTree>
    <p:extLst>
      <p:ext uri="{BB962C8B-B14F-4D97-AF65-F5344CB8AC3E}">
        <p14:creationId xmlns:p14="http://schemas.microsoft.com/office/powerpoint/2010/main" val="37488016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Touch upon an article written in 2020 by Joseph-Salisbury, Connelly, Wangari-Jones , (2020)</a:t>
            </a:r>
          </a:p>
          <a:p>
            <a:r>
              <a:rPr lang="en-GB" dirty="0"/>
              <a:t>“The UK is not innocent”; Black Lives Matter, policing and abolition in the UK. Equality, Diversity and Inclusion: An International Journal. Ahead of print 10.1108/EDI-06-2020-0170</a:t>
            </a:r>
          </a:p>
          <a:p>
            <a:endParaRPr lang="en-GB" dirty="0"/>
          </a:p>
          <a:p>
            <a:r>
              <a:rPr lang="en-GB" dirty="0"/>
              <a:t>Key findings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Perception is that all issues regarding racism and violence is confined to US and doesn’t relate to UK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Suggests that at every level , racism defines UK policing, specifically referring to the issue of stop/search as a focal point of policing and race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refer to the  latest available evidence shows that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Black people are almost </a:t>
            </a:r>
            <a:r>
              <a:rPr lang="en-GB" sz="1200" b="1" dirty="0"/>
              <a:t>ten times </a:t>
            </a:r>
            <a:r>
              <a:rPr lang="en-GB" sz="1200" dirty="0"/>
              <a:t>more likely to be stopped than White people (Gov.uk, 2020).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Black people outside of London </a:t>
            </a:r>
            <a:r>
              <a:rPr lang="en-GB" sz="1200" b="1" dirty="0"/>
              <a:t>are 43 times more likely </a:t>
            </a:r>
            <a:r>
              <a:rPr lang="en-GB" sz="1200" dirty="0"/>
              <a:t>to be stopped and searched than White people (Liberty, 2020).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Black people are, on average</a:t>
            </a:r>
            <a:r>
              <a:rPr lang="en-GB" sz="1200" b="1" dirty="0"/>
              <a:t>, 7.7 times more likely </a:t>
            </a:r>
            <a:r>
              <a:rPr lang="en-GB" sz="1200" dirty="0"/>
              <a:t>to have the weapons used against them than White people (Busby, 2020), which Joseph–Salisbury, Connelly ,Wangari-Jones (2020) suggest is a consequence of deep-seated and institutionally embedded ideas about race and criminality.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Other academics </a:t>
            </a:r>
          </a:p>
          <a:p>
            <a:pPr algn="just"/>
            <a:r>
              <a:rPr lang="en-GB" sz="1200" dirty="0"/>
              <a:t>Suggest that stop and search including S.60 is ineffective in reducing violent crime (Bradford and </a:t>
            </a:r>
            <a:r>
              <a:rPr lang="en-GB" sz="1200" dirty="0" err="1"/>
              <a:t>Tiratelli</a:t>
            </a:r>
            <a:r>
              <a:rPr lang="en-GB" sz="1200" dirty="0"/>
              <a:t>, 2019), little has been done to reduce the state-sanctioned harassment of Black communities (</a:t>
            </a:r>
            <a:r>
              <a:rPr lang="en-GB" sz="1200" dirty="0" err="1"/>
              <a:t>StopWatch</a:t>
            </a:r>
            <a:r>
              <a:rPr lang="en-GB" sz="1200" dirty="0"/>
              <a:t>, 2013). </a:t>
            </a:r>
          </a:p>
          <a:p>
            <a:pPr algn="just"/>
            <a:endParaRPr lang="en-GB" sz="1200" dirty="0"/>
          </a:p>
          <a:p>
            <a:pPr algn="just"/>
            <a:r>
              <a:rPr lang="en-GB" sz="1200" dirty="0"/>
              <a:t>Evident in the ways in which knife crime and the contemporary moral panic over “serious youth violence” have been racialised in the national imagination, just as the spectre of the mugger was before them (Hall et al., 1978).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29</a:t>
            </a:fld>
            <a:endParaRPr lang="en-GB"/>
          </a:p>
        </p:txBody>
      </p:sp>
    </p:spTree>
    <p:extLst>
      <p:ext uri="{BB962C8B-B14F-4D97-AF65-F5344CB8AC3E}">
        <p14:creationId xmlns:p14="http://schemas.microsoft.com/office/powerpoint/2010/main" val="33206712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Link between police legitimacy and public confidence has featured in a number of governmental reviews following incidents of social unrest, such as the Scarman report following the Brixton riots in 1981, and the MacPherson report following the tragic death of Stephen Lawrence in 1993, which was published following an Inquiry in 1999 (Waters et al., 2007). </a:t>
            </a:r>
          </a:p>
          <a:p>
            <a:endParaRPr lang="en-GB" sz="1200" dirty="0"/>
          </a:p>
          <a:p>
            <a:r>
              <a:rPr lang="en-GB" sz="1200" dirty="0"/>
              <a:t>Racism is a form of prejudice, which has been defined by Paluck et al. (2021, p.536), “prejudice is animus ( an attitude), or negative bias, towards social groups and their putative (recognised) members”. So some academics will argue that  - it is an interesting conundrum which typifies the ongoing clash that exists in policing as it does across society in general; that while prejudice is socially undesirable it continues to exist in society (Hogg and Vaughan, 2018) and as policing is a mirror image of society this is equally true (Reiner, 2010). </a:t>
            </a:r>
          </a:p>
          <a:p>
            <a:endParaRPr lang="en-GB" sz="1200" dirty="0"/>
          </a:p>
          <a:p>
            <a:r>
              <a:rPr lang="en-GB" sz="1200" dirty="0"/>
              <a:t>Several academics have tried to describe the concept of modern racism (Hogg and Vaughan, 2018;  Fridell, 2013; Kandola, 2009) and that social pressure determines that the behaviour of individuals who hold racially prejudiced views need to moderate their views and their public expression of such views. </a:t>
            </a:r>
          </a:p>
          <a:p>
            <a:endParaRPr lang="en-GB" sz="1200" dirty="0"/>
          </a:p>
          <a:p>
            <a:r>
              <a:rPr lang="en-GB" sz="1200" dirty="0"/>
              <a:t>Some academics will argue that the stories and stereotypes constructed to justify the prejudice adopted serves to legitimise the way that one group (s) discriminates against another. (Crandall et al., 2011). In terms of a definition of discrimination, Bowling et al., (2019) suggests that discrimination is the to the treatment of an individual that is not equal, favourable or indeed justifiable and can be on a range of categorisations, including based on a person’s ethnicity, culture or race, which can take the form of discrimination in terms of recruitment and selection. </a:t>
            </a:r>
          </a:p>
          <a:p>
            <a:endParaRPr lang="en-GB" sz="1200" dirty="0"/>
          </a:p>
          <a:p>
            <a:r>
              <a:rPr lang="en-GB" sz="1200" dirty="0"/>
              <a:t>In order to deal with the discrimination emerging from racial prejudice in a policing context, which some will argue has existed in police culture for decades due to its mainly white male membership, it is important resolve the barriers that prevent or block entry into or progression through the service through the development of a representative workforce, which will serve to improve police legitimacy. (Bowling et al., 2019; Waters et al., 2007)</a:t>
            </a:r>
          </a:p>
          <a:p>
            <a:pPr marL="0" indent="0">
              <a:buNone/>
            </a:pPr>
            <a:r>
              <a:rPr lang="en-GB" sz="1200" dirty="0"/>
              <a:t> </a:t>
            </a:r>
          </a:p>
          <a:p>
            <a:r>
              <a:rPr lang="en-GB" sz="1200" dirty="0"/>
              <a:t>Several authors have developed ideas and theories around the role of attitudes in prejudice (Allport, 1935; Bowling and Phillips, 2002). Allport (1935) argues that attitudes are a precursor to behaviour and that they influence action.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30</a:t>
            </a:fld>
            <a:endParaRPr lang="en-GB"/>
          </a:p>
        </p:txBody>
      </p:sp>
    </p:spTree>
    <p:extLst>
      <p:ext uri="{BB962C8B-B14F-4D97-AF65-F5344CB8AC3E}">
        <p14:creationId xmlns:p14="http://schemas.microsoft.com/office/powerpoint/2010/main" val="38660382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Empirical evidence that people behave in ways that are consistent with the stereotypes they hold (Wheeler and Petty, 2001). if</a:t>
            </a:r>
          </a:p>
          <a:p>
            <a:pPr marL="0" indent="0">
              <a:buNone/>
            </a:pPr>
            <a:endParaRPr lang="en-GB" sz="1200" dirty="0"/>
          </a:p>
          <a:p>
            <a:r>
              <a:rPr lang="en-GB" sz="1200" b="1" dirty="0"/>
              <a:t>Stereotypes and attitudes </a:t>
            </a:r>
            <a:r>
              <a:rPr lang="en-GB" sz="1200" dirty="0"/>
              <a:t>are an important to </a:t>
            </a:r>
            <a:r>
              <a:rPr lang="en-GB" sz="1200" b="1" dirty="0"/>
              <a:t>prejudice </a:t>
            </a:r>
            <a:r>
              <a:rPr lang="en-GB" sz="1200" dirty="0"/>
              <a:t>because categorisation can creates a mindset that can lead a person to select and interpret traits that members of the group seem to have in common, but may in fact be a </a:t>
            </a:r>
            <a:r>
              <a:rPr lang="en-GB" sz="1200" b="1" dirty="0"/>
              <a:t>perception rather than a reality </a:t>
            </a:r>
            <a:r>
              <a:rPr lang="en-GB" sz="1200" dirty="0"/>
              <a:t>(Kleg,1993 cited in Bowling et al., 2019)), which may impact on </a:t>
            </a:r>
            <a:r>
              <a:rPr lang="en-GB" sz="1200" b="1" dirty="0" err="1"/>
              <a:t>bahaviour</a:t>
            </a:r>
            <a:r>
              <a:rPr lang="en-GB" sz="1200" b="1" dirty="0"/>
              <a:t> &amp; actions</a:t>
            </a:r>
            <a:r>
              <a:rPr lang="en-GB" sz="1200" b="0" dirty="0"/>
              <a:t>.  In policing context if an officer has a  pre-determined expectation of an individual and how they will interact then the manner in which they are dealt with is influenced by ones unconscious bias of how the person dealt with will behave.</a:t>
            </a:r>
          </a:p>
          <a:p>
            <a:endParaRPr lang="en-GB" sz="1200" b="1" dirty="0"/>
          </a:p>
          <a:p>
            <a:r>
              <a:rPr lang="en-GB" sz="1200" dirty="0"/>
              <a:t>Automatic responses and decisions based on implicit or intuitive subconscious attitudes (Kahneman, 2011; Devine, 1989; Marshall and Alison, 2007).  </a:t>
            </a:r>
          </a:p>
          <a:p>
            <a:pPr marL="0" indent="0">
              <a:buNone/>
            </a:pPr>
            <a:endParaRPr lang="en-GB" sz="1200" dirty="0"/>
          </a:p>
          <a:p>
            <a:r>
              <a:rPr lang="en-GB" sz="1200" dirty="0"/>
              <a:t>Some academics suggest that (Devine et al., (2012)  that behaviour via automatic responses and biases can be moderated by engaging in interventions such as information provision and motivation.</a:t>
            </a:r>
          </a:p>
          <a:p>
            <a:pPr marL="0" indent="0">
              <a:buNone/>
            </a:pPr>
            <a:endParaRPr lang="en-GB" sz="1200" dirty="0"/>
          </a:p>
          <a:p>
            <a:r>
              <a:rPr lang="en-GB" sz="1200" dirty="0"/>
              <a:t>Unconscious biases (Implicit biases) – has been Subject to much debate over the years (Greenwald and Banaji, 1995; Hogg and Vaughan, 2018, Devine, 1989; James et al., 2016). In policing all of you would have had some input around </a:t>
            </a:r>
            <a:r>
              <a:rPr lang="en-GB" sz="1200" dirty="0" err="1"/>
              <a:t>unconcious</a:t>
            </a:r>
            <a:r>
              <a:rPr lang="en-GB" sz="1200" dirty="0"/>
              <a:t> bias as part of your diversity training</a:t>
            </a:r>
          </a:p>
          <a:p>
            <a:endParaRPr lang="en-GB" sz="1200" dirty="0"/>
          </a:p>
          <a:p>
            <a:r>
              <a:rPr lang="en-GB" sz="1200" dirty="0"/>
              <a:t>Dovidio et al. (1997) suggest that implicit attitudes may be a more reliable predictor of behaviour than explicit attitudes - individual is less likely to be able to hide away under the conscious expression of an attitude. </a:t>
            </a:r>
          </a:p>
          <a:p>
            <a:endParaRPr lang="en-GB" sz="1200" dirty="0"/>
          </a:p>
          <a:p>
            <a:r>
              <a:rPr lang="en-GB" sz="1200" dirty="0"/>
              <a:t>Academics have for some time noted that In policing terms implicit bias may result in discriminatory action in policing (Fridell, 2013).</a:t>
            </a:r>
          </a:p>
          <a:p>
            <a:endParaRPr lang="en-GB" sz="1200" dirty="0"/>
          </a:p>
          <a:p>
            <a:r>
              <a:rPr lang="en-GB" sz="1200" dirty="0"/>
              <a:t>Dovidio &amp; Gaertner (2004, p. 4) - significant majority of white people develop some negative feelings (intergroup biases) about black people derived from a range of processes including their social environment, but which they are unaware of (unconscious bias), or  because of the social stigma attached, try to disassociate with.  </a:t>
            </a:r>
          </a:p>
          <a:p>
            <a:endParaRPr lang="en-GB" sz="1200" dirty="0"/>
          </a:p>
          <a:p>
            <a:r>
              <a:rPr lang="en-GB" sz="1200" dirty="0"/>
              <a:t>The Challenge is therefore to ensure that prejudice and discrimination is identified and removed, but also to identify where those implicit attitudes (biases) exist and formulate interventions that can have a positive impact (Devine, 1989, Greenwald and Banaji, 1995).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31</a:t>
            </a:fld>
            <a:endParaRPr lang="en-GB"/>
          </a:p>
        </p:txBody>
      </p:sp>
    </p:spTree>
    <p:extLst>
      <p:ext uri="{BB962C8B-B14F-4D97-AF65-F5344CB8AC3E}">
        <p14:creationId xmlns:p14="http://schemas.microsoft.com/office/powerpoint/2010/main" val="24833414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So to bring the lesson to an end and to highlight some of the main points /arguments from academia</a:t>
            </a:r>
          </a:p>
          <a:p>
            <a:pPr marL="171450" indent="-171450">
              <a:buFont typeface="Arial" panose="020B0604020202020204" pitchFamily="34" charset="0"/>
              <a:buChar char="•"/>
            </a:pPr>
            <a:r>
              <a:rPr lang="en-US" sz="1200" dirty="0"/>
              <a:t>Its safe to say that The concept of policing by consent and concept of police legitimacy are interwoven  into the fabric of the society as is the willingness of its citizen to agree to the level of intervention into the rights and freedoms they enjoy.</a:t>
            </a:r>
          </a:p>
          <a:p>
            <a:pPr marL="171450" indent="-171450">
              <a:buFont typeface="Arial" panose="020B0604020202020204" pitchFamily="34" charset="0"/>
              <a:buChar char="•"/>
            </a:pPr>
            <a:r>
              <a:rPr lang="en-US" sz="1200" dirty="0"/>
              <a:t>Issues such as the use of Force and the applications of powers, such as stop and search can have a detrimental impact on the relationship between citizens and the way that communities view the legitimacy of the state and the legality of applying those powers in a just and fair manner. </a:t>
            </a:r>
          </a:p>
          <a:p>
            <a:pPr marL="171450" indent="-171450">
              <a:buFont typeface="Arial" panose="020B0604020202020204" pitchFamily="34" charset="0"/>
              <a:buChar char="•"/>
            </a:pPr>
            <a:r>
              <a:rPr lang="en-US" sz="1200" dirty="0"/>
              <a:t>We touched briefly on the use of technologies such as Body Worn Video and Automated Facial Recognition can be viewed by citizens as an interference in their civil liberties and privacy and any breaches in trust and confidence in the police can have a profound impact on the unspoken contract between citizen and state and in particular the legitimate use of those powers. </a:t>
            </a:r>
          </a:p>
          <a:p>
            <a:pPr marL="171450" indent="-171450">
              <a:buFont typeface="Arial" panose="020B0604020202020204" pitchFamily="34" charset="0"/>
              <a:buChar char="•"/>
            </a:pPr>
            <a:r>
              <a:rPr lang="en-US" sz="1200" dirty="0"/>
              <a:t>We looked at Procedural Justice Theory and its relationship to fairness and how it is tied into the concept of legitimacy.</a:t>
            </a:r>
          </a:p>
          <a:p>
            <a:pPr marL="171450" indent="-171450">
              <a:buFont typeface="Arial" panose="020B0604020202020204" pitchFamily="34" charset="0"/>
              <a:buChar char="•"/>
            </a:pPr>
            <a:r>
              <a:rPr lang="en-US" sz="1200" dirty="0"/>
              <a:t>Moving on to Equality - Developing equality in policing is fundamental to provide trust and confidence in black, Asian and minority ethnic communities. </a:t>
            </a:r>
          </a:p>
          <a:p>
            <a:pPr marL="171450" indent="-171450">
              <a:buFont typeface="Arial" panose="020B0604020202020204" pitchFamily="34" charset="0"/>
              <a:buChar char="•"/>
            </a:pPr>
            <a:r>
              <a:rPr lang="en-US" sz="1200" dirty="0"/>
              <a:t>Where the actual or perceived experience of communities feel that they are not being treated fairly or are disproportionately affected or where diverse communities perceive that the powers employed by the police are being applied disproportionately to one group over another. </a:t>
            </a:r>
          </a:p>
          <a:p>
            <a:pPr marL="171450" indent="-171450">
              <a:buFont typeface="Arial" panose="020B0604020202020204" pitchFamily="34" charset="0"/>
              <a:buChar char="•"/>
            </a:pPr>
            <a:r>
              <a:rPr lang="en-US" sz="1200" dirty="0"/>
              <a:t>Finally, the issue of unconscious bias is touched upon as a factor in understanding how unconscious bias may impact on the way individuals treat and approach black and minority ethnic communities. </a:t>
            </a:r>
          </a:p>
          <a:p>
            <a:endParaRPr lang="en-US" sz="1200" dirty="0"/>
          </a:p>
          <a:p>
            <a:r>
              <a:rPr lang="en-US" sz="1200" dirty="0" err="1"/>
              <a:t>Theres</a:t>
            </a:r>
            <a:r>
              <a:rPr lang="en-US" sz="1200" dirty="0"/>
              <a:t> a lot to cover in this subject areas in the short time that we have in the lesson so hopefully you can take something away from it.</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32</a:t>
            </a:fld>
            <a:endParaRPr lang="en-GB"/>
          </a:p>
        </p:txBody>
      </p:sp>
    </p:spTree>
    <p:extLst>
      <p:ext uri="{BB962C8B-B14F-4D97-AF65-F5344CB8AC3E}">
        <p14:creationId xmlns:p14="http://schemas.microsoft.com/office/powerpoint/2010/main" val="17693734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quite an extensive reference list around this topic area which we have only scratched the surface of.</a:t>
            </a:r>
          </a:p>
          <a:p>
            <a:r>
              <a:rPr lang="en-GB" dirty="0"/>
              <a:t>So if you are interested in reading more from the sources used then the details are on Moodle for you</a:t>
            </a:r>
          </a:p>
        </p:txBody>
      </p:sp>
      <p:sp>
        <p:nvSpPr>
          <p:cNvPr id="4" name="Slide Number Placeholder 3"/>
          <p:cNvSpPr>
            <a:spLocks noGrp="1"/>
          </p:cNvSpPr>
          <p:nvPr>
            <p:ph type="sldNum" sz="quarter" idx="5"/>
          </p:nvPr>
        </p:nvSpPr>
        <p:spPr/>
        <p:txBody>
          <a:bodyPr/>
          <a:lstStyle/>
          <a:p>
            <a:fld id="{17C3A06F-C0F7-46F7-B51A-13E8EA7B965A}" type="slidenum">
              <a:rPr lang="en-GB" smtClean="0"/>
              <a:t>33</a:t>
            </a:fld>
            <a:endParaRPr lang="en-GB"/>
          </a:p>
        </p:txBody>
      </p:sp>
    </p:spTree>
    <p:extLst>
      <p:ext uri="{BB962C8B-B14F-4D97-AF65-F5344CB8AC3E}">
        <p14:creationId xmlns:p14="http://schemas.microsoft.com/office/powerpoint/2010/main" val="21956414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02/07/2024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02/07/2024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02/07/2024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02/07/2024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02/07/2024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02/07/2024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9.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4675239" y="2831690"/>
            <a:ext cx="3402362" cy="2237648"/>
          </a:xfrm>
          <a:solidFill>
            <a:srgbClr val="002060"/>
          </a:solidFill>
        </p:spPr>
        <p:txBody>
          <a:bodyPr>
            <a:normAutofit/>
          </a:bodyPr>
          <a:lstStyle/>
          <a:p>
            <a:r>
              <a:rPr lang="en-GB" sz="3200" b="1" dirty="0">
                <a:solidFill>
                  <a:schemeClr val="bg1"/>
                </a:solidFill>
              </a:rPr>
              <a:t>Policing –Legitimacy, Fairness and Equality.</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933664" y="2831690"/>
            <a:ext cx="3402362" cy="2237649"/>
          </a:xfrm>
          <a:solidFill>
            <a:schemeClr val="bg1"/>
          </a:solidFill>
        </p:spPr>
        <p:txBody>
          <a:bodyPr>
            <a:normAutofit/>
          </a:bodyPr>
          <a:lstStyle/>
          <a:p>
            <a:r>
              <a:rPr lang="en-GB" b="1" dirty="0">
                <a:solidFill>
                  <a:srgbClr val="002060"/>
                </a:solidFill>
              </a:rPr>
              <a:t>Plismona – Cyfreithlondeb, tegwch a chydraddoldeb</a:t>
            </a:r>
          </a:p>
        </p:txBody>
      </p:sp>
      <p:sp>
        <p:nvSpPr>
          <p:cNvPr id="4" name="TextBox 3">
            <a:extLst>
              <a:ext uri="{FF2B5EF4-FFF2-40B4-BE49-F238E27FC236}">
                <a16:creationId xmlns:a16="http://schemas.microsoft.com/office/drawing/2014/main" id="{C667C916-3CE9-5D83-7DAC-8CC1953CFDE0}"/>
              </a:ext>
            </a:extLst>
          </p:cNvPr>
          <p:cNvSpPr txBox="1"/>
          <p:nvPr/>
        </p:nvSpPr>
        <p:spPr>
          <a:xfrm>
            <a:off x="4572000" y="943897"/>
            <a:ext cx="3834580" cy="1200329"/>
          </a:xfrm>
          <a:prstGeom prst="rect">
            <a:avLst/>
          </a:prstGeom>
          <a:noFill/>
        </p:spPr>
        <p:txBody>
          <a:bodyPr wrap="square" rtlCol="0">
            <a:spAutoFit/>
          </a:bodyPr>
          <a:lstStyle/>
          <a:p>
            <a:pPr algn="ctr"/>
            <a:r>
              <a:rPr lang="en-GB" b="1" dirty="0"/>
              <a:t>MSc Policing (Operational &amp; Strategic Leadership) </a:t>
            </a:r>
          </a:p>
          <a:p>
            <a:endParaRPr lang="en-GB" b="1" dirty="0"/>
          </a:p>
          <a:p>
            <a:pPr algn="ctr"/>
            <a:r>
              <a:rPr lang="en-GB" b="1" dirty="0"/>
              <a:t>Wythnos/ Week 5 – 02.07.24</a:t>
            </a:r>
          </a:p>
        </p:txBody>
      </p:sp>
    </p:spTree>
    <p:extLst>
      <p:ext uri="{BB962C8B-B14F-4D97-AF65-F5344CB8AC3E}">
        <p14:creationId xmlns:p14="http://schemas.microsoft.com/office/powerpoint/2010/main" val="418741914"/>
      </p:ext>
    </p:extLst>
  </p:cSld>
  <p:clrMapOvr>
    <a:masterClrMapping/>
  </p:clrMapOvr>
  <mc:AlternateContent xmlns:mc="http://schemas.openxmlformats.org/markup-compatibility/2006" xmlns:p14="http://schemas.microsoft.com/office/powerpoint/2010/main">
    <mc:Choice Requires="p14">
      <p:transition spd="slow" p14:dur="2000" advTm="40448"/>
    </mc:Choice>
    <mc:Fallback xmlns="">
      <p:transition spd="slow" advTm="4044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4C14-CD76-290D-BBA9-EF40000ED087}"/>
              </a:ext>
            </a:extLst>
          </p:cNvPr>
          <p:cNvSpPr>
            <a:spLocks noGrp="1"/>
          </p:cNvSpPr>
          <p:nvPr>
            <p:ph type="title"/>
          </p:nvPr>
        </p:nvSpPr>
        <p:spPr>
          <a:solidFill>
            <a:srgbClr val="002060"/>
          </a:solidFill>
        </p:spPr>
        <p:txBody>
          <a:bodyPr/>
          <a:lstStyle/>
          <a:p>
            <a:r>
              <a:rPr lang="en-US" dirty="0">
                <a:solidFill>
                  <a:schemeClr val="bg1"/>
                </a:solidFill>
              </a:rPr>
              <a:t>Lesson outcomes </a:t>
            </a:r>
          </a:p>
        </p:txBody>
      </p:sp>
      <p:sp>
        <p:nvSpPr>
          <p:cNvPr id="3" name="Content Placeholder 2">
            <a:extLst>
              <a:ext uri="{FF2B5EF4-FFF2-40B4-BE49-F238E27FC236}">
                <a16:creationId xmlns:a16="http://schemas.microsoft.com/office/drawing/2014/main" id="{8452B741-1C88-CF87-6233-A0EC8BD37256}"/>
              </a:ext>
            </a:extLst>
          </p:cNvPr>
          <p:cNvSpPr>
            <a:spLocks noGrp="1"/>
          </p:cNvSpPr>
          <p:nvPr>
            <p:ph idx="1"/>
          </p:nvPr>
        </p:nvSpPr>
        <p:spPr>
          <a:xfrm>
            <a:off x="457200" y="1717246"/>
            <a:ext cx="5029200" cy="3798651"/>
          </a:xfrm>
        </p:spPr>
        <p:txBody>
          <a:bodyPr>
            <a:normAutofit/>
          </a:bodyPr>
          <a:lstStyle/>
          <a:p>
            <a:r>
              <a:rPr lang="en-US" sz="2000" dirty="0"/>
              <a:t>This session will :</a:t>
            </a:r>
          </a:p>
          <a:p>
            <a:pPr lvl="1">
              <a:buFont typeface="Wingdings" panose="05000000000000000000" pitchFamily="2" charset="2"/>
              <a:buChar char="§"/>
            </a:pPr>
            <a:r>
              <a:rPr lang="en-US" sz="2000" dirty="0"/>
              <a:t>Discuss the </a:t>
            </a:r>
            <a:r>
              <a:rPr lang="en-US" sz="2000" i="1" dirty="0"/>
              <a:t>Principle of ‘Policing by Consent</a:t>
            </a:r>
            <a:r>
              <a:rPr lang="en-US" sz="2000" dirty="0"/>
              <a:t>’ </a:t>
            </a:r>
          </a:p>
          <a:p>
            <a:pPr lvl="1">
              <a:buFont typeface="Wingdings" panose="05000000000000000000" pitchFamily="2" charset="2"/>
              <a:buChar char="§"/>
            </a:pPr>
            <a:r>
              <a:rPr lang="en-US" sz="2000" dirty="0"/>
              <a:t>Explore </a:t>
            </a:r>
            <a:r>
              <a:rPr lang="en-US" sz="2000" i="1" dirty="0"/>
              <a:t>Legitimacy &amp; Police legitimacy </a:t>
            </a:r>
          </a:p>
          <a:p>
            <a:pPr lvl="1">
              <a:buFont typeface="Wingdings" panose="05000000000000000000" pitchFamily="2" charset="2"/>
              <a:buChar char="§"/>
            </a:pPr>
            <a:r>
              <a:rPr lang="en-US" sz="2000" dirty="0"/>
              <a:t>Consider the issue of Fairness and the principles of fairness in policing </a:t>
            </a:r>
          </a:p>
          <a:p>
            <a:pPr lvl="1">
              <a:buFont typeface="Wingdings" panose="05000000000000000000" pitchFamily="2" charset="2"/>
              <a:buChar char="§"/>
            </a:pPr>
            <a:r>
              <a:rPr lang="en-US" sz="2000" dirty="0"/>
              <a:t>Overview of The principles of equality in policing. </a:t>
            </a:r>
          </a:p>
          <a:p>
            <a:pPr>
              <a:buFont typeface="Wingdings" panose="05000000000000000000" pitchFamily="2" charset="2"/>
              <a:buChar char="§"/>
            </a:pPr>
            <a:endParaRPr lang="en-US" dirty="0"/>
          </a:p>
          <a:p>
            <a:pPr marL="0" indent="0">
              <a:buNone/>
            </a:pPr>
            <a:endParaRPr lang="en-US" dirty="0"/>
          </a:p>
        </p:txBody>
      </p:sp>
      <p:pic>
        <p:nvPicPr>
          <p:cNvPr id="4" name="Picture 3">
            <a:extLst>
              <a:ext uri="{FF2B5EF4-FFF2-40B4-BE49-F238E27FC236}">
                <a16:creationId xmlns:a16="http://schemas.microsoft.com/office/drawing/2014/main" id="{4C3779B3-23D6-3727-5AD8-4976D5860D92}"/>
              </a:ext>
            </a:extLst>
          </p:cNvPr>
          <p:cNvPicPr>
            <a:picLocks noChangeAspect="1"/>
          </p:cNvPicPr>
          <p:nvPr/>
        </p:nvPicPr>
        <p:blipFill>
          <a:blip r:embed="rId3"/>
          <a:stretch>
            <a:fillRect/>
          </a:stretch>
        </p:blipFill>
        <p:spPr>
          <a:xfrm>
            <a:off x="5817471" y="2536723"/>
            <a:ext cx="2638394" cy="2339463"/>
          </a:xfrm>
          <a:prstGeom prst="rect">
            <a:avLst/>
          </a:prstGeom>
        </p:spPr>
      </p:pic>
    </p:spTree>
    <p:extLst>
      <p:ext uri="{BB962C8B-B14F-4D97-AF65-F5344CB8AC3E}">
        <p14:creationId xmlns:p14="http://schemas.microsoft.com/office/powerpoint/2010/main" val="1033975318"/>
      </p:ext>
    </p:extLst>
  </p:cSld>
  <p:clrMapOvr>
    <a:masterClrMapping/>
  </p:clrMapOvr>
  <mc:AlternateContent xmlns:mc="http://schemas.openxmlformats.org/markup-compatibility/2006" xmlns:p14="http://schemas.microsoft.com/office/powerpoint/2010/main">
    <mc:Choice Requires="p14">
      <p:transition spd="slow" p14:dur="2000" advTm="24256"/>
    </mc:Choice>
    <mc:Fallback xmlns="">
      <p:transition spd="slow" advTm="2425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A0B6B-2435-1C10-E880-AFAC8803259D}"/>
              </a:ext>
            </a:extLst>
          </p:cNvPr>
          <p:cNvSpPr>
            <a:spLocks noGrp="1"/>
          </p:cNvSpPr>
          <p:nvPr>
            <p:ph type="title"/>
          </p:nvPr>
        </p:nvSpPr>
        <p:spPr>
          <a:solidFill>
            <a:srgbClr val="002060"/>
          </a:solidFill>
        </p:spPr>
        <p:txBody>
          <a:bodyPr/>
          <a:lstStyle/>
          <a:p>
            <a:r>
              <a:rPr lang="en-GB" dirty="0">
                <a:solidFill>
                  <a:schemeClr val="bg1"/>
                </a:solidFill>
              </a:rPr>
              <a:t>Police Legitimacy</a:t>
            </a:r>
          </a:p>
        </p:txBody>
      </p:sp>
      <p:sp>
        <p:nvSpPr>
          <p:cNvPr id="3" name="Content Placeholder 2">
            <a:extLst>
              <a:ext uri="{FF2B5EF4-FFF2-40B4-BE49-F238E27FC236}">
                <a16:creationId xmlns:a16="http://schemas.microsoft.com/office/drawing/2014/main" id="{AF374109-354C-6844-349A-589690471475}"/>
              </a:ext>
            </a:extLst>
          </p:cNvPr>
          <p:cNvSpPr>
            <a:spLocks noGrp="1"/>
          </p:cNvSpPr>
          <p:nvPr>
            <p:ph sz="half" idx="1"/>
          </p:nvPr>
        </p:nvSpPr>
        <p:spPr>
          <a:xfrm>
            <a:off x="457199" y="1600201"/>
            <a:ext cx="8229599" cy="1828799"/>
          </a:xfrm>
        </p:spPr>
        <p:txBody>
          <a:bodyPr>
            <a:noAutofit/>
          </a:bodyPr>
          <a:lstStyle/>
          <a:p>
            <a:pPr marL="0" indent="0" algn="ctr">
              <a:buNone/>
            </a:pPr>
            <a:r>
              <a:rPr lang="en-GB" sz="2400" i="1" dirty="0"/>
              <a:t>A police force is considered to have </a:t>
            </a:r>
            <a:r>
              <a:rPr lang="en-GB" sz="2400" b="1" i="1" dirty="0"/>
              <a:t>legitimacy</a:t>
            </a:r>
            <a:r>
              <a:rPr lang="en-GB" sz="2400" i="1" dirty="0"/>
              <a:t> if those working in it are seen by the public consistently to behave </a:t>
            </a:r>
            <a:r>
              <a:rPr lang="en-GB" sz="2400" b="1" i="1" dirty="0"/>
              <a:t>fairly, ethically </a:t>
            </a:r>
            <a:r>
              <a:rPr lang="en-GB" sz="2400" i="1" dirty="0"/>
              <a:t>and within the law. Only by doing this will the force build trust and cooperation of the public which are essential elements of the British tradition of policing by consent”. (HMICFRS, 2015)</a:t>
            </a:r>
          </a:p>
        </p:txBody>
      </p:sp>
      <p:pic>
        <p:nvPicPr>
          <p:cNvPr id="5" name="Picture 4">
            <a:extLst>
              <a:ext uri="{FF2B5EF4-FFF2-40B4-BE49-F238E27FC236}">
                <a16:creationId xmlns:a16="http://schemas.microsoft.com/office/drawing/2014/main" id="{3F3EADE0-892D-513E-7DA8-720376CE1074}"/>
              </a:ext>
            </a:extLst>
          </p:cNvPr>
          <p:cNvPicPr>
            <a:picLocks noChangeAspect="1"/>
          </p:cNvPicPr>
          <p:nvPr/>
        </p:nvPicPr>
        <p:blipFill>
          <a:blip r:embed="rId3"/>
          <a:stretch>
            <a:fillRect/>
          </a:stretch>
        </p:blipFill>
        <p:spPr>
          <a:xfrm>
            <a:off x="3286123" y="3943350"/>
            <a:ext cx="2571750" cy="1714500"/>
          </a:xfrm>
          <a:prstGeom prst="rect">
            <a:avLst/>
          </a:prstGeom>
        </p:spPr>
      </p:pic>
    </p:spTree>
    <p:extLst>
      <p:ext uri="{BB962C8B-B14F-4D97-AF65-F5344CB8AC3E}">
        <p14:creationId xmlns:p14="http://schemas.microsoft.com/office/powerpoint/2010/main" val="1158297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57C09-62C8-7CB2-EEA2-9773D73CB8D1}"/>
              </a:ext>
            </a:extLst>
          </p:cNvPr>
          <p:cNvSpPr>
            <a:spLocks noGrp="1"/>
          </p:cNvSpPr>
          <p:nvPr>
            <p:ph type="title"/>
          </p:nvPr>
        </p:nvSpPr>
        <p:spPr>
          <a:solidFill>
            <a:srgbClr val="002060"/>
          </a:solidFill>
        </p:spPr>
        <p:txBody>
          <a:bodyPr/>
          <a:lstStyle/>
          <a:p>
            <a:r>
              <a:rPr lang="en-GB" dirty="0">
                <a:solidFill>
                  <a:schemeClr val="bg1"/>
                </a:solidFill>
              </a:rPr>
              <a:t>Legitimacy, Fairness &amp; Equality</a:t>
            </a:r>
          </a:p>
        </p:txBody>
      </p:sp>
      <p:graphicFrame>
        <p:nvGraphicFramePr>
          <p:cNvPr id="5" name="Content Placeholder 4">
            <a:extLst>
              <a:ext uri="{FF2B5EF4-FFF2-40B4-BE49-F238E27FC236}">
                <a16:creationId xmlns:a16="http://schemas.microsoft.com/office/drawing/2014/main" id="{4ED95281-DA9F-8863-9432-AD7EDB2CC3D3}"/>
              </a:ext>
            </a:extLst>
          </p:cNvPr>
          <p:cNvGraphicFramePr>
            <a:graphicFrameLocks noGrp="1"/>
          </p:cNvGraphicFramePr>
          <p:nvPr>
            <p:ph idx="1"/>
            <p:extLst>
              <p:ext uri="{D42A27DB-BD31-4B8C-83A1-F6EECF244321}">
                <p14:modId xmlns:p14="http://schemas.microsoft.com/office/powerpoint/2010/main" val="262100036"/>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1008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8FE70-A243-E1A9-04F1-38493386325A}"/>
              </a:ext>
            </a:extLst>
          </p:cNvPr>
          <p:cNvSpPr>
            <a:spLocks noGrp="1"/>
          </p:cNvSpPr>
          <p:nvPr>
            <p:ph type="title"/>
          </p:nvPr>
        </p:nvSpPr>
        <p:spPr>
          <a:solidFill>
            <a:srgbClr val="002060"/>
          </a:solidFill>
        </p:spPr>
        <p:txBody>
          <a:bodyPr/>
          <a:lstStyle/>
          <a:p>
            <a:r>
              <a:rPr lang="en-GB" dirty="0">
                <a:solidFill>
                  <a:schemeClr val="bg1"/>
                </a:solidFill>
              </a:rPr>
              <a:t>Policing by Consent</a:t>
            </a:r>
          </a:p>
        </p:txBody>
      </p:sp>
      <p:sp>
        <p:nvSpPr>
          <p:cNvPr id="3" name="Content Placeholder 2">
            <a:extLst>
              <a:ext uri="{FF2B5EF4-FFF2-40B4-BE49-F238E27FC236}">
                <a16:creationId xmlns:a16="http://schemas.microsoft.com/office/drawing/2014/main" id="{C76E56F6-D491-DA2B-F9C8-F4D682F22F02}"/>
              </a:ext>
            </a:extLst>
          </p:cNvPr>
          <p:cNvSpPr>
            <a:spLocks noGrp="1"/>
          </p:cNvSpPr>
          <p:nvPr>
            <p:ph sz="half" idx="1"/>
          </p:nvPr>
        </p:nvSpPr>
        <p:spPr/>
        <p:txBody>
          <a:bodyPr/>
          <a:lstStyle/>
          <a:p>
            <a:pPr marL="0" indent="0">
              <a:buNone/>
            </a:pPr>
            <a:r>
              <a:rPr lang="en-GB" i="1" dirty="0"/>
              <a:t>“Police legitimacy – a concept that is well established in the UK as ‘policing by consent’ – is crucial in a democratic society</a:t>
            </a:r>
            <a:r>
              <a:rPr lang="en-GB" dirty="0"/>
              <a:t>”</a:t>
            </a:r>
          </a:p>
          <a:p>
            <a:pPr marL="0" indent="0">
              <a:buNone/>
            </a:pPr>
            <a:r>
              <a:rPr lang="en-GB" sz="1800" dirty="0"/>
              <a:t>(HMICFRS, 2017,p.10)</a:t>
            </a:r>
          </a:p>
          <a:p>
            <a:pPr marL="0" indent="0">
              <a:buNone/>
            </a:pPr>
            <a:endParaRPr lang="en-GB" dirty="0"/>
          </a:p>
        </p:txBody>
      </p:sp>
      <p:pic>
        <p:nvPicPr>
          <p:cNvPr id="5" name="Content Placeholder 4">
            <a:extLst>
              <a:ext uri="{FF2B5EF4-FFF2-40B4-BE49-F238E27FC236}">
                <a16:creationId xmlns:a16="http://schemas.microsoft.com/office/drawing/2014/main" id="{B6E117C5-CB0E-A129-F952-143AC9E376E7}"/>
              </a:ext>
            </a:extLst>
          </p:cNvPr>
          <p:cNvPicPr>
            <a:picLocks noGrp="1" noChangeAspect="1"/>
          </p:cNvPicPr>
          <p:nvPr>
            <p:ph sz="half" idx="2"/>
          </p:nvPr>
        </p:nvPicPr>
        <p:blipFill>
          <a:blip r:embed="rId3"/>
          <a:stretch>
            <a:fillRect/>
          </a:stretch>
        </p:blipFill>
        <p:spPr>
          <a:xfrm>
            <a:off x="5381625" y="2737644"/>
            <a:ext cx="2571750" cy="1714500"/>
          </a:xfrm>
          <a:prstGeom prst="rect">
            <a:avLst/>
          </a:prstGeom>
        </p:spPr>
      </p:pic>
    </p:spTree>
    <p:extLst>
      <p:ext uri="{BB962C8B-B14F-4D97-AF65-F5344CB8AC3E}">
        <p14:creationId xmlns:p14="http://schemas.microsoft.com/office/powerpoint/2010/main" val="1437976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7B328-CD20-D613-6B48-F8C17E1CFED0}"/>
              </a:ext>
            </a:extLst>
          </p:cNvPr>
          <p:cNvSpPr>
            <a:spLocks noGrp="1"/>
          </p:cNvSpPr>
          <p:nvPr>
            <p:ph type="title"/>
          </p:nvPr>
        </p:nvSpPr>
        <p:spPr>
          <a:solidFill>
            <a:srgbClr val="002060"/>
          </a:solidFill>
        </p:spPr>
        <p:txBody>
          <a:bodyPr>
            <a:normAutofit fontScale="90000"/>
          </a:bodyPr>
          <a:lstStyle/>
          <a:p>
            <a:r>
              <a:rPr lang="en-GB" dirty="0">
                <a:solidFill>
                  <a:schemeClr val="bg1"/>
                </a:solidFill>
              </a:rPr>
              <a:t>Policing by consent &amp; the Peelian Principles</a:t>
            </a:r>
          </a:p>
        </p:txBody>
      </p:sp>
      <p:pic>
        <p:nvPicPr>
          <p:cNvPr id="12" name="Content Placeholder 11">
            <a:extLst>
              <a:ext uri="{FF2B5EF4-FFF2-40B4-BE49-F238E27FC236}">
                <a16:creationId xmlns:a16="http://schemas.microsoft.com/office/drawing/2014/main" id="{E8E0AC14-069A-C8C0-C7AE-CD3B9B1336D6}"/>
              </a:ext>
            </a:extLst>
          </p:cNvPr>
          <p:cNvPicPr>
            <a:picLocks noGrp="1" noChangeAspect="1"/>
          </p:cNvPicPr>
          <p:nvPr>
            <p:ph idx="1"/>
          </p:nvPr>
        </p:nvPicPr>
        <p:blipFill>
          <a:blip r:embed="rId3"/>
          <a:stretch>
            <a:fillRect/>
          </a:stretch>
        </p:blipFill>
        <p:spPr>
          <a:xfrm>
            <a:off x="896472" y="1558232"/>
            <a:ext cx="7386916" cy="3980972"/>
          </a:xfrm>
          <a:prstGeom prst="rect">
            <a:avLst/>
          </a:prstGeom>
        </p:spPr>
      </p:pic>
    </p:spTree>
    <p:extLst>
      <p:ext uri="{BB962C8B-B14F-4D97-AF65-F5344CB8AC3E}">
        <p14:creationId xmlns:p14="http://schemas.microsoft.com/office/powerpoint/2010/main" val="2368951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4F8F8-7835-F11B-AD5E-C7ABFE3045DA}"/>
              </a:ext>
            </a:extLst>
          </p:cNvPr>
          <p:cNvSpPr>
            <a:spLocks noGrp="1"/>
          </p:cNvSpPr>
          <p:nvPr>
            <p:ph type="title"/>
          </p:nvPr>
        </p:nvSpPr>
        <p:spPr>
          <a:solidFill>
            <a:srgbClr val="002060"/>
          </a:solidFill>
        </p:spPr>
        <p:txBody>
          <a:bodyPr/>
          <a:lstStyle/>
          <a:p>
            <a:r>
              <a:rPr lang="en-GB" dirty="0">
                <a:solidFill>
                  <a:schemeClr val="bg1"/>
                </a:solidFill>
              </a:rPr>
              <a:t>Questions</a:t>
            </a:r>
          </a:p>
        </p:txBody>
      </p:sp>
      <p:sp>
        <p:nvSpPr>
          <p:cNvPr id="5" name="Content Placeholder 4">
            <a:extLst>
              <a:ext uri="{FF2B5EF4-FFF2-40B4-BE49-F238E27FC236}">
                <a16:creationId xmlns:a16="http://schemas.microsoft.com/office/drawing/2014/main" id="{23462392-A808-CB04-B4AE-1452463E1DFA}"/>
              </a:ext>
            </a:extLst>
          </p:cNvPr>
          <p:cNvSpPr>
            <a:spLocks noGrp="1"/>
          </p:cNvSpPr>
          <p:nvPr>
            <p:ph sz="half" idx="1"/>
          </p:nvPr>
        </p:nvSpPr>
        <p:spPr>
          <a:xfrm>
            <a:off x="457200" y="1600201"/>
            <a:ext cx="4038600" cy="1985681"/>
          </a:xfrm>
          <a:solidFill>
            <a:schemeClr val="accent4">
              <a:lumMod val="20000"/>
              <a:lumOff val="80000"/>
            </a:schemeClr>
          </a:solidFill>
        </p:spPr>
        <p:txBody>
          <a:bodyPr>
            <a:normAutofit fontScale="92500" lnSpcReduction="10000"/>
          </a:bodyPr>
          <a:lstStyle/>
          <a:p>
            <a:pPr marL="0" indent="0">
              <a:buNone/>
            </a:pPr>
            <a:r>
              <a:rPr lang="en-GB" dirty="0"/>
              <a:t>How does the original concept of policing by consent relate to the concept of legitimacy?</a:t>
            </a:r>
          </a:p>
        </p:txBody>
      </p:sp>
      <p:sp>
        <p:nvSpPr>
          <p:cNvPr id="6" name="Content Placeholder 5">
            <a:extLst>
              <a:ext uri="{FF2B5EF4-FFF2-40B4-BE49-F238E27FC236}">
                <a16:creationId xmlns:a16="http://schemas.microsoft.com/office/drawing/2014/main" id="{3865620B-16EC-630F-2A3E-0B7D3E7BF6C3}"/>
              </a:ext>
            </a:extLst>
          </p:cNvPr>
          <p:cNvSpPr>
            <a:spLocks noGrp="1"/>
          </p:cNvSpPr>
          <p:nvPr>
            <p:ph sz="half" idx="2"/>
          </p:nvPr>
        </p:nvSpPr>
        <p:spPr>
          <a:xfrm>
            <a:off x="4648202" y="3287806"/>
            <a:ext cx="4038600" cy="2433917"/>
          </a:xfrm>
          <a:solidFill>
            <a:schemeClr val="accent1">
              <a:lumMod val="20000"/>
              <a:lumOff val="80000"/>
            </a:schemeClr>
          </a:solidFill>
        </p:spPr>
        <p:txBody>
          <a:bodyPr>
            <a:normAutofit fontScale="92500" lnSpcReduction="10000"/>
          </a:bodyPr>
          <a:lstStyle/>
          <a:p>
            <a:pPr marL="0" indent="0">
              <a:buNone/>
            </a:pPr>
            <a:r>
              <a:rPr lang="en-GB" dirty="0"/>
              <a:t>Consider where that legitimacy has been challenged in policing – what aspect of policing are susceptible to challenge?</a:t>
            </a:r>
          </a:p>
        </p:txBody>
      </p:sp>
      <p:sp>
        <p:nvSpPr>
          <p:cNvPr id="7" name="TextBox 6">
            <a:extLst>
              <a:ext uri="{FF2B5EF4-FFF2-40B4-BE49-F238E27FC236}">
                <a16:creationId xmlns:a16="http://schemas.microsoft.com/office/drawing/2014/main" id="{2F786904-7BFE-8DBC-DF84-1CF7BC6F4BA8}"/>
              </a:ext>
            </a:extLst>
          </p:cNvPr>
          <p:cNvSpPr txBox="1"/>
          <p:nvPr/>
        </p:nvSpPr>
        <p:spPr>
          <a:xfrm>
            <a:off x="457200" y="3768445"/>
            <a:ext cx="4038600" cy="2308324"/>
          </a:xfrm>
          <a:prstGeom prst="rect">
            <a:avLst/>
          </a:prstGeom>
          <a:solidFill>
            <a:schemeClr val="accent4">
              <a:lumMod val="40000"/>
              <a:lumOff val="60000"/>
            </a:schemeClr>
          </a:solidFill>
        </p:spPr>
        <p:txBody>
          <a:bodyPr wrap="square" rtlCol="0">
            <a:spAutoFit/>
          </a:bodyPr>
          <a:lstStyle/>
          <a:p>
            <a:r>
              <a:rPr lang="en-GB" sz="2400" dirty="0"/>
              <a:t>How do you think police legitimacy will be challenged in the future?</a:t>
            </a:r>
          </a:p>
          <a:p>
            <a:endParaRPr lang="en-GB" dirty="0"/>
          </a:p>
          <a:p>
            <a:endParaRPr lang="en-GB" dirty="0"/>
          </a:p>
          <a:p>
            <a:endParaRPr lang="en-GB" dirty="0"/>
          </a:p>
          <a:p>
            <a:endParaRPr lang="en-GB" dirty="0"/>
          </a:p>
        </p:txBody>
      </p:sp>
      <p:pic>
        <p:nvPicPr>
          <p:cNvPr id="8" name="Picture 7">
            <a:extLst>
              <a:ext uri="{FF2B5EF4-FFF2-40B4-BE49-F238E27FC236}">
                <a16:creationId xmlns:a16="http://schemas.microsoft.com/office/drawing/2014/main" id="{DC2D2BE0-EE07-3EE8-3D2A-160F6A15EECD}"/>
              </a:ext>
            </a:extLst>
          </p:cNvPr>
          <p:cNvPicPr>
            <a:picLocks noChangeAspect="1"/>
          </p:cNvPicPr>
          <p:nvPr/>
        </p:nvPicPr>
        <p:blipFill>
          <a:blip r:embed="rId3"/>
          <a:stretch>
            <a:fillRect/>
          </a:stretch>
        </p:blipFill>
        <p:spPr>
          <a:xfrm>
            <a:off x="6038852" y="1495472"/>
            <a:ext cx="1257300" cy="1714500"/>
          </a:xfrm>
          <a:prstGeom prst="rect">
            <a:avLst/>
          </a:prstGeom>
        </p:spPr>
      </p:pic>
    </p:spTree>
    <p:extLst>
      <p:ext uri="{BB962C8B-B14F-4D97-AF65-F5344CB8AC3E}">
        <p14:creationId xmlns:p14="http://schemas.microsoft.com/office/powerpoint/2010/main" val="1838023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bg/>
                                          </p:spTgt>
                                        </p:tgtEl>
                                        <p:attrNameLst>
                                          <p:attrName>style.visibility</p:attrName>
                                        </p:attrNameLst>
                                      </p:cBhvr>
                                      <p:to>
                                        <p:strVal val="visible"/>
                                      </p:to>
                                    </p:set>
                                    <p:animEffect transition="in" filter="fade">
                                      <p:cBhvr>
                                        <p:cTn id="21" dur="1000"/>
                                        <p:tgtEl>
                                          <p:spTgt spid="6">
                                            <p:bg/>
                                          </p:spTgt>
                                        </p:tgtEl>
                                      </p:cBhvr>
                                    </p:animEffect>
                                    <p:anim calcmode="lin" valueType="num">
                                      <p:cBhvr>
                                        <p:cTn id="22" dur="1000" fill="hold"/>
                                        <p:tgtEl>
                                          <p:spTgt spid="6">
                                            <p:bg/>
                                          </p:spTgt>
                                        </p:tgtEl>
                                        <p:attrNameLst>
                                          <p:attrName>ppt_x</p:attrName>
                                        </p:attrNameLst>
                                      </p:cBhvr>
                                      <p:tavLst>
                                        <p:tav tm="0">
                                          <p:val>
                                            <p:strVal val="#ppt_x"/>
                                          </p:val>
                                        </p:tav>
                                        <p:tav tm="100000">
                                          <p:val>
                                            <p:strVal val="#ppt_x"/>
                                          </p:val>
                                        </p:tav>
                                      </p:tavLst>
                                    </p:anim>
                                    <p:anim calcmode="lin" valueType="num">
                                      <p:cBhvr>
                                        <p:cTn id="23" dur="1000" fill="hold"/>
                                        <p:tgtEl>
                                          <p:spTgt spid="6">
                                            <p:bg/>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0" end="0"/>
                                            </p:txEl>
                                          </p:spTgt>
                                        </p:tgtEl>
                                        <p:attrNameLst>
                                          <p:attrName>style.visibility</p:attrName>
                                        </p:attrNameLst>
                                      </p:cBhvr>
                                      <p:to>
                                        <p:strVal val="visible"/>
                                      </p:to>
                                    </p:set>
                                    <p:animEffect transition="in" filter="fade">
                                      <p:cBhvr>
                                        <p:cTn id="28" dur="1000"/>
                                        <p:tgtEl>
                                          <p:spTgt spid="6">
                                            <p:txEl>
                                              <p:pRg st="0" end="0"/>
                                            </p:txEl>
                                          </p:spTgt>
                                        </p:tgtEl>
                                      </p:cBhvr>
                                    </p:animEffect>
                                    <p:anim calcmode="lin" valueType="num">
                                      <p:cBhvr>
                                        <p:cTn id="2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p"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63049-B181-960F-6643-1881A20DE7D6}"/>
              </a:ext>
            </a:extLst>
          </p:cNvPr>
          <p:cNvSpPr>
            <a:spLocks noGrp="1"/>
          </p:cNvSpPr>
          <p:nvPr>
            <p:ph type="title"/>
          </p:nvPr>
        </p:nvSpPr>
        <p:spPr>
          <a:solidFill>
            <a:srgbClr val="002060"/>
          </a:solidFill>
        </p:spPr>
        <p:txBody>
          <a:bodyPr/>
          <a:lstStyle/>
          <a:p>
            <a:r>
              <a:rPr lang="en-GB" dirty="0">
                <a:solidFill>
                  <a:schemeClr val="bg1"/>
                </a:solidFill>
              </a:rPr>
              <a:t>Legitimacy – as a concept</a:t>
            </a:r>
          </a:p>
        </p:txBody>
      </p:sp>
      <p:graphicFrame>
        <p:nvGraphicFramePr>
          <p:cNvPr id="4" name="Content Placeholder 3">
            <a:extLst>
              <a:ext uri="{FF2B5EF4-FFF2-40B4-BE49-F238E27FC236}">
                <a16:creationId xmlns:a16="http://schemas.microsoft.com/office/drawing/2014/main" id="{64040A00-C86A-81C1-6012-438100564F51}"/>
              </a:ext>
            </a:extLst>
          </p:cNvPr>
          <p:cNvGraphicFramePr>
            <a:graphicFrameLocks noGrp="1"/>
          </p:cNvGraphicFramePr>
          <p:nvPr>
            <p:ph idx="1"/>
            <p:extLst>
              <p:ext uri="{D42A27DB-BD31-4B8C-83A1-F6EECF244321}">
                <p14:modId xmlns:p14="http://schemas.microsoft.com/office/powerpoint/2010/main" val="2500338970"/>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1749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E039C-9F8F-01E1-4294-E93AFD0B059F}"/>
              </a:ext>
            </a:extLst>
          </p:cNvPr>
          <p:cNvSpPr>
            <a:spLocks noGrp="1"/>
          </p:cNvSpPr>
          <p:nvPr>
            <p:ph type="title"/>
          </p:nvPr>
        </p:nvSpPr>
        <p:spPr>
          <a:solidFill>
            <a:srgbClr val="002060"/>
          </a:solidFill>
        </p:spPr>
        <p:txBody>
          <a:bodyPr>
            <a:normAutofit fontScale="90000"/>
          </a:bodyPr>
          <a:lstStyle/>
          <a:p>
            <a:r>
              <a:rPr lang="en-GB" dirty="0">
                <a:solidFill>
                  <a:schemeClr val="bg1"/>
                </a:solidFill>
              </a:rPr>
              <a:t>Concept v Conception </a:t>
            </a:r>
            <a:br>
              <a:rPr lang="en-GB" dirty="0">
                <a:solidFill>
                  <a:schemeClr val="bg1"/>
                </a:solidFill>
              </a:rPr>
            </a:br>
            <a:r>
              <a:rPr lang="en-GB" dirty="0">
                <a:solidFill>
                  <a:schemeClr val="bg1"/>
                </a:solidFill>
              </a:rPr>
              <a:t>of legitimacy</a:t>
            </a:r>
          </a:p>
        </p:txBody>
      </p:sp>
      <p:graphicFrame>
        <p:nvGraphicFramePr>
          <p:cNvPr id="5" name="Content Placeholder 4">
            <a:extLst>
              <a:ext uri="{FF2B5EF4-FFF2-40B4-BE49-F238E27FC236}">
                <a16:creationId xmlns:a16="http://schemas.microsoft.com/office/drawing/2014/main" id="{1BC452EB-0189-358F-103C-D8C4D20BC3A8}"/>
              </a:ext>
            </a:extLst>
          </p:cNvPr>
          <p:cNvGraphicFramePr>
            <a:graphicFrameLocks noGrp="1"/>
          </p:cNvGraphicFramePr>
          <p:nvPr>
            <p:ph sz="half" idx="1"/>
            <p:extLst>
              <p:ext uri="{D42A27DB-BD31-4B8C-83A1-F6EECF244321}">
                <p14:modId xmlns:p14="http://schemas.microsoft.com/office/powerpoint/2010/main" val="651306378"/>
              </p:ext>
            </p:extLst>
          </p:nvPr>
        </p:nvGraphicFramePr>
        <p:xfrm>
          <a:off x="672353" y="2353235"/>
          <a:ext cx="3092824" cy="2738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98B14D49-A378-FA62-E0B7-625A83DF295F}"/>
              </a:ext>
            </a:extLst>
          </p:cNvPr>
          <p:cNvSpPr>
            <a:spLocks noGrp="1"/>
          </p:cNvSpPr>
          <p:nvPr>
            <p:ph sz="half" idx="2"/>
          </p:nvPr>
        </p:nvSpPr>
        <p:spPr>
          <a:xfrm>
            <a:off x="4016188" y="1600201"/>
            <a:ext cx="4670612" cy="3989040"/>
          </a:xfrm>
        </p:spPr>
        <p:txBody>
          <a:bodyPr>
            <a:normAutofit lnSpcReduction="10000"/>
          </a:bodyPr>
          <a:lstStyle/>
          <a:p>
            <a:r>
              <a:rPr lang="en-GB" b="1" i="1" dirty="0">
                <a:solidFill>
                  <a:srgbClr val="00B050"/>
                </a:solidFill>
              </a:rPr>
              <a:t>Concepts of legitimacy </a:t>
            </a:r>
            <a:r>
              <a:rPr lang="en-GB" dirty="0"/>
              <a:t>tells us what it means to say something is legitimate</a:t>
            </a:r>
          </a:p>
          <a:p>
            <a:r>
              <a:rPr lang="en-GB" b="1" i="1" dirty="0">
                <a:solidFill>
                  <a:srgbClr val="7030A0"/>
                </a:solidFill>
              </a:rPr>
              <a:t>Conceptions of legitimacy </a:t>
            </a:r>
            <a:r>
              <a:rPr lang="en-GB" dirty="0"/>
              <a:t>specify the criteria that have to be met in order to be legitimate</a:t>
            </a:r>
          </a:p>
        </p:txBody>
      </p:sp>
    </p:spTree>
    <p:extLst>
      <p:ext uri="{BB962C8B-B14F-4D97-AF65-F5344CB8AC3E}">
        <p14:creationId xmlns:p14="http://schemas.microsoft.com/office/powerpoint/2010/main" val="2555777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1808A-E4C6-F011-2ED3-83D349CE5F94}"/>
              </a:ext>
            </a:extLst>
          </p:cNvPr>
          <p:cNvSpPr>
            <a:spLocks noGrp="1"/>
          </p:cNvSpPr>
          <p:nvPr>
            <p:ph type="title"/>
          </p:nvPr>
        </p:nvSpPr>
        <p:spPr>
          <a:solidFill>
            <a:srgbClr val="002060"/>
          </a:solidFill>
        </p:spPr>
        <p:txBody>
          <a:bodyPr>
            <a:normAutofit fontScale="90000"/>
          </a:bodyPr>
          <a:lstStyle/>
          <a:p>
            <a:r>
              <a:rPr lang="en-GB" dirty="0">
                <a:solidFill>
                  <a:schemeClr val="bg1"/>
                </a:solidFill>
              </a:rPr>
              <a:t>Descriptive account of ‘Legitimacy’</a:t>
            </a:r>
          </a:p>
        </p:txBody>
      </p:sp>
      <p:graphicFrame>
        <p:nvGraphicFramePr>
          <p:cNvPr id="4" name="Content Placeholder 3">
            <a:extLst>
              <a:ext uri="{FF2B5EF4-FFF2-40B4-BE49-F238E27FC236}">
                <a16:creationId xmlns:a16="http://schemas.microsoft.com/office/drawing/2014/main" id="{DC79558B-CCF7-9A32-F5F6-72C000F37CDF}"/>
              </a:ext>
            </a:extLst>
          </p:cNvPr>
          <p:cNvGraphicFramePr>
            <a:graphicFrameLocks noGrp="1"/>
          </p:cNvGraphicFramePr>
          <p:nvPr>
            <p:ph idx="1"/>
            <p:extLst>
              <p:ext uri="{D42A27DB-BD31-4B8C-83A1-F6EECF244321}">
                <p14:modId xmlns:p14="http://schemas.microsoft.com/office/powerpoint/2010/main" val="3874832261"/>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2610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867D8-D972-1AB0-415A-B4F7BC589547}"/>
              </a:ext>
            </a:extLst>
          </p:cNvPr>
          <p:cNvSpPr>
            <a:spLocks noGrp="1"/>
          </p:cNvSpPr>
          <p:nvPr>
            <p:ph type="title"/>
          </p:nvPr>
        </p:nvSpPr>
        <p:spPr>
          <a:solidFill>
            <a:srgbClr val="002060"/>
          </a:solidFill>
        </p:spPr>
        <p:txBody>
          <a:bodyPr/>
          <a:lstStyle/>
          <a:p>
            <a:r>
              <a:rPr lang="en-GB" dirty="0">
                <a:solidFill>
                  <a:schemeClr val="bg1"/>
                </a:solidFill>
              </a:rPr>
              <a:t>Concepts of Police legitimacy</a:t>
            </a:r>
          </a:p>
        </p:txBody>
      </p:sp>
      <p:sp>
        <p:nvSpPr>
          <p:cNvPr id="4" name="Content Placeholder 3">
            <a:extLst>
              <a:ext uri="{FF2B5EF4-FFF2-40B4-BE49-F238E27FC236}">
                <a16:creationId xmlns:a16="http://schemas.microsoft.com/office/drawing/2014/main" id="{A2B6C727-7104-E212-1B5B-B4E5AEE4AE98}"/>
              </a:ext>
            </a:extLst>
          </p:cNvPr>
          <p:cNvSpPr>
            <a:spLocks noGrp="1"/>
          </p:cNvSpPr>
          <p:nvPr>
            <p:ph sz="half" idx="1"/>
          </p:nvPr>
        </p:nvSpPr>
        <p:spPr/>
        <p:txBody>
          <a:bodyPr/>
          <a:lstStyle/>
          <a:p>
            <a:pPr marL="0" indent="0">
              <a:buNone/>
            </a:pPr>
            <a:r>
              <a:rPr lang="en-GB" dirty="0"/>
              <a:t>“Police legitimacy is experiencing a ‘crisis of legitimacy’” </a:t>
            </a:r>
            <a:r>
              <a:rPr lang="en-GB" sz="1800" i="1" dirty="0"/>
              <a:t>(James, 2018, p.30)</a:t>
            </a:r>
          </a:p>
          <a:p>
            <a:pPr marL="0" indent="0">
              <a:buNone/>
            </a:pPr>
            <a:endParaRPr lang="en-GB" dirty="0"/>
          </a:p>
          <a:p>
            <a:pPr marL="0" indent="0" algn="ctr">
              <a:buNone/>
            </a:pPr>
            <a:r>
              <a:rPr lang="en-GB" dirty="0"/>
              <a:t>But what is ‘Police legitimacy’</a:t>
            </a:r>
          </a:p>
        </p:txBody>
      </p:sp>
      <p:pic>
        <p:nvPicPr>
          <p:cNvPr id="6" name="Content Placeholder 5">
            <a:extLst>
              <a:ext uri="{FF2B5EF4-FFF2-40B4-BE49-F238E27FC236}">
                <a16:creationId xmlns:a16="http://schemas.microsoft.com/office/drawing/2014/main" id="{C13540E8-9973-669F-FD23-6D02BF2C3DA1}"/>
              </a:ext>
            </a:extLst>
          </p:cNvPr>
          <p:cNvPicPr>
            <a:picLocks noGrp="1" noChangeAspect="1"/>
          </p:cNvPicPr>
          <p:nvPr>
            <p:ph sz="half" idx="2"/>
          </p:nvPr>
        </p:nvPicPr>
        <p:blipFill>
          <a:blip r:embed="rId3"/>
          <a:stretch>
            <a:fillRect/>
          </a:stretch>
        </p:blipFill>
        <p:spPr>
          <a:xfrm>
            <a:off x="4648200" y="2247801"/>
            <a:ext cx="4038600" cy="2694185"/>
          </a:xfrm>
          <a:prstGeom prst="rect">
            <a:avLst/>
          </a:prstGeom>
        </p:spPr>
      </p:pic>
    </p:spTree>
    <p:extLst>
      <p:ext uri="{BB962C8B-B14F-4D97-AF65-F5344CB8AC3E}">
        <p14:creationId xmlns:p14="http://schemas.microsoft.com/office/powerpoint/2010/main" val="1977760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12340-A8B5-3298-7736-492A478CCE6D}"/>
              </a:ext>
            </a:extLst>
          </p:cNvPr>
          <p:cNvSpPr>
            <a:spLocks noGrp="1"/>
          </p:cNvSpPr>
          <p:nvPr>
            <p:ph type="title"/>
          </p:nvPr>
        </p:nvSpPr>
        <p:spPr>
          <a:solidFill>
            <a:srgbClr val="002060"/>
          </a:solidFill>
        </p:spPr>
        <p:txBody>
          <a:bodyPr/>
          <a:lstStyle/>
          <a:p>
            <a:r>
              <a:rPr lang="en-GB" dirty="0">
                <a:solidFill>
                  <a:schemeClr val="bg1"/>
                </a:solidFill>
              </a:rPr>
              <a:t>Police legitimacy – a concept</a:t>
            </a:r>
          </a:p>
        </p:txBody>
      </p:sp>
      <p:sp>
        <p:nvSpPr>
          <p:cNvPr id="3" name="Content Placeholder 2">
            <a:extLst>
              <a:ext uri="{FF2B5EF4-FFF2-40B4-BE49-F238E27FC236}">
                <a16:creationId xmlns:a16="http://schemas.microsoft.com/office/drawing/2014/main" id="{A6097CE0-93A3-B128-4878-76F86E5E04C9}"/>
              </a:ext>
            </a:extLst>
          </p:cNvPr>
          <p:cNvSpPr>
            <a:spLocks noGrp="1"/>
          </p:cNvSpPr>
          <p:nvPr>
            <p:ph sz="half" idx="1"/>
          </p:nvPr>
        </p:nvSpPr>
        <p:spPr>
          <a:xfrm>
            <a:off x="457200" y="1600201"/>
            <a:ext cx="4038600" cy="1828799"/>
          </a:xfrm>
          <a:solidFill>
            <a:schemeClr val="accent4">
              <a:lumMod val="20000"/>
              <a:lumOff val="80000"/>
            </a:schemeClr>
          </a:solidFill>
        </p:spPr>
        <p:txBody>
          <a:bodyPr/>
          <a:lstStyle/>
          <a:p>
            <a:pPr marL="0" indent="0">
              <a:buNone/>
            </a:pPr>
            <a:r>
              <a:rPr lang="en-GB" dirty="0"/>
              <a:t>Multi-dimensional concept with 3 inter-linked elements </a:t>
            </a:r>
            <a:r>
              <a:rPr lang="en-GB" sz="1800" i="1" dirty="0"/>
              <a:t>(Jackson &amp; Bradford, 2010)</a:t>
            </a:r>
          </a:p>
        </p:txBody>
      </p:sp>
      <p:graphicFrame>
        <p:nvGraphicFramePr>
          <p:cNvPr id="5" name="Content Placeholder 4">
            <a:extLst>
              <a:ext uri="{FF2B5EF4-FFF2-40B4-BE49-F238E27FC236}">
                <a16:creationId xmlns:a16="http://schemas.microsoft.com/office/drawing/2014/main" id="{84A76668-7CBF-E135-81D2-7384BFC50CB7}"/>
              </a:ext>
            </a:extLst>
          </p:cNvPr>
          <p:cNvGraphicFramePr>
            <a:graphicFrameLocks noGrp="1"/>
          </p:cNvGraphicFramePr>
          <p:nvPr>
            <p:ph sz="half" idx="2"/>
            <p:extLst>
              <p:ext uri="{D42A27DB-BD31-4B8C-83A1-F6EECF244321}">
                <p14:modId xmlns:p14="http://schemas.microsoft.com/office/powerpoint/2010/main" val="4076067186"/>
              </p:ext>
            </p:extLst>
          </p:nvPr>
        </p:nvGraphicFramePr>
        <p:xfrm>
          <a:off x="4648200" y="1600200"/>
          <a:ext cx="40386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9498DBA6-1A9E-940E-8364-7460BB9B9B39}"/>
              </a:ext>
            </a:extLst>
          </p:cNvPr>
          <p:cNvSpPr/>
          <p:nvPr/>
        </p:nvSpPr>
        <p:spPr>
          <a:xfrm>
            <a:off x="457200" y="3611563"/>
            <a:ext cx="4038600" cy="1828799"/>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ysClr val="windowText" lastClr="000000"/>
                </a:solidFill>
              </a:rPr>
              <a:t>High level legitimacy</a:t>
            </a:r>
          </a:p>
          <a:p>
            <a:pPr algn="ctr"/>
            <a:r>
              <a:rPr lang="en-GB" sz="2400" dirty="0">
                <a:solidFill>
                  <a:sysClr val="windowText" lastClr="000000"/>
                </a:solidFill>
              </a:rPr>
              <a:t> vs  low level legitimacy</a:t>
            </a:r>
          </a:p>
        </p:txBody>
      </p:sp>
    </p:spTree>
    <p:extLst>
      <p:ext uri="{BB962C8B-B14F-4D97-AF65-F5344CB8AC3E}">
        <p14:creationId xmlns:p14="http://schemas.microsoft.com/office/powerpoint/2010/main" val="152483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5" grpId="0">
        <p:bldAsOne/>
      </p:bldGraphic>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8BDC-96DA-1C64-0B71-EE9708F1F80A}"/>
              </a:ext>
            </a:extLst>
          </p:cNvPr>
          <p:cNvSpPr>
            <a:spLocks noGrp="1"/>
          </p:cNvSpPr>
          <p:nvPr>
            <p:ph type="title"/>
          </p:nvPr>
        </p:nvSpPr>
        <p:spPr>
          <a:solidFill>
            <a:srgbClr val="002060"/>
          </a:solidFill>
        </p:spPr>
        <p:txBody>
          <a:bodyPr>
            <a:normAutofit/>
          </a:bodyPr>
          <a:lstStyle/>
          <a:p>
            <a:r>
              <a:rPr lang="en-US" dirty="0">
                <a:solidFill>
                  <a:schemeClr val="bg1"/>
                </a:solidFill>
              </a:rPr>
              <a:t>Concepts of Police Legitimacy </a:t>
            </a:r>
          </a:p>
        </p:txBody>
      </p:sp>
      <p:sp>
        <p:nvSpPr>
          <p:cNvPr id="3" name="Content Placeholder 2">
            <a:extLst>
              <a:ext uri="{FF2B5EF4-FFF2-40B4-BE49-F238E27FC236}">
                <a16:creationId xmlns:a16="http://schemas.microsoft.com/office/drawing/2014/main" id="{351B5A1F-7200-7A56-9236-0121F50321D4}"/>
              </a:ext>
            </a:extLst>
          </p:cNvPr>
          <p:cNvSpPr>
            <a:spLocks noGrp="1"/>
          </p:cNvSpPr>
          <p:nvPr>
            <p:ph idx="1"/>
          </p:nvPr>
        </p:nvSpPr>
        <p:spPr>
          <a:xfrm>
            <a:off x="457200" y="1470484"/>
            <a:ext cx="4808483" cy="3917032"/>
          </a:xfrm>
        </p:spPr>
        <p:txBody>
          <a:bodyPr>
            <a:normAutofit/>
          </a:bodyPr>
          <a:lstStyle/>
          <a:p>
            <a:r>
              <a:rPr lang="en-US" sz="1600" dirty="0"/>
              <a:t>Jackson &amp; Bradford (2010,p.4 ) </a:t>
            </a:r>
            <a:r>
              <a:rPr lang="en-US" sz="1600" i="1" dirty="0"/>
              <a:t>“.. Entrusted with the power to intervene into people’s lives to keep the peace and maintain social order ” </a:t>
            </a:r>
            <a:r>
              <a:rPr lang="en-US" sz="1600" dirty="0"/>
              <a:t>–  adding that Police legitimacy as a construct is rarely tested. </a:t>
            </a:r>
          </a:p>
          <a:p>
            <a:endParaRPr lang="en-US" sz="1600" b="1" dirty="0"/>
          </a:p>
          <a:p>
            <a:pPr marL="0" indent="0">
              <a:buNone/>
            </a:pPr>
            <a:endParaRPr lang="en-US" sz="1600" b="1" dirty="0"/>
          </a:p>
          <a:p>
            <a:r>
              <a:rPr lang="en-US" sz="1600" dirty="0"/>
              <a:t>The notion of a state without a policing presence seems incomprehensible  – but in contrast the actions of  individual police officers in exercising their legitimate authority is becoming more and more </a:t>
            </a:r>
            <a:r>
              <a:rPr lang="en-US" sz="1600" dirty="0" err="1"/>
              <a:t>normalised</a:t>
            </a:r>
            <a:r>
              <a:rPr lang="en-US" sz="1600" dirty="0"/>
              <a:t>. </a:t>
            </a:r>
          </a:p>
          <a:p>
            <a:endParaRPr lang="en-US" sz="1600" b="1" dirty="0"/>
          </a:p>
        </p:txBody>
      </p:sp>
      <p:pic>
        <p:nvPicPr>
          <p:cNvPr id="4" name="Picture 3">
            <a:extLst>
              <a:ext uri="{FF2B5EF4-FFF2-40B4-BE49-F238E27FC236}">
                <a16:creationId xmlns:a16="http://schemas.microsoft.com/office/drawing/2014/main" id="{B9285AE0-F85B-8D1C-3773-04FD7A3A3DE4}"/>
              </a:ext>
            </a:extLst>
          </p:cNvPr>
          <p:cNvPicPr>
            <a:picLocks noChangeAspect="1"/>
          </p:cNvPicPr>
          <p:nvPr/>
        </p:nvPicPr>
        <p:blipFill>
          <a:blip r:embed="rId3"/>
          <a:stretch>
            <a:fillRect/>
          </a:stretch>
        </p:blipFill>
        <p:spPr>
          <a:xfrm>
            <a:off x="5461766" y="2335267"/>
            <a:ext cx="2571750" cy="1714500"/>
          </a:xfrm>
          <a:prstGeom prst="rect">
            <a:avLst/>
          </a:prstGeom>
        </p:spPr>
      </p:pic>
    </p:spTree>
    <p:extLst>
      <p:ext uri="{BB962C8B-B14F-4D97-AF65-F5344CB8AC3E}">
        <p14:creationId xmlns:p14="http://schemas.microsoft.com/office/powerpoint/2010/main" val="3654229677"/>
      </p:ext>
    </p:extLst>
  </p:cSld>
  <p:clrMapOvr>
    <a:masterClrMapping/>
  </p:clrMapOvr>
  <mc:AlternateContent xmlns:mc="http://schemas.openxmlformats.org/markup-compatibility/2006" xmlns:p14="http://schemas.microsoft.com/office/powerpoint/2010/main">
    <mc:Choice Requires="p14">
      <p:transition spd="slow" p14:dur="2000" advTm="246282"/>
    </mc:Choice>
    <mc:Fallback xmlns="">
      <p:transition spd="slow" advTm="24628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1BD7-9AD1-FD27-7B9A-3C6C9BE6A8F5}"/>
              </a:ext>
            </a:extLst>
          </p:cNvPr>
          <p:cNvSpPr>
            <a:spLocks noGrp="1"/>
          </p:cNvSpPr>
          <p:nvPr>
            <p:ph type="title"/>
          </p:nvPr>
        </p:nvSpPr>
        <p:spPr>
          <a:solidFill>
            <a:srgbClr val="002060"/>
          </a:solidFill>
        </p:spPr>
        <p:txBody>
          <a:bodyPr/>
          <a:lstStyle/>
          <a:p>
            <a:r>
              <a:rPr lang="en-GB" dirty="0">
                <a:solidFill>
                  <a:schemeClr val="bg1"/>
                </a:solidFill>
              </a:rPr>
              <a:t>Concepts of ‘Police legitimacy’</a:t>
            </a:r>
          </a:p>
        </p:txBody>
      </p:sp>
      <p:sp>
        <p:nvSpPr>
          <p:cNvPr id="4" name="Content Placeholder 3">
            <a:extLst>
              <a:ext uri="{FF2B5EF4-FFF2-40B4-BE49-F238E27FC236}">
                <a16:creationId xmlns:a16="http://schemas.microsoft.com/office/drawing/2014/main" id="{9FFD6746-97CA-24A6-85BA-0826938B23BF}"/>
              </a:ext>
            </a:extLst>
          </p:cNvPr>
          <p:cNvSpPr>
            <a:spLocks noGrp="1"/>
          </p:cNvSpPr>
          <p:nvPr>
            <p:ph sz="half" idx="1"/>
          </p:nvPr>
        </p:nvSpPr>
        <p:spPr/>
        <p:txBody>
          <a:bodyPr>
            <a:normAutofit fontScale="92500" lnSpcReduction="20000"/>
          </a:bodyPr>
          <a:lstStyle/>
          <a:p>
            <a:r>
              <a:rPr lang="en-GB" dirty="0"/>
              <a:t>Policing – vast majority must see policing as a necessary function of society </a:t>
            </a:r>
          </a:p>
          <a:p>
            <a:r>
              <a:rPr lang="en-GB" dirty="0"/>
              <a:t>Legitimacy is the very foundation of police’s authority</a:t>
            </a:r>
          </a:p>
          <a:p>
            <a:r>
              <a:rPr lang="en-GB" dirty="0"/>
              <a:t>Public compliance with the law is crucial to maintenance of social order</a:t>
            </a:r>
          </a:p>
          <a:p>
            <a:endParaRPr lang="en-GB" dirty="0"/>
          </a:p>
        </p:txBody>
      </p:sp>
      <p:pic>
        <p:nvPicPr>
          <p:cNvPr id="6" name="Content Placeholder 5">
            <a:extLst>
              <a:ext uri="{FF2B5EF4-FFF2-40B4-BE49-F238E27FC236}">
                <a16:creationId xmlns:a16="http://schemas.microsoft.com/office/drawing/2014/main" id="{962E207B-0D91-0171-140D-A627C26C55D1}"/>
              </a:ext>
            </a:extLst>
          </p:cNvPr>
          <p:cNvPicPr>
            <a:picLocks noGrp="1" noChangeAspect="1"/>
          </p:cNvPicPr>
          <p:nvPr>
            <p:ph sz="half" idx="2"/>
          </p:nvPr>
        </p:nvPicPr>
        <p:blipFill>
          <a:blip r:embed="rId3"/>
          <a:stretch>
            <a:fillRect/>
          </a:stretch>
        </p:blipFill>
        <p:spPr>
          <a:xfrm>
            <a:off x="4823927" y="1688843"/>
            <a:ext cx="3862873" cy="2317724"/>
          </a:xfrm>
          <a:prstGeom prst="rect">
            <a:avLst/>
          </a:prstGeom>
        </p:spPr>
      </p:pic>
      <p:sp>
        <p:nvSpPr>
          <p:cNvPr id="8" name="TextBox 7">
            <a:extLst>
              <a:ext uri="{FF2B5EF4-FFF2-40B4-BE49-F238E27FC236}">
                <a16:creationId xmlns:a16="http://schemas.microsoft.com/office/drawing/2014/main" id="{2ED21654-3AA4-E615-17E0-06440CE086DD}"/>
              </a:ext>
            </a:extLst>
          </p:cNvPr>
          <p:cNvSpPr txBox="1"/>
          <p:nvPr/>
        </p:nvSpPr>
        <p:spPr>
          <a:xfrm>
            <a:off x="4329404" y="4006567"/>
            <a:ext cx="4357396" cy="1754326"/>
          </a:xfrm>
          <a:prstGeom prst="rect">
            <a:avLst/>
          </a:prstGeom>
          <a:noFill/>
        </p:spPr>
        <p:txBody>
          <a:bodyPr wrap="square">
            <a:spAutoFit/>
          </a:bodyPr>
          <a:lstStyle/>
          <a:p>
            <a:pPr lvl="1" algn="just"/>
            <a:r>
              <a:rPr lang="en-GB" i="1" dirty="0"/>
              <a:t>Deferring voluntarily to police decisions and rules, people grant the police the power and authority that are necessary for social regulation (Tyler &amp; </a:t>
            </a:r>
            <a:r>
              <a:rPr lang="en-GB" i="1" dirty="0" err="1"/>
              <a:t>Huo</a:t>
            </a:r>
            <a:r>
              <a:rPr lang="en-GB" i="1" dirty="0"/>
              <a:t>, 2002 cited in Jackson &amp; Bradford, 2010)</a:t>
            </a:r>
            <a:r>
              <a:rPr lang="en-GB" sz="1800" dirty="0"/>
              <a:t> </a:t>
            </a:r>
          </a:p>
        </p:txBody>
      </p:sp>
    </p:spTree>
    <p:extLst>
      <p:ext uri="{BB962C8B-B14F-4D97-AF65-F5344CB8AC3E}">
        <p14:creationId xmlns:p14="http://schemas.microsoft.com/office/powerpoint/2010/main" val="2088572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BBDCE-337E-4777-48A4-F53983997950}"/>
              </a:ext>
            </a:extLst>
          </p:cNvPr>
          <p:cNvSpPr>
            <a:spLocks noGrp="1"/>
          </p:cNvSpPr>
          <p:nvPr>
            <p:ph type="title"/>
          </p:nvPr>
        </p:nvSpPr>
        <p:spPr>
          <a:solidFill>
            <a:srgbClr val="002060"/>
          </a:solidFill>
        </p:spPr>
        <p:txBody>
          <a:bodyPr>
            <a:normAutofit fontScale="90000"/>
          </a:bodyPr>
          <a:lstStyle/>
          <a:p>
            <a:r>
              <a:rPr lang="en-GB" dirty="0">
                <a:solidFill>
                  <a:schemeClr val="bg1"/>
                </a:solidFill>
              </a:rPr>
              <a:t>Concepts of ‘Police legitimacy’-  Jackson &amp; Bradford 2010</a:t>
            </a:r>
          </a:p>
        </p:txBody>
      </p:sp>
      <p:graphicFrame>
        <p:nvGraphicFramePr>
          <p:cNvPr id="4" name="Content Placeholder 3">
            <a:extLst>
              <a:ext uri="{FF2B5EF4-FFF2-40B4-BE49-F238E27FC236}">
                <a16:creationId xmlns:a16="http://schemas.microsoft.com/office/drawing/2014/main" id="{EDB98E4E-2E05-B7FF-0D8D-63F279956344}"/>
              </a:ext>
            </a:extLst>
          </p:cNvPr>
          <p:cNvGraphicFramePr>
            <a:graphicFrameLocks noGrp="1"/>
          </p:cNvGraphicFramePr>
          <p:nvPr>
            <p:ph idx="1"/>
            <p:extLst>
              <p:ext uri="{D42A27DB-BD31-4B8C-83A1-F6EECF244321}">
                <p14:modId xmlns:p14="http://schemas.microsoft.com/office/powerpoint/2010/main" val="2517830746"/>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057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03D10-7AAE-07FD-F410-E644E32C6D40}"/>
              </a:ext>
            </a:extLst>
          </p:cNvPr>
          <p:cNvSpPr>
            <a:spLocks noGrp="1"/>
          </p:cNvSpPr>
          <p:nvPr>
            <p:ph type="title"/>
          </p:nvPr>
        </p:nvSpPr>
        <p:spPr>
          <a:solidFill>
            <a:srgbClr val="002060"/>
          </a:solidFill>
        </p:spPr>
        <p:txBody>
          <a:bodyPr>
            <a:normAutofit/>
          </a:bodyPr>
          <a:lstStyle/>
          <a:p>
            <a:r>
              <a:rPr lang="en-US" dirty="0">
                <a:solidFill>
                  <a:schemeClr val="bg1"/>
                </a:solidFill>
              </a:rPr>
              <a:t> Police legitimacy in action </a:t>
            </a:r>
          </a:p>
        </p:txBody>
      </p:sp>
      <p:sp>
        <p:nvSpPr>
          <p:cNvPr id="3" name="Content Placeholder 2">
            <a:extLst>
              <a:ext uri="{FF2B5EF4-FFF2-40B4-BE49-F238E27FC236}">
                <a16:creationId xmlns:a16="http://schemas.microsoft.com/office/drawing/2014/main" id="{88F99804-CBA1-8F36-1AF1-156EAE11C4BC}"/>
              </a:ext>
            </a:extLst>
          </p:cNvPr>
          <p:cNvSpPr>
            <a:spLocks noGrp="1"/>
          </p:cNvSpPr>
          <p:nvPr>
            <p:ph idx="1"/>
          </p:nvPr>
        </p:nvSpPr>
        <p:spPr>
          <a:xfrm>
            <a:off x="457201" y="1600201"/>
            <a:ext cx="4880344" cy="3917032"/>
          </a:xfrm>
        </p:spPr>
        <p:txBody>
          <a:bodyPr>
            <a:normAutofit lnSpcReduction="10000"/>
          </a:bodyPr>
          <a:lstStyle/>
          <a:p>
            <a:pPr marL="0" indent="0">
              <a:buNone/>
            </a:pPr>
            <a:r>
              <a:rPr lang="en-US" sz="1800" dirty="0"/>
              <a:t>Many academics use the power of stop search as the epitome of police power in action.</a:t>
            </a:r>
          </a:p>
          <a:p>
            <a:pPr marL="0" indent="0">
              <a:buNone/>
            </a:pPr>
            <a:r>
              <a:rPr lang="en-US" sz="1800" dirty="0"/>
              <a:t> – when considering the  use of the tactics of stop search and the use of force and the impact that it has on communities (&amp; looking specifically at our diverse communities).</a:t>
            </a:r>
          </a:p>
          <a:p>
            <a:r>
              <a:rPr lang="en-US" sz="2000" b="1" i="1" dirty="0"/>
              <a:t>What do you think are  the key considerations in discussions on legitimacy in such scenarios ? </a:t>
            </a:r>
          </a:p>
          <a:p>
            <a:pPr marL="0" indent="0">
              <a:buNone/>
            </a:pPr>
            <a:r>
              <a:rPr lang="en-US" sz="2000" b="1" i="1" dirty="0"/>
              <a:t>and </a:t>
            </a:r>
          </a:p>
          <a:p>
            <a:r>
              <a:rPr lang="en-US" sz="2000" b="1" i="1" dirty="0"/>
              <a:t>What other implications are there for public confidence and perceptions of fairness? </a:t>
            </a:r>
          </a:p>
          <a:p>
            <a:pPr marL="0" indent="0">
              <a:buNone/>
            </a:pPr>
            <a:endParaRPr lang="en-US" sz="2000" dirty="0"/>
          </a:p>
          <a:p>
            <a:endParaRPr lang="en-US" dirty="0"/>
          </a:p>
        </p:txBody>
      </p:sp>
      <p:pic>
        <p:nvPicPr>
          <p:cNvPr id="6" name="Picture 5">
            <a:extLst>
              <a:ext uri="{FF2B5EF4-FFF2-40B4-BE49-F238E27FC236}">
                <a16:creationId xmlns:a16="http://schemas.microsoft.com/office/drawing/2014/main" id="{D565EFBE-C4A9-F6B4-1BD1-A4EC3C5C5194}"/>
              </a:ext>
            </a:extLst>
          </p:cNvPr>
          <p:cNvPicPr>
            <a:picLocks noChangeAspect="1"/>
          </p:cNvPicPr>
          <p:nvPr/>
        </p:nvPicPr>
        <p:blipFill>
          <a:blip r:embed="rId3"/>
          <a:stretch>
            <a:fillRect/>
          </a:stretch>
        </p:blipFill>
        <p:spPr>
          <a:xfrm>
            <a:off x="5337545" y="2296633"/>
            <a:ext cx="3575195" cy="2392324"/>
          </a:xfrm>
          <a:prstGeom prst="rect">
            <a:avLst/>
          </a:prstGeom>
        </p:spPr>
      </p:pic>
    </p:spTree>
    <p:extLst>
      <p:ext uri="{BB962C8B-B14F-4D97-AF65-F5344CB8AC3E}">
        <p14:creationId xmlns:p14="http://schemas.microsoft.com/office/powerpoint/2010/main" val="1850488906"/>
      </p:ext>
    </p:extLst>
  </p:cSld>
  <p:clrMapOvr>
    <a:masterClrMapping/>
  </p:clrMapOvr>
  <mc:AlternateContent xmlns:mc="http://schemas.openxmlformats.org/markup-compatibility/2006" xmlns:p14="http://schemas.microsoft.com/office/powerpoint/2010/main">
    <mc:Choice Requires="p14">
      <p:transition spd="slow" p14:dur="2000" advTm="137397"/>
    </mc:Choice>
    <mc:Fallback xmlns="">
      <p:transition spd="slow" advTm="13739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1D27A-F36E-8850-5CFA-7BA585E3FBDC}"/>
              </a:ext>
            </a:extLst>
          </p:cNvPr>
          <p:cNvSpPr>
            <a:spLocks noGrp="1"/>
          </p:cNvSpPr>
          <p:nvPr>
            <p:ph type="title"/>
          </p:nvPr>
        </p:nvSpPr>
        <p:spPr>
          <a:solidFill>
            <a:srgbClr val="002060"/>
          </a:solidFill>
        </p:spPr>
        <p:txBody>
          <a:bodyPr/>
          <a:lstStyle/>
          <a:p>
            <a:r>
              <a:rPr lang="en-GB" dirty="0">
                <a:solidFill>
                  <a:schemeClr val="bg1"/>
                </a:solidFill>
              </a:rPr>
              <a:t>Use of Force &amp; Legitimacy</a:t>
            </a:r>
          </a:p>
        </p:txBody>
      </p:sp>
      <p:graphicFrame>
        <p:nvGraphicFramePr>
          <p:cNvPr id="4" name="Content Placeholder 3">
            <a:extLst>
              <a:ext uri="{FF2B5EF4-FFF2-40B4-BE49-F238E27FC236}">
                <a16:creationId xmlns:a16="http://schemas.microsoft.com/office/drawing/2014/main" id="{DCE0A9F9-86F7-B315-C314-F6783B9EA069}"/>
              </a:ext>
            </a:extLst>
          </p:cNvPr>
          <p:cNvGraphicFramePr>
            <a:graphicFrameLocks noGrp="1"/>
          </p:cNvGraphicFramePr>
          <p:nvPr>
            <p:ph idx="1"/>
            <p:extLst>
              <p:ext uri="{D42A27DB-BD31-4B8C-83A1-F6EECF244321}">
                <p14:modId xmlns:p14="http://schemas.microsoft.com/office/powerpoint/2010/main" val="819572749"/>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2759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4E0CB-E8E4-047D-26B4-B9C0E267BADC}"/>
              </a:ext>
            </a:extLst>
          </p:cNvPr>
          <p:cNvSpPr>
            <a:spLocks noGrp="1"/>
          </p:cNvSpPr>
          <p:nvPr>
            <p:ph type="title"/>
          </p:nvPr>
        </p:nvSpPr>
        <p:spPr>
          <a:solidFill>
            <a:srgbClr val="002060"/>
          </a:solidFill>
        </p:spPr>
        <p:txBody>
          <a:bodyPr/>
          <a:lstStyle/>
          <a:p>
            <a:r>
              <a:rPr lang="en-GB" dirty="0">
                <a:solidFill>
                  <a:schemeClr val="bg1"/>
                </a:solidFill>
              </a:rPr>
              <a:t>Legitimacy and Stop &amp; Search</a:t>
            </a:r>
          </a:p>
        </p:txBody>
      </p:sp>
      <p:pic>
        <p:nvPicPr>
          <p:cNvPr id="6" name="Content Placeholder 5">
            <a:extLst>
              <a:ext uri="{FF2B5EF4-FFF2-40B4-BE49-F238E27FC236}">
                <a16:creationId xmlns:a16="http://schemas.microsoft.com/office/drawing/2014/main" id="{F08AE1D5-8966-3B17-9CAB-C3D388F4DCF5}"/>
              </a:ext>
            </a:extLst>
          </p:cNvPr>
          <p:cNvPicPr>
            <a:picLocks noGrp="1" noChangeAspect="1"/>
          </p:cNvPicPr>
          <p:nvPr>
            <p:ph sz="half" idx="1"/>
          </p:nvPr>
        </p:nvPicPr>
        <p:blipFill>
          <a:blip r:embed="rId3"/>
          <a:stretch>
            <a:fillRect/>
          </a:stretch>
        </p:blipFill>
        <p:spPr>
          <a:xfrm>
            <a:off x="457200" y="1998920"/>
            <a:ext cx="3986408" cy="2368163"/>
          </a:xfrm>
          <a:prstGeom prst="rect">
            <a:avLst/>
          </a:prstGeom>
        </p:spPr>
      </p:pic>
      <p:sp>
        <p:nvSpPr>
          <p:cNvPr id="5" name="Content Placeholder 4">
            <a:extLst>
              <a:ext uri="{FF2B5EF4-FFF2-40B4-BE49-F238E27FC236}">
                <a16:creationId xmlns:a16="http://schemas.microsoft.com/office/drawing/2014/main" id="{191C847F-A3C6-D350-2F99-FFA2B8D077E0}"/>
              </a:ext>
            </a:extLst>
          </p:cNvPr>
          <p:cNvSpPr>
            <a:spLocks noGrp="1"/>
          </p:cNvSpPr>
          <p:nvPr>
            <p:ph sz="half" idx="2"/>
          </p:nvPr>
        </p:nvSpPr>
        <p:spPr/>
        <p:txBody>
          <a:bodyPr/>
          <a:lstStyle/>
          <a:p>
            <a:r>
              <a:rPr lang="en-GB" dirty="0"/>
              <a:t>Significant political and media interest &amp; scrutiny</a:t>
            </a:r>
          </a:p>
          <a:p>
            <a:r>
              <a:rPr lang="en-GB" dirty="0"/>
              <a:t>Power remains a controversial issue</a:t>
            </a:r>
          </a:p>
        </p:txBody>
      </p:sp>
    </p:spTree>
    <p:extLst>
      <p:ext uri="{BB962C8B-B14F-4D97-AF65-F5344CB8AC3E}">
        <p14:creationId xmlns:p14="http://schemas.microsoft.com/office/powerpoint/2010/main" val="17091770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C2F1D-4F9C-1A4A-ABF7-FEC0F3DC7642}"/>
              </a:ext>
            </a:extLst>
          </p:cNvPr>
          <p:cNvSpPr>
            <a:spLocks noGrp="1"/>
          </p:cNvSpPr>
          <p:nvPr>
            <p:ph type="title"/>
          </p:nvPr>
        </p:nvSpPr>
        <p:spPr>
          <a:solidFill>
            <a:srgbClr val="002060"/>
          </a:solidFill>
        </p:spPr>
        <p:txBody>
          <a:bodyPr>
            <a:normAutofit fontScale="90000"/>
          </a:bodyPr>
          <a:lstStyle/>
          <a:p>
            <a:r>
              <a:rPr lang="en-GB" dirty="0">
                <a:solidFill>
                  <a:schemeClr val="bg1"/>
                </a:solidFill>
              </a:rPr>
              <a:t>Stop &amp; Search statistics </a:t>
            </a:r>
            <a:br>
              <a:rPr lang="en-GB" dirty="0">
                <a:solidFill>
                  <a:schemeClr val="bg1"/>
                </a:solidFill>
              </a:rPr>
            </a:br>
            <a:r>
              <a:rPr lang="en-GB" dirty="0">
                <a:solidFill>
                  <a:schemeClr val="bg1"/>
                </a:solidFill>
              </a:rPr>
              <a:t>April 2020 – March 2021</a:t>
            </a:r>
            <a:r>
              <a:rPr lang="en-GB" sz="2000" dirty="0">
                <a:solidFill>
                  <a:schemeClr val="bg1"/>
                </a:solidFill>
              </a:rPr>
              <a:t> (ONS, H.O)</a:t>
            </a:r>
          </a:p>
        </p:txBody>
      </p:sp>
      <p:sp>
        <p:nvSpPr>
          <p:cNvPr id="5" name="Content Placeholder 4">
            <a:extLst>
              <a:ext uri="{FF2B5EF4-FFF2-40B4-BE49-F238E27FC236}">
                <a16:creationId xmlns:a16="http://schemas.microsoft.com/office/drawing/2014/main" id="{00A6C179-7FCE-A4A8-1820-477178D385C1}"/>
              </a:ext>
            </a:extLst>
          </p:cNvPr>
          <p:cNvSpPr>
            <a:spLocks noGrp="1"/>
          </p:cNvSpPr>
          <p:nvPr>
            <p:ph idx="1"/>
          </p:nvPr>
        </p:nvSpPr>
        <p:spPr/>
        <p:txBody>
          <a:bodyPr/>
          <a:lstStyle/>
          <a:p>
            <a:endParaRPr lang="en-GB" dirty="0"/>
          </a:p>
        </p:txBody>
      </p:sp>
      <p:sp>
        <p:nvSpPr>
          <p:cNvPr id="6" name="Rectangle 5">
            <a:extLst>
              <a:ext uri="{FF2B5EF4-FFF2-40B4-BE49-F238E27FC236}">
                <a16:creationId xmlns:a16="http://schemas.microsoft.com/office/drawing/2014/main" id="{92795725-8476-2481-4D18-929C6BFBA11F}"/>
              </a:ext>
            </a:extLst>
          </p:cNvPr>
          <p:cNvSpPr/>
          <p:nvPr/>
        </p:nvSpPr>
        <p:spPr>
          <a:xfrm>
            <a:off x="1413165" y="2377440"/>
            <a:ext cx="1604352" cy="133003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t>697,405</a:t>
            </a:r>
          </a:p>
        </p:txBody>
      </p:sp>
      <p:sp>
        <p:nvSpPr>
          <p:cNvPr id="7" name="Rectangle 6">
            <a:extLst>
              <a:ext uri="{FF2B5EF4-FFF2-40B4-BE49-F238E27FC236}">
                <a16:creationId xmlns:a16="http://schemas.microsoft.com/office/drawing/2014/main" id="{29FF2AF5-8625-CE63-19D5-302E58833030}"/>
              </a:ext>
            </a:extLst>
          </p:cNvPr>
          <p:cNvSpPr/>
          <p:nvPr/>
        </p:nvSpPr>
        <p:spPr>
          <a:xfrm>
            <a:off x="3803070" y="2377440"/>
            <a:ext cx="1537862" cy="129576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t>7.5</a:t>
            </a:r>
          </a:p>
        </p:txBody>
      </p:sp>
      <p:sp>
        <p:nvSpPr>
          <p:cNvPr id="8" name="Rectangle 7">
            <a:extLst>
              <a:ext uri="{FF2B5EF4-FFF2-40B4-BE49-F238E27FC236}">
                <a16:creationId xmlns:a16="http://schemas.microsoft.com/office/drawing/2014/main" id="{78481A9F-77E5-9A91-A415-C2C4CECE3CB2}"/>
              </a:ext>
            </a:extLst>
          </p:cNvPr>
          <p:cNvSpPr/>
          <p:nvPr/>
        </p:nvSpPr>
        <p:spPr>
          <a:xfrm>
            <a:off x="6226234" y="2377440"/>
            <a:ext cx="1504601" cy="129576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t>52.6</a:t>
            </a:r>
          </a:p>
        </p:txBody>
      </p:sp>
      <p:sp>
        <p:nvSpPr>
          <p:cNvPr id="9" name="Rectangle 8">
            <a:extLst>
              <a:ext uri="{FF2B5EF4-FFF2-40B4-BE49-F238E27FC236}">
                <a16:creationId xmlns:a16="http://schemas.microsoft.com/office/drawing/2014/main" id="{22DD5FD2-77EA-E30A-1ECC-7BADDD4F6240}"/>
              </a:ext>
            </a:extLst>
          </p:cNvPr>
          <p:cNvSpPr/>
          <p:nvPr/>
        </p:nvSpPr>
        <p:spPr>
          <a:xfrm>
            <a:off x="6259481" y="4030250"/>
            <a:ext cx="1504601" cy="133003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t>79,391</a:t>
            </a:r>
          </a:p>
        </p:txBody>
      </p:sp>
      <p:sp>
        <p:nvSpPr>
          <p:cNvPr id="10" name="Rectangle 9">
            <a:extLst>
              <a:ext uri="{FF2B5EF4-FFF2-40B4-BE49-F238E27FC236}">
                <a16:creationId xmlns:a16="http://schemas.microsoft.com/office/drawing/2014/main" id="{6132B012-8D2F-F0AF-D819-2280CCF0304B}"/>
              </a:ext>
            </a:extLst>
          </p:cNvPr>
          <p:cNvSpPr/>
          <p:nvPr/>
        </p:nvSpPr>
        <p:spPr>
          <a:xfrm>
            <a:off x="1413166" y="4030250"/>
            <a:ext cx="1723900" cy="133003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t>7.0</a:t>
            </a:r>
          </a:p>
        </p:txBody>
      </p:sp>
      <p:sp>
        <p:nvSpPr>
          <p:cNvPr id="11" name="Rectangle 10">
            <a:extLst>
              <a:ext uri="{FF2B5EF4-FFF2-40B4-BE49-F238E27FC236}">
                <a16:creationId xmlns:a16="http://schemas.microsoft.com/office/drawing/2014/main" id="{1172A03B-5790-E33F-13DE-88CAF1AC0CAA}"/>
              </a:ext>
            </a:extLst>
          </p:cNvPr>
          <p:cNvSpPr/>
          <p:nvPr/>
        </p:nvSpPr>
        <p:spPr>
          <a:xfrm>
            <a:off x="3846217" y="4047387"/>
            <a:ext cx="1465611" cy="129576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t>77</a:t>
            </a:r>
          </a:p>
        </p:txBody>
      </p:sp>
      <p:sp>
        <p:nvSpPr>
          <p:cNvPr id="13" name="Arrow: Right 12">
            <a:extLst>
              <a:ext uri="{FF2B5EF4-FFF2-40B4-BE49-F238E27FC236}">
                <a16:creationId xmlns:a16="http://schemas.microsoft.com/office/drawing/2014/main" id="{E6118392-BF7F-8B69-4823-D83D4B01A139}"/>
              </a:ext>
            </a:extLst>
          </p:cNvPr>
          <p:cNvSpPr/>
          <p:nvPr/>
        </p:nvSpPr>
        <p:spPr>
          <a:xfrm>
            <a:off x="3141885" y="2677529"/>
            <a:ext cx="556953"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5B27E507-4064-7F80-9F20-AE769084D170}"/>
              </a:ext>
            </a:extLst>
          </p:cNvPr>
          <p:cNvSpPr/>
          <p:nvPr/>
        </p:nvSpPr>
        <p:spPr>
          <a:xfrm>
            <a:off x="5390803" y="2647604"/>
            <a:ext cx="656707"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E5FC2552-678F-968B-BC48-F544130309DF}"/>
              </a:ext>
            </a:extLst>
          </p:cNvPr>
          <p:cNvSpPr/>
          <p:nvPr/>
        </p:nvSpPr>
        <p:spPr>
          <a:xfrm>
            <a:off x="7909559" y="3507500"/>
            <a:ext cx="484632" cy="47153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02B81387-CEE2-41FE-197E-A413B88B1A67}"/>
              </a:ext>
            </a:extLst>
          </p:cNvPr>
          <p:cNvSpPr/>
          <p:nvPr/>
        </p:nvSpPr>
        <p:spPr>
          <a:xfrm rot="5400000">
            <a:off x="5524798" y="4414933"/>
            <a:ext cx="484632" cy="64074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4E1F6FC5-94C8-C2A4-56EE-FE83B9605691}"/>
              </a:ext>
            </a:extLst>
          </p:cNvPr>
          <p:cNvSpPr/>
          <p:nvPr/>
        </p:nvSpPr>
        <p:spPr>
          <a:xfrm rot="5400000">
            <a:off x="3257019" y="4455429"/>
            <a:ext cx="484632" cy="55695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7356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1000"/>
                                        <p:tgtEl>
                                          <p:spTgt spid="11"/>
                                        </p:tgtEl>
                                      </p:cBhvr>
                                    </p:animEffect>
                                    <p:anim calcmode="lin" valueType="num">
                                      <p:cBhvr>
                                        <p:cTn id="36" dur="1000" fill="hold"/>
                                        <p:tgtEl>
                                          <p:spTgt spid="11"/>
                                        </p:tgtEl>
                                        <p:attrNameLst>
                                          <p:attrName>ppt_x</p:attrName>
                                        </p:attrNameLst>
                                      </p:cBhvr>
                                      <p:tavLst>
                                        <p:tav tm="0">
                                          <p:val>
                                            <p:strVal val="#ppt_x"/>
                                          </p:val>
                                        </p:tav>
                                        <p:tav tm="100000">
                                          <p:val>
                                            <p:strVal val="#ppt_x"/>
                                          </p:val>
                                        </p:tav>
                                      </p:tavLst>
                                    </p:anim>
                                    <p:anim calcmode="lin" valueType="num">
                                      <p:cBhvr>
                                        <p:cTn id="3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94B6B-5504-1783-0F40-15F352D70D71}"/>
              </a:ext>
            </a:extLst>
          </p:cNvPr>
          <p:cNvSpPr>
            <a:spLocks noGrp="1"/>
          </p:cNvSpPr>
          <p:nvPr>
            <p:ph type="title"/>
          </p:nvPr>
        </p:nvSpPr>
        <p:spPr>
          <a:solidFill>
            <a:srgbClr val="002060"/>
          </a:solidFill>
        </p:spPr>
        <p:txBody>
          <a:bodyPr/>
          <a:lstStyle/>
          <a:p>
            <a:r>
              <a:rPr lang="en-GB" dirty="0">
                <a:solidFill>
                  <a:schemeClr val="bg1"/>
                </a:solidFill>
              </a:rPr>
              <a:t>Legitimacy – Stop &amp; Search</a:t>
            </a:r>
          </a:p>
        </p:txBody>
      </p:sp>
      <p:pic>
        <p:nvPicPr>
          <p:cNvPr id="5" name="Content Placeholder 4">
            <a:extLst>
              <a:ext uri="{FF2B5EF4-FFF2-40B4-BE49-F238E27FC236}">
                <a16:creationId xmlns:a16="http://schemas.microsoft.com/office/drawing/2014/main" id="{B433021B-4E95-78AB-A0A3-4EC396E3A63C}"/>
              </a:ext>
            </a:extLst>
          </p:cNvPr>
          <p:cNvPicPr>
            <a:picLocks noGrp="1" noChangeAspect="1"/>
          </p:cNvPicPr>
          <p:nvPr>
            <p:ph sz="half" idx="1"/>
          </p:nvPr>
        </p:nvPicPr>
        <p:blipFill>
          <a:blip r:embed="rId3"/>
          <a:stretch>
            <a:fillRect/>
          </a:stretch>
        </p:blipFill>
        <p:spPr>
          <a:xfrm>
            <a:off x="457200" y="2309803"/>
            <a:ext cx="3767962" cy="2238393"/>
          </a:xfrm>
          <a:prstGeom prst="rect">
            <a:avLst/>
          </a:prstGeom>
        </p:spPr>
      </p:pic>
      <p:sp>
        <p:nvSpPr>
          <p:cNvPr id="4" name="Content Placeholder 3">
            <a:extLst>
              <a:ext uri="{FF2B5EF4-FFF2-40B4-BE49-F238E27FC236}">
                <a16:creationId xmlns:a16="http://schemas.microsoft.com/office/drawing/2014/main" id="{B054B6D1-4EAC-F737-DC67-26E4DE46B9D1}"/>
              </a:ext>
            </a:extLst>
          </p:cNvPr>
          <p:cNvSpPr>
            <a:spLocks noGrp="1"/>
          </p:cNvSpPr>
          <p:nvPr>
            <p:ph sz="half" idx="2"/>
          </p:nvPr>
        </p:nvSpPr>
        <p:spPr/>
        <p:txBody>
          <a:bodyPr/>
          <a:lstStyle/>
          <a:p>
            <a:r>
              <a:rPr lang="en-GB" dirty="0"/>
              <a:t>Public perception can trigger reactions and debate</a:t>
            </a:r>
          </a:p>
          <a:p>
            <a:r>
              <a:rPr lang="en-GB" dirty="0"/>
              <a:t>Deterrent Theory v situational crime prevention</a:t>
            </a:r>
          </a:p>
          <a:p>
            <a:endParaRPr lang="en-GB" dirty="0"/>
          </a:p>
        </p:txBody>
      </p:sp>
    </p:spTree>
    <p:extLst>
      <p:ext uri="{BB962C8B-B14F-4D97-AF65-F5344CB8AC3E}">
        <p14:creationId xmlns:p14="http://schemas.microsoft.com/office/powerpoint/2010/main" val="1238652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529BE-DBF3-86B3-A944-A883DD850976}"/>
              </a:ext>
            </a:extLst>
          </p:cNvPr>
          <p:cNvSpPr>
            <a:spLocks noGrp="1"/>
          </p:cNvSpPr>
          <p:nvPr>
            <p:ph type="title"/>
          </p:nvPr>
        </p:nvSpPr>
        <p:spPr>
          <a:xfrm>
            <a:off x="457200" y="274638"/>
            <a:ext cx="8229600" cy="980004"/>
          </a:xfrm>
          <a:solidFill>
            <a:srgbClr val="002060"/>
          </a:solidFill>
        </p:spPr>
        <p:txBody>
          <a:bodyPr anchor="ctr">
            <a:normAutofit/>
          </a:bodyPr>
          <a:lstStyle/>
          <a:p>
            <a:r>
              <a:rPr lang="en-US" dirty="0">
                <a:solidFill>
                  <a:schemeClr val="bg1"/>
                </a:solidFill>
              </a:rPr>
              <a:t>Legitimacy &amp; Technology</a:t>
            </a:r>
          </a:p>
        </p:txBody>
      </p:sp>
      <p:pic>
        <p:nvPicPr>
          <p:cNvPr id="6" name="Picture 5">
            <a:extLst>
              <a:ext uri="{FF2B5EF4-FFF2-40B4-BE49-F238E27FC236}">
                <a16:creationId xmlns:a16="http://schemas.microsoft.com/office/drawing/2014/main" id="{CA6D0801-AE92-689E-98CB-083233BE2D4E}"/>
              </a:ext>
            </a:extLst>
          </p:cNvPr>
          <p:cNvPicPr>
            <a:picLocks noChangeAspect="1"/>
          </p:cNvPicPr>
          <p:nvPr/>
        </p:nvPicPr>
        <p:blipFill>
          <a:blip r:embed="rId3"/>
          <a:stretch>
            <a:fillRect/>
          </a:stretch>
        </p:blipFill>
        <p:spPr>
          <a:xfrm>
            <a:off x="5271754" y="2051897"/>
            <a:ext cx="3415046" cy="2276697"/>
          </a:xfrm>
          <a:prstGeom prst="rect">
            <a:avLst/>
          </a:prstGeom>
        </p:spPr>
      </p:pic>
      <p:sp>
        <p:nvSpPr>
          <p:cNvPr id="8" name="Content Placeholder 7">
            <a:extLst>
              <a:ext uri="{FF2B5EF4-FFF2-40B4-BE49-F238E27FC236}">
                <a16:creationId xmlns:a16="http://schemas.microsoft.com/office/drawing/2014/main" id="{1D211CFA-C0A9-F36C-5D75-4A88733ED727}"/>
              </a:ext>
            </a:extLst>
          </p:cNvPr>
          <p:cNvSpPr>
            <a:spLocks noGrp="1"/>
          </p:cNvSpPr>
          <p:nvPr>
            <p:ph sz="half" idx="1"/>
          </p:nvPr>
        </p:nvSpPr>
        <p:spPr/>
        <p:txBody>
          <a:bodyPr>
            <a:normAutofit lnSpcReduction="10000"/>
          </a:bodyPr>
          <a:lstStyle/>
          <a:p>
            <a:r>
              <a:rPr lang="en-GB" b="1" dirty="0">
                <a:solidFill>
                  <a:srgbClr val="0070C0"/>
                </a:solidFill>
              </a:rPr>
              <a:t>Body worn cameras</a:t>
            </a:r>
          </a:p>
          <a:p>
            <a:r>
              <a:rPr lang="en-GB" b="1" dirty="0">
                <a:solidFill>
                  <a:srgbClr val="7030A0"/>
                </a:solidFill>
              </a:rPr>
              <a:t>Automatic Facial recognition</a:t>
            </a:r>
          </a:p>
          <a:p>
            <a:endParaRPr lang="en-GB" dirty="0"/>
          </a:p>
          <a:p>
            <a:r>
              <a:rPr lang="en-GB" i="1" dirty="0"/>
              <a:t>What are the implications for trust and confidence and importantly legitimacy?</a:t>
            </a:r>
          </a:p>
        </p:txBody>
      </p:sp>
    </p:spTree>
    <p:extLst>
      <p:ext uri="{BB962C8B-B14F-4D97-AF65-F5344CB8AC3E}">
        <p14:creationId xmlns:p14="http://schemas.microsoft.com/office/powerpoint/2010/main" val="3733733657"/>
      </p:ext>
    </p:extLst>
  </p:cSld>
  <p:clrMapOvr>
    <a:masterClrMapping/>
  </p:clrMapOvr>
  <mc:AlternateContent xmlns:mc="http://schemas.openxmlformats.org/markup-compatibility/2006" xmlns:p14="http://schemas.microsoft.com/office/powerpoint/2010/main">
    <mc:Choice Requires="p14">
      <p:transition spd="slow" p14:dur="2000" advTm="282453"/>
    </mc:Choice>
    <mc:Fallback xmlns="">
      <p:transition spd="slow" advTm="2824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1000"/>
                                        <p:tgtEl>
                                          <p:spTgt spid="8">
                                            <p:txEl>
                                              <p:pRg st="1" end="1"/>
                                            </p:txEl>
                                          </p:spTgt>
                                        </p:tgtEl>
                                      </p:cBhvr>
                                    </p:animEffect>
                                    <p:anim calcmode="lin" valueType="num">
                                      <p:cBhvr>
                                        <p:cTn id="1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xEl>
                                              <p:pRg st="3" end="3"/>
                                            </p:txEl>
                                          </p:spTgt>
                                        </p:tgtEl>
                                        <p:attrNameLst>
                                          <p:attrName>style.visibility</p:attrName>
                                        </p:attrNameLst>
                                      </p:cBhvr>
                                      <p:to>
                                        <p:strVal val="visible"/>
                                      </p:to>
                                    </p:set>
                                    <p:animEffect transition="in" filter="fade">
                                      <p:cBhvr>
                                        <p:cTn id="21" dur="1000"/>
                                        <p:tgtEl>
                                          <p:spTgt spid="8">
                                            <p:txEl>
                                              <p:pRg st="3" end="3"/>
                                            </p:txEl>
                                          </p:spTgt>
                                        </p:tgtEl>
                                      </p:cBhvr>
                                    </p:animEffect>
                                    <p:anim calcmode="lin" valueType="num">
                                      <p:cBhvr>
                                        <p:cTn id="22"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6A4FF-D9B9-66A9-C90B-88091BA8D5A1}"/>
              </a:ext>
            </a:extLst>
          </p:cNvPr>
          <p:cNvSpPr>
            <a:spLocks noGrp="1"/>
          </p:cNvSpPr>
          <p:nvPr>
            <p:ph type="title"/>
          </p:nvPr>
        </p:nvSpPr>
        <p:spPr>
          <a:solidFill>
            <a:srgbClr val="002060"/>
          </a:solidFill>
        </p:spPr>
        <p:txBody>
          <a:bodyPr/>
          <a:lstStyle/>
          <a:p>
            <a:r>
              <a:rPr lang="en-US" dirty="0">
                <a:solidFill>
                  <a:schemeClr val="bg1"/>
                </a:solidFill>
              </a:rPr>
              <a:t>Procedural Justice Theory</a:t>
            </a:r>
          </a:p>
        </p:txBody>
      </p:sp>
      <p:sp>
        <p:nvSpPr>
          <p:cNvPr id="5" name="Content Placeholder 4">
            <a:extLst>
              <a:ext uri="{FF2B5EF4-FFF2-40B4-BE49-F238E27FC236}">
                <a16:creationId xmlns:a16="http://schemas.microsoft.com/office/drawing/2014/main" id="{A4BB91B6-2927-F6D2-A49F-FD779010ADA7}"/>
              </a:ext>
            </a:extLst>
          </p:cNvPr>
          <p:cNvSpPr>
            <a:spLocks noGrp="1"/>
          </p:cNvSpPr>
          <p:nvPr>
            <p:ph sz="half" idx="1"/>
          </p:nvPr>
        </p:nvSpPr>
        <p:spPr/>
        <p:txBody>
          <a:bodyPr>
            <a:normAutofit fontScale="92500" lnSpcReduction="10000"/>
          </a:bodyPr>
          <a:lstStyle/>
          <a:p>
            <a:r>
              <a:rPr lang="en-GB" b="1" i="1" dirty="0">
                <a:solidFill>
                  <a:srgbClr val="7030A0"/>
                </a:solidFill>
              </a:rPr>
              <a:t>Quality of Decision making procedures</a:t>
            </a:r>
          </a:p>
          <a:p>
            <a:r>
              <a:rPr lang="en-GB" b="1" i="1" dirty="0">
                <a:solidFill>
                  <a:srgbClr val="7030A0"/>
                </a:solidFill>
              </a:rPr>
              <a:t>Quality of treatment</a:t>
            </a:r>
          </a:p>
          <a:p>
            <a:endParaRPr lang="en-GB" b="1" dirty="0">
              <a:solidFill>
                <a:srgbClr val="002060"/>
              </a:solidFill>
            </a:endParaRPr>
          </a:p>
          <a:p>
            <a:pPr marL="514350" indent="-514350">
              <a:buFont typeface="+mj-lt"/>
              <a:buAutoNum type="arabicPeriod"/>
            </a:pPr>
            <a:r>
              <a:rPr lang="en-GB" b="1" dirty="0">
                <a:solidFill>
                  <a:srgbClr val="002060"/>
                </a:solidFill>
              </a:rPr>
              <a:t>Voice</a:t>
            </a:r>
          </a:p>
          <a:p>
            <a:pPr marL="514350" indent="-514350">
              <a:buFont typeface="+mj-lt"/>
              <a:buAutoNum type="arabicPeriod"/>
            </a:pPr>
            <a:r>
              <a:rPr lang="en-GB" b="1" dirty="0">
                <a:solidFill>
                  <a:srgbClr val="002060"/>
                </a:solidFill>
              </a:rPr>
              <a:t>Trustworthy motives</a:t>
            </a:r>
          </a:p>
          <a:p>
            <a:pPr marL="514350" indent="-514350">
              <a:buFont typeface="+mj-lt"/>
              <a:buAutoNum type="arabicPeriod"/>
            </a:pPr>
            <a:r>
              <a:rPr lang="en-GB" b="1" dirty="0">
                <a:solidFill>
                  <a:srgbClr val="002060"/>
                </a:solidFill>
              </a:rPr>
              <a:t>Dignity &amp; respect</a:t>
            </a:r>
          </a:p>
          <a:p>
            <a:pPr marL="514350" indent="-514350">
              <a:buFont typeface="+mj-lt"/>
              <a:buAutoNum type="arabicPeriod"/>
            </a:pPr>
            <a:r>
              <a:rPr lang="en-GB" b="1" dirty="0">
                <a:solidFill>
                  <a:srgbClr val="002060"/>
                </a:solidFill>
              </a:rPr>
              <a:t>Neutrality in decision making</a:t>
            </a:r>
          </a:p>
          <a:p>
            <a:endParaRPr lang="en-GB" dirty="0"/>
          </a:p>
        </p:txBody>
      </p:sp>
      <p:sp>
        <p:nvSpPr>
          <p:cNvPr id="6" name="Content Placeholder 5">
            <a:extLst>
              <a:ext uri="{FF2B5EF4-FFF2-40B4-BE49-F238E27FC236}">
                <a16:creationId xmlns:a16="http://schemas.microsoft.com/office/drawing/2014/main" id="{10A07EA3-7030-A3AA-88BE-ADE4F377EA36}"/>
              </a:ext>
            </a:extLst>
          </p:cNvPr>
          <p:cNvSpPr>
            <a:spLocks noGrp="1"/>
          </p:cNvSpPr>
          <p:nvPr>
            <p:ph sz="half" idx="2"/>
          </p:nvPr>
        </p:nvSpPr>
        <p:spPr/>
        <p:txBody>
          <a:bodyPr>
            <a:normAutofit fontScale="92500" lnSpcReduction="10000"/>
          </a:bodyPr>
          <a:lstStyle/>
          <a:p>
            <a:endParaRPr lang="en-GB"/>
          </a:p>
        </p:txBody>
      </p:sp>
      <p:pic>
        <p:nvPicPr>
          <p:cNvPr id="4" name="Picture 3">
            <a:extLst>
              <a:ext uri="{FF2B5EF4-FFF2-40B4-BE49-F238E27FC236}">
                <a16:creationId xmlns:a16="http://schemas.microsoft.com/office/drawing/2014/main" id="{C0DE9889-2FCA-D34E-CEE8-DE4937F2171A}"/>
              </a:ext>
            </a:extLst>
          </p:cNvPr>
          <p:cNvPicPr>
            <a:picLocks noChangeAspect="1"/>
          </p:cNvPicPr>
          <p:nvPr/>
        </p:nvPicPr>
        <p:blipFill>
          <a:blip r:embed="rId3"/>
          <a:stretch>
            <a:fillRect/>
          </a:stretch>
        </p:blipFill>
        <p:spPr>
          <a:xfrm>
            <a:off x="4648200" y="1600201"/>
            <a:ext cx="4038600" cy="3989040"/>
          </a:xfrm>
          <a:prstGeom prst="rect">
            <a:avLst/>
          </a:prstGeom>
        </p:spPr>
      </p:pic>
    </p:spTree>
    <p:extLst>
      <p:ext uri="{BB962C8B-B14F-4D97-AF65-F5344CB8AC3E}">
        <p14:creationId xmlns:p14="http://schemas.microsoft.com/office/powerpoint/2010/main" val="2305666902"/>
      </p:ext>
    </p:extLst>
  </p:cSld>
  <p:clrMapOvr>
    <a:masterClrMapping/>
  </p:clrMapOvr>
  <mc:AlternateContent xmlns:mc="http://schemas.openxmlformats.org/markup-compatibility/2006" xmlns:p14="http://schemas.microsoft.com/office/powerpoint/2010/main">
    <mc:Choice Requires="p14">
      <p:transition spd="slow" p14:dur="2000" advTm="395520"/>
    </mc:Choice>
    <mc:Fallback xmlns="">
      <p:transition spd="slow" advTm="3955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5" end="5"/>
                                            </p:txEl>
                                          </p:spTgt>
                                        </p:tgtEl>
                                        <p:attrNameLst>
                                          <p:attrName>style.visibility</p:attrName>
                                        </p:attrNameLst>
                                      </p:cBhvr>
                                      <p:to>
                                        <p:strVal val="visible"/>
                                      </p:to>
                                    </p:set>
                                    <p:animEffect transition="in" filter="fade">
                                      <p:cBhvr>
                                        <p:cTn id="35" dur="1000"/>
                                        <p:tgtEl>
                                          <p:spTgt spid="5">
                                            <p:txEl>
                                              <p:pRg st="5" end="5"/>
                                            </p:txEl>
                                          </p:spTgt>
                                        </p:tgtEl>
                                      </p:cBhvr>
                                    </p:animEffect>
                                    <p:anim calcmode="lin" valueType="num">
                                      <p:cBhvr>
                                        <p:cTn id="36"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6" end="6"/>
                                            </p:txEl>
                                          </p:spTgt>
                                        </p:tgtEl>
                                        <p:attrNameLst>
                                          <p:attrName>style.visibility</p:attrName>
                                        </p:attrNameLst>
                                      </p:cBhvr>
                                      <p:to>
                                        <p:strVal val="visible"/>
                                      </p:to>
                                    </p:set>
                                    <p:animEffect transition="in" filter="fade">
                                      <p:cBhvr>
                                        <p:cTn id="42" dur="1000"/>
                                        <p:tgtEl>
                                          <p:spTgt spid="5">
                                            <p:txEl>
                                              <p:pRg st="6" end="6"/>
                                            </p:txEl>
                                          </p:spTgt>
                                        </p:tgtEl>
                                      </p:cBhvr>
                                    </p:animEffect>
                                    <p:anim calcmode="lin" valueType="num">
                                      <p:cBhvr>
                                        <p:cTn id="4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2C65A-1056-AD81-8EDF-3D42E48919AA}"/>
              </a:ext>
            </a:extLst>
          </p:cNvPr>
          <p:cNvSpPr>
            <a:spLocks noGrp="1"/>
          </p:cNvSpPr>
          <p:nvPr>
            <p:ph type="title"/>
          </p:nvPr>
        </p:nvSpPr>
        <p:spPr>
          <a:solidFill>
            <a:srgbClr val="002060"/>
          </a:solidFill>
        </p:spPr>
        <p:txBody>
          <a:bodyPr/>
          <a:lstStyle/>
          <a:p>
            <a:r>
              <a:rPr lang="en-US" dirty="0">
                <a:solidFill>
                  <a:schemeClr val="bg1"/>
                </a:solidFill>
              </a:rPr>
              <a:t>Fairness &amp; procedural Justice. </a:t>
            </a:r>
          </a:p>
        </p:txBody>
      </p:sp>
      <p:sp>
        <p:nvSpPr>
          <p:cNvPr id="3" name="Content Placeholder 2">
            <a:extLst>
              <a:ext uri="{FF2B5EF4-FFF2-40B4-BE49-F238E27FC236}">
                <a16:creationId xmlns:a16="http://schemas.microsoft.com/office/drawing/2014/main" id="{6B5BB516-56CB-3ABE-D710-180860D6E139}"/>
              </a:ext>
            </a:extLst>
          </p:cNvPr>
          <p:cNvSpPr>
            <a:spLocks noGrp="1"/>
          </p:cNvSpPr>
          <p:nvPr>
            <p:ph sz="half" idx="1"/>
          </p:nvPr>
        </p:nvSpPr>
        <p:spPr/>
        <p:txBody>
          <a:bodyPr>
            <a:normAutofit fontScale="92500"/>
          </a:bodyPr>
          <a:lstStyle/>
          <a:p>
            <a:pPr algn="just"/>
            <a:endParaRPr lang="en-GB" sz="1500" dirty="0"/>
          </a:p>
          <a:p>
            <a:pPr marL="0" indent="0" algn="just">
              <a:buNone/>
            </a:pPr>
            <a:endParaRPr lang="en-GB" sz="2000" dirty="0"/>
          </a:p>
          <a:p>
            <a:pPr algn="just"/>
            <a:endParaRPr lang="en-US" sz="2000" dirty="0"/>
          </a:p>
          <a:p>
            <a:pPr algn="just"/>
            <a:endParaRPr lang="en-US" sz="2000" b="1" dirty="0"/>
          </a:p>
        </p:txBody>
      </p:sp>
      <p:sp>
        <p:nvSpPr>
          <p:cNvPr id="4" name="Content Placeholder 3">
            <a:extLst>
              <a:ext uri="{FF2B5EF4-FFF2-40B4-BE49-F238E27FC236}">
                <a16:creationId xmlns:a16="http://schemas.microsoft.com/office/drawing/2014/main" id="{466BA49B-6BD3-3CDE-B455-42DC40A75261}"/>
              </a:ext>
            </a:extLst>
          </p:cNvPr>
          <p:cNvSpPr>
            <a:spLocks noGrp="1"/>
          </p:cNvSpPr>
          <p:nvPr>
            <p:ph sz="half" idx="2"/>
          </p:nvPr>
        </p:nvSpPr>
        <p:spPr/>
        <p:txBody>
          <a:bodyPr>
            <a:normAutofit fontScale="92500"/>
          </a:bodyPr>
          <a:lstStyle/>
          <a:p>
            <a:r>
              <a:rPr lang="en-GB" dirty="0"/>
              <a:t>“..legitimacy is partly dependent on the extent to which policing is seen as conducted in a procedurally fair way”</a:t>
            </a:r>
          </a:p>
          <a:p>
            <a:r>
              <a:rPr lang="en-GB" dirty="0"/>
              <a:t>Distinction required between outcomes and fairness of process</a:t>
            </a:r>
          </a:p>
          <a:p>
            <a:endParaRPr lang="en-GB" dirty="0"/>
          </a:p>
        </p:txBody>
      </p:sp>
      <p:pic>
        <p:nvPicPr>
          <p:cNvPr id="5" name="Picture 4">
            <a:extLst>
              <a:ext uri="{FF2B5EF4-FFF2-40B4-BE49-F238E27FC236}">
                <a16:creationId xmlns:a16="http://schemas.microsoft.com/office/drawing/2014/main" id="{5D7A2754-FF11-47AF-F3BF-40C78905AF23}"/>
              </a:ext>
            </a:extLst>
          </p:cNvPr>
          <p:cNvPicPr>
            <a:picLocks noChangeAspect="1"/>
          </p:cNvPicPr>
          <p:nvPr/>
        </p:nvPicPr>
        <p:blipFill>
          <a:blip r:embed="rId3"/>
          <a:stretch>
            <a:fillRect/>
          </a:stretch>
        </p:blipFill>
        <p:spPr>
          <a:xfrm>
            <a:off x="529912" y="1655223"/>
            <a:ext cx="3965888" cy="3274586"/>
          </a:xfrm>
          <a:prstGeom prst="rect">
            <a:avLst/>
          </a:prstGeom>
        </p:spPr>
      </p:pic>
    </p:spTree>
    <p:extLst>
      <p:ext uri="{BB962C8B-B14F-4D97-AF65-F5344CB8AC3E}">
        <p14:creationId xmlns:p14="http://schemas.microsoft.com/office/powerpoint/2010/main" val="526678769"/>
      </p:ext>
    </p:extLst>
  </p:cSld>
  <p:clrMapOvr>
    <a:masterClrMapping/>
  </p:clrMapOvr>
  <mc:AlternateContent xmlns:mc="http://schemas.openxmlformats.org/markup-compatibility/2006" xmlns:p14="http://schemas.microsoft.com/office/powerpoint/2010/main">
    <mc:Choice Requires="p14">
      <p:transition spd="slow" p14:dur="2000" advTm="343893"/>
    </mc:Choice>
    <mc:Fallback xmlns="">
      <p:transition spd="slow" advTm="34389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D81B1-AC82-6C16-00FC-B90F06EE8C30}"/>
              </a:ext>
            </a:extLst>
          </p:cNvPr>
          <p:cNvSpPr>
            <a:spLocks noGrp="1"/>
          </p:cNvSpPr>
          <p:nvPr>
            <p:ph type="title"/>
          </p:nvPr>
        </p:nvSpPr>
        <p:spPr>
          <a:solidFill>
            <a:srgbClr val="002060"/>
          </a:solidFill>
        </p:spPr>
        <p:txBody>
          <a:bodyPr>
            <a:normAutofit/>
          </a:bodyPr>
          <a:lstStyle/>
          <a:p>
            <a:r>
              <a:rPr lang="en-US" sz="3200" b="1" dirty="0">
                <a:solidFill>
                  <a:schemeClr val="bg1"/>
                </a:solidFill>
              </a:rPr>
              <a:t> NPCC Diversity, Equality &amp; Inclusion Strategy </a:t>
            </a:r>
          </a:p>
        </p:txBody>
      </p:sp>
      <p:pic>
        <p:nvPicPr>
          <p:cNvPr id="8" name="Content Placeholder 7" descr="A cover of a book with hands painted&#10;&#10;Description automatically generated">
            <a:extLst>
              <a:ext uri="{FF2B5EF4-FFF2-40B4-BE49-F238E27FC236}">
                <a16:creationId xmlns:a16="http://schemas.microsoft.com/office/drawing/2014/main" id="{DF5D8E95-95FC-CACF-6B66-97C52744910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03664" y="1547550"/>
            <a:ext cx="2734057" cy="3762900"/>
          </a:xfrm>
        </p:spPr>
      </p:pic>
      <p:sp>
        <p:nvSpPr>
          <p:cNvPr id="10" name="TextBox 9">
            <a:extLst>
              <a:ext uri="{FF2B5EF4-FFF2-40B4-BE49-F238E27FC236}">
                <a16:creationId xmlns:a16="http://schemas.microsoft.com/office/drawing/2014/main" id="{08BC20D0-711A-E429-1151-CADDDE817120}"/>
              </a:ext>
            </a:extLst>
          </p:cNvPr>
          <p:cNvSpPr txBox="1"/>
          <p:nvPr/>
        </p:nvSpPr>
        <p:spPr>
          <a:xfrm>
            <a:off x="4293705" y="2590297"/>
            <a:ext cx="4572000" cy="1200329"/>
          </a:xfrm>
          <a:prstGeom prst="rect">
            <a:avLst/>
          </a:prstGeom>
          <a:noFill/>
        </p:spPr>
        <p:txBody>
          <a:bodyPr wrap="square">
            <a:spAutoFit/>
          </a:bodyPr>
          <a:lstStyle/>
          <a:p>
            <a:r>
              <a:rPr lang="en-GB" dirty="0"/>
              <a:t>https://www.npcc.police.uk/SysSiteAssets/media/downloads/publications/publications-log/2018/npcc-diversity-equality--inclusion-strategy-2018-2025.pdf</a:t>
            </a:r>
          </a:p>
        </p:txBody>
      </p:sp>
    </p:spTree>
    <p:extLst>
      <p:ext uri="{BB962C8B-B14F-4D97-AF65-F5344CB8AC3E}">
        <p14:creationId xmlns:p14="http://schemas.microsoft.com/office/powerpoint/2010/main" val="4203544112"/>
      </p:ext>
    </p:extLst>
  </p:cSld>
  <p:clrMapOvr>
    <a:masterClrMapping/>
  </p:clrMapOvr>
  <mc:AlternateContent xmlns:mc="http://schemas.openxmlformats.org/markup-compatibility/2006" xmlns:p14="http://schemas.microsoft.com/office/powerpoint/2010/main">
    <mc:Choice Requires="p14">
      <p:transition spd="slow" p14:dur="2000" advTm="47872"/>
    </mc:Choice>
    <mc:Fallback xmlns="">
      <p:transition spd="slow" advTm="4787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A6B0B-F10F-615E-120C-0253DA5FC806}"/>
              </a:ext>
            </a:extLst>
          </p:cNvPr>
          <p:cNvSpPr>
            <a:spLocks noGrp="1"/>
          </p:cNvSpPr>
          <p:nvPr>
            <p:ph type="title"/>
          </p:nvPr>
        </p:nvSpPr>
        <p:spPr>
          <a:solidFill>
            <a:srgbClr val="002060"/>
          </a:solidFill>
        </p:spPr>
        <p:txBody>
          <a:bodyPr>
            <a:normAutofit/>
          </a:bodyPr>
          <a:lstStyle/>
          <a:p>
            <a:r>
              <a:rPr lang="en-US" sz="3200" b="1" dirty="0">
                <a:solidFill>
                  <a:schemeClr val="bg1"/>
                </a:solidFill>
              </a:rPr>
              <a:t>NPCC  Strategy – 3 Key elements</a:t>
            </a:r>
            <a:endParaRPr lang="en-US" sz="3200" dirty="0">
              <a:solidFill>
                <a:schemeClr val="bg1"/>
              </a:solidFill>
            </a:endParaRPr>
          </a:p>
        </p:txBody>
      </p:sp>
      <p:pic>
        <p:nvPicPr>
          <p:cNvPr id="4" name="Content Placeholder 3">
            <a:extLst>
              <a:ext uri="{FF2B5EF4-FFF2-40B4-BE49-F238E27FC236}">
                <a16:creationId xmlns:a16="http://schemas.microsoft.com/office/drawing/2014/main" id="{0373545E-809D-2B1A-DB30-E22070F8B82A}"/>
              </a:ext>
            </a:extLst>
          </p:cNvPr>
          <p:cNvPicPr>
            <a:picLocks noGrp="1" noChangeAspect="1"/>
          </p:cNvPicPr>
          <p:nvPr>
            <p:ph idx="1"/>
          </p:nvPr>
        </p:nvPicPr>
        <p:blipFill>
          <a:blip r:embed="rId3"/>
          <a:stretch>
            <a:fillRect/>
          </a:stretch>
        </p:blipFill>
        <p:spPr>
          <a:xfrm>
            <a:off x="1188884" y="1600200"/>
            <a:ext cx="6766231" cy="3916363"/>
          </a:xfrm>
          <a:prstGeom prst="rect">
            <a:avLst/>
          </a:prstGeom>
        </p:spPr>
      </p:pic>
    </p:spTree>
    <p:extLst>
      <p:ext uri="{BB962C8B-B14F-4D97-AF65-F5344CB8AC3E}">
        <p14:creationId xmlns:p14="http://schemas.microsoft.com/office/powerpoint/2010/main" val="3941036394"/>
      </p:ext>
    </p:extLst>
  </p:cSld>
  <p:clrMapOvr>
    <a:masterClrMapping/>
  </p:clrMapOvr>
  <mc:AlternateContent xmlns:mc="http://schemas.openxmlformats.org/markup-compatibility/2006" xmlns:p14="http://schemas.microsoft.com/office/powerpoint/2010/main">
    <mc:Choice Requires="p14">
      <p:transition spd="slow" p14:dur="2000" advTm="14378"/>
    </mc:Choice>
    <mc:Fallback xmlns="">
      <p:transition spd="slow" advTm="1437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6AAE3-5F5A-C7EC-3EC7-8EFC72501EEF}"/>
              </a:ext>
            </a:extLst>
          </p:cNvPr>
          <p:cNvSpPr>
            <a:spLocks noGrp="1"/>
          </p:cNvSpPr>
          <p:nvPr>
            <p:ph type="title"/>
          </p:nvPr>
        </p:nvSpPr>
        <p:spPr>
          <a:solidFill>
            <a:srgbClr val="002060"/>
          </a:solidFill>
        </p:spPr>
        <p:txBody>
          <a:bodyPr>
            <a:noAutofit/>
          </a:bodyPr>
          <a:lstStyle/>
          <a:p>
            <a:r>
              <a:rPr lang="en-US" sz="3200" b="1" dirty="0">
                <a:solidFill>
                  <a:schemeClr val="bg1"/>
                </a:solidFill>
              </a:rPr>
              <a:t>NPCC</a:t>
            </a:r>
            <a:r>
              <a:rPr lang="en-US" sz="3200" b="1" dirty="0"/>
              <a:t> </a:t>
            </a:r>
            <a:r>
              <a:rPr lang="en-US" sz="3200" b="1" dirty="0">
                <a:solidFill>
                  <a:schemeClr val="bg1"/>
                </a:solidFill>
              </a:rPr>
              <a:t>Diversity, Equality&amp; Inclusion Strategy </a:t>
            </a:r>
            <a:endParaRPr lang="en-US" sz="3200" dirty="0">
              <a:solidFill>
                <a:schemeClr val="bg1"/>
              </a:solidFill>
            </a:endParaRPr>
          </a:p>
        </p:txBody>
      </p:sp>
      <p:pic>
        <p:nvPicPr>
          <p:cNvPr id="4" name="Content Placeholder 3">
            <a:extLst>
              <a:ext uri="{FF2B5EF4-FFF2-40B4-BE49-F238E27FC236}">
                <a16:creationId xmlns:a16="http://schemas.microsoft.com/office/drawing/2014/main" id="{64165BFA-8033-8392-FAB2-96162C033D95}"/>
              </a:ext>
            </a:extLst>
          </p:cNvPr>
          <p:cNvPicPr>
            <a:picLocks noGrp="1" noChangeAspect="1"/>
          </p:cNvPicPr>
          <p:nvPr>
            <p:ph sz="half" idx="1"/>
          </p:nvPr>
        </p:nvPicPr>
        <p:blipFill>
          <a:blip r:embed="rId3"/>
          <a:stretch>
            <a:fillRect/>
          </a:stretch>
        </p:blipFill>
        <p:spPr>
          <a:xfrm>
            <a:off x="457200" y="1705923"/>
            <a:ext cx="4038600" cy="3777941"/>
          </a:xfrm>
          <a:prstGeom prst="rect">
            <a:avLst/>
          </a:prstGeom>
        </p:spPr>
      </p:pic>
      <p:sp>
        <p:nvSpPr>
          <p:cNvPr id="3" name="Content Placeholder 2">
            <a:extLst>
              <a:ext uri="{FF2B5EF4-FFF2-40B4-BE49-F238E27FC236}">
                <a16:creationId xmlns:a16="http://schemas.microsoft.com/office/drawing/2014/main" id="{A6ADB120-8167-8004-B152-26DDC1885EEB}"/>
              </a:ext>
            </a:extLst>
          </p:cNvPr>
          <p:cNvSpPr>
            <a:spLocks noGrp="1"/>
          </p:cNvSpPr>
          <p:nvPr>
            <p:ph sz="half" idx="2"/>
          </p:nvPr>
        </p:nvSpPr>
        <p:spPr/>
        <p:txBody>
          <a:bodyPr/>
          <a:lstStyle/>
          <a:p>
            <a:endParaRPr lang="en-GB"/>
          </a:p>
        </p:txBody>
      </p:sp>
      <p:pic>
        <p:nvPicPr>
          <p:cNvPr id="5" name="Picture 4">
            <a:extLst>
              <a:ext uri="{FF2B5EF4-FFF2-40B4-BE49-F238E27FC236}">
                <a16:creationId xmlns:a16="http://schemas.microsoft.com/office/drawing/2014/main" id="{E96C9C92-30CB-C7BB-57B6-200A3AE013EE}"/>
              </a:ext>
            </a:extLst>
          </p:cNvPr>
          <p:cNvPicPr>
            <a:picLocks noChangeAspect="1"/>
          </p:cNvPicPr>
          <p:nvPr/>
        </p:nvPicPr>
        <p:blipFill>
          <a:blip r:embed="rId4"/>
          <a:stretch>
            <a:fillRect/>
          </a:stretch>
        </p:blipFill>
        <p:spPr>
          <a:xfrm>
            <a:off x="4648200" y="1650655"/>
            <a:ext cx="4038600" cy="3728327"/>
          </a:xfrm>
          <a:prstGeom prst="rect">
            <a:avLst/>
          </a:prstGeom>
        </p:spPr>
      </p:pic>
    </p:spTree>
    <p:extLst>
      <p:ext uri="{BB962C8B-B14F-4D97-AF65-F5344CB8AC3E}">
        <p14:creationId xmlns:p14="http://schemas.microsoft.com/office/powerpoint/2010/main" val="124584553"/>
      </p:ext>
    </p:extLst>
  </p:cSld>
  <p:clrMapOvr>
    <a:masterClrMapping/>
  </p:clrMapOvr>
  <mc:AlternateContent xmlns:mc="http://schemas.openxmlformats.org/markup-compatibility/2006" xmlns:p14="http://schemas.microsoft.com/office/powerpoint/2010/main">
    <mc:Choice Requires="p14">
      <p:transition spd="slow" p14:dur="2000" advTm="122304"/>
    </mc:Choice>
    <mc:Fallback xmlns="">
      <p:transition spd="slow" advTm="122304"/>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9C83E-B137-F976-4288-5768469B654B}"/>
              </a:ext>
            </a:extLst>
          </p:cNvPr>
          <p:cNvSpPr>
            <a:spLocks noGrp="1"/>
          </p:cNvSpPr>
          <p:nvPr>
            <p:ph type="title"/>
          </p:nvPr>
        </p:nvSpPr>
        <p:spPr>
          <a:solidFill>
            <a:srgbClr val="002060"/>
          </a:solidFill>
        </p:spPr>
        <p:txBody>
          <a:bodyPr/>
          <a:lstStyle/>
          <a:p>
            <a:r>
              <a:rPr lang="en-US" dirty="0">
                <a:solidFill>
                  <a:schemeClr val="bg1"/>
                </a:solidFill>
              </a:rPr>
              <a:t>Equality Legislation</a:t>
            </a:r>
          </a:p>
        </p:txBody>
      </p:sp>
      <p:sp>
        <p:nvSpPr>
          <p:cNvPr id="3" name="Content Placeholder 2">
            <a:extLst>
              <a:ext uri="{FF2B5EF4-FFF2-40B4-BE49-F238E27FC236}">
                <a16:creationId xmlns:a16="http://schemas.microsoft.com/office/drawing/2014/main" id="{89761648-75A0-72E7-93A5-7A094BB83EF9}"/>
              </a:ext>
            </a:extLst>
          </p:cNvPr>
          <p:cNvSpPr>
            <a:spLocks noGrp="1"/>
          </p:cNvSpPr>
          <p:nvPr>
            <p:ph idx="1"/>
          </p:nvPr>
        </p:nvSpPr>
        <p:spPr>
          <a:xfrm>
            <a:off x="457200" y="1470484"/>
            <a:ext cx="5247861" cy="3917032"/>
          </a:xfrm>
        </p:spPr>
        <p:txBody>
          <a:bodyPr>
            <a:normAutofit fontScale="92500" lnSpcReduction="10000"/>
          </a:bodyPr>
          <a:lstStyle/>
          <a:p>
            <a:r>
              <a:rPr lang="en-GB" sz="1900" dirty="0"/>
              <a:t>Equality Act 2010 legally protects people from discrimination in the workplace and in wider society. </a:t>
            </a:r>
          </a:p>
          <a:p>
            <a:r>
              <a:rPr lang="en-GB" sz="1900" dirty="0"/>
              <a:t>Public Sector Equality Duty (PSED) came into force across Great Britain on 5 April 2011.</a:t>
            </a:r>
          </a:p>
          <a:p>
            <a:r>
              <a:rPr lang="en-GB" sz="1900" dirty="0"/>
              <a:t>The PSED duty applies to public bodies and others carrying out public functions. It also requires that public bodies have due regard to the need to: </a:t>
            </a:r>
          </a:p>
          <a:p>
            <a:pPr lvl="1"/>
            <a:r>
              <a:rPr lang="en-GB" sz="1900" dirty="0"/>
              <a:t>eliminate discrimination </a:t>
            </a:r>
          </a:p>
          <a:p>
            <a:pPr lvl="1"/>
            <a:r>
              <a:rPr lang="en-GB" sz="1900" dirty="0"/>
              <a:t>advance equality of opportunity </a:t>
            </a:r>
          </a:p>
          <a:p>
            <a:pPr lvl="1"/>
            <a:r>
              <a:rPr lang="en-GB" sz="1900" dirty="0"/>
              <a:t>foster good relations between different people </a:t>
            </a:r>
          </a:p>
          <a:p>
            <a:pPr marL="457200" lvl="1" indent="0">
              <a:buNone/>
            </a:pPr>
            <a:r>
              <a:rPr lang="en-GB" sz="1900" dirty="0"/>
              <a:t>when carrying out their activities </a:t>
            </a:r>
          </a:p>
          <a:p>
            <a:endParaRPr lang="en-US" dirty="0"/>
          </a:p>
        </p:txBody>
      </p:sp>
      <p:pic>
        <p:nvPicPr>
          <p:cNvPr id="4" name="Picture 3">
            <a:extLst>
              <a:ext uri="{FF2B5EF4-FFF2-40B4-BE49-F238E27FC236}">
                <a16:creationId xmlns:a16="http://schemas.microsoft.com/office/drawing/2014/main" id="{DFDC8306-B981-CABB-D790-A2D636FBFFDC}"/>
              </a:ext>
            </a:extLst>
          </p:cNvPr>
          <p:cNvPicPr>
            <a:picLocks noChangeAspect="1"/>
          </p:cNvPicPr>
          <p:nvPr/>
        </p:nvPicPr>
        <p:blipFill>
          <a:blip r:embed="rId3"/>
          <a:stretch>
            <a:fillRect/>
          </a:stretch>
        </p:blipFill>
        <p:spPr>
          <a:xfrm>
            <a:off x="5439603" y="3753116"/>
            <a:ext cx="3505614" cy="1544847"/>
          </a:xfrm>
          <a:prstGeom prst="rect">
            <a:avLst/>
          </a:prstGeom>
        </p:spPr>
      </p:pic>
    </p:spTree>
    <p:extLst>
      <p:ext uri="{BB962C8B-B14F-4D97-AF65-F5344CB8AC3E}">
        <p14:creationId xmlns:p14="http://schemas.microsoft.com/office/powerpoint/2010/main" val="3476021549"/>
      </p:ext>
    </p:extLst>
  </p:cSld>
  <p:clrMapOvr>
    <a:masterClrMapping/>
  </p:clrMapOvr>
  <mc:AlternateContent xmlns:mc="http://schemas.openxmlformats.org/markup-compatibility/2006" xmlns:p14="http://schemas.microsoft.com/office/powerpoint/2010/main">
    <mc:Choice Requires="p14">
      <p:transition spd="slow" p14:dur="2000" advTm="36330"/>
    </mc:Choice>
    <mc:Fallback xmlns="">
      <p:transition spd="slow" advTm="3633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2AACD-799F-AD86-CA34-775645593635}"/>
              </a:ext>
            </a:extLst>
          </p:cNvPr>
          <p:cNvSpPr>
            <a:spLocks noGrp="1"/>
          </p:cNvSpPr>
          <p:nvPr>
            <p:ph type="title"/>
          </p:nvPr>
        </p:nvSpPr>
        <p:spPr>
          <a:solidFill>
            <a:srgbClr val="002060"/>
          </a:solidFill>
        </p:spPr>
        <p:txBody>
          <a:bodyPr/>
          <a:lstStyle/>
          <a:p>
            <a:r>
              <a:rPr lang="en-GB" dirty="0">
                <a:solidFill>
                  <a:schemeClr val="bg1"/>
                </a:solidFill>
              </a:rPr>
              <a:t>Equality &amp; Racism in the UK</a:t>
            </a:r>
          </a:p>
        </p:txBody>
      </p:sp>
      <p:graphicFrame>
        <p:nvGraphicFramePr>
          <p:cNvPr id="6" name="Content Placeholder 5">
            <a:extLst>
              <a:ext uri="{FF2B5EF4-FFF2-40B4-BE49-F238E27FC236}">
                <a16:creationId xmlns:a16="http://schemas.microsoft.com/office/drawing/2014/main" id="{DD4AA54E-1B8C-CF0F-51B9-564E3C4A5E07}"/>
              </a:ext>
            </a:extLst>
          </p:cNvPr>
          <p:cNvGraphicFramePr>
            <a:graphicFrameLocks noGrp="1"/>
          </p:cNvGraphicFramePr>
          <p:nvPr>
            <p:ph idx="1"/>
            <p:extLst>
              <p:ext uri="{D42A27DB-BD31-4B8C-83A1-F6EECF244321}">
                <p14:modId xmlns:p14="http://schemas.microsoft.com/office/powerpoint/2010/main" val="2720571560"/>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49248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5A828-9BC2-3053-3BEE-4305B5952747}"/>
              </a:ext>
            </a:extLst>
          </p:cNvPr>
          <p:cNvSpPr>
            <a:spLocks noGrp="1"/>
          </p:cNvSpPr>
          <p:nvPr>
            <p:ph type="title"/>
          </p:nvPr>
        </p:nvSpPr>
        <p:spPr>
          <a:solidFill>
            <a:srgbClr val="002060"/>
          </a:solidFill>
        </p:spPr>
        <p:txBody>
          <a:bodyPr>
            <a:normAutofit fontScale="90000"/>
          </a:bodyPr>
          <a:lstStyle/>
          <a:p>
            <a:r>
              <a:rPr lang="en-GB" dirty="0">
                <a:solidFill>
                  <a:schemeClr val="bg1"/>
                </a:solidFill>
              </a:rPr>
              <a:t>Police Legitimacy &amp; Policing Diverse Communities </a:t>
            </a:r>
          </a:p>
        </p:txBody>
      </p:sp>
      <p:sp>
        <p:nvSpPr>
          <p:cNvPr id="5" name="Content Placeholder 4">
            <a:extLst>
              <a:ext uri="{FF2B5EF4-FFF2-40B4-BE49-F238E27FC236}">
                <a16:creationId xmlns:a16="http://schemas.microsoft.com/office/drawing/2014/main" id="{D13BD397-FBBA-B684-29CE-2C35C31B6B0D}"/>
              </a:ext>
            </a:extLst>
          </p:cNvPr>
          <p:cNvSpPr>
            <a:spLocks noGrp="1"/>
          </p:cNvSpPr>
          <p:nvPr>
            <p:ph sz="half" idx="1"/>
          </p:nvPr>
        </p:nvSpPr>
        <p:spPr/>
        <p:txBody>
          <a:bodyPr>
            <a:normAutofit/>
          </a:bodyPr>
          <a:lstStyle/>
          <a:p>
            <a:pPr marL="0" indent="0">
              <a:buNone/>
            </a:pPr>
            <a:r>
              <a:rPr lang="en-GB" dirty="0"/>
              <a:t>Key findings:</a:t>
            </a:r>
          </a:p>
          <a:p>
            <a:r>
              <a:rPr lang="en-GB" dirty="0"/>
              <a:t>“Perception is that all issues regarding racism and violence is confined to US”</a:t>
            </a:r>
          </a:p>
          <a:p>
            <a:r>
              <a:rPr lang="en-GB" dirty="0"/>
              <a:t>“stop/search as a focal point of policing and race”</a:t>
            </a:r>
          </a:p>
        </p:txBody>
      </p:sp>
      <p:graphicFrame>
        <p:nvGraphicFramePr>
          <p:cNvPr id="7" name="Content Placeholder 6">
            <a:extLst>
              <a:ext uri="{FF2B5EF4-FFF2-40B4-BE49-F238E27FC236}">
                <a16:creationId xmlns:a16="http://schemas.microsoft.com/office/drawing/2014/main" id="{5944E8EB-027E-4502-6D27-57C58880E56A}"/>
              </a:ext>
            </a:extLst>
          </p:cNvPr>
          <p:cNvGraphicFramePr>
            <a:graphicFrameLocks noGrp="1"/>
          </p:cNvGraphicFramePr>
          <p:nvPr>
            <p:ph sz="half" idx="2"/>
            <p:extLst>
              <p:ext uri="{D42A27DB-BD31-4B8C-83A1-F6EECF244321}">
                <p14:modId xmlns:p14="http://schemas.microsoft.com/office/powerpoint/2010/main" val="3622031663"/>
              </p:ext>
            </p:extLst>
          </p:nvPr>
        </p:nvGraphicFramePr>
        <p:xfrm>
          <a:off x="4648200" y="1600200"/>
          <a:ext cx="40386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92855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F4B7-D6CF-71F2-382B-431D2DB5E8C6}"/>
              </a:ext>
            </a:extLst>
          </p:cNvPr>
          <p:cNvSpPr>
            <a:spLocks noGrp="1"/>
          </p:cNvSpPr>
          <p:nvPr>
            <p:ph type="title"/>
          </p:nvPr>
        </p:nvSpPr>
        <p:spPr>
          <a:solidFill>
            <a:srgbClr val="002060"/>
          </a:solidFill>
        </p:spPr>
        <p:txBody>
          <a:bodyPr>
            <a:normAutofit fontScale="90000"/>
          </a:bodyPr>
          <a:lstStyle/>
          <a:p>
            <a:r>
              <a:rPr lang="en-GB" dirty="0">
                <a:solidFill>
                  <a:schemeClr val="bg1"/>
                </a:solidFill>
              </a:rPr>
              <a:t>Legitimacy, Fairness &amp; policing diverse communities</a:t>
            </a:r>
          </a:p>
        </p:txBody>
      </p:sp>
      <p:graphicFrame>
        <p:nvGraphicFramePr>
          <p:cNvPr id="5" name="Content Placeholder 4">
            <a:extLst>
              <a:ext uri="{FF2B5EF4-FFF2-40B4-BE49-F238E27FC236}">
                <a16:creationId xmlns:a16="http://schemas.microsoft.com/office/drawing/2014/main" id="{09547E76-7A8E-2291-B99F-948492D98D4E}"/>
              </a:ext>
            </a:extLst>
          </p:cNvPr>
          <p:cNvGraphicFramePr>
            <a:graphicFrameLocks noGrp="1"/>
          </p:cNvGraphicFramePr>
          <p:nvPr>
            <p:ph idx="1"/>
            <p:extLst>
              <p:ext uri="{D42A27DB-BD31-4B8C-83A1-F6EECF244321}">
                <p14:modId xmlns:p14="http://schemas.microsoft.com/office/powerpoint/2010/main" val="426948753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87896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441DD-EB8A-4C4D-A4A3-F8CBDBEB466E}"/>
              </a:ext>
            </a:extLst>
          </p:cNvPr>
          <p:cNvSpPr>
            <a:spLocks noGrp="1"/>
          </p:cNvSpPr>
          <p:nvPr>
            <p:ph type="title"/>
          </p:nvPr>
        </p:nvSpPr>
        <p:spPr>
          <a:solidFill>
            <a:srgbClr val="002060"/>
          </a:solidFill>
        </p:spPr>
        <p:txBody>
          <a:bodyPr>
            <a:normAutofit fontScale="90000"/>
          </a:bodyPr>
          <a:lstStyle/>
          <a:p>
            <a:r>
              <a:rPr lang="en-GB" dirty="0">
                <a:solidFill>
                  <a:schemeClr val="bg1"/>
                </a:solidFill>
              </a:rPr>
              <a:t>Legitimacy, fairness, unconscious bias and policing</a:t>
            </a:r>
          </a:p>
        </p:txBody>
      </p:sp>
      <p:pic>
        <p:nvPicPr>
          <p:cNvPr id="5" name="Content Placeholder 4">
            <a:extLst>
              <a:ext uri="{FF2B5EF4-FFF2-40B4-BE49-F238E27FC236}">
                <a16:creationId xmlns:a16="http://schemas.microsoft.com/office/drawing/2014/main" id="{7B315305-243E-8C4B-5CE4-FA9BF6E1A37A}"/>
              </a:ext>
            </a:extLst>
          </p:cNvPr>
          <p:cNvPicPr>
            <a:picLocks noGrp="1" noChangeAspect="1"/>
          </p:cNvPicPr>
          <p:nvPr>
            <p:ph sz="half" idx="1"/>
          </p:nvPr>
        </p:nvPicPr>
        <p:blipFill>
          <a:blip r:embed="rId3"/>
          <a:stretch>
            <a:fillRect/>
          </a:stretch>
        </p:blipFill>
        <p:spPr>
          <a:xfrm>
            <a:off x="457200" y="2008815"/>
            <a:ext cx="3589895" cy="2390427"/>
          </a:xfrm>
          <a:prstGeom prst="rect">
            <a:avLst/>
          </a:prstGeom>
        </p:spPr>
      </p:pic>
      <p:sp>
        <p:nvSpPr>
          <p:cNvPr id="4" name="Content Placeholder 3">
            <a:extLst>
              <a:ext uri="{FF2B5EF4-FFF2-40B4-BE49-F238E27FC236}">
                <a16:creationId xmlns:a16="http://schemas.microsoft.com/office/drawing/2014/main" id="{5E82D955-21B8-E1B3-A343-D7F7874BFFB9}"/>
              </a:ext>
            </a:extLst>
          </p:cNvPr>
          <p:cNvSpPr>
            <a:spLocks noGrp="1"/>
          </p:cNvSpPr>
          <p:nvPr>
            <p:ph sz="half" idx="2"/>
          </p:nvPr>
        </p:nvSpPr>
        <p:spPr>
          <a:xfrm>
            <a:off x="4047095" y="1600201"/>
            <a:ext cx="4639705" cy="3989040"/>
          </a:xfrm>
        </p:spPr>
        <p:txBody>
          <a:bodyPr>
            <a:normAutofit lnSpcReduction="10000"/>
          </a:bodyPr>
          <a:lstStyle/>
          <a:p>
            <a:r>
              <a:rPr lang="en-GB" dirty="0"/>
              <a:t>People behave in ways consistent with stereotypes held</a:t>
            </a:r>
          </a:p>
          <a:p>
            <a:r>
              <a:rPr lang="en-GB" dirty="0"/>
              <a:t>Stereotypes and bias impact upon behaviour and actions</a:t>
            </a:r>
          </a:p>
          <a:p>
            <a:r>
              <a:rPr lang="en-GB" dirty="0"/>
              <a:t>Implicit bias may result in discriminatory action in policing</a:t>
            </a:r>
          </a:p>
        </p:txBody>
      </p:sp>
    </p:spTree>
    <p:extLst>
      <p:ext uri="{BB962C8B-B14F-4D97-AF65-F5344CB8AC3E}">
        <p14:creationId xmlns:p14="http://schemas.microsoft.com/office/powerpoint/2010/main" val="3743016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77F0A-1ACB-D7FE-6CD8-CAA604020CC2}"/>
              </a:ext>
            </a:extLst>
          </p:cNvPr>
          <p:cNvSpPr>
            <a:spLocks noGrp="1"/>
          </p:cNvSpPr>
          <p:nvPr>
            <p:ph type="title"/>
          </p:nvPr>
        </p:nvSpPr>
        <p:spPr>
          <a:solidFill>
            <a:srgbClr val="002060"/>
          </a:solidFill>
        </p:spPr>
        <p:txBody>
          <a:bodyPr/>
          <a:lstStyle/>
          <a:p>
            <a:r>
              <a:rPr lang="en-GB" dirty="0">
                <a:solidFill>
                  <a:schemeClr val="bg1"/>
                </a:solidFill>
              </a:rPr>
              <a:t>Summary</a:t>
            </a:r>
          </a:p>
        </p:txBody>
      </p:sp>
      <p:graphicFrame>
        <p:nvGraphicFramePr>
          <p:cNvPr id="4" name="Content Placeholder 3">
            <a:extLst>
              <a:ext uri="{FF2B5EF4-FFF2-40B4-BE49-F238E27FC236}">
                <a16:creationId xmlns:a16="http://schemas.microsoft.com/office/drawing/2014/main" id="{E4579107-24FF-F012-CF3E-DA23060FCB82}"/>
              </a:ext>
            </a:extLst>
          </p:cNvPr>
          <p:cNvGraphicFramePr>
            <a:graphicFrameLocks noGrp="1"/>
          </p:cNvGraphicFramePr>
          <p:nvPr>
            <p:ph idx="1"/>
            <p:extLst>
              <p:ext uri="{D42A27DB-BD31-4B8C-83A1-F6EECF244321}">
                <p14:modId xmlns:p14="http://schemas.microsoft.com/office/powerpoint/2010/main" val="854517945"/>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31756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691FB-9BE6-2225-AEE1-74CC1FC507CA}"/>
              </a:ext>
            </a:extLst>
          </p:cNvPr>
          <p:cNvSpPr>
            <a:spLocks noGrp="1"/>
          </p:cNvSpPr>
          <p:nvPr>
            <p:ph type="title"/>
          </p:nvPr>
        </p:nvSpPr>
        <p:spPr>
          <a:solidFill>
            <a:srgbClr val="002060"/>
          </a:solidFill>
        </p:spPr>
        <p:txBody>
          <a:bodyPr/>
          <a:lstStyle/>
          <a:p>
            <a:r>
              <a:rPr lang="en-GB" dirty="0">
                <a:solidFill>
                  <a:schemeClr val="bg1"/>
                </a:solidFill>
              </a:rPr>
              <a:t>References/Sources</a:t>
            </a:r>
          </a:p>
        </p:txBody>
      </p:sp>
      <p:sp>
        <p:nvSpPr>
          <p:cNvPr id="3" name="Content Placeholder 2">
            <a:extLst>
              <a:ext uri="{FF2B5EF4-FFF2-40B4-BE49-F238E27FC236}">
                <a16:creationId xmlns:a16="http://schemas.microsoft.com/office/drawing/2014/main" id="{E5C1F8FA-DC5E-5C21-44D6-22A5823358CC}"/>
              </a:ext>
            </a:extLst>
          </p:cNvPr>
          <p:cNvSpPr>
            <a:spLocks noGrp="1"/>
          </p:cNvSpPr>
          <p:nvPr>
            <p:ph idx="1"/>
          </p:nvPr>
        </p:nvSpPr>
        <p:spPr/>
        <p:txBody>
          <a:bodyPr/>
          <a:lstStyle/>
          <a:p>
            <a:pPr marL="0" indent="0">
              <a:buNone/>
            </a:pPr>
            <a:r>
              <a:rPr lang="en-GB" dirty="0"/>
              <a:t>Full list of sources used is on Moodle</a:t>
            </a:r>
          </a:p>
        </p:txBody>
      </p:sp>
      <p:pic>
        <p:nvPicPr>
          <p:cNvPr id="5" name="Picture 4">
            <a:extLst>
              <a:ext uri="{FF2B5EF4-FFF2-40B4-BE49-F238E27FC236}">
                <a16:creationId xmlns:a16="http://schemas.microsoft.com/office/drawing/2014/main" id="{3DE524DD-3B33-3BFA-AFD2-F6138FB71315}"/>
              </a:ext>
            </a:extLst>
          </p:cNvPr>
          <p:cNvPicPr>
            <a:picLocks noChangeAspect="1"/>
          </p:cNvPicPr>
          <p:nvPr/>
        </p:nvPicPr>
        <p:blipFill>
          <a:blip r:embed="rId3"/>
          <a:stretch>
            <a:fillRect/>
          </a:stretch>
        </p:blipFill>
        <p:spPr>
          <a:xfrm>
            <a:off x="2749245" y="2606920"/>
            <a:ext cx="3645510" cy="2351942"/>
          </a:xfrm>
          <a:prstGeom prst="rect">
            <a:avLst/>
          </a:prstGeom>
        </p:spPr>
      </p:pic>
    </p:spTree>
    <p:extLst>
      <p:ext uri="{BB962C8B-B14F-4D97-AF65-F5344CB8AC3E}">
        <p14:creationId xmlns:p14="http://schemas.microsoft.com/office/powerpoint/2010/main" val="20013123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7FEA85-ECA5-EDE0-272E-0D6A55F4FE3A}"/>
              </a:ext>
            </a:extLst>
          </p:cNvPr>
          <p:cNvPicPr>
            <a:picLocks noChangeAspect="1"/>
          </p:cNvPicPr>
          <p:nvPr/>
        </p:nvPicPr>
        <p:blipFill>
          <a:blip r:embed="rId2"/>
          <a:stretch>
            <a:fillRect/>
          </a:stretch>
        </p:blipFill>
        <p:spPr>
          <a:xfrm>
            <a:off x="659946" y="1233715"/>
            <a:ext cx="8365176" cy="3106057"/>
          </a:xfrm>
          <a:prstGeom prst="rect">
            <a:avLst/>
          </a:prstGeom>
        </p:spPr>
      </p:pic>
    </p:spTree>
    <p:extLst>
      <p:ext uri="{BB962C8B-B14F-4D97-AF65-F5344CB8AC3E}">
        <p14:creationId xmlns:p14="http://schemas.microsoft.com/office/powerpoint/2010/main" val="73656585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aster front slide" id="{558DBCAC-D990-4649-AA04-0F1C7230B511}" vid="{ABBB551E-0A13-3840-B3E7-49456703B4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9330</Words>
  <Application>Microsoft Office PowerPoint</Application>
  <PresentationFormat>On-screen Show (4:3)</PresentationFormat>
  <Paragraphs>514</Paragraphs>
  <Slides>34</Slides>
  <Notes>33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inherit</vt:lpstr>
      <vt:lpstr>Myriad Pro</vt:lpstr>
      <vt:lpstr>proxima-nova</vt:lpstr>
      <vt:lpstr>Arial</vt:lpstr>
      <vt:lpstr>Calibri</vt:lpstr>
      <vt:lpstr>Noto Sans</vt:lpstr>
      <vt:lpstr>Wingdings</vt:lpstr>
      <vt:lpstr>Theme1.thmx first page pp</vt:lpstr>
      <vt:lpstr>Policing –Legitimacy, Fairness and Equality.</vt:lpstr>
      <vt:lpstr>Lesson outcomes </vt:lpstr>
      <vt:lpstr>Police Legitimacy</vt:lpstr>
      <vt:lpstr>Legitimacy, Fairness &amp; Equality</vt:lpstr>
      <vt:lpstr>Policing by Consent</vt:lpstr>
      <vt:lpstr>Policing by consent &amp; the Peelian Principles</vt:lpstr>
      <vt:lpstr>Questions</vt:lpstr>
      <vt:lpstr>Legitimacy – as a concept</vt:lpstr>
      <vt:lpstr>Concept v Conception  of legitimacy</vt:lpstr>
      <vt:lpstr>Descriptive account of ‘Legitimacy’</vt:lpstr>
      <vt:lpstr>Concepts of Police legitimacy</vt:lpstr>
      <vt:lpstr>Police legitimacy – a concept</vt:lpstr>
      <vt:lpstr>Concepts of Police Legitimacy </vt:lpstr>
      <vt:lpstr>Concepts of ‘Police legitimacy’</vt:lpstr>
      <vt:lpstr>Concepts of ‘Police legitimacy’-  Jackson &amp; Bradford 2010</vt:lpstr>
      <vt:lpstr> Police legitimacy in action </vt:lpstr>
      <vt:lpstr>Use of Force &amp; Legitimacy</vt:lpstr>
      <vt:lpstr>Legitimacy and Stop &amp; Search</vt:lpstr>
      <vt:lpstr>Stop &amp; Search statistics  April 2020 – March 2021 (ONS, H.O)</vt:lpstr>
      <vt:lpstr>Legitimacy – Stop &amp; Search</vt:lpstr>
      <vt:lpstr>Legitimacy &amp; Technology</vt:lpstr>
      <vt:lpstr>Procedural Justice Theory</vt:lpstr>
      <vt:lpstr>Fairness &amp; procedural Justice. </vt:lpstr>
      <vt:lpstr> NPCC Diversity, Equality &amp; Inclusion Strategy </vt:lpstr>
      <vt:lpstr>NPCC  Strategy – 3 Key elements</vt:lpstr>
      <vt:lpstr>NPCC Diversity, Equality&amp; Inclusion Strategy </vt:lpstr>
      <vt:lpstr>Equality Legislation</vt:lpstr>
      <vt:lpstr>Equality &amp; Racism in the UK</vt:lpstr>
      <vt:lpstr>Police Legitimacy &amp; Policing Diverse Communities </vt:lpstr>
      <vt:lpstr>Legitimacy, Fairness &amp; policing diverse communities</vt:lpstr>
      <vt:lpstr>Legitimacy, fairness, unconscious bias and policing</vt:lpstr>
      <vt:lpstr>Summary</vt:lpstr>
      <vt:lpstr>References/Sources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 Fairness, Legitimacy and Equality</dc:title>
  <dc:creator>joneds@me.com</dc:creator>
  <cp:lastModifiedBy>Alison Cooke</cp:lastModifiedBy>
  <cp:revision>100</cp:revision>
  <cp:lastPrinted>2022-07-01T14:48:44Z</cp:lastPrinted>
  <dcterms:created xsi:type="dcterms:W3CDTF">2022-06-19T17:00:37Z</dcterms:created>
  <dcterms:modified xsi:type="dcterms:W3CDTF">2024-07-02T13:32:58Z</dcterms:modified>
</cp:coreProperties>
</file>