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0A557-12E0-4CD5-96A7-2DEEC86E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EE771B-FF3A-4238-AD9D-C6F3E0FB03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0A91B4-F5E4-45F5-ABAB-BB152A0A2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57960-77EC-4174-B080-D7C24BA29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7AD90-21A8-4279-9358-19C3060FC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284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12150-080E-43F7-8939-0B2FBD27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BBE66-6042-45B0-898D-3624314EB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DE8A1-BF5B-426E-B3D3-AEA2ED209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C14E1-8D74-4A60-A343-3319BB04A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C6715-986A-44D1-B46A-3F46E8D5D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6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C8606-25C9-4D09-87F1-451192205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E6CDB-1F2B-476B-9625-97237F81B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85949-4B86-4FF4-B05D-889BFEAAA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39207-6157-4064-9FFE-785D7C52F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F3284-424C-49A2-AA91-E88602852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95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F50E-F04A-45FF-9F7F-E1C6D2329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447FD-D374-441D-B4B4-5B265CFF3E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D7F4F-2FB0-4CE4-8C2F-490097A9FB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D5C09A-30EC-4041-9409-4D0DC33DB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78B4C-FA54-4AB4-8CE1-EBEA4EBC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57E26-F76E-42CA-9454-256503A80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07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89F2D-347F-42DC-9227-F84089D23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30148-BDAE-435D-8CD2-9F0C6522D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564BC-F2DD-495D-87B1-F99A60418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A33B1-F76E-45CC-971E-69FC58EAB7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5B49E-DD78-46A4-BB65-DCA7BB7A53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6F04D8-7CE2-497E-B2A6-7C404C5DA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41D42D-C89B-4587-B61E-9CDF7813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0E716F-B30F-47B2-B0F4-33949B714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6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C3922-2CE3-4247-B8DE-348B1C4C7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013C98-0BE3-44C8-B421-53E7DBE28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15557A-BEAD-4AC4-BFA3-D28E2E37B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612380-6997-41CE-9602-D871428B9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70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9C1056-13F6-4EE8-92F3-D35A11849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2B601E-7933-4AA2-A9C6-5795CE1D8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B62FC-7C3B-4D95-8738-076EBB5C3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73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0C8A7-7F71-489A-927C-E0B46CB38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57C9A-0BA8-49A4-8941-736BAF071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1D3DE-CEF8-4D2F-82F6-29FC895DEF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46CD43-163D-4EEF-AECE-EBD2505CE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82B6D-E14A-40E2-AFCD-ADE84A581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B1DE3C-7194-4123-8F43-47BCB8A61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37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62E3-F9ED-4AB3-9675-869198FC3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FFCE1B-AE1E-4355-AEC7-D5C9C81ACF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1836A7-CB8E-45A2-B4A4-1213A0C95A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ED38E5-C86F-44A8-A2A8-D055107E0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5DB49-2B3B-43D8-9BA1-C5890192F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272B4-2ABC-4836-BDFB-E735C2E75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894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FD550-CE6C-42F8-852A-3EA7DF9D7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CD570D-CCBB-42CF-9052-26DFD0B91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ED049-CDEB-4839-88A6-2A5C412ED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118611-C65E-419A-BF14-AA88EBF88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B4D01-836F-4D36-B6F6-6F5DD3624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2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7C0B1-33A0-4237-AF75-9C008BAE47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86A25E-FA5B-4F33-892F-E5ABAC0E3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57B2B-64BE-4846-B7B8-66273B37F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4A8C1-E500-46A1-AC37-029601FB0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0B6B9-5173-4A07-90C5-51FDAF4D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9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EA9289-7C13-4AFF-8C60-3911721E6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2313-A655-4107-BA50-18C4979D6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B9CAD-B2F7-4A2F-9640-E6BEB26CC0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6A3E7-043D-4F52-98F6-6B9297BA0647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12BBB-9BB9-4C78-8EB5-D21D5D46F9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F3F22-DBAD-4AA1-827B-37098F7BA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A2B21-01F2-48FA-B7C1-DB88F635F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3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adolescent-mental-healt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35BB9-D74E-48D3-A973-38021BF68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501" y="113219"/>
            <a:ext cx="11629624" cy="806904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Issues Among Young People Aged 12-19</a:t>
            </a:r>
            <a:b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Natalie Coombs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DB8A2E-8CAB-4E36-B9CD-45A1D8701FDF}"/>
              </a:ext>
            </a:extLst>
          </p:cNvPr>
          <p:cNvSpPr/>
          <p:nvPr/>
        </p:nvSpPr>
        <p:spPr>
          <a:xfrm>
            <a:off x="287176" y="1032039"/>
            <a:ext cx="4524713" cy="18026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3A0CB73-1EA2-42AD-90D6-F8FE68572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05" y="1032039"/>
            <a:ext cx="4524713" cy="36933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F76E391-A77C-49F3-8778-F192EAF9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04" y="2968669"/>
            <a:ext cx="4541385" cy="202355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8AFADBD-16AA-46BB-B78E-9CA078E19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739" y="5150210"/>
            <a:ext cx="4534475" cy="168691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54187A6-0D23-4861-A73E-DAE815E9CF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502" y="2968668"/>
            <a:ext cx="4524713" cy="43969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C9511F2A-73B1-4DB0-9CFA-696422B871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79" y="5178766"/>
            <a:ext cx="4560910" cy="46482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A8AAD1A-8FC1-4B0F-B0F0-D83A81C006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7521959" y="2398881"/>
            <a:ext cx="1894943" cy="698154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AB1D94F4-4747-40FE-9182-F98C6C37EB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5335" y="4942181"/>
            <a:ext cx="6926161" cy="481248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29E789CD-EB83-49BC-B653-5ECF07C392CA}"/>
              </a:ext>
            </a:extLst>
          </p:cNvPr>
          <p:cNvSpPr txBox="1"/>
          <p:nvPr/>
        </p:nvSpPr>
        <p:spPr>
          <a:xfrm>
            <a:off x="1330425" y="989141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88A1577-6F69-49A7-9499-608BA2075CB3}"/>
              </a:ext>
            </a:extLst>
          </p:cNvPr>
          <p:cNvSpPr txBox="1"/>
          <p:nvPr/>
        </p:nvSpPr>
        <p:spPr>
          <a:xfrm>
            <a:off x="1482235" y="2994215"/>
            <a:ext cx="2134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Prevalent Issues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631373B-8F5E-4306-8C16-DB52295B5AEC}"/>
              </a:ext>
            </a:extLst>
          </p:cNvPr>
          <p:cNvSpPr txBox="1"/>
          <p:nvPr/>
        </p:nvSpPr>
        <p:spPr>
          <a:xfrm>
            <a:off x="1225817" y="5241225"/>
            <a:ext cx="232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Causes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CD4BA20-237C-4EB2-ACA0-54041B4DD55D}"/>
              </a:ext>
            </a:extLst>
          </p:cNvPr>
          <p:cNvSpPr txBox="1"/>
          <p:nvPr/>
        </p:nvSpPr>
        <p:spPr>
          <a:xfrm>
            <a:off x="7237843" y="5016851"/>
            <a:ext cx="2557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6DFD7A-7117-41B1-BF38-52F3D773842C}"/>
              </a:ext>
            </a:extLst>
          </p:cNvPr>
          <p:cNvSpPr txBox="1"/>
          <p:nvPr/>
        </p:nvSpPr>
        <p:spPr>
          <a:xfrm>
            <a:off x="222039" y="3360835"/>
            <a:ext cx="4687031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most prevalent mental health issues among this age group are depression, anxiety and behavioural issues (WHO, 2021).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Suicide is the fourth leading cause of death.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 esteem issues are prevalent, which can lead to eating disorders, which are most likely to develop in adolescence (Bailey et al, 2014).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4843DC-AE79-4FDE-96AD-295F398291EA}"/>
              </a:ext>
            </a:extLst>
          </p:cNvPr>
          <p:cNvSpPr txBox="1"/>
          <p:nvPr/>
        </p:nvSpPr>
        <p:spPr>
          <a:xfrm>
            <a:off x="277415" y="5678041"/>
            <a:ext cx="486929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world and social media play a big part (Hollis et al,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COVID-19 and lockdowns (Chen et al,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Socioeconomic issues.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Adverse Childhood Experiences (ACEs).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7EDA9DC-6CA0-40A4-9A3C-3053CE59A5F4}"/>
              </a:ext>
            </a:extLst>
          </p:cNvPr>
          <p:cNvSpPr txBox="1"/>
          <p:nvPr/>
        </p:nvSpPr>
        <p:spPr>
          <a:xfrm>
            <a:off x="5059768" y="5537268"/>
            <a:ext cx="673953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 the ages of 12 and 19, a lot of changes occur.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variety of causes for youth mental health issues but has been exacerbated by the tech boom and the pandemic.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Treatments are not a one size fits all – social prescription should be a first option before CAMHS or medication.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286B406-83AF-4FF0-BD67-9B4951599C1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60105" y="47754"/>
            <a:ext cx="1631944" cy="95305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291D0FB-FDDB-48A1-AE76-F8ABF7412F0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0472432" y="35284"/>
            <a:ext cx="1559463" cy="9967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3FB4970-54E7-B146-A687-0DE5AB53BD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620303" y="-593863"/>
            <a:ext cx="3739139" cy="69746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4F33B4-5BBE-EE48-B40A-90BED2A85D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2557" y="1022969"/>
            <a:ext cx="7029338" cy="3784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905373-4288-9C47-B51A-2884C756F954}"/>
              </a:ext>
            </a:extLst>
          </p:cNvPr>
          <p:cNvSpPr txBox="1"/>
          <p:nvPr/>
        </p:nvSpPr>
        <p:spPr>
          <a:xfrm>
            <a:off x="7314790" y="981275"/>
            <a:ext cx="24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5152AC-0CB9-1A4A-B711-6FFDD2E487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1815998" y="-144579"/>
            <a:ext cx="1450397" cy="45080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0CE6471-F4AD-7045-B05C-9B650058B157}"/>
              </a:ext>
            </a:extLst>
          </p:cNvPr>
          <p:cNvSpPr txBox="1"/>
          <p:nvPr/>
        </p:nvSpPr>
        <p:spPr>
          <a:xfrm>
            <a:off x="287175" y="1432109"/>
            <a:ext cx="41793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experiencing mental health issues is rising.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UK, at least 1 in 8 young people have 1 or more mental health issue (Baker,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is likely to have increased further due to COVID-19.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A4B368-F6EC-9B4C-B579-6574318BC3A5}"/>
              </a:ext>
            </a:extLst>
          </p:cNvPr>
          <p:cNvSpPr txBox="1"/>
          <p:nvPr/>
        </p:nvSpPr>
        <p:spPr>
          <a:xfrm>
            <a:off x="5019228" y="1412849"/>
            <a:ext cx="673953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of therapies available to young people.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Medical Based Therapies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CBT and talking therapy (CAMHS), Mindfulness, DBT, coaching.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Medication such as anti-depressants (e.g. fluoxetine) or beta-blockers (e.g. propranolol).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Based Approaches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community-based approaches also.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– signposted to community based resources to foster connection (Chatterjee, 2018).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based therapy, e.g. forest schools (Maynard, 2007).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Creative therapies, e.g arts and drama (Weber and Hagen, 2005).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Sanctuary Model (Bloom, 2013).</a:t>
            </a:r>
          </a:p>
        </p:txBody>
      </p:sp>
    </p:spTree>
    <p:extLst>
      <p:ext uri="{BB962C8B-B14F-4D97-AF65-F5344CB8AC3E}">
        <p14:creationId xmlns:p14="http://schemas.microsoft.com/office/powerpoint/2010/main" val="2204969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957FA8-A931-6F47-8F74-AC3F1BCEF8E4}"/>
              </a:ext>
            </a:extLst>
          </p:cNvPr>
          <p:cNvSpPr/>
          <p:nvPr/>
        </p:nvSpPr>
        <p:spPr>
          <a:xfrm>
            <a:off x="838200" y="250561"/>
            <a:ext cx="10515600" cy="9488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DEADAB-9633-6146-97F5-5F58DB29EFBC}"/>
              </a:ext>
            </a:extLst>
          </p:cNvPr>
          <p:cNvSpPr/>
          <p:nvPr/>
        </p:nvSpPr>
        <p:spPr>
          <a:xfrm>
            <a:off x="838200" y="1374036"/>
            <a:ext cx="10515600" cy="50041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103BBD-9387-EA47-BE08-B80993CCF4C1}"/>
              </a:ext>
            </a:extLst>
          </p:cNvPr>
          <p:cNvSpPr txBox="1"/>
          <p:nvPr/>
        </p:nvSpPr>
        <p:spPr>
          <a:xfrm>
            <a:off x="5064478" y="432615"/>
            <a:ext cx="38918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C3DC51-0108-344B-BBED-27CD9C63B37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2A8AAC9-4BB2-B54B-98DA-76EED6277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0398"/>
            <a:ext cx="10515600" cy="4351338"/>
          </a:xfrm>
        </p:spPr>
        <p:txBody>
          <a:bodyPr>
            <a:noAutofit/>
          </a:bodyPr>
          <a:lstStyle/>
          <a:p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Adolescent mental health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(2021, November 17). World Health Organisation. 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https://www.who.int/news-room/fact-sheets/detail/adolescent-mental-health</a:t>
            </a:r>
            <a:endParaRPr lang="en-GB" sz="1400" b="0" i="0" u="none" strike="noStrike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Bailey, A. P., Parker, A. G., </a:t>
            </a:r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Colautti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A., Hart, L. M., Liu, P., &amp; </a:t>
            </a:r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Hetrick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E. (2014). Mapping the evidence for the prevention and treatment of eating disorders in young people.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eating disorders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1-12.</a:t>
            </a: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Baker, C. (2020). Mental health statistics for England: prevalence, services and funding.</a:t>
            </a: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Bloom, S. L. (2013). The sanctuary model.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Treating complex traumatic stress disorders in children and adolescents: Scientific foundations and therapeutic models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277-294.</a:t>
            </a: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Chatterjee, H. J., </a:t>
            </a:r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Camic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 M., Lockyer, B., &amp; Thomson, tiL. J. (2018). Non-clinical community interventions: a systematised review of social prescribing schemes.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Arts &amp; Health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97-123.</a:t>
            </a: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Chen, B., Sun, J., &amp; Feng, Y. (2020). How have COVID-19 isolation policies affected young people’s mental health?–Evidence from Chinese college students.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0" i="0" u="none" strike="noStrike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1529.</a:t>
            </a: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Hollis, C., Livingstone, S., &amp; </a:t>
            </a:r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Sonuga‐Barke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 (2020). The role of digital technology in children and young people's mental health–a triple‐edged sword?.</a:t>
            </a:r>
          </a:p>
          <a:p>
            <a:pPr algn="l"/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Maynard, T. (2007). Forest Schools in Great Britain: an initial exploration.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issues in early childhood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(4), 320-331.</a:t>
            </a: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Weber, A. M., &amp; </a:t>
            </a:r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Haen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 (Eds.). (2005).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Clinical applications of drama therapy in child and adolescent treatment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Psychology Press.</a:t>
            </a:r>
          </a:p>
          <a:p>
            <a:r>
              <a:rPr lang="en-GB" sz="14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Weare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 (2012). Evidence for the impact of mindfulness on children and young people. </a:t>
            </a:r>
            <a:r>
              <a:rPr lang="en-GB" sz="1400" b="0" i="1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mindfulness in schools project in association with mood disorders centre</a:t>
            </a:r>
            <a:r>
              <a:rPr lang="en-GB" sz="14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/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5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1465</TotalTime>
  <Words>307</Words>
  <Application>Microsoft Office PowerPoint</Application>
  <PresentationFormat>Widescreen</PresentationFormat>
  <Paragraphs>50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Mental Health Issues Among Young People Aged 12-19  Natalie Coombs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Coombs</dc:creator>
  <cp:lastModifiedBy>Lewis, Daniel</cp:lastModifiedBy>
  <cp:revision>11</cp:revision>
  <dcterms:created xsi:type="dcterms:W3CDTF">2020-10-12T14:47:03Z</dcterms:created>
  <dcterms:modified xsi:type="dcterms:W3CDTF">2021-11-26T15:31:25Z</dcterms:modified>
</cp:coreProperties>
</file>