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2D50AA-76BE-2131-86D3-06C754193C0C}" v="1519" dt="2021-03-11T07:37:56.6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66235" autoAdjust="0"/>
  </p:normalViewPr>
  <p:slideViewPr>
    <p:cSldViewPr snapToGrid="0">
      <p:cViewPr varScale="1">
        <p:scale>
          <a:sx n="108" d="100"/>
          <a:sy n="108" d="100"/>
        </p:scale>
        <p:origin x="1950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4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2.svg"/><Relationship Id="rId1" Type="http://schemas.openxmlformats.org/officeDocument/2006/relationships/image" Target="../media/image7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4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2.svg"/><Relationship Id="rId1" Type="http://schemas.openxmlformats.org/officeDocument/2006/relationships/image" Target="../media/image7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7E0263-C25C-4B85-8208-DE57C7A6763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D05720B-9082-4A4B-9EED-AFEA34664B90}">
      <dgm:prSet/>
      <dgm:spPr/>
      <dgm:t>
        <a:bodyPr/>
        <a:lstStyle/>
        <a:p>
          <a:r>
            <a:rPr lang="en-GB"/>
            <a:t>Ethnography</a:t>
          </a:r>
          <a:endParaRPr lang="en-US"/>
        </a:p>
      </dgm:t>
    </dgm:pt>
    <dgm:pt modelId="{D8F768B6-903A-4609-AF86-1C25F0A0392B}" type="parTrans" cxnId="{B569D1BC-B832-4E9F-B67D-548C9D269A9B}">
      <dgm:prSet/>
      <dgm:spPr/>
      <dgm:t>
        <a:bodyPr/>
        <a:lstStyle/>
        <a:p>
          <a:endParaRPr lang="en-US"/>
        </a:p>
      </dgm:t>
    </dgm:pt>
    <dgm:pt modelId="{49D3E77C-D057-4A7F-B555-68410A8A8994}" type="sibTrans" cxnId="{B569D1BC-B832-4E9F-B67D-548C9D269A9B}">
      <dgm:prSet/>
      <dgm:spPr/>
      <dgm:t>
        <a:bodyPr/>
        <a:lstStyle/>
        <a:p>
          <a:endParaRPr lang="en-US"/>
        </a:p>
      </dgm:t>
    </dgm:pt>
    <dgm:pt modelId="{0832DBA5-6D9B-4750-A133-8EBE20CD5371}">
      <dgm:prSet/>
      <dgm:spPr/>
      <dgm:t>
        <a:bodyPr/>
        <a:lstStyle/>
        <a:p>
          <a:r>
            <a:rPr lang="en-GB"/>
            <a:t>Grounded Theory</a:t>
          </a:r>
          <a:endParaRPr lang="en-US"/>
        </a:p>
      </dgm:t>
    </dgm:pt>
    <dgm:pt modelId="{DECD404A-94C4-4092-8B4A-F5D36C3D89EF}" type="parTrans" cxnId="{B1DF3263-DFFE-43B6-BD63-3660D937E2AD}">
      <dgm:prSet/>
      <dgm:spPr/>
      <dgm:t>
        <a:bodyPr/>
        <a:lstStyle/>
        <a:p>
          <a:endParaRPr lang="en-US"/>
        </a:p>
      </dgm:t>
    </dgm:pt>
    <dgm:pt modelId="{10441C6E-8D8F-45A9-9F69-6CAF00610A17}" type="sibTrans" cxnId="{B1DF3263-DFFE-43B6-BD63-3660D937E2AD}">
      <dgm:prSet/>
      <dgm:spPr/>
      <dgm:t>
        <a:bodyPr/>
        <a:lstStyle/>
        <a:p>
          <a:endParaRPr lang="en-US"/>
        </a:p>
      </dgm:t>
    </dgm:pt>
    <dgm:pt modelId="{822AEB35-124D-4B8D-AFDE-2BAD856DBA12}">
      <dgm:prSet/>
      <dgm:spPr/>
      <dgm:t>
        <a:bodyPr/>
        <a:lstStyle/>
        <a:p>
          <a:r>
            <a:rPr lang="en-GB"/>
            <a:t>Discourse Analysis</a:t>
          </a:r>
          <a:endParaRPr lang="en-US"/>
        </a:p>
      </dgm:t>
    </dgm:pt>
    <dgm:pt modelId="{F0239021-19CA-416E-B68C-A818342DA2C2}" type="parTrans" cxnId="{80471858-5D8F-4269-B131-2D75F5E02BAF}">
      <dgm:prSet/>
      <dgm:spPr/>
      <dgm:t>
        <a:bodyPr/>
        <a:lstStyle/>
        <a:p>
          <a:endParaRPr lang="en-US"/>
        </a:p>
      </dgm:t>
    </dgm:pt>
    <dgm:pt modelId="{EFA2FF52-2FD8-42DE-9684-3E54E38A25C8}" type="sibTrans" cxnId="{80471858-5D8F-4269-B131-2D75F5E02BAF}">
      <dgm:prSet/>
      <dgm:spPr/>
      <dgm:t>
        <a:bodyPr/>
        <a:lstStyle/>
        <a:p>
          <a:endParaRPr lang="en-US"/>
        </a:p>
      </dgm:t>
    </dgm:pt>
    <dgm:pt modelId="{313C1F29-8955-4B18-926A-CAFC63767F3C}">
      <dgm:prSet/>
      <dgm:spPr/>
      <dgm:t>
        <a:bodyPr/>
        <a:lstStyle/>
        <a:p>
          <a:r>
            <a:rPr lang="en-GB"/>
            <a:t>Heuristic Inquiry</a:t>
          </a:r>
          <a:endParaRPr lang="en-US"/>
        </a:p>
      </dgm:t>
    </dgm:pt>
    <dgm:pt modelId="{7C392B42-EE71-40F4-9023-8FE630DBEADF}" type="parTrans" cxnId="{F67B9DC8-2A76-4D7F-B663-24D28EFDF698}">
      <dgm:prSet/>
      <dgm:spPr/>
      <dgm:t>
        <a:bodyPr/>
        <a:lstStyle/>
        <a:p>
          <a:endParaRPr lang="en-US"/>
        </a:p>
      </dgm:t>
    </dgm:pt>
    <dgm:pt modelId="{2B981CF8-5650-49EF-B452-5471336639AE}" type="sibTrans" cxnId="{F67B9DC8-2A76-4D7F-B663-24D28EFDF698}">
      <dgm:prSet/>
      <dgm:spPr/>
      <dgm:t>
        <a:bodyPr/>
        <a:lstStyle/>
        <a:p>
          <a:endParaRPr lang="en-US"/>
        </a:p>
      </dgm:t>
    </dgm:pt>
    <dgm:pt modelId="{814F3A1B-ECD5-43AF-9668-2F743210CBE9}" type="pres">
      <dgm:prSet presAssocID="{577E0263-C25C-4B85-8208-DE57C7A6763F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B3692F0-5C48-41B0-9B8D-C12DCED7C582}" type="pres">
      <dgm:prSet presAssocID="{FD05720B-9082-4A4B-9EED-AFEA34664B90}" presName="compNode" presStyleCnt="0"/>
      <dgm:spPr/>
    </dgm:pt>
    <dgm:pt modelId="{40C08C60-9CE3-483B-80B9-0642AC164341}" type="pres">
      <dgm:prSet presAssocID="{FD05720B-9082-4A4B-9EED-AFEA34664B90}" presName="bgRect" presStyleLbl="bgShp" presStyleIdx="0" presStyleCnt="4"/>
      <dgm:spPr/>
    </dgm:pt>
    <dgm:pt modelId="{6F01A9DA-4015-49A4-957D-41991CC3DCB3}" type="pres">
      <dgm:prSet presAssocID="{FD05720B-9082-4A4B-9EED-AFEA34664B90}" presName="iconRect" presStyleLbl="node1" presStyleIdx="0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Eye"/>
        </a:ext>
      </dgm:extLst>
    </dgm:pt>
    <dgm:pt modelId="{0E7D7B98-6B5B-4F90-ADC1-FB7C4671D15E}" type="pres">
      <dgm:prSet presAssocID="{FD05720B-9082-4A4B-9EED-AFEA34664B90}" presName="spaceRect" presStyleCnt="0"/>
      <dgm:spPr/>
    </dgm:pt>
    <dgm:pt modelId="{EF6E81B2-BD8C-4479-9565-3685E63A1996}" type="pres">
      <dgm:prSet presAssocID="{FD05720B-9082-4A4B-9EED-AFEA34664B90}" presName="parTx" presStyleLbl="revTx" presStyleIdx="0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97034B62-2E26-4CAA-BCF8-D63E598ED925}" type="pres">
      <dgm:prSet presAssocID="{49D3E77C-D057-4A7F-B555-68410A8A8994}" presName="sibTrans" presStyleCnt="0"/>
      <dgm:spPr/>
    </dgm:pt>
    <dgm:pt modelId="{830670F5-4CD8-4023-A2A7-B48C086B762C}" type="pres">
      <dgm:prSet presAssocID="{0832DBA5-6D9B-4750-A133-8EBE20CD5371}" presName="compNode" presStyleCnt="0"/>
      <dgm:spPr/>
    </dgm:pt>
    <dgm:pt modelId="{A9340469-F27E-4E7F-AA9A-588DA53C13B8}" type="pres">
      <dgm:prSet presAssocID="{0832DBA5-6D9B-4750-A133-8EBE20CD5371}" presName="bgRect" presStyleLbl="bgShp" presStyleIdx="1" presStyleCnt="4"/>
      <dgm:spPr/>
    </dgm:pt>
    <dgm:pt modelId="{461D0188-E9C5-439A-A29D-5C5D723B3FBF}" type="pres">
      <dgm:prSet presAssocID="{0832DBA5-6D9B-4750-A133-8EBE20CD5371}" presName="iconRect" presStyleLbl="node1" presStyleIdx="1" presStyleCnt="4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07FE6A6-EDA4-408D-AE44-7EE2235165D5}" type="pres">
      <dgm:prSet presAssocID="{0832DBA5-6D9B-4750-A133-8EBE20CD5371}" presName="spaceRect" presStyleCnt="0"/>
      <dgm:spPr/>
    </dgm:pt>
    <dgm:pt modelId="{EDEFD401-9AE1-4BDE-B03A-DCFE5562BFB8}" type="pres">
      <dgm:prSet presAssocID="{0832DBA5-6D9B-4750-A133-8EBE20CD5371}" presName="parTx" presStyleLbl="revTx" presStyleIdx="1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6B82A873-4D2F-406E-ADC3-F835454D963D}" type="pres">
      <dgm:prSet presAssocID="{10441C6E-8D8F-45A9-9F69-6CAF00610A17}" presName="sibTrans" presStyleCnt="0"/>
      <dgm:spPr/>
    </dgm:pt>
    <dgm:pt modelId="{0FB9970E-A165-4F26-965A-440FE7954DAD}" type="pres">
      <dgm:prSet presAssocID="{822AEB35-124D-4B8D-AFDE-2BAD856DBA12}" presName="compNode" presStyleCnt="0"/>
      <dgm:spPr/>
    </dgm:pt>
    <dgm:pt modelId="{F35CA7A8-DF21-4D20-AF1C-6EF282F9858F}" type="pres">
      <dgm:prSet presAssocID="{822AEB35-124D-4B8D-AFDE-2BAD856DBA12}" presName="bgRect" presStyleLbl="bgShp" presStyleIdx="2" presStyleCnt="4"/>
      <dgm:spPr/>
    </dgm:pt>
    <dgm:pt modelId="{5ADDF6C1-3843-40DC-916F-37477BCB5AD2}" type="pres">
      <dgm:prSet presAssocID="{822AEB35-124D-4B8D-AFDE-2BAD856DBA12}" presName="iconRect" presStyleLbl="node1" presStyleIdx="2" presStyleCnt="4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8160A52-2B67-4F09-8BAD-79104DD5ABD6}" type="pres">
      <dgm:prSet presAssocID="{822AEB35-124D-4B8D-AFDE-2BAD856DBA12}" presName="spaceRect" presStyleCnt="0"/>
      <dgm:spPr/>
    </dgm:pt>
    <dgm:pt modelId="{BD8557D7-2BB0-465D-8481-A5B0E433F95A}" type="pres">
      <dgm:prSet presAssocID="{822AEB35-124D-4B8D-AFDE-2BAD856DBA12}" presName="parTx" presStyleLbl="revTx" presStyleIdx="2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B16D0461-7610-42E4-8434-496F13CC619A}" type="pres">
      <dgm:prSet presAssocID="{EFA2FF52-2FD8-42DE-9684-3E54E38A25C8}" presName="sibTrans" presStyleCnt="0"/>
      <dgm:spPr/>
    </dgm:pt>
    <dgm:pt modelId="{65DEB3AD-E49C-4AD9-80AA-951F4C619FCA}" type="pres">
      <dgm:prSet presAssocID="{313C1F29-8955-4B18-926A-CAFC63767F3C}" presName="compNode" presStyleCnt="0"/>
      <dgm:spPr/>
    </dgm:pt>
    <dgm:pt modelId="{9851628A-FC27-49AC-A6C7-E543D8C4B53D}" type="pres">
      <dgm:prSet presAssocID="{313C1F29-8955-4B18-926A-CAFC63767F3C}" presName="bgRect" presStyleLbl="bgShp" presStyleIdx="3" presStyleCnt="4"/>
      <dgm:spPr/>
    </dgm:pt>
    <dgm:pt modelId="{1E783B01-0CE6-4F8C-B4A6-DE777A6E27DF}" type="pres">
      <dgm:prSet presAssocID="{313C1F29-8955-4B18-926A-CAFC63767F3C}" presName="iconRect" presStyleLbl="node1" presStyleIdx="3" presStyleCnt="4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4B94B70-9D16-410D-9982-7B2C0BEEC73D}" type="pres">
      <dgm:prSet presAssocID="{313C1F29-8955-4B18-926A-CAFC63767F3C}" presName="spaceRect" presStyleCnt="0"/>
      <dgm:spPr/>
    </dgm:pt>
    <dgm:pt modelId="{CD1AE6EC-7182-48B6-B0EF-2A6DB2CFB7B8}" type="pres">
      <dgm:prSet presAssocID="{313C1F29-8955-4B18-926A-CAFC63767F3C}" presName="parTx" presStyleLbl="revTx" presStyleIdx="3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F67B9DC8-2A76-4D7F-B663-24D28EFDF698}" srcId="{577E0263-C25C-4B85-8208-DE57C7A6763F}" destId="{313C1F29-8955-4B18-926A-CAFC63767F3C}" srcOrd="3" destOrd="0" parTransId="{7C392B42-EE71-40F4-9023-8FE630DBEADF}" sibTransId="{2B981CF8-5650-49EF-B452-5471336639AE}"/>
    <dgm:cxn modelId="{C9831FD8-2517-4549-B648-82133835740E}" type="presOf" srcId="{FD05720B-9082-4A4B-9EED-AFEA34664B90}" destId="{EF6E81B2-BD8C-4479-9565-3685E63A1996}" srcOrd="0" destOrd="0" presId="urn:microsoft.com/office/officeart/2018/2/layout/IconVerticalSolidList"/>
    <dgm:cxn modelId="{65469E0D-7157-4EF6-AFF7-069ED9C1358C}" type="presOf" srcId="{577E0263-C25C-4B85-8208-DE57C7A6763F}" destId="{814F3A1B-ECD5-43AF-9668-2F743210CBE9}" srcOrd="0" destOrd="0" presId="urn:microsoft.com/office/officeart/2018/2/layout/IconVerticalSolidList"/>
    <dgm:cxn modelId="{80471858-5D8F-4269-B131-2D75F5E02BAF}" srcId="{577E0263-C25C-4B85-8208-DE57C7A6763F}" destId="{822AEB35-124D-4B8D-AFDE-2BAD856DBA12}" srcOrd="2" destOrd="0" parTransId="{F0239021-19CA-416E-B68C-A818342DA2C2}" sibTransId="{EFA2FF52-2FD8-42DE-9684-3E54E38A25C8}"/>
    <dgm:cxn modelId="{B569D1BC-B832-4E9F-B67D-548C9D269A9B}" srcId="{577E0263-C25C-4B85-8208-DE57C7A6763F}" destId="{FD05720B-9082-4A4B-9EED-AFEA34664B90}" srcOrd="0" destOrd="0" parTransId="{D8F768B6-903A-4609-AF86-1C25F0A0392B}" sibTransId="{49D3E77C-D057-4A7F-B555-68410A8A8994}"/>
    <dgm:cxn modelId="{88F0C781-722D-4382-AC13-E6CB79D8E6C0}" type="presOf" srcId="{0832DBA5-6D9B-4750-A133-8EBE20CD5371}" destId="{EDEFD401-9AE1-4BDE-B03A-DCFE5562BFB8}" srcOrd="0" destOrd="0" presId="urn:microsoft.com/office/officeart/2018/2/layout/IconVerticalSolidList"/>
    <dgm:cxn modelId="{C79B494C-1EC7-4B4A-AEED-F2E182568892}" type="presOf" srcId="{313C1F29-8955-4B18-926A-CAFC63767F3C}" destId="{CD1AE6EC-7182-48B6-B0EF-2A6DB2CFB7B8}" srcOrd="0" destOrd="0" presId="urn:microsoft.com/office/officeart/2018/2/layout/IconVerticalSolidList"/>
    <dgm:cxn modelId="{B1DF3263-DFFE-43B6-BD63-3660D937E2AD}" srcId="{577E0263-C25C-4B85-8208-DE57C7A6763F}" destId="{0832DBA5-6D9B-4750-A133-8EBE20CD5371}" srcOrd="1" destOrd="0" parTransId="{DECD404A-94C4-4092-8B4A-F5D36C3D89EF}" sibTransId="{10441C6E-8D8F-45A9-9F69-6CAF00610A17}"/>
    <dgm:cxn modelId="{21B71A36-92AB-4C8D-BD9D-AD39B4778DAD}" type="presOf" srcId="{822AEB35-124D-4B8D-AFDE-2BAD856DBA12}" destId="{BD8557D7-2BB0-465D-8481-A5B0E433F95A}" srcOrd="0" destOrd="0" presId="urn:microsoft.com/office/officeart/2018/2/layout/IconVerticalSolidList"/>
    <dgm:cxn modelId="{5CFE5AE0-90B4-4D22-A184-44A8D3816D2A}" type="presParOf" srcId="{814F3A1B-ECD5-43AF-9668-2F743210CBE9}" destId="{9B3692F0-5C48-41B0-9B8D-C12DCED7C582}" srcOrd="0" destOrd="0" presId="urn:microsoft.com/office/officeart/2018/2/layout/IconVerticalSolidList"/>
    <dgm:cxn modelId="{38C0B2A9-FAC4-4AC4-80F5-2432FC2AF295}" type="presParOf" srcId="{9B3692F0-5C48-41B0-9B8D-C12DCED7C582}" destId="{40C08C60-9CE3-483B-80B9-0642AC164341}" srcOrd="0" destOrd="0" presId="urn:microsoft.com/office/officeart/2018/2/layout/IconVerticalSolidList"/>
    <dgm:cxn modelId="{867BF476-C5AC-4B42-ABF3-BEBEE9D520F8}" type="presParOf" srcId="{9B3692F0-5C48-41B0-9B8D-C12DCED7C582}" destId="{6F01A9DA-4015-49A4-957D-41991CC3DCB3}" srcOrd="1" destOrd="0" presId="urn:microsoft.com/office/officeart/2018/2/layout/IconVerticalSolidList"/>
    <dgm:cxn modelId="{A253642A-695F-45A8-A860-B0B4C6E92169}" type="presParOf" srcId="{9B3692F0-5C48-41B0-9B8D-C12DCED7C582}" destId="{0E7D7B98-6B5B-4F90-ADC1-FB7C4671D15E}" srcOrd="2" destOrd="0" presId="urn:microsoft.com/office/officeart/2018/2/layout/IconVerticalSolidList"/>
    <dgm:cxn modelId="{3F9A3076-4FB0-4507-9C7E-98BDE4E1C8E4}" type="presParOf" srcId="{9B3692F0-5C48-41B0-9B8D-C12DCED7C582}" destId="{EF6E81B2-BD8C-4479-9565-3685E63A1996}" srcOrd="3" destOrd="0" presId="urn:microsoft.com/office/officeart/2018/2/layout/IconVerticalSolidList"/>
    <dgm:cxn modelId="{CFD26A29-3D0D-4D20-89F2-E2A496419F12}" type="presParOf" srcId="{814F3A1B-ECD5-43AF-9668-2F743210CBE9}" destId="{97034B62-2E26-4CAA-BCF8-D63E598ED925}" srcOrd="1" destOrd="0" presId="urn:microsoft.com/office/officeart/2018/2/layout/IconVerticalSolidList"/>
    <dgm:cxn modelId="{CD4AB1AA-3A10-403B-BBF5-5071859FFF23}" type="presParOf" srcId="{814F3A1B-ECD5-43AF-9668-2F743210CBE9}" destId="{830670F5-4CD8-4023-A2A7-B48C086B762C}" srcOrd="2" destOrd="0" presId="urn:microsoft.com/office/officeart/2018/2/layout/IconVerticalSolidList"/>
    <dgm:cxn modelId="{FBE361AE-6584-4347-AF0F-1455DC8D1583}" type="presParOf" srcId="{830670F5-4CD8-4023-A2A7-B48C086B762C}" destId="{A9340469-F27E-4E7F-AA9A-588DA53C13B8}" srcOrd="0" destOrd="0" presId="urn:microsoft.com/office/officeart/2018/2/layout/IconVerticalSolidList"/>
    <dgm:cxn modelId="{7271F956-43C0-4234-A07A-84AE69D4A828}" type="presParOf" srcId="{830670F5-4CD8-4023-A2A7-B48C086B762C}" destId="{461D0188-E9C5-439A-A29D-5C5D723B3FBF}" srcOrd="1" destOrd="0" presId="urn:microsoft.com/office/officeart/2018/2/layout/IconVerticalSolidList"/>
    <dgm:cxn modelId="{57C3F225-0C6D-41B7-8CB0-BDEB2D97CAC7}" type="presParOf" srcId="{830670F5-4CD8-4023-A2A7-B48C086B762C}" destId="{507FE6A6-EDA4-408D-AE44-7EE2235165D5}" srcOrd="2" destOrd="0" presId="urn:microsoft.com/office/officeart/2018/2/layout/IconVerticalSolidList"/>
    <dgm:cxn modelId="{F8CF6559-3468-4E3F-8497-6215E932447C}" type="presParOf" srcId="{830670F5-4CD8-4023-A2A7-B48C086B762C}" destId="{EDEFD401-9AE1-4BDE-B03A-DCFE5562BFB8}" srcOrd="3" destOrd="0" presId="urn:microsoft.com/office/officeart/2018/2/layout/IconVerticalSolidList"/>
    <dgm:cxn modelId="{E567354A-A695-4ED9-AACE-0D5770D80A24}" type="presParOf" srcId="{814F3A1B-ECD5-43AF-9668-2F743210CBE9}" destId="{6B82A873-4D2F-406E-ADC3-F835454D963D}" srcOrd="3" destOrd="0" presId="urn:microsoft.com/office/officeart/2018/2/layout/IconVerticalSolidList"/>
    <dgm:cxn modelId="{6C5E2F93-93FC-4370-8F94-E387DCA180F5}" type="presParOf" srcId="{814F3A1B-ECD5-43AF-9668-2F743210CBE9}" destId="{0FB9970E-A165-4F26-965A-440FE7954DAD}" srcOrd="4" destOrd="0" presId="urn:microsoft.com/office/officeart/2018/2/layout/IconVerticalSolidList"/>
    <dgm:cxn modelId="{51D778A8-2EFC-4970-B214-33B0210FFF6E}" type="presParOf" srcId="{0FB9970E-A165-4F26-965A-440FE7954DAD}" destId="{F35CA7A8-DF21-4D20-AF1C-6EF282F9858F}" srcOrd="0" destOrd="0" presId="urn:microsoft.com/office/officeart/2018/2/layout/IconVerticalSolidList"/>
    <dgm:cxn modelId="{5E4F8AEC-022D-4083-B8CF-3C06F1F9DA51}" type="presParOf" srcId="{0FB9970E-A165-4F26-965A-440FE7954DAD}" destId="{5ADDF6C1-3843-40DC-916F-37477BCB5AD2}" srcOrd="1" destOrd="0" presId="urn:microsoft.com/office/officeart/2018/2/layout/IconVerticalSolidList"/>
    <dgm:cxn modelId="{C23100DA-17A7-4056-8353-C29A3565F721}" type="presParOf" srcId="{0FB9970E-A165-4F26-965A-440FE7954DAD}" destId="{98160A52-2B67-4F09-8BAD-79104DD5ABD6}" srcOrd="2" destOrd="0" presId="urn:microsoft.com/office/officeart/2018/2/layout/IconVerticalSolidList"/>
    <dgm:cxn modelId="{0A5C4594-1A48-431A-BBEB-ACF9CFF6A0B5}" type="presParOf" srcId="{0FB9970E-A165-4F26-965A-440FE7954DAD}" destId="{BD8557D7-2BB0-465D-8481-A5B0E433F95A}" srcOrd="3" destOrd="0" presId="urn:microsoft.com/office/officeart/2018/2/layout/IconVerticalSolidList"/>
    <dgm:cxn modelId="{13A554BF-A2DF-4813-BEE5-B6D7CCBAE432}" type="presParOf" srcId="{814F3A1B-ECD5-43AF-9668-2F743210CBE9}" destId="{B16D0461-7610-42E4-8434-496F13CC619A}" srcOrd="5" destOrd="0" presId="urn:microsoft.com/office/officeart/2018/2/layout/IconVerticalSolidList"/>
    <dgm:cxn modelId="{7328F5C9-A518-4117-AD8E-960F238C5FA8}" type="presParOf" srcId="{814F3A1B-ECD5-43AF-9668-2F743210CBE9}" destId="{65DEB3AD-E49C-4AD9-80AA-951F4C619FCA}" srcOrd="6" destOrd="0" presId="urn:microsoft.com/office/officeart/2018/2/layout/IconVerticalSolidList"/>
    <dgm:cxn modelId="{3B163153-E533-42C1-BFD7-6FB08E528D54}" type="presParOf" srcId="{65DEB3AD-E49C-4AD9-80AA-951F4C619FCA}" destId="{9851628A-FC27-49AC-A6C7-E543D8C4B53D}" srcOrd="0" destOrd="0" presId="urn:microsoft.com/office/officeart/2018/2/layout/IconVerticalSolidList"/>
    <dgm:cxn modelId="{14E1F253-67FA-48F9-A243-AFDF800DACC4}" type="presParOf" srcId="{65DEB3AD-E49C-4AD9-80AA-951F4C619FCA}" destId="{1E783B01-0CE6-4F8C-B4A6-DE777A6E27DF}" srcOrd="1" destOrd="0" presId="urn:microsoft.com/office/officeart/2018/2/layout/IconVerticalSolidList"/>
    <dgm:cxn modelId="{7E9C938A-4060-479B-9C56-B1144A797597}" type="presParOf" srcId="{65DEB3AD-E49C-4AD9-80AA-951F4C619FCA}" destId="{94B94B70-9D16-410D-9982-7B2C0BEEC73D}" srcOrd="2" destOrd="0" presId="urn:microsoft.com/office/officeart/2018/2/layout/IconVerticalSolidList"/>
    <dgm:cxn modelId="{59996862-1597-4746-B3F4-B711FBE73887}" type="presParOf" srcId="{65DEB3AD-E49C-4AD9-80AA-951F4C619FCA}" destId="{CD1AE6EC-7182-48B6-B0EF-2A6DB2CFB7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1276B6-590F-41DD-B79A-9BB20C5F464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A921A78-51C3-449A-A2E0-920909352CDC}">
      <dgm:prSet/>
      <dgm:spPr/>
      <dgm:t>
        <a:bodyPr/>
        <a:lstStyle/>
        <a:p>
          <a:r>
            <a:rPr lang="en-GB"/>
            <a:t>One answer is: Never!</a:t>
          </a:r>
          <a:endParaRPr lang="en-US"/>
        </a:p>
      </dgm:t>
    </dgm:pt>
    <dgm:pt modelId="{1BDF0CDE-E9FE-45AD-BD8C-336C26BC4607}" type="parTrans" cxnId="{D65B1A36-7F3F-4F34-A84C-9E373BC67A9A}">
      <dgm:prSet/>
      <dgm:spPr/>
      <dgm:t>
        <a:bodyPr/>
        <a:lstStyle/>
        <a:p>
          <a:endParaRPr lang="en-US"/>
        </a:p>
      </dgm:t>
    </dgm:pt>
    <dgm:pt modelId="{729AA0AC-A27F-4733-AFC0-16773B1925B3}" type="sibTrans" cxnId="{D65B1A36-7F3F-4F34-A84C-9E373BC67A9A}">
      <dgm:prSet/>
      <dgm:spPr/>
      <dgm:t>
        <a:bodyPr/>
        <a:lstStyle/>
        <a:p>
          <a:endParaRPr lang="en-US"/>
        </a:p>
      </dgm:t>
    </dgm:pt>
    <dgm:pt modelId="{F0030F89-C9D4-4C58-AA03-04FAFABA2F2E}">
      <dgm:prSet/>
      <dgm:spPr/>
      <dgm:t>
        <a:bodyPr/>
        <a:lstStyle/>
        <a:p>
          <a:r>
            <a:rPr lang="en-GB"/>
            <a:t>What do you have when you're finished?</a:t>
          </a:r>
          <a:endParaRPr lang="en-US"/>
        </a:p>
      </dgm:t>
    </dgm:pt>
    <dgm:pt modelId="{CB40A577-5645-458E-8EDF-CDCE9DD05036}" type="parTrans" cxnId="{16DDA7FF-13A5-49F1-BF07-2F0DB24B9C4D}">
      <dgm:prSet/>
      <dgm:spPr/>
      <dgm:t>
        <a:bodyPr/>
        <a:lstStyle/>
        <a:p>
          <a:endParaRPr lang="en-US"/>
        </a:p>
      </dgm:t>
    </dgm:pt>
    <dgm:pt modelId="{D7D41A10-56D8-4BE1-8292-8A63F162F6A4}" type="sibTrans" cxnId="{16DDA7FF-13A5-49F1-BF07-2F0DB24B9C4D}">
      <dgm:prSet/>
      <dgm:spPr/>
      <dgm:t>
        <a:bodyPr/>
        <a:lstStyle/>
        <a:p>
          <a:endParaRPr lang="en-US"/>
        </a:p>
      </dgm:t>
    </dgm:pt>
    <dgm:pt modelId="{D864BE3F-D63B-471D-85E4-EDB90F10976A}" type="pres">
      <dgm:prSet presAssocID="{3B1276B6-590F-41DD-B79A-9BB20C5F464E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E3BCB72-003A-44B7-A057-FC0BB61CF233}" type="pres">
      <dgm:prSet presAssocID="{FA921A78-51C3-449A-A2E0-920909352CDC}" presName="compNode" presStyleCnt="0"/>
      <dgm:spPr/>
    </dgm:pt>
    <dgm:pt modelId="{95B8535A-786B-44E4-A381-FAD6F6856E9A}" type="pres">
      <dgm:prSet presAssocID="{FA921A78-51C3-449A-A2E0-920909352CD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5B4F006A-06DE-46F2-A75D-CBC714F4E523}" type="pres">
      <dgm:prSet presAssocID="{FA921A78-51C3-449A-A2E0-920909352CDC}" presName="spaceRect" presStyleCnt="0"/>
      <dgm:spPr/>
    </dgm:pt>
    <dgm:pt modelId="{AAE83D9C-13CE-401B-80B5-3DDB62E0D296}" type="pres">
      <dgm:prSet presAssocID="{FA921A78-51C3-449A-A2E0-920909352CDC}" presName="textRect" presStyleLbl="revTx" presStyleIdx="0" presStyleCnt="2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2EFFC67C-05B1-49F8-821F-C3F5284574E8}" type="pres">
      <dgm:prSet presAssocID="{729AA0AC-A27F-4733-AFC0-16773B1925B3}" presName="sibTrans" presStyleCnt="0"/>
      <dgm:spPr/>
    </dgm:pt>
    <dgm:pt modelId="{052CE992-19E1-45D7-868F-AFB80301F3EB}" type="pres">
      <dgm:prSet presAssocID="{F0030F89-C9D4-4C58-AA03-04FAFABA2F2E}" presName="compNode" presStyleCnt="0"/>
      <dgm:spPr/>
    </dgm:pt>
    <dgm:pt modelId="{8F53A438-FD3C-4FE1-B11A-3C70A3487B76}" type="pres">
      <dgm:prSet presAssocID="{F0030F89-C9D4-4C58-AA03-04FAFABA2F2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1C5F9E23-9029-4666-B1BB-926E16B13D38}" type="pres">
      <dgm:prSet presAssocID="{F0030F89-C9D4-4C58-AA03-04FAFABA2F2E}" presName="spaceRect" presStyleCnt="0"/>
      <dgm:spPr/>
    </dgm:pt>
    <dgm:pt modelId="{C3F2B65E-C429-4D41-B091-190218626478}" type="pres">
      <dgm:prSet presAssocID="{F0030F89-C9D4-4C58-AA03-04FAFABA2F2E}" presName="textRect" presStyleLbl="revTx" presStyleIdx="1" presStyleCnt="2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65B1A36-7F3F-4F34-A84C-9E373BC67A9A}" srcId="{3B1276B6-590F-41DD-B79A-9BB20C5F464E}" destId="{FA921A78-51C3-449A-A2E0-920909352CDC}" srcOrd="0" destOrd="0" parTransId="{1BDF0CDE-E9FE-45AD-BD8C-336C26BC4607}" sibTransId="{729AA0AC-A27F-4733-AFC0-16773B1925B3}"/>
    <dgm:cxn modelId="{DB4A3C92-7E48-499D-B555-83866CC2B554}" type="presOf" srcId="{F0030F89-C9D4-4C58-AA03-04FAFABA2F2E}" destId="{C3F2B65E-C429-4D41-B091-190218626478}" srcOrd="0" destOrd="0" presId="urn:microsoft.com/office/officeart/2018/2/layout/IconLabelList"/>
    <dgm:cxn modelId="{16DDA7FF-13A5-49F1-BF07-2F0DB24B9C4D}" srcId="{3B1276B6-590F-41DD-B79A-9BB20C5F464E}" destId="{F0030F89-C9D4-4C58-AA03-04FAFABA2F2E}" srcOrd="1" destOrd="0" parTransId="{CB40A577-5645-458E-8EDF-CDCE9DD05036}" sibTransId="{D7D41A10-56D8-4BE1-8292-8A63F162F6A4}"/>
    <dgm:cxn modelId="{67FC87E0-270A-4A48-882D-8C1D602B233A}" type="presOf" srcId="{3B1276B6-590F-41DD-B79A-9BB20C5F464E}" destId="{D864BE3F-D63B-471D-85E4-EDB90F10976A}" srcOrd="0" destOrd="0" presId="urn:microsoft.com/office/officeart/2018/2/layout/IconLabelList"/>
    <dgm:cxn modelId="{7F39E191-1639-4723-BA66-3D6FA2C7AE13}" type="presOf" srcId="{FA921A78-51C3-449A-A2E0-920909352CDC}" destId="{AAE83D9C-13CE-401B-80B5-3DDB62E0D296}" srcOrd="0" destOrd="0" presId="urn:microsoft.com/office/officeart/2018/2/layout/IconLabelList"/>
    <dgm:cxn modelId="{F5989853-8CEA-4CE5-9B23-A64B0BA94B8F}" type="presParOf" srcId="{D864BE3F-D63B-471D-85E4-EDB90F10976A}" destId="{9E3BCB72-003A-44B7-A057-FC0BB61CF233}" srcOrd="0" destOrd="0" presId="urn:microsoft.com/office/officeart/2018/2/layout/IconLabelList"/>
    <dgm:cxn modelId="{F9F750E2-3D9B-435C-8915-C16D7AFF8033}" type="presParOf" srcId="{9E3BCB72-003A-44B7-A057-FC0BB61CF233}" destId="{95B8535A-786B-44E4-A381-FAD6F6856E9A}" srcOrd="0" destOrd="0" presId="urn:microsoft.com/office/officeart/2018/2/layout/IconLabelList"/>
    <dgm:cxn modelId="{74E5A66C-5B9A-4EFD-B760-994BA4E1197B}" type="presParOf" srcId="{9E3BCB72-003A-44B7-A057-FC0BB61CF233}" destId="{5B4F006A-06DE-46F2-A75D-CBC714F4E523}" srcOrd="1" destOrd="0" presId="urn:microsoft.com/office/officeart/2018/2/layout/IconLabelList"/>
    <dgm:cxn modelId="{5BD0478C-D720-493F-B3D8-CCE3B2813ADE}" type="presParOf" srcId="{9E3BCB72-003A-44B7-A057-FC0BB61CF233}" destId="{AAE83D9C-13CE-401B-80B5-3DDB62E0D296}" srcOrd="2" destOrd="0" presId="urn:microsoft.com/office/officeart/2018/2/layout/IconLabelList"/>
    <dgm:cxn modelId="{963C6129-F1B7-485A-BB31-40D0EFD32120}" type="presParOf" srcId="{D864BE3F-D63B-471D-85E4-EDB90F10976A}" destId="{2EFFC67C-05B1-49F8-821F-C3F5284574E8}" srcOrd="1" destOrd="0" presId="urn:microsoft.com/office/officeart/2018/2/layout/IconLabelList"/>
    <dgm:cxn modelId="{8C93A6F3-5ACA-4AE4-8EA2-B19C1FBBCAE6}" type="presParOf" srcId="{D864BE3F-D63B-471D-85E4-EDB90F10976A}" destId="{052CE992-19E1-45D7-868F-AFB80301F3EB}" srcOrd="2" destOrd="0" presId="urn:microsoft.com/office/officeart/2018/2/layout/IconLabelList"/>
    <dgm:cxn modelId="{BFB48197-03F9-4B2F-980A-D1039968CD4E}" type="presParOf" srcId="{052CE992-19E1-45D7-868F-AFB80301F3EB}" destId="{8F53A438-FD3C-4FE1-B11A-3C70A3487B76}" srcOrd="0" destOrd="0" presId="urn:microsoft.com/office/officeart/2018/2/layout/IconLabelList"/>
    <dgm:cxn modelId="{F761F1F3-8F2C-4498-BC01-0A8DB8E92670}" type="presParOf" srcId="{052CE992-19E1-45D7-868F-AFB80301F3EB}" destId="{1C5F9E23-9029-4666-B1BB-926E16B13D38}" srcOrd="1" destOrd="0" presId="urn:microsoft.com/office/officeart/2018/2/layout/IconLabelList"/>
    <dgm:cxn modelId="{3660F052-B7EF-4886-84C3-9DBACD2A8903}" type="presParOf" srcId="{052CE992-19E1-45D7-868F-AFB80301F3EB}" destId="{C3F2B65E-C429-4D41-B091-19021862647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C08C60-9CE3-483B-80B9-0642AC164341}">
      <dsp:nvSpPr>
        <dsp:cNvPr id="0" name=""/>
        <dsp:cNvSpPr/>
      </dsp:nvSpPr>
      <dsp:spPr>
        <a:xfrm>
          <a:off x="0" y="2277"/>
          <a:ext cx="6096000" cy="11540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01A9DA-4015-49A4-957D-41991CC3DCB3}">
      <dsp:nvSpPr>
        <dsp:cNvPr id="0" name=""/>
        <dsp:cNvSpPr/>
      </dsp:nvSpPr>
      <dsp:spPr>
        <a:xfrm>
          <a:off x="349107" y="261943"/>
          <a:ext cx="634740" cy="634740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6E81B2-BD8C-4479-9565-3685E63A1996}">
      <dsp:nvSpPr>
        <dsp:cNvPr id="0" name=""/>
        <dsp:cNvSpPr/>
      </dsp:nvSpPr>
      <dsp:spPr>
        <a:xfrm>
          <a:off x="1332954" y="2277"/>
          <a:ext cx="4763045" cy="1154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139" tIns="122139" rIns="122139" bIns="122139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/>
            <a:t>Ethnography</a:t>
          </a:r>
          <a:endParaRPr lang="en-US" sz="2200" kern="1200"/>
        </a:p>
      </dsp:txBody>
      <dsp:txXfrm>
        <a:off x="1332954" y="2277"/>
        <a:ext cx="4763045" cy="1154072"/>
      </dsp:txXfrm>
    </dsp:sp>
    <dsp:sp modelId="{A9340469-F27E-4E7F-AA9A-588DA53C13B8}">
      <dsp:nvSpPr>
        <dsp:cNvPr id="0" name=""/>
        <dsp:cNvSpPr/>
      </dsp:nvSpPr>
      <dsp:spPr>
        <a:xfrm>
          <a:off x="0" y="1444868"/>
          <a:ext cx="6096000" cy="11540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1D0188-E9C5-439A-A29D-5C5D723B3FBF}">
      <dsp:nvSpPr>
        <dsp:cNvPr id="0" name=""/>
        <dsp:cNvSpPr/>
      </dsp:nvSpPr>
      <dsp:spPr>
        <a:xfrm>
          <a:off x="349107" y="1704534"/>
          <a:ext cx="634740" cy="634740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EFD401-9AE1-4BDE-B03A-DCFE5562BFB8}">
      <dsp:nvSpPr>
        <dsp:cNvPr id="0" name=""/>
        <dsp:cNvSpPr/>
      </dsp:nvSpPr>
      <dsp:spPr>
        <a:xfrm>
          <a:off x="1332954" y="1444868"/>
          <a:ext cx="4763045" cy="1154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139" tIns="122139" rIns="122139" bIns="122139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/>
            <a:t>Grounded Theory</a:t>
          </a:r>
          <a:endParaRPr lang="en-US" sz="2200" kern="1200"/>
        </a:p>
      </dsp:txBody>
      <dsp:txXfrm>
        <a:off x="1332954" y="1444868"/>
        <a:ext cx="4763045" cy="1154072"/>
      </dsp:txXfrm>
    </dsp:sp>
    <dsp:sp modelId="{F35CA7A8-DF21-4D20-AF1C-6EF282F9858F}">
      <dsp:nvSpPr>
        <dsp:cNvPr id="0" name=""/>
        <dsp:cNvSpPr/>
      </dsp:nvSpPr>
      <dsp:spPr>
        <a:xfrm>
          <a:off x="0" y="2887459"/>
          <a:ext cx="6096000" cy="11540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DDF6C1-3843-40DC-916F-37477BCB5AD2}">
      <dsp:nvSpPr>
        <dsp:cNvPr id="0" name=""/>
        <dsp:cNvSpPr/>
      </dsp:nvSpPr>
      <dsp:spPr>
        <a:xfrm>
          <a:off x="349107" y="3147125"/>
          <a:ext cx="634740" cy="634740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557D7-2BB0-465D-8481-A5B0E433F95A}">
      <dsp:nvSpPr>
        <dsp:cNvPr id="0" name=""/>
        <dsp:cNvSpPr/>
      </dsp:nvSpPr>
      <dsp:spPr>
        <a:xfrm>
          <a:off x="1332954" y="2887459"/>
          <a:ext cx="4763045" cy="1154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139" tIns="122139" rIns="122139" bIns="122139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/>
            <a:t>Discourse Analysis</a:t>
          </a:r>
          <a:endParaRPr lang="en-US" sz="2200" kern="1200"/>
        </a:p>
      </dsp:txBody>
      <dsp:txXfrm>
        <a:off x="1332954" y="2887459"/>
        <a:ext cx="4763045" cy="1154072"/>
      </dsp:txXfrm>
    </dsp:sp>
    <dsp:sp modelId="{9851628A-FC27-49AC-A6C7-E543D8C4B53D}">
      <dsp:nvSpPr>
        <dsp:cNvPr id="0" name=""/>
        <dsp:cNvSpPr/>
      </dsp:nvSpPr>
      <dsp:spPr>
        <a:xfrm>
          <a:off x="0" y="4330050"/>
          <a:ext cx="6096000" cy="11540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783B01-0CE6-4F8C-B4A6-DE777A6E27DF}">
      <dsp:nvSpPr>
        <dsp:cNvPr id="0" name=""/>
        <dsp:cNvSpPr/>
      </dsp:nvSpPr>
      <dsp:spPr>
        <a:xfrm>
          <a:off x="349107" y="4589716"/>
          <a:ext cx="634740" cy="634740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1AE6EC-7182-48B6-B0EF-2A6DB2CFB7B8}">
      <dsp:nvSpPr>
        <dsp:cNvPr id="0" name=""/>
        <dsp:cNvSpPr/>
      </dsp:nvSpPr>
      <dsp:spPr>
        <a:xfrm>
          <a:off x="1332954" y="4330050"/>
          <a:ext cx="4763045" cy="1154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139" tIns="122139" rIns="122139" bIns="122139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/>
            <a:t>Heuristic Inquiry</a:t>
          </a:r>
          <a:endParaRPr lang="en-US" sz="2200" kern="1200"/>
        </a:p>
      </dsp:txBody>
      <dsp:txXfrm>
        <a:off x="1332954" y="4330050"/>
        <a:ext cx="4763045" cy="11540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B8535A-786B-44E4-A381-FAD6F6856E9A}">
      <dsp:nvSpPr>
        <dsp:cNvPr id="0" name=""/>
        <dsp:cNvSpPr/>
      </dsp:nvSpPr>
      <dsp:spPr>
        <a:xfrm>
          <a:off x="1352732" y="102220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E83D9C-13CE-401B-80B5-3DDB62E0D296}">
      <dsp:nvSpPr>
        <dsp:cNvPr id="0" name=""/>
        <dsp:cNvSpPr/>
      </dsp:nvSpPr>
      <dsp:spPr>
        <a:xfrm>
          <a:off x="164732" y="251651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One answer is: Never!</a:t>
          </a:r>
          <a:endParaRPr lang="en-US" sz="2700" kern="1200"/>
        </a:p>
      </dsp:txBody>
      <dsp:txXfrm>
        <a:off x="164732" y="2516512"/>
        <a:ext cx="4320000" cy="720000"/>
      </dsp:txXfrm>
    </dsp:sp>
    <dsp:sp modelId="{8F53A438-FD3C-4FE1-B11A-3C70A3487B76}">
      <dsp:nvSpPr>
        <dsp:cNvPr id="0" name=""/>
        <dsp:cNvSpPr/>
      </dsp:nvSpPr>
      <dsp:spPr>
        <a:xfrm>
          <a:off x="6428732" y="10222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2B65E-C429-4D41-B091-190218626478}">
      <dsp:nvSpPr>
        <dsp:cNvPr id="0" name=""/>
        <dsp:cNvSpPr/>
      </dsp:nvSpPr>
      <dsp:spPr>
        <a:xfrm>
          <a:off x="5240732" y="251651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What do you have when you're finished?</a:t>
          </a:r>
          <a:endParaRPr lang="en-US" sz="2700" kern="1200"/>
        </a:p>
      </dsp:txBody>
      <dsp:txXfrm>
        <a:off x="5240732" y="2516512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21847F-71ED-461F-BD6B-23E6C23B7BBB}" type="datetimeFigureOut">
              <a:rPr lang="en-GB"/>
              <a:t>11/03/2021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4FD706-3F3B-4997-A208-80087F4DD3DD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833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4FD706-3F3B-4997-A208-80087F4DD3DD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8741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4FD706-3F3B-4997-A208-80087F4DD3DD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015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4FD706-3F3B-4997-A208-80087F4DD3DD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654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4FD706-3F3B-4997-A208-80087F4DD3DD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8681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4FD706-3F3B-4997-A208-80087F4DD3DD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5862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4FD706-3F3B-4997-A208-80087F4DD3DD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9655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4FD706-3F3B-4997-A208-80087F4DD3DD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7476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4FD706-3F3B-4997-A208-80087F4DD3DD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4737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4FD706-3F3B-4997-A208-80087F4DD3DD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5126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4FD706-3F3B-4997-A208-80087F4DD3DD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4817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4FD706-3F3B-4997-A208-80087F4DD3DD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5853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4FD706-3F3B-4997-A208-80087F4DD3DD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8897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4FD706-3F3B-4997-A208-80087F4DD3DD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1156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3/11/2021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5546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3/11/2021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25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3/11/2021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635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3/11/2021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954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3/11/2021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169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3/11/2021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183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3/11/2021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241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3/11/2021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960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3/11/2021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09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3/11/2021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505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3/11/2021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824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3/11/2021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793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17" r:id="rId6"/>
    <p:sldLayoutId id="2147483713" r:id="rId7"/>
    <p:sldLayoutId id="2147483714" r:id="rId8"/>
    <p:sldLayoutId id="2147483715" r:id="rId9"/>
    <p:sldLayoutId id="2147483716" r:id="rId10"/>
    <p:sldLayoutId id="214748371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0103171-0BA0-4AF0-AF05-04AFA1A4AC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seup of wispy white wild flower on the meadow">
            <a:extLst>
              <a:ext uri="{FF2B5EF4-FFF2-40B4-BE49-F238E27FC236}">
                <a16:creationId xmlns:a16="http://schemas.microsoft.com/office/drawing/2014/main" id="{2140C9FD-15D7-418C-8545-E8A3119E7F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670" r="21975" b="-1"/>
          <a:stretch/>
        </p:blipFill>
        <p:spPr>
          <a:xfrm>
            <a:off x="20" y="10"/>
            <a:ext cx="4762480" cy="6857989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E128B901-D4EA-4C4D-A150-23D2A6DEC6E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09459" y="1"/>
            <a:ext cx="7482541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760B08A-B322-4C79-AB6D-7E4246352E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685800"/>
            <a:ext cx="6099101" cy="5486400"/>
          </a:xfrm>
          <a:prstGeom prst="rect">
            <a:avLst/>
          </a:prstGeom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0" y="1371599"/>
            <a:ext cx="4762500" cy="2360429"/>
          </a:xfrm>
        </p:spPr>
        <p:txBody>
          <a:bodyPr>
            <a:normAutofit/>
          </a:bodyPr>
          <a:lstStyle/>
          <a:p>
            <a:r>
              <a:rPr lang="en-GB" sz="3300"/>
              <a:t>Phenomenology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0" y="4114800"/>
            <a:ext cx="4762500" cy="137160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Phenomenology</a:t>
            </a:r>
          </a:p>
          <a:p>
            <a:pPr>
              <a:lnSpc>
                <a:spcPct val="90000"/>
              </a:lnSpc>
            </a:pPr>
            <a:r>
              <a:rPr lang="en-GB"/>
              <a:t>Ethnography</a:t>
            </a:r>
          </a:p>
          <a:p>
            <a:pPr>
              <a:lnSpc>
                <a:spcPct val="90000"/>
              </a:lnSpc>
            </a:pPr>
            <a:r>
              <a:rPr lang="en-GB"/>
              <a:t>Hermeneutics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9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7CB033-5F55-45DF-9E1D-B7B8C2460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sz="2500">
                <a:solidFill>
                  <a:schemeClr val="bg2"/>
                </a:solidFill>
              </a:rPr>
              <a:t>Four main genres of qualitative research: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49C3D99E-B1E1-46C2-9444-BA0EE242CA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6471675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12442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11D716-C386-4458-B509-DF66B4C0B9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E1BE3E3-58C1-4A81-90ED-54387D0F1B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7818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28C5DE-DFD6-4746-91FA-7F42843EB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12652"/>
            <a:ext cx="5410200" cy="112541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What is ethnography?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6D05F-025F-4810-A3CB-B0304A194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798" y="1817154"/>
            <a:ext cx="5410201" cy="44826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Where does it come from?</a:t>
            </a:r>
          </a:p>
          <a:p>
            <a:r>
              <a:rPr lang="en-GB" dirty="0" err="1"/>
              <a:t>Branislow</a:t>
            </a:r>
            <a:r>
              <a:rPr lang="en-GB" dirty="0"/>
              <a:t> Malinowski </a:t>
            </a:r>
          </a:p>
          <a:p>
            <a:r>
              <a:rPr lang="en-GB" dirty="0"/>
              <a:t>Broad area of study</a:t>
            </a:r>
          </a:p>
          <a:p>
            <a:r>
              <a:rPr lang="en-GB" dirty="0"/>
              <a:t>Participant Observation.</a:t>
            </a:r>
          </a:p>
          <a:p>
            <a:r>
              <a:rPr lang="en-GB" dirty="0"/>
              <a:t>Immersion within the field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7F33C04-A81B-44FF-854C-165E9BA3A4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52"/>
          <a:stretch/>
        </p:blipFill>
        <p:spPr>
          <a:xfrm>
            <a:off x="7467600" y="685800"/>
            <a:ext cx="4038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5511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9F93B0-9043-45F3-BE53-616E7D8C8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0"/>
            <a:ext cx="2742028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sz="1300">
                <a:solidFill>
                  <a:schemeClr val="bg2"/>
                </a:solidFill>
              </a:rPr>
              <a:t>What is Phenomenological research?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6399F-2DFF-49A1-B5AB-0A0A9F70E9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963" y="1270591"/>
            <a:ext cx="5631357" cy="43646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j-lt"/>
                <a:cs typeface="+mj-lt"/>
              </a:rPr>
              <a:t>Phenomenology is sometimes considered a philosophical perspective as well as an approach to qualitative methodology. </a:t>
            </a:r>
            <a:endParaRPr lang="en-GB" sz="2000"/>
          </a:p>
          <a:p>
            <a:r>
              <a:rPr lang="en-GB" sz="2000"/>
              <a:t>It focuses on the subjective experiences</a:t>
            </a:r>
          </a:p>
          <a:p>
            <a:r>
              <a:rPr lang="en-GB" sz="2000"/>
              <a:t>Umbrella term</a:t>
            </a:r>
          </a:p>
          <a:p>
            <a:r>
              <a:rPr lang="en-GB" sz="2000"/>
              <a:t>'Return to the things themselves' (Husserl, 1936/1970)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029662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9CBA01-FE56-4249-8B65-A55D30186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0"/>
            <a:ext cx="2742028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sz="1500">
                <a:solidFill>
                  <a:schemeClr val="bg2"/>
                </a:solidFill>
              </a:rPr>
              <a:t>Phenomenology cont..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BC480-0703-485A-ABBB-F5CB51352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963" y="1270591"/>
            <a:ext cx="5631357" cy="43646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The life world</a:t>
            </a:r>
          </a:p>
          <a:p>
            <a:r>
              <a:rPr lang="en-GB" sz="2000"/>
              <a:t>The world that is lived and experienced</a:t>
            </a:r>
          </a:p>
          <a:p>
            <a:r>
              <a:rPr lang="en-GB" sz="2000"/>
              <a:t>It is pre-reflective</a:t>
            </a:r>
          </a:p>
        </p:txBody>
      </p:sp>
    </p:spTree>
    <p:extLst>
      <p:ext uri="{BB962C8B-B14F-4D97-AF65-F5344CB8AC3E}">
        <p14:creationId xmlns:p14="http://schemas.microsoft.com/office/powerpoint/2010/main" val="766505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29BB23-E567-4A90-9B0A-0A90255AB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0"/>
            <a:ext cx="2742028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sz="1500">
                <a:solidFill>
                  <a:schemeClr val="bg2"/>
                </a:solidFill>
              </a:rPr>
              <a:t>Phenomenology cont..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B1B53-6E69-42F4-827E-3531487B9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963" y="1270591"/>
            <a:ext cx="5631357" cy="43646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Drawing attention to someone's lived experience</a:t>
            </a:r>
          </a:p>
          <a:p>
            <a:endParaRPr lang="en-GB" sz="2000"/>
          </a:p>
          <a:p>
            <a:r>
              <a:rPr lang="en-GB" sz="2000"/>
              <a:t>Essential features of the world: Selfhood, embodiment, sociality etc..</a:t>
            </a:r>
          </a:p>
          <a:p>
            <a:endParaRPr lang="en-GB" sz="2000"/>
          </a:p>
          <a:p>
            <a:r>
              <a:rPr lang="en-US" sz="2000">
                <a:ea typeface="+mj-lt"/>
                <a:cs typeface="+mj-lt"/>
              </a:rPr>
              <a:t>The researcher will bring out these dimensions</a:t>
            </a:r>
            <a:endParaRPr lang="en-GB" sz="2000">
              <a:ea typeface="+mj-lt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75952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151505-0F7F-485F-9275-EEA3983C4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0"/>
            <a:ext cx="2742028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sz="1500" dirty="0">
                <a:solidFill>
                  <a:schemeClr val="bg2"/>
                </a:solidFill>
              </a:rPr>
              <a:t>Phenomenology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22BB9-41B4-447A-BA9B-FF9FF3AF9D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963" y="1270591"/>
            <a:ext cx="5631357" cy="43646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2000">
                <a:ea typeface="+mj-lt"/>
                <a:cs typeface="+mj-lt"/>
              </a:rPr>
              <a:t>“The overall aim of lifeworld research”, says Dahlberg </a:t>
            </a:r>
            <a:r>
              <a:rPr lang="en-GB" sz="2000" i="1">
                <a:ea typeface="+mj-lt"/>
                <a:cs typeface="+mj-lt"/>
              </a:rPr>
              <a:t>et al</a:t>
            </a:r>
            <a:r>
              <a:rPr lang="en-GB" sz="2000">
                <a:ea typeface="+mj-lt"/>
                <a:cs typeface="+mj-lt"/>
              </a:rPr>
              <a:t> (2008, p.37) is “to describe and elucidate the lived world in a way that expands our understanding of human being and human experience.” </a:t>
            </a:r>
            <a:endParaRPr lang="en-US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0485959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91F59E-9B47-47C3-9D87-95BB8FD93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0"/>
            <a:ext cx="2742028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sz="1800">
                <a:solidFill>
                  <a:schemeClr val="bg2"/>
                </a:solidFill>
              </a:rPr>
              <a:t>Intentionality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2D8C9-9152-4AF8-A8F2-817C2B6B1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963" y="1270591"/>
            <a:ext cx="5631357" cy="43646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Intentionality</a:t>
            </a:r>
          </a:p>
          <a:p>
            <a:endParaRPr lang="en-GB" sz="2000"/>
          </a:p>
          <a:p>
            <a:r>
              <a:rPr lang="en-GB" sz="2000"/>
              <a:t>What are your participants experiencing and how?</a:t>
            </a:r>
          </a:p>
          <a:p>
            <a:endParaRPr lang="en-GB" sz="2000">
              <a:ea typeface="+mj-lt"/>
              <a:cs typeface="+mj-lt"/>
            </a:endParaRPr>
          </a:p>
          <a:p>
            <a:r>
              <a:rPr lang="en-GB" sz="2000">
                <a:ea typeface="+mj-lt"/>
                <a:cs typeface="+mj-lt"/>
              </a:rPr>
              <a:t>The focus is on the intentional relationship between the person and the meanings of the things they’re focusing on and experiencing.</a:t>
            </a:r>
          </a:p>
        </p:txBody>
      </p:sp>
    </p:spTree>
    <p:extLst>
      <p:ext uri="{BB962C8B-B14F-4D97-AF65-F5344CB8AC3E}">
        <p14:creationId xmlns:p14="http://schemas.microsoft.com/office/powerpoint/2010/main" val="2328624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17ED1B-E1C7-482B-9A55-9AAA358C2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0"/>
            <a:ext cx="2742028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sz="1300">
                <a:solidFill>
                  <a:schemeClr val="bg2"/>
                </a:solidFill>
              </a:rPr>
              <a:t>Phenomenological research</a:t>
            </a:r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7A796-7E9E-40F9-A631-A7EAED164A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963" y="1270591"/>
            <a:ext cx="5631357" cy="43646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j-lt"/>
                <a:cs typeface="+mj-lt"/>
              </a:rPr>
              <a:t>Applied to research, phenomenology is the study of phenomena: their nature and meanings. The focus is on the way things appear to us through experience or in our consciousness. The phenomenological researcher aims to provide a rich textured description of lived experience.</a:t>
            </a:r>
            <a:endParaRPr lang="en-GB" sz="2000"/>
          </a:p>
          <a:p>
            <a:endParaRPr lang="en-GB" sz="2000"/>
          </a:p>
          <a:p>
            <a:r>
              <a:rPr lang="en-GB" sz="2000">
                <a:ea typeface="+mj-lt"/>
                <a:cs typeface="+mj-lt"/>
              </a:rPr>
              <a:t>Phenomenology asks, “What is this kind of experience like?” “How does the lived world present itself to me?”. </a:t>
            </a:r>
            <a:endParaRPr lang="en-GB" sz="2000"/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2418855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90EDF5-65D5-4BFD-910F-732EBFC09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0"/>
            <a:ext cx="2742028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sz="3000">
                <a:solidFill>
                  <a:schemeClr val="bg2"/>
                </a:solidFill>
              </a:rPr>
              <a:t>Grounded Theory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79338-84DD-4795-B43C-39A7E856D5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963" y="1270591"/>
            <a:ext cx="5631357" cy="43646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What is grounded theory?</a:t>
            </a:r>
          </a:p>
          <a:p>
            <a:r>
              <a:rPr lang="en-GB" sz="2000"/>
              <a:t>Complex iterative process –iterative testing simply means repeated, or iterated, multiple times.</a:t>
            </a:r>
          </a:p>
          <a:p>
            <a:r>
              <a:rPr lang="en-GB" sz="2000"/>
              <a:t>Generative questions</a:t>
            </a:r>
          </a:p>
        </p:txBody>
      </p:sp>
    </p:spTree>
    <p:extLst>
      <p:ext uri="{BB962C8B-B14F-4D97-AF65-F5344CB8AC3E}">
        <p14:creationId xmlns:p14="http://schemas.microsoft.com/office/powerpoint/2010/main" val="506320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3C5E64-18E2-440E-B6B6-76F849118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0"/>
            <a:ext cx="2742028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sz="3000">
                <a:solidFill>
                  <a:schemeClr val="bg2"/>
                </a:solidFill>
              </a:rPr>
              <a:t>Grounded theory is..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6A1D9-54C0-41E3-A966-8350D3372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963" y="1270591"/>
            <a:ext cx="5631357" cy="43646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Glasserstrauss suggests that grounded theory is:</a:t>
            </a:r>
          </a:p>
          <a:p>
            <a:pPr>
              <a:lnSpc>
                <a:spcPct val="90000"/>
              </a:lnSpc>
            </a:pPr>
            <a:r>
              <a:rPr lang="en-GB" sz="2000">
                <a:ea typeface="+mj-lt"/>
                <a:cs typeface="+mj-lt"/>
              </a:rPr>
              <a:t>A general method of comparative analysis [GLASERSTRAUSS67, p. 1]. </a:t>
            </a:r>
            <a:endParaRPr lang="en-GB" sz="2000"/>
          </a:p>
          <a:p>
            <a:pPr>
              <a:lnSpc>
                <a:spcPct val="90000"/>
              </a:lnSpc>
            </a:pPr>
            <a:r>
              <a:rPr lang="en-GB" sz="2000">
                <a:ea typeface="+mj-lt"/>
                <a:cs typeface="+mj-lt"/>
              </a:rPr>
              <a:t>Ageneral method to use on any kind or mix of data, and it is particularly useful with qualitative data [GLASER98, pp. 40-41]. </a:t>
            </a:r>
            <a:endParaRPr lang="en-GB" sz="2000"/>
          </a:p>
          <a:p>
            <a:pPr>
              <a:lnSpc>
                <a:spcPct val="90000"/>
              </a:lnSpc>
            </a:pPr>
            <a:r>
              <a:rPr lang="en-GB" sz="2000">
                <a:ea typeface="+mj-lt"/>
                <a:cs typeface="+mj-lt"/>
              </a:rPr>
              <a:t>(A) self corrective (method) [GLASER98, p. 150]. </a:t>
            </a:r>
            <a:endParaRPr lang="en-GB" sz="2000"/>
          </a:p>
          <a:p>
            <a:pPr>
              <a:lnSpc>
                <a:spcPct val="90000"/>
              </a:lnSpc>
            </a:pPr>
            <a:r>
              <a:rPr lang="en-GB" sz="2000">
                <a:ea typeface="+mj-lt"/>
                <a:cs typeface="+mj-lt"/>
              </a:rPr>
              <a:t>For complex, conceptual people who can pay attention to the data [GLASER98, p. 144]. </a:t>
            </a:r>
          </a:p>
          <a:p>
            <a:pPr>
              <a:lnSpc>
                <a:spcPct val="90000"/>
              </a:lnSpc>
            </a:pPr>
            <a:r>
              <a:rPr lang="en-GB" sz="2000">
                <a:ea typeface="+mj-lt"/>
                <a:cs typeface="+mj-lt"/>
              </a:rPr>
              <a:t>Learnable by anyone who will take the trouble to study its procedures and the experience them in research [GLASER92, p. 9]. 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3023953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ED31D0-139F-48D0-A784-A2925FEB8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0"/>
            <a:ext cx="2742028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sz="2700">
                <a:solidFill>
                  <a:schemeClr val="bg2"/>
                </a:solidFill>
              </a:rPr>
              <a:t>Key analytic strategies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A220C-666A-40E3-8E09-16901C62D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963" y="1270591"/>
            <a:ext cx="5631357" cy="43646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Coding</a:t>
            </a:r>
          </a:p>
          <a:p>
            <a:r>
              <a:rPr lang="en-GB" sz="2000"/>
              <a:t>Memoing</a:t>
            </a:r>
          </a:p>
          <a:p>
            <a:r>
              <a:rPr lang="en-GB" sz="2000"/>
              <a:t>Integrative diagrams and sessions</a:t>
            </a:r>
          </a:p>
          <a:p>
            <a:r>
              <a:rPr lang="en-GB" sz="2000"/>
              <a:t>Conceptually dense theory</a:t>
            </a:r>
          </a:p>
        </p:txBody>
      </p:sp>
    </p:spTree>
    <p:extLst>
      <p:ext uri="{BB962C8B-B14F-4D97-AF65-F5344CB8AC3E}">
        <p14:creationId xmlns:p14="http://schemas.microsoft.com/office/powerpoint/2010/main" val="40484440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5338DA-9725-4414-9348-EA7F1A645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When does this process end?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760509-E848-40C5-9DE8-A05B612763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729012"/>
              </p:ext>
            </p:extLst>
          </p:nvPr>
        </p:nvGraphicFramePr>
        <p:xfrm>
          <a:off x="1249682" y="2236763"/>
          <a:ext cx="9725464" cy="3338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41010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E433CB3-EAB2-4842-A1DD-7BC051B5567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EBC9E7AA-EDD5-441B-99E3-9723469955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619" r="-2" b="-2"/>
          <a:stretch/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37E9081-32E2-43C3-80C8-7F3854D9D05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1"/>
            <a:ext cx="12192000" cy="3429000"/>
          </a:xfrm>
          <a:prstGeom prst="rect">
            <a:avLst/>
          </a:prstGeom>
          <a:gradFill>
            <a:gsLst>
              <a:gs pos="47000">
                <a:srgbClr val="000000">
                  <a:alpha val="23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B6A058-35DF-4B48-BF8A-4136E2CE1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9486900" cy="12815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 cap="all" spc="3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7555593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D83E1D-777B-4AD4-A805-DDAAE1170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0"/>
            <a:ext cx="2742028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solidFill>
                  <a:schemeClr val="bg2"/>
                </a:solidFill>
              </a:rPr>
              <a:t>Activity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4F62B-3773-4B07-B236-296503A00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963" y="1270591"/>
            <a:ext cx="5631357" cy="43646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Working in small groups consider this:</a:t>
            </a:r>
            <a:endParaRPr lang="en-US" sz="2000" dirty="0"/>
          </a:p>
          <a:p>
            <a:pPr marL="0" indent="0">
              <a:buNone/>
            </a:pPr>
            <a:r>
              <a:rPr lang="en-GB" sz="2000" dirty="0"/>
              <a:t>"How might you learn about affection towards children in an ethnic group other to your own?"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Consider how you might go about finding out this information. What methods might you </a:t>
            </a:r>
            <a:r>
              <a:rPr lang="en-GB" sz="2000" dirty="0" smtClean="0"/>
              <a:t>employ </a:t>
            </a:r>
            <a:r>
              <a:rPr lang="en-GB" sz="2000" dirty="0"/>
              <a:t>and what might be the advantages and disadvantages.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766562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AnalogousFromDarkSeedLeftStep">
      <a:dk1>
        <a:srgbClr val="000000"/>
      </a:dk1>
      <a:lt1>
        <a:srgbClr val="FFFFFF"/>
      </a:lt1>
      <a:dk2>
        <a:srgbClr val="223B30"/>
      </a:dk2>
      <a:lt2>
        <a:srgbClr val="E8E2E5"/>
      </a:lt2>
      <a:accent1>
        <a:srgbClr val="46B385"/>
      </a:accent1>
      <a:accent2>
        <a:srgbClr val="3BB14E"/>
      </a:accent2>
      <a:accent3>
        <a:srgbClr val="63B447"/>
      </a:accent3>
      <a:accent4>
        <a:srgbClr val="88AE3A"/>
      </a:accent4>
      <a:accent5>
        <a:srgbClr val="ACA243"/>
      </a:accent5>
      <a:accent6>
        <a:srgbClr val="B1753B"/>
      </a:accent6>
      <a:hlink>
        <a:srgbClr val="80872D"/>
      </a:hlink>
      <a:folHlink>
        <a:srgbClr val="7F7F7F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</TotalTime>
  <Words>514</Words>
  <Application>Microsoft Office PowerPoint</Application>
  <PresentationFormat>Widescreen</PresentationFormat>
  <Paragraphs>93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Gill Sans MT</vt:lpstr>
      <vt:lpstr>Goudy Old Style</vt:lpstr>
      <vt:lpstr>ClassicFrameVTI</vt:lpstr>
      <vt:lpstr>Phenomenology </vt:lpstr>
      <vt:lpstr>Four main genres of qualitative research:</vt:lpstr>
      <vt:lpstr>What is ethnography?</vt:lpstr>
      <vt:lpstr>What is Phenomenological research?</vt:lpstr>
      <vt:lpstr>Phenomenology cont..</vt:lpstr>
      <vt:lpstr>Phenomenology cont..</vt:lpstr>
      <vt:lpstr>Phenomenology</vt:lpstr>
      <vt:lpstr>Intentionality</vt:lpstr>
      <vt:lpstr>Phenomenological research</vt:lpstr>
      <vt:lpstr>Grounded Theory</vt:lpstr>
      <vt:lpstr>Grounded theory is..</vt:lpstr>
      <vt:lpstr>Key analytic strategies</vt:lpstr>
      <vt:lpstr>When does this process end?</vt:lpstr>
      <vt:lpstr>Questions?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Catherine Slade</cp:lastModifiedBy>
  <cp:revision>192</cp:revision>
  <dcterms:created xsi:type="dcterms:W3CDTF">2021-03-11T06:48:41Z</dcterms:created>
  <dcterms:modified xsi:type="dcterms:W3CDTF">2021-03-11T07:42:06Z</dcterms:modified>
</cp:coreProperties>
</file>