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6256000" cy="9144000"/>
  <p:notesSz cx="9144000" cy="16256000"/>
  <p:embeddedFontLst>
    <p:embeddedFont>
      <p:font typeface="Oranienbaum" panose="02000506080000020003" pitchFamily="2" charset="0"/>
      <p:regular r:id="rId23"/>
    </p:embeddedFont>
    <p:embeddedFont>
      <p:font typeface="Quattrocento Sans" panose="020B0502050000020003" pitchFamily="3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03"/>
    <p:restoredTop sz="84746"/>
  </p:normalViewPr>
  <p:slideViewPr>
    <p:cSldViewPr snapToGrid="0" snapToObjects="1">
      <p:cViewPr varScale="1">
        <p:scale>
          <a:sx n="70" d="100"/>
          <a:sy n="70" d="100"/>
        </p:scale>
        <p:origin x="108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2C2825"/>
                </a:solidFill>
                <a:latin typeface="Arial"/>
              </a:defRPr>
            </a:pPr>
            <a:r>
              <a:rPr lang="en-US" sz="1300" b="0" i="0" u="none" strike="noStrike">
                <a:solidFill>
                  <a:srgbClr val="2C2825"/>
                </a:solidFill>
                <a:latin typeface="Arial"/>
              </a:rPr>
              <a:t>UK Smoking Rate Decline (%)</a:t>
            </a:r>
          </a:p>
        </c:rich>
      </c:tx>
      <c:overlay val="0"/>
    </c:title>
    <c:autoTitleDeleted val="0"/>
    <c:plotArea>
      <c:layout/>
      <c:barChart>
        <c:barDir val="col"/>
        <c:grouping val="clustered"/>
        <c:varyColors val="0"/>
        <c:ser>
          <c:idx val="0"/>
          <c:order val="0"/>
          <c:tx>
            <c:strRef>
              <c:f>Sheet1!$B$1</c:f>
              <c:strCache>
                <c:ptCount val="1"/>
                <c:pt idx="0">
                  <c:v>Smoking Rate (%)</c:v>
                </c:pt>
              </c:strCache>
            </c:strRef>
          </c:tx>
          <c:spPr>
            <a:solidFill>
              <a:srgbClr val="B8623F"/>
            </a:solidFill>
            <a:effectLst/>
          </c:spPr>
          <c:invertIfNegative val="0"/>
          <c:dLbls>
            <c:numFmt formatCode="#,##0" sourceLinked="0"/>
            <c:spPr>
              <a:noFill/>
              <a:ln>
                <a:noFill/>
              </a:ln>
              <a:effectLst/>
            </c:spPr>
            <c:txPr>
              <a:bodyPr/>
              <a:lstStyle/>
              <a:p>
                <a:pPr>
                  <a:defRPr sz="1100" b="0" i="0" u="none" strike="noStrike">
                    <a:solidFill>
                      <a:srgbClr val="2C282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1974</c:v>
                </c:pt>
                <c:pt idx="1">
                  <c:v>1990</c:v>
                </c:pt>
                <c:pt idx="2">
                  <c:v>2000</c:v>
                </c:pt>
                <c:pt idx="3">
                  <c:v>2010</c:v>
                </c:pt>
                <c:pt idx="4">
                  <c:v>2015</c:v>
                </c:pt>
                <c:pt idx="5">
                  <c:v>2022</c:v>
                </c:pt>
              </c:strCache>
            </c:strRef>
          </c:cat>
          <c:val>
            <c:numRef>
              <c:f>Sheet1!$B$2:$B$7</c:f>
              <c:numCache>
                <c:formatCode>General</c:formatCode>
                <c:ptCount val="6"/>
                <c:pt idx="0">
                  <c:v>45</c:v>
                </c:pt>
                <c:pt idx="1">
                  <c:v>31</c:v>
                </c:pt>
                <c:pt idx="2">
                  <c:v>27</c:v>
                </c:pt>
                <c:pt idx="3">
                  <c:v>20</c:v>
                </c:pt>
                <c:pt idx="4">
                  <c:v>17</c:v>
                </c:pt>
                <c:pt idx="5">
                  <c:v>12.9</c:v>
                </c:pt>
              </c:numCache>
            </c:numRef>
          </c:val>
          <c:extLst>
            <c:ext xmlns:c16="http://schemas.microsoft.com/office/drawing/2014/chart" uri="{C3380CC4-5D6E-409C-BE32-E72D297353CC}">
              <c16:uniqueId val="{00000000-5D33-48A3-90C5-C3F3416FA638}"/>
            </c:ext>
          </c:extLst>
        </c:ser>
        <c:dLbls>
          <c:showLegendKey val="0"/>
          <c:showVal val="1"/>
          <c:showCatName val="0"/>
          <c:showSerName val="0"/>
          <c:showPercent val="0"/>
          <c:showBubbleSize val="0"/>
        </c:dLbls>
        <c:gapWidth val="67"/>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E0D8CC"/>
            </a:solidFill>
            <a:prstDash val="solid"/>
            <a:round/>
          </a:ln>
        </c:spPr>
        <c:txPr>
          <a:bodyPr/>
          <a:lstStyle/>
          <a:p>
            <a:pPr>
              <a:defRPr sz="1100" b="0" i="0" u="none" strike="noStrike">
                <a:solidFill>
                  <a:srgbClr val="8C8278"/>
                </a:solidFill>
                <a:latin typeface="Arial"/>
              </a:defRPr>
            </a:pPr>
            <a:endParaRPr lang="en-US"/>
          </a:p>
        </c:txPr>
        <c:crossAx val="2094734552"/>
        <c:crosses val="autoZero"/>
        <c:auto val="1"/>
        <c:lblAlgn val="ctr"/>
        <c:lblOffset val="100"/>
        <c:noMultiLvlLbl val="1"/>
      </c:catAx>
      <c:valAx>
        <c:axId val="2094734552"/>
        <c:scaling>
          <c:orientation val="minMax"/>
        </c:scaling>
        <c:delete val="1"/>
        <c:axPos val="l"/>
        <c:majorGridlines>
          <c:spPr>
            <a:ln w="12700" cap="flat">
              <a:solidFill>
                <a:srgbClr val="E0E6F1"/>
              </a:solidFill>
              <a:prstDash val="solid"/>
              <a:round/>
            </a:ln>
          </c:spPr>
        </c:majorGridlines>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7120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Good morning/afternoon. I am Shazia and today I am going to discuss Health, Wellbeing and Sustainable Development and demonstrate the importance of these concepts in the health and social care of the UK. This presentation is on Module BMHP6030, Component 1.</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four chapters of the presentation. To begin with, I will define health, wellbeing and sustainable development. Second, I will describe theory and practice. Third, I will speak about UK and Welsh policies. Lastly, I will consider service delivery, public health and equity.</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will begin with Chapter One, which describes the main ideas that underlie the entire presentation.</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1948, World Health Organization defined health as total physical, mental and social wellbeing and not just absence of illness. This was significant as it demonstrated that health is broader than medical care.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three components of health. Physical health refers to the body and day to day operation. Mental health is about emotions and stress. Social health relates to relationships, support and belonging.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Huber and others later on stated that health is also the capability to adjust and handle life conditions. This makes health a source of daily living, rather than absence of disease.</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Health is connected with wellbeing, which is more individual. Professionals can sometimes measure health, whereas wellbeing pertains to how individuals feel about their own lives.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PERMA model by Seligman describes the concept of wellbeing in terms of Positive Emotion, Engagement, Relationships, Meaning and Accomplishment.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Wellbeing encompasses life satisfaction, purpose, independence, personal development and positive relationships. These zones are important as the services must enhance the quality of life and not just treat a disease.</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Sustainable development is the ability to satisfy the current needs without damaging the potential of the future generation to satisfy their needs. This is the definition of the Brundtland Commission in 1987. It consists of environmental, economic and social pillars.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correlates well with health. Human beings cannot be in good health residing in contaminated surroundings, insecure homes or </a:t>
            </a:r>
            <a:r>
              <a:rPr lang="en-US" sz="1200" kern="1200" dirty="0" err="1">
                <a:solidFill>
                  <a:schemeClr val="tx1"/>
                </a:solidFill>
                <a:effectLst/>
                <a:latin typeface="+mn-lt"/>
                <a:ea typeface="+mn-ea"/>
                <a:cs typeface="+mn-cs"/>
              </a:rPr>
              <a:t>injust</a:t>
            </a:r>
            <a:r>
              <a:rPr lang="en-US" sz="1200" kern="1200" dirty="0">
                <a:solidFill>
                  <a:schemeClr val="tx1"/>
                </a:solidFill>
                <a:effectLst/>
                <a:latin typeface="+mn-lt"/>
                <a:ea typeface="+mn-ea"/>
                <a:cs typeface="+mn-cs"/>
              </a:rPr>
              <a:t> society. Climate change, air pollution, and poverty are all health damaging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reflected in the Sustainable Development Goals as well. Goal 3 is concerned with good health and wellbeing, though any of the 17 goals can have an impact on health.</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These are concepts that are gaining significance due to the alteration in health issues. Numerous deaths all over the world are brought about by chronic diseases, many of which are lifestyle, environment and social conditions related.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Housing, education, work are a significant determinant of health. It implies that health is created not only in hospitals.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COVID-19 brought this to light. It demonstrated the necessity of more robust health systems, integrated care and improved care of vulnerable populations. Hence, prevention, equity and sustainability should be considered in health policy.</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And now I will proceed to Chapter Two. This chapter describes the ways of coming together health and wellbeing in practice and what theories underlie this practice.</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holistic care involves studying the entire person and not just a single disease. The WHO Health in All Policies framework states that health must become a consideration in the housing, education, transport and the environment.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Healthy public policy, supportive environments and community action is also supported by the Ottawa Charter. Practically, this is evident in the practice of social prescribing whereby patients are linked with community activities and non-medical support.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significance of multidisciplinary teams is that various professionals do not operate independently but rather collaborate. Wales is a powerful case study since the Wellbeing of Future Generations Act 2015 compels the public bodies to consider long-term wellbeing.</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three models which are helpful. According to the Biopsychosocial Model of Engel, biological, psychological and social factors determine health. It is also common as it describes health in general terms.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According to the Social Model by Dahlgren and Whitehead, health is influenced by the overlapping layers of influence, which are individual lifestyle and broader social and economic circumstances. It points out problems which can be altered by policy, including poverty, housing and education.</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Salutogenic</a:t>
            </a:r>
            <a:r>
              <a:rPr lang="en-US" sz="1200" kern="1200" dirty="0">
                <a:solidFill>
                  <a:schemeClr val="tx1"/>
                </a:solidFill>
                <a:effectLst/>
                <a:latin typeface="+mn-lt"/>
                <a:ea typeface="+mn-ea"/>
                <a:cs typeface="+mn-cs"/>
              </a:rPr>
              <a:t> Model by Antonovsky poses the question on what makes people remain healthy rather than what makes people fall ill. It is concerned with resilience, meaning and coping. Collectively, these models demonstrate that there is action in health needs.</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Chapter Three I will now speak of. This chapter examines the policy context and the key issues towards provision of holistic health.</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NHS Long Term Plan 2019 is dedicated to prevention, digital services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Its Core20PLUS5 strategy is to lessen disparities in the poorest groups.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Wales has its strategy with the A Healthier Wales which encourages closer collaboration between health and social care and more community-based services.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policy on mental health has also expanded and this includes talking therapies, crisis support and perinatal mental health services. Prevention is also supported by NHS Health Checks and vaccination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Wellbeing of Future Generations Act is significant as it establishes legal wellbeing targets in Wales and connects health, society, the economy and the environment.</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Major barriers still exist. The funding of public health has been cut, NHS staff are understaffed and the lives of people in impoverished regions are generally shorter and poorer.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Health, social care and environmental services are usually dealt with through different approaches making it hard to integrate. Political choices may also be overly concerned with the immediate outcomes rather than prevention.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Digital exclusion is another challenge. There are individuals who lack skills and equipment or access to the internet to use in health services online. Health systems are also being put under pressure by climate change.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general, the greatest problem is the policy-practice gap.</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will now proceed to the last chapter. This chapter describes how these concepts manifest themselves in services, public health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and equality work.</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way service is provided is evolving. Physical health, mental health and social support are integrated in many of the services today. One of them is social prescribing. Someone may be referred to a walking group, gardening project, art activity, local support service by a GP.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Since COVID-19, telehealth has also increased. It can enhance access, but it can disfranchise those who are not digitally confident.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Mental wellbeing can be facilitated by nature-based care, including gardening, green exercise and forest therapy.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case study of Salford Royal, the integrated care proves to be able to help decrease the number of emergency admissions, enhance patient experience and preventive saving of money.</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Health to the people has benefited a lot of people. Due to campaigns, anti-smoking law and support, the smoking rates have decreased. Vaccination schemes are not only saving people against severe illness but also seatbelt laws have been saving numerous lives.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Environmental health is also important. The connections between health and sustainability can be found in Clean air, green spaces and NHS Net Zero.</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Saving many lives, the introduction of vaccination against COVID-19 has revealed inequality associated with poverty, housing, disability and precarious employment.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not merely that public health should inform people that they need to change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It also needs to fix the state of affairs that will enable healthy decisions.</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Health equity implies that everyone must have an equal opportunity to be healthy. In the Marmot Review, there was a very high life expectancy difference between the wealthiest and the poorest districts. People are also impacted by inequalities due to ethnicity, disability, location, sexuality, homelessness and income.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According to the Inverse Care Law, those who require care most are the ones who end up getting the least care. The NHS is significant as it is universal, yet specific help is required.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could involve community health workers, culturally appropriate services and outreach in the deprived places. Equity is key to the functionality of the health system.</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presentation is united by the SWOT analysis. Strengths are that there is greater interest by policy in holistic health, new care models and good evidence. Limitations of funding, shortage of staff and the chasm between policy and practice are weaknesses.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Such opportunities are digital health, artificial intelligence, community and green social prescribing co-production. The threats involve climate change, political instability, the growing inequality and an ageing population with more long-term conditions.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core message is that the health, social care and environmental policy has to collaborate. Prevention, community power and sustainability are necessary for the future of healthcare.</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will present the primary sources of academic and policy materials applied in the presentation. The Biopsychosocial Model, the Brundtland definition and the Ottawa Charter are some of the very important theories. They also contain policy documents, including the NHS Long Term Plan and Welsh Wellbeing of Future Generations Act.</a:t>
            </a:r>
            <a:r>
              <a:rPr lang="en-GB" dirty="0">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appreciate your listening. The thing is that sustainability of development, wellbeing and health are closely interrelated. Good health is not just about hospitals and treatment, it is about prevention, fairness, communities and the environment. I am happy to answer any questions.</a:t>
            </a:r>
            <a:r>
              <a:rPr lang="en-GB">
                <a:effectLst/>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teams/health-promotion/enhanced-wellbeing/first-global-conference" TargetMode="External"/><Relationship Id="rId3" Type="http://schemas.openxmlformats.org/officeDocument/2006/relationships/hyperlink" Target="https://www.instituteforgovernment.org.uk/publication/performance-tracker-2025/nhs/overview" TargetMode="External"/><Relationship Id="rId7" Type="http://schemas.openxmlformats.org/officeDocument/2006/relationships/hyperlink" Target="https://www.who.int/about/governance/constitution" TargetMode="External"/><Relationship Id="rId12" Type="http://schemas.openxmlformats.org/officeDocument/2006/relationships/hyperlink" Target="https://www.who.int/news-room/fact-sheets/detail/noncommunicable-diseases"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gov.wales/healthier-wales-long-term-plan-health-and-social-care" TargetMode="External"/><Relationship Id="rId11" Type="http://schemas.openxmlformats.org/officeDocument/2006/relationships/hyperlink" Target="https://www.who.int/teams/mental-health-and-substance-use/world-mental-health-report" TargetMode="External"/><Relationship Id="rId5" Type="http://schemas.openxmlformats.org/officeDocument/2006/relationships/hyperlink" Target="https://www.legislation.gov.uk/anaw/2015/2/contents" TargetMode="External"/><Relationship Id="rId10" Type="http://schemas.openxmlformats.org/officeDocument/2006/relationships/hyperlink" Target="https://www.who.int/news-room/fact-sheets/detail/climate-change-and-health" TargetMode="External"/><Relationship Id="rId4" Type="http://schemas.openxmlformats.org/officeDocument/2006/relationships/hyperlink" Target="https://www.england.nhs.uk/about/equality/equality-hub/national-healthcare-inequalities-improvement-programme/core20plus5/" TargetMode="External"/><Relationship Id="rId9" Type="http://schemas.openxmlformats.org/officeDocument/2006/relationships/hyperlink" Target="https://www.who.int/publications/i/item/WHO-IER-CSDH-08.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https://kimi-img.moonshot.cn/pub/slides/okc/dtsyz22zpitzs/mnt/agents/output/bmhp6030_presentation/images/cover_globe_hands.png"/>
          <p:cNvPicPr>
            <a:picLocks noChangeAspect="1"/>
          </p:cNvPicPr>
          <p:nvPr/>
        </p:nvPicPr>
        <p:blipFill>
          <a:blip r:embed="rId3"/>
          <a:srcRect t="781" b="781"/>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2C2825">
                  <a:alpha val="6000"/>
                </a:srgbClr>
              </a:gs>
              <a:gs pos="40000">
                <a:srgbClr val="2C2825">
                  <a:alpha val="25000"/>
                </a:srgbClr>
              </a:gs>
              <a:gs pos="70000">
                <a:srgbClr val="2C2825">
                  <a:alpha val="69000"/>
                </a:srgbClr>
              </a:gs>
              <a:gs pos="100000">
                <a:srgbClr val="2C2825">
                  <a:alpha val="90000"/>
                </a:srgbClr>
              </a:gs>
            </a:gsLst>
            <a:lin ang="5400000" scaled="1"/>
          </a:gradFill>
          <a:ln w="12700">
            <a:solidFill>
              <a:srgbClr val="FFFFFF">
                <a:alpha val="0"/>
              </a:srgbClr>
            </a:solidFill>
            <a:prstDash val="solid"/>
          </a:ln>
        </p:spPr>
        <p:txBody>
          <a:bodyPr/>
          <a:lstStyle/>
          <a:p>
            <a:endParaRPr lang="en-US"/>
          </a:p>
        </p:txBody>
      </p:sp>
      <p:sp>
        <p:nvSpPr>
          <p:cNvPr id="4" name="Text 1"/>
          <p:cNvSpPr/>
          <p:nvPr/>
        </p:nvSpPr>
        <p:spPr>
          <a:xfrm>
            <a:off x="5588000" y="2286000"/>
            <a:ext cx="5080000" cy="279400"/>
          </a:xfrm>
          <a:prstGeom prst="rect">
            <a:avLst/>
          </a:prstGeom>
          <a:noFill/>
          <a:ln/>
        </p:spPr>
        <p:txBody>
          <a:bodyPr wrap="none" lIns="0" tIns="0" rIns="0" bIns="0" rtlCol="0" anchor="ctr"/>
          <a:lstStyle/>
          <a:p>
            <a:pPr algn="ctr">
              <a:lnSpc>
                <a:spcPct val="120000"/>
              </a:lnSpc>
            </a:pPr>
            <a:r>
              <a:rPr lang="en-US" sz="1100" kern="0" spc="400" dirty="0">
                <a:solidFill>
                  <a:srgbClr val="D4A24A"/>
                </a:solidFill>
                <a:latin typeface="Quattrocento Sans" pitchFamily="34" charset="0"/>
                <a:ea typeface="Quattrocento Sans" pitchFamily="34" charset="-122"/>
                <a:cs typeface="Quattrocento Sans" pitchFamily="34" charset="-120"/>
              </a:rPr>
              <a:t>BMHP6030 — COMPONENT 1</a:t>
            </a:r>
            <a:endParaRPr lang="en-US" sz="1100" dirty="0"/>
          </a:p>
        </p:txBody>
      </p:sp>
      <p:sp>
        <p:nvSpPr>
          <p:cNvPr id="5" name="Text 2"/>
          <p:cNvSpPr/>
          <p:nvPr/>
        </p:nvSpPr>
        <p:spPr>
          <a:xfrm>
            <a:off x="1778000" y="2794000"/>
            <a:ext cx="12700000" cy="1778000"/>
          </a:xfrm>
          <a:prstGeom prst="rect">
            <a:avLst/>
          </a:prstGeom>
          <a:noFill/>
          <a:ln/>
        </p:spPr>
        <p:txBody>
          <a:bodyPr wrap="square" lIns="0" tIns="0" rIns="0" bIns="0" rtlCol="0" anchor="ctr"/>
          <a:lstStyle/>
          <a:p>
            <a:pPr algn="ctr">
              <a:lnSpc>
                <a:spcPct val="120000"/>
              </a:lnSpc>
            </a:pPr>
            <a:r>
              <a:rPr lang="en-US" sz="5200" kern="0" spc="200" dirty="0">
                <a:solidFill>
                  <a:srgbClr val="FFFFFF"/>
                </a:solidFill>
                <a:latin typeface="Oranienbaum" pitchFamily="34" charset="0"/>
                <a:ea typeface="Oranienbaum" pitchFamily="34" charset="-122"/>
                <a:cs typeface="Oranienbaum" pitchFamily="34" charset="-120"/>
              </a:rPr>
              <a:t>Health, Wellbeing &amp;</a:t>
            </a:r>
            <a:endParaRPr lang="en-US" sz="5200" dirty="0"/>
          </a:p>
          <a:p>
            <a:pPr algn="ctr">
              <a:lnSpc>
                <a:spcPct val="120000"/>
              </a:lnSpc>
            </a:pPr>
            <a:r>
              <a:rPr lang="en-US" sz="5200" kern="0" spc="200" dirty="0">
                <a:solidFill>
                  <a:srgbClr val="FFFFFF"/>
                </a:solidFill>
                <a:latin typeface="Oranienbaum" pitchFamily="34" charset="0"/>
                <a:ea typeface="Oranienbaum" pitchFamily="34" charset="-122"/>
                <a:cs typeface="Oranienbaum" pitchFamily="34" charset="-120"/>
              </a:rPr>
              <a:t>Sustainable Development</a:t>
            </a:r>
            <a:endParaRPr lang="en-US" sz="5200" dirty="0"/>
          </a:p>
        </p:txBody>
      </p:sp>
      <p:sp>
        <p:nvSpPr>
          <p:cNvPr id="6" name="Shape 3"/>
          <p:cNvSpPr/>
          <p:nvPr/>
        </p:nvSpPr>
        <p:spPr>
          <a:xfrm>
            <a:off x="7175500" y="4762500"/>
            <a:ext cx="1905000" cy="25400"/>
          </a:xfrm>
          <a:prstGeom prst="rect">
            <a:avLst/>
          </a:prstGeom>
          <a:solidFill>
            <a:srgbClr val="D4A24A"/>
          </a:solidFill>
          <a:ln/>
        </p:spPr>
        <p:txBody>
          <a:bodyPr/>
          <a:lstStyle/>
          <a:p>
            <a:endParaRPr lang="en-US"/>
          </a:p>
        </p:txBody>
      </p:sp>
      <p:sp>
        <p:nvSpPr>
          <p:cNvPr id="7" name="Text 4"/>
          <p:cNvSpPr/>
          <p:nvPr/>
        </p:nvSpPr>
        <p:spPr>
          <a:xfrm>
            <a:off x="2413000" y="5080000"/>
            <a:ext cx="11430000" cy="444500"/>
          </a:xfrm>
          <a:prstGeom prst="rect">
            <a:avLst/>
          </a:prstGeom>
          <a:noFill/>
          <a:ln/>
        </p:spPr>
        <p:txBody>
          <a:bodyPr wrap="none" lIns="0" tIns="0" rIns="0" bIns="0" rtlCol="0" anchor="ctr"/>
          <a:lstStyle/>
          <a:p>
            <a:pPr algn="ctr">
              <a:lnSpc>
                <a:spcPct val="120000"/>
              </a:lnSpc>
            </a:pPr>
            <a:r>
              <a:rPr lang="en-US" sz="2000" kern="0" spc="100" dirty="0">
                <a:solidFill>
                  <a:srgbClr val="FFFFFF"/>
                </a:solidFill>
                <a:latin typeface="Quattrocento Sans" pitchFamily="34" charset="0"/>
                <a:ea typeface="Quattrocento Sans" pitchFamily="34" charset="-122"/>
                <a:cs typeface="Quattrocento Sans" pitchFamily="34" charset="-120"/>
              </a:rPr>
              <a:t>Integrating Holistic Approaches in Health and Social Care</a:t>
            </a:r>
            <a:endParaRPr lang="en-US" sz="2000" dirty="0"/>
          </a:p>
        </p:txBody>
      </p:sp>
      <p:sp>
        <p:nvSpPr>
          <p:cNvPr id="8" name="Text 5"/>
          <p:cNvSpPr/>
          <p:nvPr/>
        </p:nvSpPr>
        <p:spPr>
          <a:xfrm>
            <a:off x="1016000" y="7620000"/>
            <a:ext cx="6350000" cy="1143000"/>
          </a:xfrm>
          <a:prstGeom prst="rect">
            <a:avLst/>
          </a:prstGeom>
          <a:noFill/>
          <a:ln/>
        </p:spPr>
        <p:txBody>
          <a:bodyPr wrap="square" lIns="0" tIns="0" rIns="0" bIns="0" rtlCol="0" anchor="t"/>
          <a:lstStyle/>
          <a:p>
            <a:pPr algn="l">
              <a:lnSpc>
                <a:spcPct val="180000"/>
              </a:lnSpc>
            </a:pPr>
            <a:r>
              <a:rPr lang="en-US" sz="1400" b="1" dirty="0">
                <a:solidFill>
                  <a:srgbClr val="FFFFFF"/>
                </a:solidFill>
                <a:latin typeface="Quattrocento Sans" pitchFamily="34" charset="0"/>
                <a:ea typeface="Quattrocento Sans" pitchFamily="34" charset="-122"/>
                <a:cs typeface="Quattrocento Sans" pitchFamily="34" charset="-120"/>
              </a:rPr>
              <a:t>University of Wales Trinity Saint David</a:t>
            </a:r>
            <a:endParaRPr lang="en-US" sz="1400" dirty="0"/>
          </a:p>
          <a:p>
            <a:pPr algn="l">
              <a:lnSpc>
                <a:spcPct val="180000"/>
              </a:lnSpc>
            </a:pPr>
            <a:r>
              <a:rPr lang="en-US" sz="1400" dirty="0">
                <a:solidFill>
                  <a:srgbClr val="FFFFFF"/>
                </a:solidFill>
                <a:latin typeface="Quattrocento Sans" pitchFamily="34" charset="0"/>
                <a:ea typeface="Quattrocento Sans" pitchFamily="34" charset="-122"/>
                <a:cs typeface="Quattrocento Sans" pitchFamily="34" charset="-120"/>
              </a:rPr>
              <a:t>BSc (Hons) Health and Social Care</a:t>
            </a:r>
            <a:endParaRPr lang="en-US" sz="1400" dirty="0"/>
          </a:p>
          <a:p>
            <a:pPr algn="l">
              <a:lnSpc>
                <a:spcPct val="180000"/>
              </a:lnSpc>
            </a:pPr>
            <a:r>
              <a:rPr lang="en-US" sz="1400" dirty="0">
                <a:solidFill>
                  <a:srgbClr val="FFFFFF"/>
                </a:solidFill>
                <a:latin typeface="Quattrocento Sans" pitchFamily="34" charset="0"/>
                <a:ea typeface="Quattrocento Sans" pitchFamily="34" charset="-122"/>
                <a:cs typeface="Quattrocento Sans" pitchFamily="34" charset="-120"/>
              </a:rPr>
              <a:t>Module BMHP6030 | Level 6 Assessment</a:t>
            </a:r>
            <a:endParaRPr lang="en-US" sz="1400" dirty="0"/>
          </a:p>
        </p:txBody>
      </p:sp>
      <p:sp>
        <p:nvSpPr>
          <p:cNvPr id="9" name="Text 6"/>
          <p:cNvSpPr/>
          <p:nvPr/>
        </p:nvSpPr>
        <p:spPr>
          <a:xfrm>
            <a:off x="12446000" y="8128000"/>
            <a:ext cx="2794000" cy="254000"/>
          </a:xfrm>
          <a:prstGeom prst="rect">
            <a:avLst/>
          </a:prstGeom>
          <a:noFill/>
          <a:ln/>
        </p:spPr>
        <p:txBody>
          <a:bodyPr wrap="none" lIns="0" tIns="0" rIns="0" bIns="0" rtlCol="0" anchor="ctr"/>
          <a:lstStyle/>
          <a:p>
            <a:pPr algn="r">
              <a:lnSpc>
                <a:spcPct val="120000"/>
              </a:lnSpc>
            </a:pPr>
            <a:r>
              <a:rPr lang="en-US" sz="1200" dirty="0">
                <a:solidFill>
                  <a:srgbClr val="FFFFFF"/>
                </a:solidFill>
                <a:latin typeface="Quattrocento Sans" pitchFamily="34" charset="0"/>
                <a:ea typeface="Quattrocento Sans" pitchFamily="34" charset="-122"/>
                <a:cs typeface="Quattrocento Sans" pitchFamily="34" charset="-120"/>
              </a:rPr>
              <a:t>July 2026</a:t>
            </a:r>
            <a:endParaRPr lang="en-US" sz="1200" dirty="0"/>
          </a:p>
        </p:txBody>
      </p:sp>
      <p:sp>
        <p:nvSpPr>
          <p:cNvPr id="10" name="Text 5">
            <a:extLst>
              <a:ext uri="{FF2B5EF4-FFF2-40B4-BE49-F238E27FC236}">
                <a16:creationId xmlns:a16="http://schemas.microsoft.com/office/drawing/2014/main" id="{A43513A4-2FC1-9F2E-EC38-1DFBAED9F86E}"/>
              </a:ext>
            </a:extLst>
          </p:cNvPr>
          <p:cNvSpPr/>
          <p:nvPr/>
        </p:nvSpPr>
        <p:spPr>
          <a:xfrm>
            <a:off x="4953000" y="5816600"/>
            <a:ext cx="6350000" cy="1143000"/>
          </a:xfrm>
          <a:prstGeom prst="rect">
            <a:avLst/>
          </a:prstGeom>
          <a:noFill/>
          <a:ln/>
        </p:spPr>
        <p:txBody>
          <a:bodyPr wrap="square" lIns="0" tIns="0" rIns="0" bIns="0" rtlCol="0" anchor="t"/>
          <a:lstStyle/>
          <a:p>
            <a:pPr algn="ctr">
              <a:lnSpc>
                <a:spcPct val="180000"/>
              </a:lnSpc>
            </a:pPr>
            <a:r>
              <a:rPr lang="en-US" b="1" dirty="0">
                <a:solidFill>
                  <a:srgbClr val="FFFFFF"/>
                </a:solidFill>
                <a:latin typeface="Quattrocento Sans" pitchFamily="34" charset="0"/>
                <a:ea typeface="Quattrocento Sans" pitchFamily="34" charset="-122"/>
                <a:cs typeface="Quattrocento Sans" pitchFamily="34" charset="-120"/>
              </a:rPr>
              <a:t>Shazia Malik</a:t>
            </a:r>
          </a:p>
          <a:p>
            <a:pPr algn="ctr">
              <a:lnSpc>
                <a:spcPct val="180000"/>
              </a:lnSpc>
            </a:pPr>
            <a:r>
              <a:rPr lang="en-US" dirty="0">
                <a:solidFill>
                  <a:schemeClr val="bg1"/>
                </a:solidFill>
              </a:rPr>
              <a:t>Student number. 2127945</a:t>
            </a: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508000"/>
            <a:ext cx="5080000" cy="635000"/>
          </a:xfrm>
          <a:prstGeom prst="rect">
            <a:avLst/>
          </a:prstGeom>
          <a:noFill/>
          <a:ln/>
        </p:spPr>
        <p:txBody>
          <a:bodyPr wrap="none" lIns="0" tIns="0" rIns="0" bIns="0" rtlCol="0" anchor="t"/>
          <a:lstStyle/>
          <a:p>
            <a:pPr algn="l">
              <a:lnSpc>
                <a:spcPct val="130000"/>
              </a:lnSpc>
            </a:pPr>
            <a:r>
              <a:rPr lang="en-US" sz="3600" dirty="0">
                <a:solidFill>
                  <a:srgbClr val="B8623F"/>
                </a:solidFill>
                <a:latin typeface="Oranienbaum" pitchFamily="34" charset="0"/>
                <a:ea typeface="Oranienbaum" pitchFamily="34" charset="-122"/>
                <a:cs typeface="Oranienbaum" pitchFamily="34" charset="-120"/>
              </a:rPr>
              <a:t>Exploring the Landscape</a:t>
            </a:r>
            <a:endParaRPr lang="en-US" sz="3600" dirty="0"/>
          </a:p>
        </p:txBody>
      </p:sp>
      <p:sp>
        <p:nvSpPr>
          <p:cNvPr id="3" name="Text 1"/>
          <p:cNvSpPr/>
          <p:nvPr/>
        </p:nvSpPr>
        <p:spPr>
          <a:xfrm>
            <a:off x="762000" y="1143000"/>
            <a:ext cx="5080000" cy="317500"/>
          </a:xfrm>
          <a:prstGeom prst="rect">
            <a:avLst/>
          </a:prstGeom>
          <a:noFill/>
          <a:ln/>
        </p:spPr>
        <p:txBody>
          <a:bodyPr wrap="none" lIns="0" tIns="0" rIns="0" bIns="0" rtlCol="0" anchor="t"/>
          <a:lstStyle/>
          <a:p>
            <a:pPr algn="l">
              <a:lnSpc>
                <a:spcPct val="140000"/>
              </a:lnSpc>
            </a:pPr>
            <a:r>
              <a:rPr lang="en-US" sz="1400" kern="0" spc="300" dirty="0">
                <a:solidFill>
                  <a:srgbClr val="8C8278"/>
                </a:solidFill>
                <a:latin typeface="Quattrocento Sans" pitchFamily="34" charset="0"/>
                <a:ea typeface="Quattrocento Sans" pitchFamily="34" charset="-122"/>
                <a:cs typeface="Quattrocento Sans" pitchFamily="34" charset="-120"/>
              </a:rPr>
              <a:t>TABLE OF CONTENTS</a:t>
            </a:r>
            <a:endParaRPr lang="en-US" sz="1400" dirty="0"/>
          </a:p>
        </p:txBody>
      </p:sp>
      <p:sp>
        <p:nvSpPr>
          <p:cNvPr id="4" name="Shape 2"/>
          <p:cNvSpPr/>
          <p:nvPr/>
        </p:nvSpPr>
        <p:spPr>
          <a:xfrm>
            <a:off x="762000" y="1549400"/>
            <a:ext cx="1016000" cy="38100"/>
          </a:xfrm>
          <a:prstGeom prst="rect">
            <a:avLst/>
          </a:prstGeom>
          <a:solidFill>
            <a:srgbClr val="B8623F"/>
          </a:solidFill>
          <a:ln/>
        </p:spPr>
        <p:txBody>
          <a:bodyPr/>
          <a:lstStyle/>
          <a:p>
            <a:endParaRPr lang="en-US"/>
          </a:p>
        </p:txBody>
      </p:sp>
      <p:sp>
        <p:nvSpPr>
          <p:cNvPr id="5" name="Text 3"/>
          <p:cNvSpPr/>
          <p:nvPr/>
        </p:nvSpPr>
        <p:spPr>
          <a:xfrm>
            <a:off x="1016000" y="2540000"/>
            <a:ext cx="1016000" cy="762000"/>
          </a:xfrm>
          <a:prstGeom prst="rect">
            <a:avLst/>
          </a:prstGeom>
          <a:noFill/>
          <a:ln/>
        </p:spPr>
        <p:txBody>
          <a:bodyPr wrap="none" lIns="0" tIns="0" rIns="0" bIns="0" rtlCol="0" anchor="t"/>
          <a:lstStyle/>
          <a:p>
            <a:pPr algn="l">
              <a:lnSpc>
                <a:spcPct val="110000"/>
              </a:lnSpc>
            </a:pPr>
            <a:r>
              <a:rPr lang="en-US" sz="4000" dirty="0">
                <a:solidFill>
                  <a:srgbClr val="B8623F"/>
                </a:solidFill>
                <a:latin typeface="Oranienbaum" pitchFamily="34" charset="0"/>
                <a:ea typeface="Oranienbaum" pitchFamily="34" charset="-122"/>
                <a:cs typeface="Oranienbaum" pitchFamily="34" charset="-120"/>
              </a:rPr>
              <a:t>01</a:t>
            </a:r>
            <a:endParaRPr lang="en-US" sz="4000" dirty="0"/>
          </a:p>
        </p:txBody>
      </p:sp>
      <p:sp>
        <p:nvSpPr>
          <p:cNvPr id="6" name="Text 4"/>
          <p:cNvSpPr/>
          <p:nvPr/>
        </p:nvSpPr>
        <p:spPr>
          <a:xfrm>
            <a:off x="1016000" y="3302000"/>
            <a:ext cx="2921000" cy="7620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Defining the Concepts</a:t>
            </a:r>
            <a:endParaRPr lang="en-US" sz="1800" dirty="0"/>
          </a:p>
        </p:txBody>
      </p:sp>
      <p:sp>
        <p:nvSpPr>
          <p:cNvPr id="7" name="Text 5"/>
          <p:cNvSpPr/>
          <p:nvPr/>
        </p:nvSpPr>
        <p:spPr>
          <a:xfrm>
            <a:off x="1016000" y="4064000"/>
            <a:ext cx="2921000" cy="1016000"/>
          </a:xfrm>
          <a:prstGeom prst="rect">
            <a:avLst/>
          </a:prstGeom>
          <a:noFill/>
          <a:ln/>
        </p:spPr>
        <p:txBody>
          <a:bodyPr wrap="square" lIns="0" tIns="0" rIns="0" bIns="0" rtlCol="0" anchor="t"/>
          <a:lstStyle/>
          <a:p>
            <a:pPr algn="l">
              <a:lnSpc>
                <a:spcPct val="160000"/>
              </a:lnSpc>
            </a:pPr>
            <a:r>
              <a:rPr lang="en-US" sz="1400" dirty="0">
                <a:solidFill>
                  <a:srgbClr val="8C8278"/>
                </a:solidFill>
                <a:latin typeface="Quattrocento Sans" pitchFamily="34" charset="0"/>
                <a:ea typeface="Quattrocento Sans" pitchFamily="34" charset="-122"/>
                <a:cs typeface="Quattrocento Sans" pitchFamily="34" charset="-120"/>
              </a:rPr>
              <a:t>Health, Wellbeing &amp; Sustainable Development — the foundational pillars</a:t>
            </a:r>
            <a:endParaRPr lang="en-US" sz="1400" dirty="0"/>
          </a:p>
        </p:txBody>
      </p:sp>
      <p:sp>
        <p:nvSpPr>
          <p:cNvPr id="8" name="Shape 6"/>
          <p:cNvSpPr/>
          <p:nvPr/>
        </p:nvSpPr>
        <p:spPr>
          <a:xfrm>
            <a:off x="1016000" y="2159000"/>
            <a:ext cx="2921000" cy="38100"/>
          </a:xfrm>
          <a:prstGeom prst="rect">
            <a:avLst/>
          </a:prstGeom>
          <a:solidFill>
            <a:srgbClr val="B8623F"/>
          </a:solidFill>
          <a:ln/>
        </p:spPr>
        <p:txBody>
          <a:bodyPr/>
          <a:lstStyle/>
          <a:p>
            <a:endParaRPr lang="en-US"/>
          </a:p>
        </p:txBody>
      </p:sp>
      <p:sp>
        <p:nvSpPr>
          <p:cNvPr id="9" name="Text 7"/>
          <p:cNvSpPr/>
          <p:nvPr/>
        </p:nvSpPr>
        <p:spPr>
          <a:xfrm>
            <a:off x="4699000" y="2540000"/>
            <a:ext cx="1016000" cy="762000"/>
          </a:xfrm>
          <a:prstGeom prst="rect">
            <a:avLst/>
          </a:prstGeom>
          <a:noFill/>
          <a:ln/>
        </p:spPr>
        <p:txBody>
          <a:bodyPr wrap="none" lIns="0" tIns="0" rIns="0" bIns="0" rtlCol="0" anchor="t"/>
          <a:lstStyle/>
          <a:p>
            <a:pPr algn="l">
              <a:lnSpc>
                <a:spcPct val="110000"/>
              </a:lnSpc>
            </a:pPr>
            <a:r>
              <a:rPr lang="en-US" sz="4000" dirty="0">
                <a:solidFill>
                  <a:srgbClr val="B8623F"/>
                </a:solidFill>
                <a:latin typeface="Oranienbaum" pitchFamily="34" charset="0"/>
                <a:ea typeface="Oranienbaum" pitchFamily="34" charset="-122"/>
                <a:cs typeface="Oranienbaum" pitchFamily="34" charset="-120"/>
              </a:rPr>
              <a:t>02</a:t>
            </a:r>
            <a:endParaRPr lang="en-US" sz="4000" dirty="0"/>
          </a:p>
        </p:txBody>
      </p:sp>
      <p:sp>
        <p:nvSpPr>
          <p:cNvPr id="10" name="Text 8"/>
          <p:cNvSpPr/>
          <p:nvPr/>
        </p:nvSpPr>
        <p:spPr>
          <a:xfrm>
            <a:off x="4699000" y="3302000"/>
            <a:ext cx="2921000" cy="7620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Integration &amp; Theory</a:t>
            </a:r>
            <a:endParaRPr lang="en-US" sz="1800" dirty="0"/>
          </a:p>
        </p:txBody>
      </p:sp>
      <p:sp>
        <p:nvSpPr>
          <p:cNvPr id="11" name="Text 9"/>
          <p:cNvSpPr/>
          <p:nvPr/>
        </p:nvSpPr>
        <p:spPr>
          <a:xfrm>
            <a:off x="4699000" y="4064000"/>
            <a:ext cx="2921000" cy="1016000"/>
          </a:xfrm>
          <a:prstGeom prst="rect">
            <a:avLst/>
          </a:prstGeom>
          <a:noFill/>
          <a:ln/>
        </p:spPr>
        <p:txBody>
          <a:bodyPr wrap="square" lIns="0" tIns="0" rIns="0" bIns="0" rtlCol="0" anchor="t"/>
          <a:lstStyle/>
          <a:p>
            <a:pPr algn="l">
              <a:lnSpc>
                <a:spcPct val="160000"/>
              </a:lnSpc>
            </a:pPr>
            <a:r>
              <a:rPr lang="en-US" sz="1400" dirty="0">
                <a:solidFill>
                  <a:srgbClr val="8C8278"/>
                </a:solidFill>
                <a:latin typeface="Quattrocento Sans" pitchFamily="34" charset="0"/>
                <a:ea typeface="Quattrocento Sans" pitchFamily="34" charset="-122"/>
                <a:cs typeface="Quattrocento Sans" pitchFamily="34" charset="-120"/>
              </a:rPr>
              <a:t>Holistic approaches, theoretical models &amp; frameworks</a:t>
            </a:r>
            <a:endParaRPr lang="en-US" sz="1400" dirty="0"/>
          </a:p>
        </p:txBody>
      </p:sp>
      <p:sp>
        <p:nvSpPr>
          <p:cNvPr id="12" name="Shape 10"/>
          <p:cNvSpPr/>
          <p:nvPr/>
        </p:nvSpPr>
        <p:spPr>
          <a:xfrm>
            <a:off x="4699000" y="2159000"/>
            <a:ext cx="2921000" cy="38100"/>
          </a:xfrm>
          <a:prstGeom prst="rect">
            <a:avLst/>
          </a:prstGeom>
          <a:solidFill>
            <a:srgbClr val="B8623F"/>
          </a:solidFill>
          <a:ln/>
        </p:spPr>
        <p:txBody>
          <a:bodyPr/>
          <a:lstStyle/>
          <a:p>
            <a:endParaRPr lang="en-US"/>
          </a:p>
        </p:txBody>
      </p:sp>
      <p:sp>
        <p:nvSpPr>
          <p:cNvPr id="13" name="Text 11"/>
          <p:cNvSpPr/>
          <p:nvPr/>
        </p:nvSpPr>
        <p:spPr>
          <a:xfrm>
            <a:off x="8382000" y="2540000"/>
            <a:ext cx="1016000" cy="762000"/>
          </a:xfrm>
          <a:prstGeom prst="rect">
            <a:avLst/>
          </a:prstGeom>
          <a:noFill/>
          <a:ln/>
        </p:spPr>
        <p:txBody>
          <a:bodyPr wrap="none" lIns="0" tIns="0" rIns="0" bIns="0" rtlCol="0" anchor="t"/>
          <a:lstStyle/>
          <a:p>
            <a:pPr algn="l">
              <a:lnSpc>
                <a:spcPct val="110000"/>
              </a:lnSpc>
            </a:pPr>
            <a:r>
              <a:rPr lang="en-US" sz="4000" dirty="0">
                <a:solidFill>
                  <a:srgbClr val="B8623F"/>
                </a:solidFill>
                <a:latin typeface="Oranienbaum" pitchFamily="34" charset="0"/>
                <a:ea typeface="Oranienbaum" pitchFamily="34" charset="-122"/>
                <a:cs typeface="Oranienbaum" pitchFamily="34" charset="-120"/>
              </a:rPr>
              <a:t>03</a:t>
            </a:r>
            <a:endParaRPr lang="en-US" sz="4000" dirty="0"/>
          </a:p>
        </p:txBody>
      </p:sp>
      <p:sp>
        <p:nvSpPr>
          <p:cNvPr id="14" name="Text 12"/>
          <p:cNvSpPr/>
          <p:nvPr/>
        </p:nvSpPr>
        <p:spPr>
          <a:xfrm>
            <a:off x="8382000" y="3302000"/>
            <a:ext cx="2921000" cy="7620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Policy &amp; Governance</a:t>
            </a:r>
            <a:endParaRPr lang="en-US" sz="1800" dirty="0"/>
          </a:p>
        </p:txBody>
      </p:sp>
      <p:sp>
        <p:nvSpPr>
          <p:cNvPr id="15" name="Text 13"/>
          <p:cNvSpPr/>
          <p:nvPr/>
        </p:nvSpPr>
        <p:spPr>
          <a:xfrm>
            <a:off x="8382000" y="4064000"/>
            <a:ext cx="2921000" cy="1016000"/>
          </a:xfrm>
          <a:prstGeom prst="rect">
            <a:avLst/>
          </a:prstGeom>
          <a:noFill/>
          <a:ln/>
        </p:spPr>
        <p:txBody>
          <a:bodyPr wrap="square" lIns="0" tIns="0" rIns="0" bIns="0" rtlCol="0" anchor="t"/>
          <a:lstStyle/>
          <a:p>
            <a:pPr algn="l">
              <a:lnSpc>
                <a:spcPct val="160000"/>
              </a:lnSpc>
            </a:pPr>
            <a:r>
              <a:rPr lang="en-US" sz="1400" dirty="0">
                <a:solidFill>
                  <a:srgbClr val="8C8278"/>
                </a:solidFill>
                <a:latin typeface="Quattrocento Sans" pitchFamily="34" charset="0"/>
                <a:ea typeface="Quattrocento Sans" pitchFamily="34" charset="-122"/>
                <a:cs typeface="Quattrocento Sans" pitchFamily="34" charset="-120"/>
              </a:rPr>
              <a:t>Supporting policies, frameworks &amp; key challenges</a:t>
            </a:r>
            <a:endParaRPr lang="en-US" sz="1400" dirty="0"/>
          </a:p>
        </p:txBody>
      </p:sp>
      <p:sp>
        <p:nvSpPr>
          <p:cNvPr id="16" name="Shape 14"/>
          <p:cNvSpPr/>
          <p:nvPr/>
        </p:nvSpPr>
        <p:spPr>
          <a:xfrm>
            <a:off x="8382000" y="2159000"/>
            <a:ext cx="2921000" cy="38100"/>
          </a:xfrm>
          <a:prstGeom prst="rect">
            <a:avLst/>
          </a:prstGeom>
          <a:solidFill>
            <a:srgbClr val="B8623F"/>
          </a:solidFill>
          <a:ln/>
        </p:spPr>
        <p:txBody>
          <a:bodyPr/>
          <a:lstStyle/>
          <a:p>
            <a:endParaRPr lang="en-US"/>
          </a:p>
        </p:txBody>
      </p:sp>
      <p:sp>
        <p:nvSpPr>
          <p:cNvPr id="17" name="Text 15"/>
          <p:cNvSpPr/>
          <p:nvPr/>
        </p:nvSpPr>
        <p:spPr>
          <a:xfrm>
            <a:off x="12065000" y="2540000"/>
            <a:ext cx="1016000" cy="762000"/>
          </a:xfrm>
          <a:prstGeom prst="rect">
            <a:avLst/>
          </a:prstGeom>
          <a:noFill/>
          <a:ln/>
        </p:spPr>
        <p:txBody>
          <a:bodyPr wrap="none" lIns="0" tIns="0" rIns="0" bIns="0" rtlCol="0" anchor="t"/>
          <a:lstStyle/>
          <a:p>
            <a:pPr algn="l">
              <a:lnSpc>
                <a:spcPct val="110000"/>
              </a:lnSpc>
            </a:pPr>
            <a:r>
              <a:rPr lang="en-US" sz="4000" dirty="0">
                <a:solidFill>
                  <a:srgbClr val="B8623F"/>
                </a:solidFill>
                <a:latin typeface="Oranienbaum" pitchFamily="34" charset="0"/>
                <a:ea typeface="Oranienbaum" pitchFamily="34" charset="-122"/>
                <a:cs typeface="Oranienbaum" pitchFamily="34" charset="-120"/>
              </a:rPr>
              <a:t>04</a:t>
            </a:r>
            <a:endParaRPr lang="en-US" sz="4000" dirty="0"/>
          </a:p>
        </p:txBody>
      </p:sp>
      <p:sp>
        <p:nvSpPr>
          <p:cNvPr id="18" name="Text 16"/>
          <p:cNvSpPr/>
          <p:nvPr/>
        </p:nvSpPr>
        <p:spPr>
          <a:xfrm>
            <a:off x="12065000" y="3302000"/>
            <a:ext cx="2921000" cy="7620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Delivery &amp; Equity</a:t>
            </a:r>
            <a:endParaRPr lang="en-US" sz="1800" dirty="0"/>
          </a:p>
        </p:txBody>
      </p:sp>
      <p:sp>
        <p:nvSpPr>
          <p:cNvPr id="19" name="Text 17"/>
          <p:cNvSpPr/>
          <p:nvPr/>
        </p:nvSpPr>
        <p:spPr>
          <a:xfrm>
            <a:off x="12065000" y="4064000"/>
            <a:ext cx="2921000" cy="1016000"/>
          </a:xfrm>
          <a:prstGeom prst="rect">
            <a:avLst/>
          </a:prstGeom>
          <a:noFill/>
          <a:ln/>
        </p:spPr>
        <p:txBody>
          <a:bodyPr wrap="square" lIns="0" tIns="0" rIns="0" bIns="0" rtlCol="0" anchor="t"/>
          <a:lstStyle/>
          <a:p>
            <a:pPr algn="l">
              <a:lnSpc>
                <a:spcPct val="160000"/>
              </a:lnSpc>
            </a:pPr>
            <a:r>
              <a:rPr lang="en-US" sz="1400" dirty="0">
                <a:solidFill>
                  <a:srgbClr val="8C8278"/>
                </a:solidFill>
                <a:latin typeface="Quattrocento Sans" pitchFamily="34" charset="0"/>
                <a:ea typeface="Quattrocento Sans" pitchFamily="34" charset="-122"/>
                <a:cs typeface="Quattrocento Sans" pitchFamily="34" charset="-120"/>
              </a:rPr>
              <a:t>Service delivery, public health initiatives &amp; health equity</a:t>
            </a:r>
            <a:endParaRPr lang="en-US" sz="1400" dirty="0"/>
          </a:p>
        </p:txBody>
      </p:sp>
      <p:sp>
        <p:nvSpPr>
          <p:cNvPr id="20" name="Shape 18"/>
          <p:cNvSpPr/>
          <p:nvPr/>
        </p:nvSpPr>
        <p:spPr>
          <a:xfrm>
            <a:off x="12065000" y="2159000"/>
            <a:ext cx="2921000" cy="38100"/>
          </a:xfrm>
          <a:prstGeom prst="rect">
            <a:avLst/>
          </a:prstGeom>
          <a:solidFill>
            <a:srgbClr val="B8623F"/>
          </a:solidFill>
          <a:ln/>
        </p:spPr>
        <p:txBody>
          <a:bodyPr/>
          <a:lstStyle/>
          <a:p>
            <a:endParaRPr lang="en-US"/>
          </a:p>
        </p:txBody>
      </p:sp>
      <p:pic>
        <p:nvPicPr>
          <p:cNvPr id="21" name="Image 0" descr="https://kimi-img.moonshot.cn/pub/slides/okc/dtsyz22zpitzs/mnt/agents/output/bmhp6030_presentation/images/sustainable_healthcare.png"/>
          <p:cNvPicPr>
            <a:picLocks noChangeAspect="1"/>
          </p:cNvPicPr>
          <p:nvPr/>
        </p:nvPicPr>
        <p:blipFill>
          <a:blip r:embed="rId3"/>
          <a:srcRect t="15000" b="15000"/>
          <a:stretch/>
        </p:blipFill>
        <p:spPr>
          <a:xfrm>
            <a:off x="762000" y="5334000"/>
            <a:ext cx="14732000" cy="3048000"/>
          </a:xfrm>
          <a:prstGeom prst="rect">
            <a:avLst/>
          </a:prstGeom>
          <a:effectLst>
            <a:outerShdw blurRad="254000" dist="50800" dir="5400000" algn="bl" rotWithShape="0">
              <a:srgbClr val="2C2825">
                <a:alpha val="9412"/>
              </a:srgbClr>
            </a:outerShdw>
          </a:effectLst>
        </p:spPr>
      </p:pic>
      <p:sp>
        <p:nvSpPr>
          <p:cNvPr id="22" name="Shape 19"/>
          <p:cNvSpPr/>
          <p:nvPr/>
        </p:nvSpPr>
        <p:spPr>
          <a:xfrm>
            <a:off x="0" y="8636000"/>
            <a:ext cx="16256000" cy="508000"/>
          </a:xfrm>
          <a:prstGeom prst="rect">
            <a:avLst/>
          </a:prstGeom>
          <a:solidFill>
            <a:srgbClr val="2C2825"/>
          </a:solidFill>
          <a:ln/>
        </p:spPr>
        <p:txBody>
          <a:bodyPr/>
          <a:lstStyle/>
          <a:p>
            <a:endParaRPr lang="en-US"/>
          </a:p>
        </p:txBody>
      </p:sp>
      <p:sp>
        <p:nvSpPr>
          <p:cNvPr id="23" name="Text 20"/>
          <p:cNvSpPr/>
          <p:nvPr/>
        </p:nvSpPr>
        <p:spPr>
          <a:xfrm>
            <a:off x="762000" y="8699500"/>
            <a:ext cx="762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INTRODUCTION   ·   CHAPTER 1   ·   CHAPTER 2   ·   CHAPTER 3   ·   CHAPTER 4</a:t>
            </a:r>
            <a:endParaRPr lang="en-US" sz="1100" dirty="0"/>
          </a:p>
        </p:txBody>
      </p:sp>
      <p:sp>
        <p:nvSpPr>
          <p:cNvPr id="24" name="Text 21"/>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02</a:t>
            </a:r>
            <a:endParaRPr lang="en-US" sz="11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https://kimi-img.moonshot.cn/pub/slides/okc/dtsyz22zpitzs/mnt/agents/output/bmhp6030_presentation/images/cover_globe_hands.png"/>
          <p:cNvPicPr>
            <a:picLocks noChangeAspect="1"/>
          </p:cNvPicPr>
          <p:nvPr/>
        </p:nvPicPr>
        <p:blipFill>
          <a:blip r:embed="rId3"/>
          <a:srcRect t="781" b="781"/>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2C2825">
                  <a:alpha val="90000"/>
                </a:srgbClr>
              </a:gs>
              <a:gs pos="60000">
                <a:srgbClr val="2C2825">
                  <a:alpha val="80000"/>
                </a:srgbClr>
              </a:gs>
              <a:gs pos="100000">
                <a:srgbClr val="2C2825">
                  <a:alpha val="5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1016000" y="2032000"/>
            <a:ext cx="2540000" cy="1270000"/>
          </a:xfrm>
          <a:prstGeom prst="rect">
            <a:avLst/>
          </a:prstGeom>
          <a:noFill/>
          <a:ln/>
        </p:spPr>
        <p:txBody>
          <a:bodyPr wrap="none" lIns="0" tIns="0" rIns="0" bIns="0" rtlCol="0" anchor="t"/>
          <a:lstStyle/>
          <a:p>
            <a:pPr algn="l">
              <a:lnSpc>
                <a:spcPct val="120000"/>
              </a:lnSpc>
            </a:pPr>
            <a:r>
              <a:rPr lang="en-US" sz="9600" dirty="0">
                <a:solidFill>
                  <a:srgbClr val="B8623F"/>
                </a:solidFill>
                <a:latin typeface="Oranienbaum" pitchFamily="34" charset="0"/>
                <a:ea typeface="Oranienbaum" pitchFamily="34" charset="-122"/>
                <a:cs typeface="Oranienbaum" pitchFamily="34" charset="-120"/>
              </a:rPr>
              <a:t>01</a:t>
            </a:r>
            <a:endParaRPr lang="en-US" sz="9600" dirty="0"/>
          </a:p>
        </p:txBody>
      </p:sp>
      <p:sp>
        <p:nvSpPr>
          <p:cNvPr id="5" name="Shape 2"/>
          <p:cNvSpPr/>
          <p:nvPr/>
        </p:nvSpPr>
        <p:spPr>
          <a:xfrm>
            <a:off x="1016000" y="3429000"/>
            <a:ext cx="1270000" cy="50800"/>
          </a:xfrm>
          <a:prstGeom prst="rect">
            <a:avLst/>
          </a:prstGeom>
          <a:solidFill>
            <a:srgbClr val="D4A24A"/>
          </a:solidFill>
          <a:ln/>
        </p:spPr>
        <p:txBody>
          <a:bodyPr/>
          <a:lstStyle/>
          <a:p>
            <a:endParaRPr lang="en-US"/>
          </a:p>
        </p:txBody>
      </p:sp>
      <p:sp>
        <p:nvSpPr>
          <p:cNvPr id="6" name="Text 3"/>
          <p:cNvSpPr/>
          <p:nvPr/>
        </p:nvSpPr>
        <p:spPr>
          <a:xfrm>
            <a:off x="1016000" y="3683000"/>
            <a:ext cx="8890000" cy="762000"/>
          </a:xfrm>
          <a:prstGeom prst="rect">
            <a:avLst/>
          </a:prstGeom>
          <a:noFill/>
          <a:ln/>
        </p:spPr>
        <p:txBody>
          <a:bodyPr wrap="none" lIns="0" tIns="0" rIns="0" bIns="0" rtlCol="0" anchor="t"/>
          <a:lstStyle/>
          <a:p>
            <a:pPr algn="l">
              <a:lnSpc>
                <a:spcPct val="120000"/>
              </a:lnSpc>
            </a:pPr>
            <a:r>
              <a:rPr lang="en-US" sz="4400" dirty="0">
                <a:solidFill>
                  <a:srgbClr val="FFFFFF"/>
                </a:solidFill>
                <a:latin typeface="Oranienbaum" pitchFamily="34" charset="0"/>
                <a:ea typeface="Oranienbaum" pitchFamily="34" charset="-122"/>
                <a:cs typeface="Oranienbaum" pitchFamily="34" charset="-120"/>
              </a:rPr>
              <a:t>Defining the Concepts</a:t>
            </a:r>
            <a:endParaRPr lang="en-US" sz="4400" dirty="0"/>
          </a:p>
        </p:txBody>
      </p:sp>
      <p:sp>
        <p:nvSpPr>
          <p:cNvPr id="7" name="Text 4"/>
          <p:cNvSpPr/>
          <p:nvPr/>
        </p:nvSpPr>
        <p:spPr>
          <a:xfrm>
            <a:off x="1016000" y="4572000"/>
            <a:ext cx="7620000" cy="381000"/>
          </a:xfrm>
          <a:prstGeom prst="rect">
            <a:avLst/>
          </a:prstGeom>
          <a:noFill/>
          <a:ln/>
        </p:spPr>
        <p:txBody>
          <a:bodyPr wrap="none" lIns="0" tIns="0" rIns="0" bIns="0" rtlCol="0" anchor="t"/>
          <a:lstStyle/>
          <a:p>
            <a:pPr algn="l">
              <a:lnSpc>
                <a:spcPct val="120000"/>
              </a:lnSpc>
            </a:pPr>
            <a:r>
              <a:rPr lang="en-US" sz="1800" dirty="0">
                <a:solidFill>
                  <a:srgbClr val="FFFFFF"/>
                </a:solidFill>
                <a:latin typeface="Quattrocento Sans" pitchFamily="34" charset="0"/>
                <a:ea typeface="Quattrocento Sans" pitchFamily="34" charset="-122"/>
                <a:cs typeface="Quattrocento Sans" pitchFamily="34" charset="-120"/>
              </a:rPr>
              <a:t>Health, Wellbeing &amp; Sustainable Development</a:t>
            </a:r>
            <a:endParaRPr lang="en-US" sz="1800" dirty="0"/>
          </a:p>
        </p:txBody>
      </p:sp>
      <p:sp>
        <p:nvSpPr>
          <p:cNvPr id="8" name="Shape 5"/>
          <p:cNvSpPr/>
          <p:nvPr/>
        </p:nvSpPr>
        <p:spPr>
          <a:xfrm>
            <a:off x="0" y="8636000"/>
            <a:ext cx="16256000" cy="508000"/>
          </a:xfrm>
          <a:prstGeom prst="rect">
            <a:avLst/>
          </a:prstGeom>
          <a:solidFill>
            <a:srgbClr val="2C2825">
              <a:alpha val="80000"/>
            </a:srgbClr>
          </a:solidFill>
          <a:ln/>
        </p:spPr>
        <p:txBody>
          <a:bodyPr/>
          <a:lstStyle/>
          <a:p>
            <a:endParaRPr lang="en-US"/>
          </a:p>
        </p:txBody>
      </p:sp>
      <p:sp>
        <p:nvSpPr>
          <p:cNvPr id="9" name="Text 6"/>
          <p:cNvSpPr/>
          <p:nvPr/>
        </p:nvSpPr>
        <p:spPr>
          <a:xfrm>
            <a:off x="762000" y="8699500"/>
            <a:ext cx="889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INTRODUCTION   ·   CHAPTER 1   ·   CHAPTER 2   ·   CHAPTER 3   ·   CHAPTER 4</a:t>
            </a:r>
            <a:endParaRPr lang="en-US" sz="1100" dirty="0"/>
          </a:p>
        </p:txBody>
      </p:sp>
      <p:sp>
        <p:nvSpPr>
          <p:cNvPr id="10" name="Text 7"/>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03</a:t>
            </a:r>
            <a:endParaRPr lang="en-US" sz="11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01</a:t>
            </a:r>
            <a:endParaRPr lang="en-US" sz="1200" dirty="0"/>
          </a:p>
        </p:txBody>
      </p:sp>
      <p:sp>
        <p:nvSpPr>
          <p:cNvPr id="5" name="Text 3"/>
          <p:cNvSpPr/>
          <p:nvPr/>
        </p:nvSpPr>
        <p:spPr>
          <a:xfrm>
            <a:off x="1714500" y="533400"/>
            <a:ext cx="635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Defining Health</a:t>
            </a:r>
            <a:endParaRPr lang="en-US" sz="2800" dirty="0"/>
          </a:p>
        </p:txBody>
      </p:sp>
      <p:sp>
        <p:nvSpPr>
          <p:cNvPr id="6" name="Shape 4"/>
          <p:cNvSpPr/>
          <p:nvPr/>
        </p:nvSpPr>
        <p:spPr>
          <a:xfrm>
            <a:off x="762000" y="1397000"/>
            <a:ext cx="50800" cy="1651000"/>
          </a:xfrm>
          <a:prstGeom prst="rect">
            <a:avLst/>
          </a:prstGeom>
          <a:solidFill>
            <a:srgbClr val="D4A24A"/>
          </a:solidFill>
          <a:ln/>
        </p:spPr>
        <p:txBody>
          <a:bodyPr/>
          <a:lstStyle/>
          <a:p>
            <a:endParaRPr lang="en-US"/>
          </a:p>
        </p:txBody>
      </p:sp>
      <p:sp>
        <p:nvSpPr>
          <p:cNvPr id="7" name="Text 5"/>
          <p:cNvSpPr/>
          <p:nvPr/>
        </p:nvSpPr>
        <p:spPr>
          <a:xfrm>
            <a:off x="1016000" y="1371600"/>
            <a:ext cx="7366000" cy="1714500"/>
          </a:xfrm>
          <a:prstGeom prst="rect">
            <a:avLst/>
          </a:prstGeom>
          <a:noFill/>
          <a:ln/>
        </p:spPr>
        <p:txBody>
          <a:bodyPr wrap="square" lIns="0" tIns="0" rIns="0" bIns="0" rtlCol="0" anchor="t"/>
          <a:lstStyle/>
          <a:p>
            <a:pPr algn="l">
              <a:lnSpc>
                <a:spcPct val="160000"/>
              </a:lnSpc>
            </a:pPr>
            <a:r>
              <a:rPr lang="en-US" sz="1600" i="1" dirty="0">
                <a:solidFill>
                  <a:srgbClr val="2C2825"/>
                </a:solidFill>
                <a:latin typeface="Quattrocento Sans" pitchFamily="34" charset="0"/>
                <a:ea typeface="Quattrocento Sans" pitchFamily="34" charset="-122"/>
                <a:cs typeface="Quattrocento Sans" pitchFamily="34" charset="-120"/>
              </a:rPr>
              <a:t>"Health is a state of complete physical, mental and social well-being and not merely the absence of disease or infirmity."</a:t>
            </a:r>
            <a:endParaRPr lang="en-US" sz="1600" dirty="0"/>
          </a:p>
          <a:p>
            <a:pPr algn="l">
              <a:lnSpc>
                <a:spcPct val="160000"/>
              </a:lnSpc>
              <a:spcBef>
                <a:spcPts val="800"/>
              </a:spcBef>
            </a:pPr>
            <a:r>
              <a:rPr lang="en-US" sz="1300" dirty="0">
                <a:solidFill>
                  <a:srgbClr val="8C8278"/>
                </a:solidFill>
                <a:latin typeface="Quattrocento Sans" pitchFamily="34" charset="0"/>
                <a:ea typeface="Quattrocento Sans" pitchFamily="34" charset="-122"/>
                <a:cs typeface="Quattrocento Sans" pitchFamily="34" charset="-120"/>
              </a:rPr>
              <a:t>— World Health Organization, 1948</a:t>
            </a:r>
            <a:endParaRPr lang="en-US" sz="1600" dirty="0"/>
          </a:p>
        </p:txBody>
      </p:sp>
      <p:sp>
        <p:nvSpPr>
          <p:cNvPr id="8" name="Text 6"/>
          <p:cNvSpPr/>
          <p:nvPr/>
        </p:nvSpPr>
        <p:spPr>
          <a:xfrm>
            <a:off x="762000" y="3429000"/>
            <a:ext cx="7620000" cy="4572000"/>
          </a:xfrm>
          <a:prstGeom prst="rect">
            <a:avLst/>
          </a:prstGeom>
          <a:noFill/>
          <a:ln/>
        </p:spPr>
        <p:txBody>
          <a:bodyPr wrap="square" lIns="0" tIns="0" rIns="0" bIns="0" rtlCol="0" anchor="t"/>
          <a:lstStyle/>
          <a:p>
            <a:pPr algn="l">
              <a:lnSpc>
                <a:spcPct val="145000"/>
              </a:lnSpc>
            </a:pPr>
            <a:r>
              <a:rPr lang="en-US" sz="1500" b="1" dirty="0">
                <a:solidFill>
                  <a:srgbClr val="2C2825"/>
                </a:solidFill>
                <a:latin typeface="Quattrocento Sans" pitchFamily="34" charset="0"/>
                <a:ea typeface="Quattrocento Sans" pitchFamily="34" charset="-122"/>
                <a:cs typeface="Quattrocento Sans" pitchFamily="34" charset="-120"/>
              </a:rPr>
              <a:t>Key Dimensions of Health</a:t>
            </a:r>
            <a:endParaRPr lang="en-US" sz="1500" dirty="0"/>
          </a:p>
          <a:p>
            <a:pPr algn="l">
              <a:lnSpc>
                <a:spcPct val="145000"/>
              </a:lnSpc>
              <a:spcBef>
                <a:spcPts val="6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Physical</a:t>
            </a:r>
            <a:r>
              <a:rPr lang="en-US" sz="1500" dirty="0">
                <a:solidFill>
                  <a:srgbClr val="2C2825"/>
                </a:solidFill>
                <a:latin typeface="Quattrocento Sans" pitchFamily="34" charset="0"/>
                <a:ea typeface="Quattrocento Sans" pitchFamily="34" charset="-122"/>
                <a:cs typeface="Quattrocento Sans" pitchFamily="34" charset="-120"/>
              </a:rPr>
              <a:t> — Body function, fitness, absence of disease</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Mental</a:t>
            </a:r>
            <a:r>
              <a:rPr lang="en-US" sz="1500" dirty="0">
                <a:solidFill>
                  <a:srgbClr val="2C2825"/>
                </a:solidFill>
                <a:latin typeface="Quattrocento Sans" pitchFamily="34" charset="0"/>
                <a:ea typeface="Quattrocento Sans" pitchFamily="34" charset="-122"/>
                <a:cs typeface="Quattrocento Sans" pitchFamily="34" charset="-120"/>
              </a:rPr>
              <a:t> — Emotional resilience, psychological wellbeing</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Social</a:t>
            </a:r>
            <a:r>
              <a:rPr lang="en-US" sz="1500" dirty="0">
                <a:solidFill>
                  <a:srgbClr val="2C2825"/>
                </a:solidFill>
                <a:latin typeface="Quattrocento Sans" pitchFamily="34" charset="0"/>
                <a:ea typeface="Quattrocento Sans" pitchFamily="34" charset="-122"/>
                <a:cs typeface="Quattrocento Sans" pitchFamily="34" charset="-120"/>
              </a:rPr>
              <a:t> — Relationships, community connections</a:t>
            </a:r>
            <a:endParaRPr lang="en-US" sz="1500" dirty="0"/>
          </a:p>
          <a:p>
            <a:pPr algn="l">
              <a:lnSpc>
                <a:spcPct val="145000"/>
              </a:lnSpc>
              <a:spcBef>
                <a:spcPts val="800"/>
              </a:spcBef>
            </a:pPr>
            <a:r>
              <a:rPr lang="en-US" sz="1500" b="1" dirty="0">
                <a:solidFill>
                  <a:srgbClr val="2C2825"/>
                </a:solidFill>
                <a:latin typeface="Quattrocento Sans" pitchFamily="34" charset="0"/>
                <a:ea typeface="Quattrocento Sans" pitchFamily="34" charset="-122"/>
                <a:cs typeface="Quattrocento Sans" pitchFamily="34" charset="-120"/>
              </a:rPr>
              <a:t>The Evolution of Understanding</a:t>
            </a:r>
            <a:endParaRPr lang="en-US" sz="1500" dirty="0"/>
          </a:p>
          <a:p>
            <a:pPr algn="l">
              <a:lnSpc>
                <a:spcPct val="145000"/>
              </a:lnSpc>
              <a:spcBef>
                <a:spcPts val="500"/>
              </a:spcBef>
            </a:pPr>
            <a:r>
              <a:rPr lang="en-US" sz="1500" dirty="0">
                <a:solidFill>
                  <a:srgbClr val="2C2825"/>
                </a:solidFill>
                <a:latin typeface="Quattrocento Sans" pitchFamily="34" charset="0"/>
                <a:ea typeface="Quattrocento Sans" pitchFamily="34" charset="-122"/>
                <a:cs typeface="Quattrocento Sans" pitchFamily="34" charset="-120"/>
              </a:rPr>
              <a:t>The biomedical model dominated 20th-century medicine. Today, a </a:t>
            </a:r>
            <a:r>
              <a:rPr lang="en-US" sz="1500" b="1" dirty="0">
                <a:solidFill>
                  <a:srgbClr val="2C2825"/>
                </a:solidFill>
                <a:latin typeface="Quattrocento Sans" pitchFamily="34" charset="0"/>
                <a:ea typeface="Quattrocento Sans" pitchFamily="34" charset="-122"/>
                <a:cs typeface="Quattrocento Sans" pitchFamily="34" charset="-120"/>
              </a:rPr>
              <a:t>holistic understanding</a:t>
            </a:r>
            <a:r>
              <a:rPr lang="en-US" sz="1500" dirty="0">
                <a:solidFill>
                  <a:srgbClr val="2C2825"/>
                </a:solidFill>
                <a:latin typeface="Quattrocento Sans" pitchFamily="34" charset="0"/>
                <a:ea typeface="Quattrocento Sans" pitchFamily="34" charset="-122"/>
                <a:cs typeface="Quattrocento Sans" pitchFamily="34" charset="-120"/>
              </a:rPr>
              <a:t> recognises spiritual, emotional and environmental dimensions (Huber et al., 2011).</a:t>
            </a:r>
            <a:endParaRPr lang="en-US" sz="1500" dirty="0"/>
          </a:p>
          <a:p>
            <a:pPr algn="l">
              <a:lnSpc>
                <a:spcPct val="145000"/>
              </a:lnSpc>
              <a:spcBef>
                <a:spcPts val="600"/>
              </a:spcBef>
            </a:pPr>
            <a:r>
              <a:rPr lang="en-US" sz="1500" dirty="0">
                <a:solidFill>
                  <a:srgbClr val="2C2825"/>
                </a:solidFill>
                <a:latin typeface="Quattrocento Sans" pitchFamily="34" charset="0"/>
                <a:ea typeface="Quattrocento Sans" pitchFamily="34" charset="-122"/>
                <a:cs typeface="Quattrocento Sans" pitchFamily="34" charset="-120"/>
              </a:rPr>
              <a:t>Health is increasingly viewed as a </a:t>
            </a:r>
            <a:r>
              <a:rPr lang="en-US" sz="1500" b="1" dirty="0">
                <a:solidFill>
                  <a:srgbClr val="2C2825"/>
                </a:solidFill>
                <a:latin typeface="Quattrocento Sans" pitchFamily="34" charset="0"/>
                <a:ea typeface="Quattrocento Sans" pitchFamily="34" charset="-122"/>
                <a:cs typeface="Quattrocento Sans" pitchFamily="34" charset="-120"/>
              </a:rPr>
              <a:t>dynamic resource for living</a:t>
            </a:r>
            <a:r>
              <a:rPr lang="en-US" sz="1500" dirty="0">
                <a:solidFill>
                  <a:srgbClr val="2C2825"/>
                </a:solidFill>
                <a:latin typeface="Quattrocento Sans" pitchFamily="34" charset="0"/>
                <a:ea typeface="Quattrocento Sans" pitchFamily="34" charset="-122"/>
                <a:cs typeface="Quattrocento Sans" pitchFamily="34" charset="-120"/>
              </a:rPr>
              <a:t> — emphasising social and personal capacity, not merely the absence of illness.</a:t>
            </a:r>
            <a:endParaRPr lang="en-US" sz="1500" dirty="0"/>
          </a:p>
        </p:txBody>
      </p:sp>
      <p:pic>
        <p:nvPicPr>
          <p:cNvPr id="9" name="Image 0" descr="https://kimi-img.moonshot.cn/pub/slides/okc/dtsyz22zpitzs/mnt/agents/output/bmhp6030_presentation/images/wellbeing_nature.png"/>
          <p:cNvPicPr>
            <a:picLocks noChangeAspect="1"/>
          </p:cNvPicPr>
          <p:nvPr/>
        </p:nvPicPr>
        <p:blipFill>
          <a:blip r:embed="rId3"/>
          <a:srcRect/>
          <a:stretch/>
        </p:blipFill>
        <p:spPr>
          <a:xfrm>
            <a:off x="9017000" y="571500"/>
            <a:ext cx="6477000" cy="7874000"/>
          </a:xfrm>
          <a:prstGeom prst="rect">
            <a:avLst/>
          </a:prstGeom>
        </p:spPr>
      </p:pic>
      <p:sp>
        <p:nvSpPr>
          <p:cNvPr id="10" name="Shape 7"/>
          <p:cNvSpPr/>
          <p:nvPr/>
        </p:nvSpPr>
        <p:spPr>
          <a:xfrm>
            <a:off x="0" y="8636000"/>
            <a:ext cx="16256000" cy="508000"/>
          </a:xfrm>
          <a:prstGeom prst="rect">
            <a:avLst/>
          </a:prstGeom>
          <a:solidFill>
            <a:srgbClr val="2C2825"/>
          </a:solidFill>
          <a:ln/>
        </p:spPr>
        <p:txBody>
          <a:bodyPr/>
          <a:lstStyle/>
          <a:p>
            <a:endParaRPr lang="en-US"/>
          </a:p>
        </p:txBody>
      </p:sp>
      <p:sp>
        <p:nvSpPr>
          <p:cNvPr id="11" name="Text 8"/>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INTRODUCTION   ·   CHAPTER 1: DEFINING THE CONCEPTS   ·   CHAPTER 2   ·   CHAPTER 3   ·   CHAPTER 4</a:t>
            </a:r>
            <a:endParaRPr lang="en-US" sz="1100" dirty="0"/>
          </a:p>
        </p:txBody>
      </p:sp>
      <p:sp>
        <p:nvSpPr>
          <p:cNvPr id="12" name="Text 9"/>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04</a:t>
            </a:r>
            <a:endParaRPr lang="en-US" sz="11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01</a:t>
            </a:r>
            <a:endParaRPr lang="en-US" sz="1200" dirty="0"/>
          </a:p>
        </p:txBody>
      </p:sp>
      <p:sp>
        <p:nvSpPr>
          <p:cNvPr id="5" name="Text 3"/>
          <p:cNvSpPr/>
          <p:nvPr/>
        </p:nvSpPr>
        <p:spPr>
          <a:xfrm>
            <a:off x="1714500" y="533400"/>
            <a:ext cx="635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Understanding Wellbeing</a:t>
            </a:r>
            <a:endParaRPr lang="en-US" sz="2800" dirty="0"/>
          </a:p>
        </p:txBody>
      </p:sp>
      <p:sp>
        <p:nvSpPr>
          <p:cNvPr id="6" name="Text 4"/>
          <p:cNvSpPr/>
          <p:nvPr/>
        </p:nvSpPr>
        <p:spPr>
          <a:xfrm>
            <a:off x="762000" y="1333500"/>
            <a:ext cx="7112000" cy="3683000"/>
          </a:xfrm>
          <a:prstGeom prst="rect">
            <a:avLst/>
          </a:prstGeom>
          <a:noFill/>
          <a:ln/>
        </p:spPr>
        <p:txBody>
          <a:bodyPr wrap="square" lIns="0" tIns="0" rIns="0" bIns="0" rtlCol="0" anchor="t"/>
          <a:lstStyle/>
          <a:p>
            <a:pPr algn="l">
              <a:lnSpc>
                <a:spcPct val="150000"/>
              </a:lnSpc>
            </a:pPr>
            <a:r>
              <a:rPr lang="en-US" sz="1600" b="1" dirty="0">
                <a:solidFill>
                  <a:srgbClr val="2C2825"/>
                </a:solidFill>
                <a:latin typeface="Quattrocento Sans" pitchFamily="34" charset="0"/>
                <a:ea typeface="Quattrocento Sans" pitchFamily="34" charset="-122"/>
                <a:cs typeface="Quattrocento Sans" pitchFamily="34" charset="-120"/>
              </a:rPr>
              <a:t>A Holistic Construct</a:t>
            </a:r>
            <a:endParaRPr lang="en-US" sz="1600" dirty="0"/>
          </a:p>
          <a:p>
            <a:pPr algn="l">
              <a:lnSpc>
                <a:spcPct val="150000"/>
              </a:lnSpc>
              <a:spcBef>
                <a:spcPts val="600"/>
              </a:spcBef>
            </a:pPr>
            <a:r>
              <a:rPr lang="en-US" sz="1600" dirty="0">
                <a:solidFill>
                  <a:srgbClr val="2C2825"/>
                </a:solidFill>
                <a:latin typeface="Quattrocento Sans" pitchFamily="34" charset="0"/>
                <a:ea typeface="Quattrocento Sans" pitchFamily="34" charset="-122"/>
                <a:cs typeface="Quattrocento Sans" pitchFamily="34" charset="-120"/>
              </a:rPr>
              <a:t>Wellbeing encompasses </a:t>
            </a:r>
            <a:r>
              <a:rPr lang="en-US" sz="1600" b="1" dirty="0">
                <a:solidFill>
                  <a:srgbClr val="2C2825"/>
                </a:solidFill>
                <a:latin typeface="Quattrocento Sans" pitchFamily="34" charset="0"/>
                <a:ea typeface="Quattrocento Sans" pitchFamily="34" charset="-122"/>
                <a:cs typeface="Quattrocento Sans" pitchFamily="34" charset="-120"/>
              </a:rPr>
              <a:t>physical, mental, emotional, and social</a:t>
            </a:r>
            <a:r>
              <a:rPr lang="en-US" sz="1600" dirty="0">
                <a:solidFill>
                  <a:srgbClr val="2C2825"/>
                </a:solidFill>
                <a:latin typeface="Quattrocento Sans" pitchFamily="34" charset="0"/>
                <a:ea typeface="Quattrocento Sans" pitchFamily="34" charset="-122"/>
                <a:cs typeface="Quattrocento Sans" pitchFamily="34" charset="-120"/>
              </a:rPr>
              <a:t> health — but crucially, it is </a:t>
            </a:r>
            <a:r>
              <a:rPr lang="en-US" sz="1600" i="1" dirty="0">
                <a:solidFill>
                  <a:srgbClr val="2C2825"/>
                </a:solidFill>
                <a:latin typeface="Quattrocento Sans" pitchFamily="34" charset="0"/>
                <a:ea typeface="Quattrocento Sans" pitchFamily="34" charset="-122"/>
                <a:cs typeface="Quattrocento Sans" pitchFamily="34" charset="-120"/>
              </a:rPr>
              <a:t>subjective and self-perceived</a:t>
            </a:r>
            <a:r>
              <a:rPr lang="en-US" sz="1600" dirty="0">
                <a:solidFill>
                  <a:srgbClr val="2C2825"/>
                </a:solidFill>
                <a:latin typeface="Quattrocento Sans" pitchFamily="34" charset="0"/>
                <a:ea typeface="Quattrocento Sans" pitchFamily="34" charset="-122"/>
                <a:cs typeface="Quattrocento Sans" pitchFamily="34" charset="-120"/>
              </a:rPr>
              <a:t>. It captures how people feel about their lives.</a:t>
            </a:r>
            <a:endParaRPr lang="en-US" sz="1600" dirty="0"/>
          </a:p>
          <a:p>
            <a:pPr algn="l">
              <a:lnSpc>
                <a:spcPct val="150000"/>
              </a:lnSpc>
              <a:spcBef>
                <a:spcPts val="600"/>
              </a:spcBef>
            </a:pPr>
            <a:r>
              <a:rPr lang="en-US" sz="1600" dirty="0">
                <a:solidFill>
                  <a:srgbClr val="2C2825"/>
                </a:solidFill>
                <a:latin typeface="Quattrocento Sans" pitchFamily="34" charset="0"/>
                <a:ea typeface="Quattrocento Sans" pitchFamily="34" charset="-122"/>
                <a:cs typeface="Quattrocento Sans" pitchFamily="34" charset="-120"/>
              </a:rPr>
              <a:t>Jarden &amp; Roache (2023) define wellbeing as </a:t>
            </a:r>
            <a:r>
              <a:rPr lang="en-US" sz="1600" i="1" dirty="0">
                <a:solidFill>
                  <a:srgbClr val="2C2825"/>
                </a:solidFill>
                <a:latin typeface="Quattrocento Sans" pitchFamily="34" charset="0"/>
                <a:ea typeface="Quattrocento Sans" pitchFamily="34" charset="-122"/>
                <a:cs typeface="Quattrocento Sans" pitchFamily="34" charset="-120"/>
              </a:rPr>
              <a:t>"the balance between an individual's psychological, social and physical resources and the challenges they face."</a:t>
            </a:r>
            <a:endParaRPr lang="en-US" sz="1600" dirty="0"/>
          </a:p>
        </p:txBody>
      </p:sp>
      <p:sp>
        <p:nvSpPr>
          <p:cNvPr id="7" name="Text 5"/>
          <p:cNvSpPr/>
          <p:nvPr/>
        </p:nvSpPr>
        <p:spPr>
          <a:xfrm>
            <a:off x="762000" y="5143500"/>
            <a:ext cx="7112000" cy="3556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The PERMA Model (Conway, 2012)</a:t>
            </a:r>
            <a:endParaRPr lang="en-US" sz="1800" dirty="0"/>
          </a:p>
        </p:txBody>
      </p:sp>
      <p:sp>
        <p:nvSpPr>
          <p:cNvPr id="8" name="Shape 6"/>
          <p:cNvSpPr/>
          <p:nvPr/>
        </p:nvSpPr>
        <p:spPr>
          <a:xfrm>
            <a:off x="762000" y="5715000"/>
            <a:ext cx="1143000" cy="762000"/>
          </a:xfrm>
          <a:prstGeom prst="rect">
            <a:avLst/>
          </a:prstGeom>
          <a:solidFill>
            <a:srgbClr val="B8623F"/>
          </a:solidFill>
          <a:ln/>
        </p:spPr>
        <p:txBody>
          <a:bodyPr/>
          <a:lstStyle/>
          <a:p>
            <a:endParaRPr lang="en-US"/>
          </a:p>
        </p:txBody>
      </p:sp>
      <p:sp>
        <p:nvSpPr>
          <p:cNvPr id="9" name="Text 7"/>
          <p:cNvSpPr/>
          <p:nvPr/>
        </p:nvSpPr>
        <p:spPr>
          <a:xfrm>
            <a:off x="762000" y="5715000"/>
            <a:ext cx="1143000" cy="762000"/>
          </a:xfrm>
          <a:prstGeom prst="rect">
            <a:avLst/>
          </a:prstGeom>
          <a:noFill/>
          <a:ln/>
        </p:spPr>
        <p:txBody>
          <a:bodyPr wrap="square" lIns="0" tIns="0" rIns="0" bIns="0" rtlCol="0" anchor="ctr"/>
          <a:lstStyle/>
          <a:p>
            <a:pPr algn="ctr">
              <a:lnSpc>
                <a:spcPct val="120000"/>
              </a:lnSpc>
            </a:pPr>
            <a:r>
              <a:rPr lang="en-US" sz="1100" b="1" dirty="0">
                <a:solidFill>
                  <a:srgbClr val="FFFFFF"/>
                </a:solidFill>
                <a:latin typeface="Quattrocento Sans" pitchFamily="34" charset="0"/>
                <a:ea typeface="Quattrocento Sans" pitchFamily="34" charset="-122"/>
                <a:cs typeface="Quattrocento Sans" pitchFamily="34" charset="-120"/>
              </a:rPr>
              <a:t>P</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Positive</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Emotion</a:t>
            </a:r>
            <a:endParaRPr lang="en-US" sz="1100" dirty="0"/>
          </a:p>
        </p:txBody>
      </p:sp>
      <p:sp>
        <p:nvSpPr>
          <p:cNvPr id="10" name="Shape 8"/>
          <p:cNvSpPr/>
          <p:nvPr/>
        </p:nvSpPr>
        <p:spPr>
          <a:xfrm>
            <a:off x="2070100" y="5715000"/>
            <a:ext cx="1143000" cy="762000"/>
          </a:xfrm>
          <a:prstGeom prst="rect">
            <a:avLst/>
          </a:prstGeom>
          <a:solidFill>
            <a:srgbClr val="5A7D5A"/>
          </a:solidFill>
          <a:ln/>
        </p:spPr>
        <p:txBody>
          <a:bodyPr/>
          <a:lstStyle/>
          <a:p>
            <a:endParaRPr lang="en-US"/>
          </a:p>
        </p:txBody>
      </p:sp>
      <p:sp>
        <p:nvSpPr>
          <p:cNvPr id="11" name="Text 9"/>
          <p:cNvSpPr/>
          <p:nvPr/>
        </p:nvSpPr>
        <p:spPr>
          <a:xfrm>
            <a:off x="2070100" y="5715000"/>
            <a:ext cx="1143000" cy="762000"/>
          </a:xfrm>
          <a:prstGeom prst="rect">
            <a:avLst/>
          </a:prstGeom>
          <a:noFill/>
          <a:ln/>
        </p:spPr>
        <p:txBody>
          <a:bodyPr wrap="square" lIns="0" tIns="0" rIns="0" bIns="0" rtlCol="0" anchor="ctr"/>
          <a:lstStyle/>
          <a:p>
            <a:pPr algn="ctr">
              <a:lnSpc>
                <a:spcPct val="120000"/>
              </a:lnSpc>
            </a:pPr>
            <a:r>
              <a:rPr lang="en-US" sz="1100" b="1" dirty="0">
                <a:solidFill>
                  <a:srgbClr val="FFFFFF"/>
                </a:solidFill>
                <a:latin typeface="Quattrocento Sans" pitchFamily="34" charset="0"/>
                <a:ea typeface="Quattrocento Sans" pitchFamily="34" charset="-122"/>
                <a:cs typeface="Quattrocento Sans" pitchFamily="34" charset="-120"/>
              </a:rPr>
              <a:t>E</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Engage-</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ment</a:t>
            </a:r>
            <a:endParaRPr lang="en-US" sz="1100" dirty="0"/>
          </a:p>
        </p:txBody>
      </p:sp>
      <p:sp>
        <p:nvSpPr>
          <p:cNvPr id="12" name="Shape 10"/>
          <p:cNvSpPr/>
          <p:nvPr/>
        </p:nvSpPr>
        <p:spPr>
          <a:xfrm>
            <a:off x="3378200" y="5715000"/>
            <a:ext cx="1143000" cy="762000"/>
          </a:xfrm>
          <a:prstGeom prst="rect">
            <a:avLst/>
          </a:prstGeom>
          <a:solidFill>
            <a:srgbClr val="D4A24A"/>
          </a:solidFill>
          <a:ln/>
        </p:spPr>
        <p:txBody>
          <a:bodyPr/>
          <a:lstStyle/>
          <a:p>
            <a:endParaRPr lang="en-US"/>
          </a:p>
        </p:txBody>
      </p:sp>
      <p:sp>
        <p:nvSpPr>
          <p:cNvPr id="13" name="Text 11"/>
          <p:cNvSpPr/>
          <p:nvPr/>
        </p:nvSpPr>
        <p:spPr>
          <a:xfrm>
            <a:off x="3378200" y="5715000"/>
            <a:ext cx="1143000" cy="762000"/>
          </a:xfrm>
          <a:prstGeom prst="rect">
            <a:avLst/>
          </a:prstGeom>
          <a:noFill/>
          <a:ln/>
        </p:spPr>
        <p:txBody>
          <a:bodyPr wrap="square" lIns="0" tIns="0" rIns="0" bIns="0" rtlCol="0" anchor="ctr"/>
          <a:lstStyle/>
          <a:p>
            <a:pPr algn="ctr">
              <a:lnSpc>
                <a:spcPct val="120000"/>
              </a:lnSpc>
            </a:pPr>
            <a:r>
              <a:rPr lang="en-US" sz="1100" b="1" dirty="0">
                <a:solidFill>
                  <a:srgbClr val="FFFFFF"/>
                </a:solidFill>
                <a:latin typeface="Quattrocento Sans" pitchFamily="34" charset="0"/>
                <a:ea typeface="Quattrocento Sans" pitchFamily="34" charset="-122"/>
                <a:cs typeface="Quattrocento Sans" pitchFamily="34" charset="-120"/>
              </a:rPr>
              <a:t>R</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Relation-</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ships</a:t>
            </a:r>
            <a:endParaRPr lang="en-US" sz="1100" dirty="0"/>
          </a:p>
        </p:txBody>
      </p:sp>
      <p:sp>
        <p:nvSpPr>
          <p:cNvPr id="14" name="Shape 12"/>
          <p:cNvSpPr/>
          <p:nvPr/>
        </p:nvSpPr>
        <p:spPr>
          <a:xfrm>
            <a:off x="4686300" y="5715000"/>
            <a:ext cx="1143000" cy="762000"/>
          </a:xfrm>
          <a:prstGeom prst="rect">
            <a:avLst/>
          </a:prstGeom>
          <a:solidFill>
            <a:srgbClr val="B8623F"/>
          </a:solidFill>
          <a:ln/>
        </p:spPr>
        <p:txBody>
          <a:bodyPr/>
          <a:lstStyle/>
          <a:p>
            <a:endParaRPr lang="en-US"/>
          </a:p>
        </p:txBody>
      </p:sp>
      <p:sp>
        <p:nvSpPr>
          <p:cNvPr id="15" name="Text 13"/>
          <p:cNvSpPr/>
          <p:nvPr/>
        </p:nvSpPr>
        <p:spPr>
          <a:xfrm>
            <a:off x="4686300" y="5715000"/>
            <a:ext cx="1143000" cy="762000"/>
          </a:xfrm>
          <a:prstGeom prst="rect">
            <a:avLst/>
          </a:prstGeom>
          <a:noFill/>
          <a:ln/>
        </p:spPr>
        <p:txBody>
          <a:bodyPr wrap="square" lIns="0" tIns="0" rIns="0" bIns="0" rtlCol="0" anchor="ctr"/>
          <a:lstStyle/>
          <a:p>
            <a:pPr algn="ctr">
              <a:lnSpc>
                <a:spcPct val="120000"/>
              </a:lnSpc>
            </a:pPr>
            <a:r>
              <a:rPr lang="en-US" sz="1100" b="1" dirty="0">
                <a:solidFill>
                  <a:srgbClr val="FFFFFF"/>
                </a:solidFill>
                <a:latin typeface="Quattrocento Sans" pitchFamily="34" charset="0"/>
                <a:ea typeface="Quattrocento Sans" pitchFamily="34" charset="-122"/>
                <a:cs typeface="Quattrocento Sans" pitchFamily="34" charset="-120"/>
              </a:rPr>
              <a:t>M</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Meaning</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 </a:t>
            </a:r>
            <a:endParaRPr lang="en-US" sz="1100" dirty="0"/>
          </a:p>
        </p:txBody>
      </p:sp>
      <p:sp>
        <p:nvSpPr>
          <p:cNvPr id="16" name="Shape 14"/>
          <p:cNvSpPr/>
          <p:nvPr/>
        </p:nvSpPr>
        <p:spPr>
          <a:xfrm>
            <a:off x="5994400" y="5715000"/>
            <a:ext cx="1143000" cy="762000"/>
          </a:xfrm>
          <a:prstGeom prst="rect">
            <a:avLst/>
          </a:prstGeom>
          <a:solidFill>
            <a:srgbClr val="5A7D5A"/>
          </a:solidFill>
          <a:ln/>
        </p:spPr>
        <p:txBody>
          <a:bodyPr/>
          <a:lstStyle/>
          <a:p>
            <a:endParaRPr lang="en-US"/>
          </a:p>
        </p:txBody>
      </p:sp>
      <p:sp>
        <p:nvSpPr>
          <p:cNvPr id="17" name="Text 15"/>
          <p:cNvSpPr/>
          <p:nvPr/>
        </p:nvSpPr>
        <p:spPr>
          <a:xfrm>
            <a:off x="5994400" y="5715000"/>
            <a:ext cx="1143000" cy="762000"/>
          </a:xfrm>
          <a:prstGeom prst="rect">
            <a:avLst/>
          </a:prstGeom>
          <a:noFill/>
          <a:ln/>
        </p:spPr>
        <p:txBody>
          <a:bodyPr wrap="square" lIns="0" tIns="0" rIns="0" bIns="0" rtlCol="0" anchor="ctr"/>
          <a:lstStyle/>
          <a:p>
            <a:pPr algn="ctr">
              <a:lnSpc>
                <a:spcPct val="120000"/>
              </a:lnSpc>
            </a:pPr>
            <a:r>
              <a:rPr lang="en-US" sz="1100" b="1" dirty="0">
                <a:solidFill>
                  <a:srgbClr val="FFFFFF"/>
                </a:solidFill>
                <a:latin typeface="Quattrocento Sans" pitchFamily="34" charset="0"/>
                <a:ea typeface="Quattrocento Sans" pitchFamily="34" charset="-122"/>
                <a:cs typeface="Quattrocento Sans" pitchFamily="34" charset="-120"/>
              </a:rPr>
              <a:t>A</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Accomp-</a:t>
            </a:r>
            <a:endParaRPr lang="en-US" sz="1100" dirty="0"/>
          </a:p>
          <a:p>
            <a:pPr algn="ctr">
              <a:lnSpc>
                <a:spcPct val="120000"/>
              </a:lnSpc>
            </a:pPr>
            <a:r>
              <a:rPr lang="en-US" sz="1100" dirty="0">
                <a:solidFill>
                  <a:srgbClr val="FFFFFF"/>
                </a:solidFill>
                <a:latin typeface="Quattrocento Sans" pitchFamily="34" charset="0"/>
                <a:ea typeface="Quattrocento Sans" pitchFamily="34" charset="-122"/>
                <a:cs typeface="Quattrocento Sans" pitchFamily="34" charset="-120"/>
              </a:rPr>
              <a:t>lishment</a:t>
            </a:r>
            <a:endParaRPr lang="en-US" sz="1100" dirty="0"/>
          </a:p>
        </p:txBody>
      </p:sp>
      <p:sp>
        <p:nvSpPr>
          <p:cNvPr id="18" name="Text 16"/>
          <p:cNvSpPr/>
          <p:nvPr/>
        </p:nvSpPr>
        <p:spPr>
          <a:xfrm>
            <a:off x="762000" y="6540500"/>
            <a:ext cx="7112000" cy="381000"/>
          </a:xfrm>
          <a:prstGeom prst="rect">
            <a:avLst/>
          </a:prstGeom>
          <a:noFill/>
          <a:ln/>
        </p:spPr>
        <p:txBody>
          <a:bodyPr wrap="square" lIns="0" tIns="0" rIns="0" bIns="0" rtlCol="0" anchor="t"/>
          <a:lstStyle/>
          <a:p>
            <a:pPr algn="l">
              <a:lnSpc>
                <a:spcPct val="140000"/>
              </a:lnSpc>
            </a:pPr>
            <a:r>
              <a:rPr lang="en-US" sz="1200" dirty="0">
                <a:solidFill>
                  <a:srgbClr val="8C8278"/>
                </a:solidFill>
                <a:latin typeface="Quattrocento Sans" pitchFamily="34" charset="0"/>
                <a:ea typeface="Quattrocento Sans" pitchFamily="34" charset="-122"/>
                <a:cs typeface="Quattrocento Sans" pitchFamily="34" charset="-120"/>
              </a:rPr>
              <a:t>Each dimension is measurable — a framework for growth and policy.</a:t>
            </a:r>
            <a:endParaRPr lang="en-US" sz="1200" dirty="0"/>
          </a:p>
        </p:txBody>
      </p:sp>
      <p:sp>
        <p:nvSpPr>
          <p:cNvPr id="19" name="Text 17"/>
          <p:cNvSpPr/>
          <p:nvPr/>
        </p:nvSpPr>
        <p:spPr>
          <a:xfrm>
            <a:off x="762000" y="6985000"/>
            <a:ext cx="7112000" cy="381000"/>
          </a:xfrm>
          <a:prstGeom prst="rect">
            <a:avLst/>
          </a:prstGeom>
          <a:noFill/>
          <a:ln/>
        </p:spPr>
        <p:txBody>
          <a:bodyPr wrap="none" lIns="0" tIns="0" rIns="0" bIns="0" rtlCol="0" anchor="t"/>
          <a:lstStyle/>
          <a:p>
            <a:pPr algn="l">
              <a:lnSpc>
                <a:spcPct val="140000"/>
              </a:lnSpc>
            </a:pPr>
            <a:r>
              <a:rPr lang="en-US" sz="1600" dirty="0">
                <a:solidFill>
                  <a:srgbClr val="2C2825"/>
                </a:solidFill>
                <a:latin typeface="Quattrocento Sans" pitchFamily="34" charset="0"/>
                <a:ea typeface="Quattrocento Sans" pitchFamily="34" charset="-122"/>
                <a:cs typeface="Quattrocento Sans" pitchFamily="34" charset="-120"/>
              </a:rPr>
              <a:t>Key Dimensions</a:t>
            </a:r>
            <a:endParaRPr lang="en-US" sz="1600" dirty="0"/>
          </a:p>
        </p:txBody>
      </p:sp>
      <p:sp>
        <p:nvSpPr>
          <p:cNvPr id="20" name="Text 18"/>
          <p:cNvSpPr/>
          <p:nvPr/>
        </p:nvSpPr>
        <p:spPr>
          <a:xfrm>
            <a:off x="762000" y="7391400"/>
            <a:ext cx="7112000" cy="787400"/>
          </a:xfrm>
          <a:prstGeom prst="rect">
            <a:avLst/>
          </a:prstGeom>
          <a:noFill/>
          <a:ln/>
        </p:spPr>
        <p:txBody>
          <a:bodyPr wrap="square" lIns="0" tIns="0" rIns="0" bIns="0" rtlCol="0" anchor="t"/>
          <a:lstStyle/>
          <a:p>
            <a:pPr algn="l">
              <a:lnSpc>
                <a:spcPct val="150000"/>
              </a:lnSpc>
            </a:pPr>
            <a:r>
              <a:rPr lang="en-US" sz="1400" b="1" dirty="0">
                <a:solidFill>
                  <a:srgbClr val="B8623F"/>
                </a:solidFill>
                <a:latin typeface="Quattrocento Sans" pitchFamily="34" charset="0"/>
                <a:ea typeface="Quattrocento Sans" pitchFamily="34" charset="-122"/>
                <a:cs typeface="Quattrocento Sans" pitchFamily="34" charset="-120"/>
              </a:rPr>
              <a:t>Life Satisfaction</a:t>
            </a:r>
            <a:r>
              <a:rPr lang="en-US" sz="1400" dirty="0">
                <a:solidFill>
                  <a:srgbClr val="2C2825"/>
                </a:solidFill>
                <a:latin typeface="Quattrocento Sans" pitchFamily="34" charset="0"/>
                <a:ea typeface="Quattrocento Sans" pitchFamily="34" charset="-122"/>
                <a:cs typeface="Quattrocento Sans" pitchFamily="34" charset="-120"/>
              </a:rPr>
              <a:t> · </a:t>
            </a:r>
            <a:r>
              <a:rPr lang="en-US" sz="1400" b="1" dirty="0">
                <a:solidFill>
                  <a:srgbClr val="B8623F"/>
                </a:solidFill>
                <a:latin typeface="Quattrocento Sans" pitchFamily="34" charset="0"/>
                <a:ea typeface="Quattrocento Sans" pitchFamily="34" charset="-122"/>
                <a:cs typeface="Quattrocento Sans" pitchFamily="34" charset="-120"/>
              </a:rPr>
              <a:t>Sense of Purpose</a:t>
            </a:r>
            <a:r>
              <a:rPr lang="en-US" sz="1400" dirty="0">
                <a:solidFill>
                  <a:srgbClr val="2C2825"/>
                </a:solidFill>
                <a:latin typeface="Quattrocento Sans" pitchFamily="34" charset="0"/>
                <a:ea typeface="Quattrocento Sans" pitchFamily="34" charset="-122"/>
                <a:cs typeface="Quattrocento Sans" pitchFamily="34" charset="-120"/>
              </a:rPr>
              <a:t> · </a:t>
            </a:r>
            <a:r>
              <a:rPr lang="en-US" sz="1400" b="1" dirty="0">
                <a:solidFill>
                  <a:srgbClr val="B8623F"/>
                </a:solidFill>
                <a:latin typeface="Quattrocento Sans" pitchFamily="34" charset="0"/>
                <a:ea typeface="Quattrocento Sans" pitchFamily="34" charset="-122"/>
                <a:cs typeface="Quattrocento Sans" pitchFamily="34" charset="-120"/>
              </a:rPr>
              <a:t>Autonomy</a:t>
            </a:r>
            <a:endParaRPr lang="en-US" sz="1400" dirty="0"/>
          </a:p>
          <a:p>
            <a:pPr algn="l">
              <a:lnSpc>
                <a:spcPct val="150000"/>
              </a:lnSpc>
            </a:pPr>
            <a:r>
              <a:rPr lang="en-US" sz="1400" b="1" dirty="0">
                <a:solidFill>
                  <a:srgbClr val="B8623F"/>
                </a:solidFill>
                <a:latin typeface="Quattrocento Sans" pitchFamily="34" charset="0"/>
                <a:ea typeface="Quattrocento Sans" pitchFamily="34" charset="-122"/>
                <a:cs typeface="Quattrocento Sans" pitchFamily="34" charset="-120"/>
              </a:rPr>
              <a:t>Personal Growth</a:t>
            </a:r>
            <a:r>
              <a:rPr lang="en-US" sz="1400" dirty="0">
                <a:solidFill>
                  <a:srgbClr val="2C2825"/>
                </a:solidFill>
                <a:latin typeface="Quattrocento Sans" pitchFamily="34" charset="0"/>
                <a:ea typeface="Quattrocento Sans" pitchFamily="34" charset="-122"/>
                <a:cs typeface="Quattrocento Sans" pitchFamily="34" charset="-120"/>
              </a:rPr>
              <a:t> · </a:t>
            </a:r>
            <a:r>
              <a:rPr lang="en-US" sz="1400" b="1" dirty="0">
                <a:solidFill>
                  <a:srgbClr val="B8623F"/>
                </a:solidFill>
                <a:latin typeface="Quattrocento Sans" pitchFamily="34" charset="0"/>
                <a:ea typeface="Quattrocento Sans" pitchFamily="34" charset="-122"/>
                <a:cs typeface="Quattrocento Sans" pitchFamily="34" charset="-120"/>
              </a:rPr>
              <a:t>Positive Relationships</a:t>
            </a:r>
            <a:endParaRPr lang="en-US" sz="1400" dirty="0"/>
          </a:p>
        </p:txBody>
      </p:sp>
      <p:pic>
        <p:nvPicPr>
          <p:cNvPr id="21" name="Image 0" descr="https://kimi-img.moonshot.cn/pub/slides/okc/dtsyz22zpitzs/mnt/agents/output/bmhp6030_presentation/images/equity_community.png"/>
          <p:cNvPicPr>
            <a:picLocks noChangeAspect="1"/>
          </p:cNvPicPr>
          <p:nvPr/>
        </p:nvPicPr>
        <p:blipFill>
          <a:blip r:embed="rId3"/>
          <a:srcRect/>
          <a:stretch/>
        </p:blipFill>
        <p:spPr>
          <a:xfrm>
            <a:off x="9017000" y="571500"/>
            <a:ext cx="6477000" cy="7874000"/>
          </a:xfrm>
          <a:prstGeom prst="rect">
            <a:avLst/>
          </a:prstGeom>
        </p:spPr>
      </p:pic>
      <p:sp>
        <p:nvSpPr>
          <p:cNvPr id="22" name="Shape 19"/>
          <p:cNvSpPr/>
          <p:nvPr/>
        </p:nvSpPr>
        <p:spPr>
          <a:xfrm>
            <a:off x="0" y="8636000"/>
            <a:ext cx="16256000" cy="508000"/>
          </a:xfrm>
          <a:prstGeom prst="rect">
            <a:avLst/>
          </a:prstGeom>
          <a:solidFill>
            <a:srgbClr val="2C2825"/>
          </a:solidFill>
          <a:ln/>
        </p:spPr>
        <p:txBody>
          <a:bodyPr/>
          <a:lstStyle/>
          <a:p>
            <a:endParaRPr lang="en-US"/>
          </a:p>
        </p:txBody>
      </p:sp>
      <p:sp>
        <p:nvSpPr>
          <p:cNvPr id="23" name="Text 20"/>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INTRODUCTION   ·   CHAPTER 1: DEFINING THE CONCEPTS   ·   CHAPTER 2   ·   CHAPTER 3   ·   CHAPTER 4</a:t>
            </a:r>
            <a:endParaRPr lang="en-US" sz="1100" dirty="0"/>
          </a:p>
        </p:txBody>
      </p:sp>
      <p:sp>
        <p:nvSpPr>
          <p:cNvPr id="24" name="Text 21"/>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05</a:t>
            </a:r>
            <a:endParaRPr lang="en-US" sz="11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01</a:t>
            </a:r>
            <a:endParaRPr lang="en-US" sz="1200" dirty="0"/>
          </a:p>
        </p:txBody>
      </p:sp>
      <p:sp>
        <p:nvSpPr>
          <p:cNvPr id="5" name="Text 3"/>
          <p:cNvSpPr/>
          <p:nvPr/>
        </p:nvSpPr>
        <p:spPr>
          <a:xfrm>
            <a:off x="1714500" y="533400"/>
            <a:ext cx="70485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Sustainable Development</a:t>
            </a:r>
            <a:endParaRPr lang="en-US" sz="2800" dirty="0"/>
          </a:p>
        </p:txBody>
      </p:sp>
      <p:sp>
        <p:nvSpPr>
          <p:cNvPr id="6" name="Shape 4"/>
          <p:cNvSpPr/>
          <p:nvPr/>
        </p:nvSpPr>
        <p:spPr>
          <a:xfrm>
            <a:off x="762000" y="1371600"/>
            <a:ext cx="50800" cy="1524000"/>
          </a:xfrm>
          <a:prstGeom prst="rect">
            <a:avLst/>
          </a:prstGeom>
          <a:solidFill>
            <a:srgbClr val="D4A24A"/>
          </a:solidFill>
          <a:ln/>
        </p:spPr>
        <p:txBody>
          <a:bodyPr/>
          <a:lstStyle/>
          <a:p>
            <a:endParaRPr lang="en-US"/>
          </a:p>
        </p:txBody>
      </p:sp>
      <p:sp>
        <p:nvSpPr>
          <p:cNvPr id="7" name="Text 5"/>
          <p:cNvSpPr/>
          <p:nvPr/>
        </p:nvSpPr>
        <p:spPr>
          <a:xfrm>
            <a:off x="1016000" y="1371600"/>
            <a:ext cx="7620000" cy="1524000"/>
          </a:xfrm>
          <a:prstGeom prst="rect">
            <a:avLst/>
          </a:prstGeom>
          <a:noFill/>
          <a:ln/>
        </p:spPr>
        <p:txBody>
          <a:bodyPr wrap="square" lIns="0" tIns="0" rIns="0" bIns="0" rtlCol="0" anchor="t"/>
          <a:lstStyle/>
          <a:p>
            <a:pPr algn="l">
              <a:lnSpc>
                <a:spcPct val="160000"/>
              </a:lnSpc>
            </a:pPr>
            <a:r>
              <a:rPr lang="en-US" sz="1600" i="1" dirty="0">
                <a:solidFill>
                  <a:srgbClr val="2C2825"/>
                </a:solidFill>
                <a:latin typeface="Quattrocento Sans" pitchFamily="34" charset="0"/>
                <a:ea typeface="Quattrocento Sans" pitchFamily="34" charset="-122"/>
                <a:cs typeface="Quattrocento Sans" pitchFamily="34" charset="-120"/>
              </a:rPr>
              <a:t>"Development that meets the needs of the present without compromising the ability of future generations to meet their own needs."</a:t>
            </a:r>
            <a:endParaRPr lang="en-US" sz="1600" dirty="0"/>
          </a:p>
          <a:p>
            <a:pPr algn="l">
              <a:lnSpc>
                <a:spcPct val="160000"/>
              </a:lnSpc>
              <a:spcBef>
                <a:spcPts val="800"/>
              </a:spcBef>
            </a:pPr>
            <a:r>
              <a:rPr lang="en-US" sz="1300" dirty="0">
                <a:solidFill>
                  <a:srgbClr val="8C8278"/>
                </a:solidFill>
                <a:latin typeface="Quattrocento Sans" pitchFamily="34" charset="0"/>
                <a:ea typeface="Quattrocento Sans" pitchFamily="34" charset="-122"/>
                <a:cs typeface="Quattrocento Sans" pitchFamily="34" charset="-120"/>
              </a:rPr>
              <a:t>— Brundtland Commission, 1987</a:t>
            </a:r>
            <a:endParaRPr lang="en-US" sz="1600" dirty="0"/>
          </a:p>
        </p:txBody>
      </p:sp>
      <p:sp>
        <p:nvSpPr>
          <p:cNvPr id="8" name="Text 6"/>
          <p:cNvSpPr/>
          <p:nvPr/>
        </p:nvSpPr>
        <p:spPr>
          <a:xfrm>
            <a:off x="762000" y="3149600"/>
            <a:ext cx="3810000" cy="3556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The Three Pillars</a:t>
            </a:r>
            <a:endParaRPr lang="en-US" sz="1800" dirty="0"/>
          </a:p>
        </p:txBody>
      </p:sp>
      <p:sp>
        <p:nvSpPr>
          <p:cNvPr id="9" name="Shape 7"/>
          <p:cNvSpPr/>
          <p:nvPr/>
        </p:nvSpPr>
        <p:spPr>
          <a:xfrm>
            <a:off x="762000" y="3619500"/>
            <a:ext cx="2413000" cy="1079500"/>
          </a:xfrm>
          <a:prstGeom prst="rect">
            <a:avLst/>
          </a:prstGeom>
          <a:solidFill>
            <a:srgbClr val="5A7D5A"/>
          </a:solidFill>
          <a:ln/>
        </p:spPr>
        <p:txBody>
          <a:bodyPr/>
          <a:lstStyle/>
          <a:p>
            <a:endParaRPr lang="en-US"/>
          </a:p>
        </p:txBody>
      </p:sp>
      <p:sp>
        <p:nvSpPr>
          <p:cNvPr id="10" name="Text 8"/>
          <p:cNvSpPr/>
          <p:nvPr/>
        </p:nvSpPr>
        <p:spPr>
          <a:xfrm>
            <a:off x="762000" y="3619500"/>
            <a:ext cx="2413000" cy="1079500"/>
          </a:xfrm>
          <a:prstGeom prst="rect">
            <a:avLst/>
          </a:prstGeom>
          <a:noFill/>
          <a:ln/>
        </p:spPr>
        <p:txBody>
          <a:bodyPr wrap="square" lIns="0" tIns="0" rIns="0" bIns="0" rtlCol="0" anchor="ctr"/>
          <a:lstStyle/>
          <a:p>
            <a:pPr algn="ctr">
              <a:lnSpc>
                <a:spcPct val="130000"/>
              </a:lnSpc>
            </a:pPr>
            <a:r>
              <a:rPr lang="en-US" sz="1300" b="1" dirty="0">
                <a:solidFill>
                  <a:srgbClr val="FFFFFF"/>
                </a:solidFill>
                <a:latin typeface="Quattrocento Sans" pitchFamily="34" charset="0"/>
                <a:ea typeface="Quattrocento Sans" pitchFamily="34" charset="-122"/>
                <a:cs typeface="Quattrocento Sans" pitchFamily="34" charset="-120"/>
              </a:rPr>
              <a:t>Environmental</a:t>
            </a:r>
            <a:endParaRPr lang="en-US" sz="1300" dirty="0"/>
          </a:p>
          <a:p>
            <a:pPr algn="ctr">
              <a:lnSpc>
                <a:spcPct val="130000"/>
              </a:lnSpc>
              <a:spcBef>
                <a:spcPts val="300"/>
              </a:spcBef>
            </a:pPr>
            <a:r>
              <a:rPr lang="en-US" sz="1100" dirty="0">
                <a:solidFill>
                  <a:srgbClr val="FFFFFF"/>
                </a:solidFill>
                <a:latin typeface="Quattrocento Sans" pitchFamily="34" charset="0"/>
                <a:ea typeface="Quattrocento Sans" pitchFamily="34" charset="-122"/>
                <a:cs typeface="Quattrocento Sans" pitchFamily="34" charset="-120"/>
              </a:rPr>
              <a:t>Protecting ecosystems and natural resources</a:t>
            </a:r>
            <a:endParaRPr lang="en-US" sz="1300" dirty="0"/>
          </a:p>
        </p:txBody>
      </p:sp>
      <p:sp>
        <p:nvSpPr>
          <p:cNvPr id="11" name="Shape 9"/>
          <p:cNvSpPr/>
          <p:nvPr/>
        </p:nvSpPr>
        <p:spPr>
          <a:xfrm>
            <a:off x="3352800" y="3619500"/>
            <a:ext cx="2413000" cy="1079500"/>
          </a:xfrm>
          <a:prstGeom prst="rect">
            <a:avLst/>
          </a:prstGeom>
          <a:solidFill>
            <a:srgbClr val="B8623F"/>
          </a:solidFill>
          <a:ln/>
        </p:spPr>
        <p:txBody>
          <a:bodyPr/>
          <a:lstStyle/>
          <a:p>
            <a:endParaRPr lang="en-US"/>
          </a:p>
        </p:txBody>
      </p:sp>
      <p:sp>
        <p:nvSpPr>
          <p:cNvPr id="12" name="Text 10"/>
          <p:cNvSpPr/>
          <p:nvPr/>
        </p:nvSpPr>
        <p:spPr>
          <a:xfrm>
            <a:off x="3352800" y="3619500"/>
            <a:ext cx="2413000" cy="1079500"/>
          </a:xfrm>
          <a:prstGeom prst="rect">
            <a:avLst/>
          </a:prstGeom>
          <a:noFill/>
          <a:ln/>
        </p:spPr>
        <p:txBody>
          <a:bodyPr wrap="square" lIns="0" tIns="0" rIns="0" bIns="0" rtlCol="0" anchor="ctr"/>
          <a:lstStyle/>
          <a:p>
            <a:pPr algn="ctr">
              <a:lnSpc>
                <a:spcPct val="130000"/>
              </a:lnSpc>
            </a:pPr>
            <a:r>
              <a:rPr lang="en-US" sz="1300" b="1" dirty="0">
                <a:solidFill>
                  <a:srgbClr val="FFFFFF"/>
                </a:solidFill>
                <a:latin typeface="Quattrocento Sans" pitchFamily="34" charset="0"/>
                <a:ea typeface="Quattrocento Sans" pitchFamily="34" charset="-122"/>
                <a:cs typeface="Quattrocento Sans" pitchFamily="34" charset="-120"/>
              </a:rPr>
              <a:t>Economic</a:t>
            </a:r>
            <a:endParaRPr lang="en-US" sz="1300" dirty="0"/>
          </a:p>
          <a:p>
            <a:pPr algn="ctr">
              <a:lnSpc>
                <a:spcPct val="130000"/>
              </a:lnSpc>
              <a:spcBef>
                <a:spcPts val="300"/>
              </a:spcBef>
            </a:pPr>
            <a:r>
              <a:rPr lang="en-US" sz="1100" dirty="0">
                <a:solidFill>
                  <a:srgbClr val="FFFFFF"/>
                </a:solidFill>
                <a:latin typeface="Quattrocento Sans" pitchFamily="34" charset="0"/>
                <a:ea typeface="Quattrocento Sans" pitchFamily="34" charset="-122"/>
                <a:cs typeface="Quattrocento Sans" pitchFamily="34" charset="-120"/>
              </a:rPr>
              <a:t>Equitable growth without depleting resources</a:t>
            </a:r>
            <a:endParaRPr lang="en-US" sz="1300" dirty="0"/>
          </a:p>
        </p:txBody>
      </p:sp>
      <p:sp>
        <p:nvSpPr>
          <p:cNvPr id="13" name="Shape 11"/>
          <p:cNvSpPr/>
          <p:nvPr/>
        </p:nvSpPr>
        <p:spPr>
          <a:xfrm>
            <a:off x="5943600" y="3619500"/>
            <a:ext cx="2413000" cy="1079500"/>
          </a:xfrm>
          <a:prstGeom prst="rect">
            <a:avLst/>
          </a:prstGeom>
          <a:solidFill>
            <a:srgbClr val="D4A24A"/>
          </a:solidFill>
          <a:ln/>
        </p:spPr>
        <p:txBody>
          <a:bodyPr/>
          <a:lstStyle/>
          <a:p>
            <a:endParaRPr lang="en-US"/>
          </a:p>
        </p:txBody>
      </p:sp>
      <p:sp>
        <p:nvSpPr>
          <p:cNvPr id="14" name="Text 12"/>
          <p:cNvSpPr/>
          <p:nvPr/>
        </p:nvSpPr>
        <p:spPr>
          <a:xfrm>
            <a:off x="5943600" y="3619500"/>
            <a:ext cx="2413000" cy="1079500"/>
          </a:xfrm>
          <a:prstGeom prst="rect">
            <a:avLst/>
          </a:prstGeom>
          <a:noFill/>
          <a:ln/>
        </p:spPr>
        <p:txBody>
          <a:bodyPr wrap="square" lIns="0" tIns="0" rIns="0" bIns="0" rtlCol="0" anchor="ctr"/>
          <a:lstStyle/>
          <a:p>
            <a:pPr algn="ctr">
              <a:lnSpc>
                <a:spcPct val="140000"/>
              </a:lnSpc>
            </a:pPr>
            <a:r>
              <a:rPr lang="en-US" sz="1400" b="1" dirty="0">
                <a:solidFill>
                  <a:srgbClr val="FFFFFF"/>
                </a:solidFill>
                <a:latin typeface="Quattrocento Sans" pitchFamily="34" charset="0"/>
                <a:ea typeface="Quattrocento Sans" pitchFamily="34" charset="-122"/>
                <a:cs typeface="Quattrocento Sans" pitchFamily="34" charset="-120"/>
              </a:rPr>
              <a:t>Social</a:t>
            </a:r>
            <a:endParaRPr lang="en-US" sz="1400" dirty="0"/>
          </a:p>
          <a:p>
            <a:pPr algn="ctr">
              <a:lnSpc>
                <a:spcPct val="140000"/>
              </a:lnSpc>
              <a:spcBef>
                <a:spcPts val="400"/>
              </a:spcBef>
            </a:pPr>
            <a:r>
              <a:rPr lang="en-US" sz="1200" dirty="0">
                <a:solidFill>
                  <a:srgbClr val="FFFFFF"/>
                </a:solidFill>
                <a:latin typeface="Quattrocento Sans" pitchFamily="34" charset="0"/>
                <a:ea typeface="Quattrocento Sans" pitchFamily="34" charset="-122"/>
                <a:cs typeface="Quattrocento Sans" pitchFamily="34" charset="-120"/>
              </a:rPr>
              <a:t>Equity, health, education and wellbeing for all communities</a:t>
            </a:r>
            <a:endParaRPr lang="en-US" sz="1400" dirty="0"/>
          </a:p>
        </p:txBody>
      </p:sp>
      <p:sp>
        <p:nvSpPr>
          <p:cNvPr id="15" name="Text 13"/>
          <p:cNvSpPr/>
          <p:nvPr/>
        </p:nvSpPr>
        <p:spPr>
          <a:xfrm>
            <a:off x="762000" y="4978400"/>
            <a:ext cx="7620000" cy="3556000"/>
          </a:xfrm>
          <a:prstGeom prst="rect">
            <a:avLst/>
          </a:prstGeom>
          <a:noFill/>
          <a:ln/>
        </p:spPr>
        <p:txBody>
          <a:bodyPr wrap="square" lIns="0" tIns="0" rIns="0" bIns="0" rtlCol="0" anchor="t"/>
          <a:lstStyle/>
          <a:p>
            <a:pPr algn="l">
              <a:lnSpc>
                <a:spcPct val="150000"/>
              </a:lnSpc>
            </a:pPr>
            <a:r>
              <a:rPr lang="en-US" sz="1600" b="1" dirty="0">
                <a:solidFill>
                  <a:srgbClr val="2C2825"/>
                </a:solidFill>
                <a:latin typeface="Quattrocento Sans" pitchFamily="34" charset="0"/>
                <a:ea typeface="Quattrocento Sans" pitchFamily="34" charset="-122"/>
                <a:cs typeface="Quattrocento Sans" pitchFamily="34" charset="-120"/>
              </a:rPr>
              <a:t>WHO Sustainable Development Goals</a:t>
            </a:r>
            <a:endParaRPr lang="en-US" sz="1600" dirty="0"/>
          </a:p>
          <a:p>
            <a:pPr algn="l">
              <a:lnSpc>
                <a:spcPct val="150000"/>
              </a:lnSpc>
              <a:spcBef>
                <a:spcPts val="6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a:t>
            </a:r>
            <a:r>
              <a:rPr lang="en-US" sz="1600" b="1" dirty="0">
                <a:solidFill>
                  <a:srgbClr val="2C2825"/>
                </a:solidFill>
                <a:latin typeface="Quattrocento Sans" pitchFamily="34" charset="0"/>
                <a:ea typeface="Quattrocento Sans" pitchFamily="34" charset="-122"/>
                <a:cs typeface="Quattrocento Sans" pitchFamily="34" charset="-120"/>
              </a:rPr>
              <a:t>Goal 3:</a:t>
            </a:r>
            <a:r>
              <a:rPr lang="en-US" sz="1600" dirty="0">
                <a:solidFill>
                  <a:srgbClr val="2C2825"/>
                </a:solidFill>
                <a:latin typeface="Quattrocento Sans" pitchFamily="34" charset="0"/>
                <a:ea typeface="Quattrocento Sans" pitchFamily="34" charset="-122"/>
                <a:cs typeface="Quattrocento Sans" pitchFamily="34" charset="-120"/>
              </a:rPr>
              <a:t> Good Health and Wellbeing — ensuring healthy lives for all ages</a:t>
            </a:r>
            <a:endParaRPr lang="en-US" sz="1600" dirty="0"/>
          </a:p>
          <a:p>
            <a:pPr algn="l">
              <a:lnSpc>
                <a:spcPct val="150000"/>
              </a:lnSpc>
              <a:spcBef>
                <a:spcPts val="5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All </a:t>
            </a:r>
            <a:r>
              <a:rPr lang="en-US" sz="1600" b="1" dirty="0">
                <a:solidFill>
                  <a:srgbClr val="2C2825"/>
                </a:solidFill>
                <a:latin typeface="Quattrocento Sans" pitchFamily="34" charset="0"/>
                <a:ea typeface="Quattrocento Sans" pitchFamily="34" charset="-122"/>
                <a:cs typeface="Quattrocento Sans" pitchFamily="34" charset="-120"/>
              </a:rPr>
              <a:t>17 SDGs</a:t>
            </a:r>
            <a:r>
              <a:rPr lang="en-US" sz="1600" dirty="0">
                <a:solidFill>
                  <a:srgbClr val="2C2825"/>
                </a:solidFill>
                <a:latin typeface="Quattrocento Sans" pitchFamily="34" charset="0"/>
                <a:ea typeface="Quattrocento Sans" pitchFamily="34" charset="-122"/>
                <a:cs typeface="Quattrocento Sans" pitchFamily="34" charset="-120"/>
              </a:rPr>
              <a:t> have direct or indirect linkages to health outcomes</a:t>
            </a:r>
            <a:endParaRPr lang="en-US" sz="1600" dirty="0"/>
          </a:p>
          <a:p>
            <a:pPr algn="l">
              <a:lnSpc>
                <a:spcPct val="150000"/>
              </a:lnSpc>
              <a:spcBef>
                <a:spcPts val="1200"/>
              </a:spcBef>
            </a:pPr>
            <a:r>
              <a:rPr lang="en-US" sz="1600" b="1" dirty="0">
                <a:solidFill>
                  <a:srgbClr val="2C2825"/>
                </a:solidFill>
                <a:latin typeface="Quattrocento Sans" pitchFamily="34" charset="0"/>
                <a:ea typeface="Quattrocento Sans" pitchFamily="34" charset="-122"/>
                <a:cs typeface="Quattrocento Sans" pitchFamily="34" charset="-120"/>
              </a:rPr>
              <a:t>Planetary Health Connection</a:t>
            </a:r>
            <a:endParaRPr lang="en-US" sz="1600" dirty="0"/>
          </a:p>
          <a:p>
            <a:pPr algn="l">
              <a:lnSpc>
                <a:spcPct val="150000"/>
              </a:lnSpc>
              <a:spcBef>
                <a:spcPts val="600"/>
              </a:spcBef>
            </a:pPr>
            <a:r>
              <a:rPr lang="en-US" sz="1600" dirty="0">
                <a:solidFill>
                  <a:srgbClr val="2C2825"/>
                </a:solidFill>
                <a:latin typeface="Quattrocento Sans" pitchFamily="34" charset="0"/>
                <a:ea typeface="Quattrocento Sans" pitchFamily="34" charset="-122"/>
                <a:cs typeface="Quattrocento Sans" pitchFamily="34" charset="-120"/>
              </a:rPr>
              <a:t>The </a:t>
            </a:r>
            <a:r>
              <a:rPr lang="en-US" sz="1600" i="1" dirty="0">
                <a:solidFill>
                  <a:srgbClr val="2C2825"/>
                </a:solidFill>
                <a:latin typeface="Quattrocento Sans" pitchFamily="34" charset="0"/>
                <a:ea typeface="Quattrocento Sans" pitchFamily="34" charset="-122"/>
                <a:cs typeface="Quattrocento Sans" pitchFamily="34" charset="-120"/>
              </a:rPr>
              <a:t>Lancet Planetary Health Commission</a:t>
            </a:r>
            <a:r>
              <a:rPr lang="en-US" sz="1600" dirty="0">
                <a:solidFill>
                  <a:srgbClr val="2C2825"/>
                </a:solidFill>
                <a:latin typeface="Quattrocento Sans" pitchFamily="34" charset="0"/>
                <a:ea typeface="Quattrocento Sans" pitchFamily="34" charset="-122"/>
                <a:cs typeface="Quattrocento Sans" pitchFamily="34" charset="-120"/>
              </a:rPr>
              <a:t> highlights that human health and planetary health are inextricably linked. Climate change is </a:t>
            </a:r>
            <a:r>
              <a:rPr lang="en-US" sz="1600" b="1" dirty="0">
                <a:solidFill>
                  <a:srgbClr val="2C2825"/>
                </a:solidFill>
                <a:latin typeface="Quattrocento Sans" pitchFamily="34" charset="0"/>
                <a:ea typeface="Quattrocento Sans" pitchFamily="34" charset="-122"/>
                <a:cs typeface="Quattrocento Sans" pitchFamily="34" charset="-120"/>
              </a:rPr>
              <a:t>"the greatest threat to global health in the 21st century"</a:t>
            </a:r>
            <a:r>
              <a:rPr lang="en-US" sz="1600" dirty="0">
                <a:solidFill>
                  <a:srgbClr val="2C2825"/>
                </a:solidFill>
                <a:latin typeface="Quattrocento Sans" pitchFamily="34" charset="0"/>
                <a:ea typeface="Quattrocento Sans" pitchFamily="34" charset="-122"/>
                <a:cs typeface="Quattrocento Sans" pitchFamily="34" charset="-120"/>
              </a:rPr>
              <a:t> (WHO, 2015).</a:t>
            </a:r>
            <a:endParaRPr lang="en-US" sz="1600" dirty="0"/>
          </a:p>
        </p:txBody>
      </p:sp>
      <p:pic>
        <p:nvPicPr>
          <p:cNvPr id="16" name="Image 0" descr="https://kimi-img.moonshot.cn/pub/slides/okc/dtsyz22zpitzs/mnt/agents/output/bmhp6030_presentation/images/sustainable_healthcare.png"/>
          <p:cNvPicPr>
            <a:picLocks noChangeAspect="1"/>
          </p:cNvPicPr>
          <p:nvPr/>
        </p:nvPicPr>
        <p:blipFill>
          <a:blip r:embed="rId3"/>
          <a:srcRect/>
          <a:stretch/>
        </p:blipFill>
        <p:spPr>
          <a:xfrm>
            <a:off x="9017000" y="571500"/>
            <a:ext cx="6477000" cy="7874000"/>
          </a:xfrm>
          <a:prstGeom prst="rect">
            <a:avLst/>
          </a:prstGeom>
        </p:spPr>
      </p:pic>
      <p:sp>
        <p:nvSpPr>
          <p:cNvPr id="17" name="Shape 14"/>
          <p:cNvSpPr/>
          <p:nvPr/>
        </p:nvSpPr>
        <p:spPr>
          <a:xfrm>
            <a:off x="0" y="8636000"/>
            <a:ext cx="16256000" cy="508000"/>
          </a:xfrm>
          <a:prstGeom prst="rect">
            <a:avLst/>
          </a:prstGeom>
          <a:solidFill>
            <a:srgbClr val="2C2825"/>
          </a:solidFill>
          <a:ln/>
        </p:spPr>
        <p:txBody>
          <a:bodyPr/>
          <a:lstStyle/>
          <a:p>
            <a:endParaRPr lang="en-US"/>
          </a:p>
        </p:txBody>
      </p:sp>
      <p:sp>
        <p:nvSpPr>
          <p:cNvPr id="18" name="Text 15"/>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INTRODUCTION   ·   CHAPTER 1: DEFINING THE CONCEPTS   ·   CHAPTER 2   ·   CHAPTER 3   ·   CHAPTER 4</a:t>
            </a:r>
            <a:endParaRPr lang="en-US" sz="1100" dirty="0"/>
          </a:p>
        </p:txBody>
      </p:sp>
      <p:sp>
        <p:nvSpPr>
          <p:cNvPr id="19" name="Text 16"/>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06</a:t>
            </a:r>
            <a:endParaRPr lang="en-US" sz="110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01</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The Growing Importance</a:t>
            </a:r>
            <a:endParaRPr lang="en-US" sz="2800" dirty="0"/>
          </a:p>
        </p:txBody>
      </p:sp>
      <p:sp>
        <p:nvSpPr>
          <p:cNvPr id="6" name="Text 4"/>
          <p:cNvSpPr/>
          <p:nvPr/>
        </p:nvSpPr>
        <p:spPr>
          <a:xfrm>
            <a:off x="762000" y="1460500"/>
            <a:ext cx="3302000" cy="698500"/>
          </a:xfrm>
          <a:prstGeom prst="rect">
            <a:avLst/>
          </a:prstGeom>
          <a:noFill/>
          <a:ln/>
        </p:spPr>
        <p:txBody>
          <a:bodyPr wrap="none" lIns="0" tIns="0" rIns="0" bIns="0" rtlCol="0" anchor="t"/>
          <a:lstStyle/>
          <a:p>
            <a:pPr algn="l">
              <a:lnSpc>
                <a:spcPct val="110000"/>
              </a:lnSpc>
            </a:pPr>
            <a:r>
              <a:rPr lang="en-US" sz="4000" dirty="0">
                <a:solidFill>
                  <a:srgbClr val="B8623F"/>
                </a:solidFill>
                <a:latin typeface="Oranienbaum" pitchFamily="34" charset="0"/>
                <a:ea typeface="Oranienbaum" pitchFamily="34" charset="-122"/>
                <a:cs typeface="Oranienbaum" pitchFamily="34" charset="-120"/>
              </a:rPr>
              <a:t>74%</a:t>
            </a:r>
            <a:endParaRPr lang="en-US" sz="4000" dirty="0"/>
          </a:p>
        </p:txBody>
      </p:sp>
      <p:sp>
        <p:nvSpPr>
          <p:cNvPr id="7" name="Text 5"/>
          <p:cNvSpPr/>
          <p:nvPr/>
        </p:nvSpPr>
        <p:spPr>
          <a:xfrm>
            <a:off x="762000" y="2184400"/>
            <a:ext cx="3302000" cy="889000"/>
          </a:xfrm>
          <a:prstGeom prst="rect">
            <a:avLst/>
          </a:prstGeom>
          <a:noFill/>
          <a:ln/>
        </p:spPr>
        <p:txBody>
          <a:bodyPr wrap="square" lIns="0" tIns="0" rIns="0" bIns="0" rtlCol="0" anchor="t"/>
          <a:lstStyle/>
          <a:p>
            <a:pPr algn="l">
              <a:lnSpc>
                <a:spcPct val="150000"/>
              </a:lnSpc>
            </a:pPr>
            <a:r>
              <a:rPr lang="en-US" sz="1400" dirty="0">
                <a:solidFill>
                  <a:srgbClr val="2C2825"/>
                </a:solidFill>
                <a:latin typeface="Quattrocento Sans" pitchFamily="34" charset="0"/>
                <a:ea typeface="Quattrocento Sans" pitchFamily="34" charset="-122"/>
                <a:cs typeface="Quattrocento Sans" pitchFamily="34" charset="-120"/>
              </a:rPr>
              <a:t>of all global deaths are from chronic diseases (WHO, 2023)</a:t>
            </a:r>
            <a:endParaRPr lang="en-US" sz="1400" dirty="0"/>
          </a:p>
        </p:txBody>
      </p:sp>
      <p:sp>
        <p:nvSpPr>
          <p:cNvPr id="8" name="Text 6"/>
          <p:cNvSpPr/>
          <p:nvPr/>
        </p:nvSpPr>
        <p:spPr>
          <a:xfrm>
            <a:off x="4445000" y="1460500"/>
            <a:ext cx="3302000" cy="698500"/>
          </a:xfrm>
          <a:prstGeom prst="rect">
            <a:avLst/>
          </a:prstGeom>
          <a:noFill/>
          <a:ln/>
        </p:spPr>
        <p:txBody>
          <a:bodyPr wrap="none" lIns="0" tIns="0" rIns="0" bIns="0" rtlCol="0" anchor="t"/>
          <a:lstStyle/>
          <a:p>
            <a:pPr algn="l">
              <a:lnSpc>
                <a:spcPct val="110000"/>
              </a:lnSpc>
            </a:pPr>
            <a:r>
              <a:rPr lang="en-US" sz="4000" dirty="0">
                <a:solidFill>
                  <a:srgbClr val="5A7D5A"/>
                </a:solidFill>
                <a:latin typeface="Oranienbaum" pitchFamily="34" charset="0"/>
                <a:ea typeface="Oranienbaum" pitchFamily="34" charset="-122"/>
                <a:cs typeface="Oranienbaum" pitchFamily="34" charset="-120"/>
              </a:rPr>
              <a:t>1 in 8</a:t>
            </a:r>
            <a:endParaRPr lang="en-US" sz="4000" dirty="0"/>
          </a:p>
        </p:txBody>
      </p:sp>
      <p:sp>
        <p:nvSpPr>
          <p:cNvPr id="9" name="Text 7"/>
          <p:cNvSpPr/>
          <p:nvPr/>
        </p:nvSpPr>
        <p:spPr>
          <a:xfrm>
            <a:off x="4445000" y="2184400"/>
            <a:ext cx="3302000" cy="889000"/>
          </a:xfrm>
          <a:prstGeom prst="rect">
            <a:avLst/>
          </a:prstGeom>
          <a:noFill/>
          <a:ln/>
        </p:spPr>
        <p:txBody>
          <a:bodyPr wrap="square" lIns="0" tIns="0" rIns="0" bIns="0" rtlCol="0" anchor="t"/>
          <a:lstStyle/>
          <a:p>
            <a:pPr algn="l">
              <a:lnSpc>
                <a:spcPct val="150000"/>
              </a:lnSpc>
            </a:pPr>
            <a:r>
              <a:rPr lang="en-US" sz="1400" dirty="0">
                <a:solidFill>
                  <a:srgbClr val="2C2825"/>
                </a:solidFill>
                <a:latin typeface="Quattrocento Sans" pitchFamily="34" charset="0"/>
                <a:ea typeface="Quattrocento Sans" pitchFamily="34" charset="-122"/>
                <a:cs typeface="Quattrocento Sans" pitchFamily="34" charset="-120"/>
              </a:rPr>
              <a:t>people globally affected by mental health conditions (WHO, 2022)</a:t>
            </a:r>
            <a:endParaRPr lang="en-US" sz="1400" dirty="0"/>
          </a:p>
        </p:txBody>
      </p:sp>
      <p:sp>
        <p:nvSpPr>
          <p:cNvPr id="10" name="Text 8"/>
          <p:cNvSpPr/>
          <p:nvPr/>
        </p:nvSpPr>
        <p:spPr>
          <a:xfrm>
            <a:off x="8128000" y="1460500"/>
            <a:ext cx="3302000" cy="698500"/>
          </a:xfrm>
          <a:prstGeom prst="rect">
            <a:avLst/>
          </a:prstGeom>
          <a:noFill/>
          <a:ln/>
        </p:spPr>
        <p:txBody>
          <a:bodyPr wrap="none" lIns="0" tIns="0" rIns="0" bIns="0" rtlCol="0" anchor="t"/>
          <a:lstStyle/>
          <a:p>
            <a:pPr algn="l">
              <a:lnSpc>
                <a:spcPct val="110000"/>
              </a:lnSpc>
            </a:pPr>
            <a:r>
              <a:rPr lang="en-US" sz="4000" dirty="0">
                <a:solidFill>
                  <a:srgbClr val="D4A24A"/>
                </a:solidFill>
                <a:latin typeface="Oranienbaum" pitchFamily="34" charset="0"/>
                <a:ea typeface="Oranienbaum" pitchFamily="34" charset="-122"/>
                <a:cs typeface="Oranienbaum" pitchFamily="34" charset="-120"/>
              </a:rPr>
              <a:t>30-55%</a:t>
            </a:r>
            <a:endParaRPr lang="en-US" sz="4000" dirty="0"/>
          </a:p>
        </p:txBody>
      </p:sp>
      <p:sp>
        <p:nvSpPr>
          <p:cNvPr id="11" name="Text 9"/>
          <p:cNvSpPr/>
          <p:nvPr/>
        </p:nvSpPr>
        <p:spPr>
          <a:xfrm>
            <a:off x="8128000" y="2184400"/>
            <a:ext cx="3302000" cy="889000"/>
          </a:xfrm>
          <a:prstGeom prst="rect">
            <a:avLst/>
          </a:prstGeom>
          <a:noFill/>
          <a:ln/>
        </p:spPr>
        <p:txBody>
          <a:bodyPr wrap="square" lIns="0" tIns="0" rIns="0" bIns="0" rtlCol="0" anchor="t"/>
          <a:lstStyle/>
          <a:p>
            <a:pPr algn="l">
              <a:lnSpc>
                <a:spcPct val="150000"/>
              </a:lnSpc>
            </a:pPr>
            <a:r>
              <a:rPr lang="en-US" sz="1400" dirty="0">
                <a:solidFill>
                  <a:srgbClr val="2C2825"/>
                </a:solidFill>
                <a:latin typeface="Quattrocento Sans" pitchFamily="34" charset="0"/>
                <a:ea typeface="Quattrocento Sans" pitchFamily="34" charset="-122"/>
                <a:cs typeface="Quattrocento Sans" pitchFamily="34" charset="-120"/>
              </a:rPr>
              <a:t>of health outcomes attributed to social determinants (WHO, 2008)</a:t>
            </a:r>
            <a:endParaRPr lang="en-US" sz="1400" dirty="0"/>
          </a:p>
        </p:txBody>
      </p:sp>
      <p:sp>
        <p:nvSpPr>
          <p:cNvPr id="12" name="Shape 10"/>
          <p:cNvSpPr/>
          <p:nvPr/>
        </p:nvSpPr>
        <p:spPr>
          <a:xfrm>
            <a:off x="762000" y="3238500"/>
            <a:ext cx="14732000" cy="12700"/>
          </a:xfrm>
          <a:prstGeom prst="rect">
            <a:avLst/>
          </a:prstGeom>
          <a:solidFill>
            <a:srgbClr val="E0D8CC"/>
          </a:solidFill>
          <a:ln/>
        </p:spPr>
        <p:txBody>
          <a:bodyPr/>
          <a:lstStyle/>
          <a:p>
            <a:endParaRPr lang="en-US"/>
          </a:p>
        </p:txBody>
      </p:sp>
      <p:sp>
        <p:nvSpPr>
          <p:cNvPr id="13" name="Text 11"/>
          <p:cNvSpPr/>
          <p:nvPr/>
        </p:nvSpPr>
        <p:spPr>
          <a:xfrm>
            <a:off x="762000" y="3556000"/>
            <a:ext cx="7112000" cy="4572000"/>
          </a:xfrm>
          <a:prstGeom prst="rect">
            <a:avLst/>
          </a:prstGeom>
          <a:noFill/>
          <a:ln/>
        </p:spPr>
        <p:txBody>
          <a:bodyPr wrap="square" lIns="0" tIns="0" rIns="0" bIns="0" rtlCol="0" anchor="t"/>
          <a:lstStyle/>
          <a:p>
            <a:pPr algn="l">
              <a:lnSpc>
                <a:spcPct val="150000"/>
              </a:lnSpc>
            </a:pPr>
            <a:r>
              <a:rPr lang="en-US" sz="1600" b="1" dirty="0">
                <a:solidFill>
                  <a:srgbClr val="2C2825"/>
                </a:solidFill>
                <a:latin typeface="Quattrocento Sans" pitchFamily="34" charset="0"/>
                <a:ea typeface="Quattrocento Sans" pitchFamily="34" charset="-122"/>
                <a:cs typeface="Quattrocento Sans" pitchFamily="34" charset="-120"/>
              </a:rPr>
              <a:t>Shifting Paradigms</a:t>
            </a:r>
            <a:endParaRPr lang="en-US" sz="1600" dirty="0"/>
          </a:p>
          <a:p>
            <a:pPr algn="l">
              <a:lnSpc>
                <a:spcPct val="150000"/>
              </a:lnSpc>
              <a:spcBef>
                <a:spcPts val="800"/>
              </a:spcBef>
            </a:pPr>
            <a:r>
              <a:rPr lang="en-US" sz="1600" dirty="0">
                <a:solidFill>
                  <a:srgbClr val="2C2825"/>
                </a:solidFill>
                <a:latin typeface="Quattrocento Sans" pitchFamily="34" charset="0"/>
                <a:ea typeface="Quattrocento Sans" pitchFamily="34" charset="-122"/>
                <a:cs typeface="Quattrocento Sans" pitchFamily="34" charset="-120"/>
              </a:rPr>
              <a:t>Health systems globally are shifting from </a:t>
            </a:r>
            <a:r>
              <a:rPr lang="en-US" sz="1600" b="1" dirty="0">
                <a:solidFill>
                  <a:srgbClr val="2C2825"/>
                </a:solidFill>
                <a:latin typeface="Quattrocento Sans" pitchFamily="34" charset="0"/>
                <a:ea typeface="Quattrocento Sans" pitchFamily="34" charset="-122"/>
                <a:cs typeface="Quattrocento Sans" pitchFamily="34" charset="-120"/>
              </a:rPr>
              <a:t>reactive treatment</a:t>
            </a:r>
            <a:r>
              <a:rPr lang="en-US" sz="1600" dirty="0">
                <a:solidFill>
                  <a:srgbClr val="2C2825"/>
                </a:solidFill>
                <a:latin typeface="Quattrocento Sans" pitchFamily="34" charset="0"/>
                <a:ea typeface="Quattrocento Sans" pitchFamily="34" charset="-122"/>
                <a:cs typeface="Quattrocento Sans" pitchFamily="34" charset="-120"/>
              </a:rPr>
              <a:t> to </a:t>
            </a:r>
            <a:r>
              <a:rPr lang="en-US" sz="1600" b="1" dirty="0">
                <a:solidFill>
                  <a:srgbClr val="2C2825"/>
                </a:solidFill>
                <a:latin typeface="Quattrocento Sans" pitchFamily="34" charset="0"/>
                <a:ea typeface="Quattrocento Sans" pitchFamily="34" charset="-122"/>
                <a:cs typeface="Quattrocento Sans" pitchFamily="34" charset="-120"/>
              </a:rPr>
              <a:t>proactive prevention</a:t>
            </a:r>
            <a:r>
              <a:rPr lang="en-US" sz="1600" dirty="0">
                <a:solidFill>
                  <a:srgbClr val="2C2825"/>
                </a:solidFill>
                <a:latin typeface="Quattrocento Sans" pitchFamily="34" charset="0"/>
                <a:ea typeface="Quattrocento Sans" pitchFamily="34" charset="-122"/>
                <a:cs typeface="Quattrocento Sans" pitchFamily="34" charset="-120"/>
              </a:rPr>
              <a:t>. This requires a fundamental reorientation of policy, funding and service delivery.</a:t>
            </a:r>
            <a:endParaRPr lang="en-US" sz="1600" dirty="0"/>
          </a:p>
          <a:p>
            <a:pPr algn="l">
              <a:lnSpc>
                <a:spcPct val="150000"/>
              </a:lnSpc>
              <a:spcBef>
                <a:spcPts val="1000"/>
              </a:spcBef>
            </a:pPr>
            <a:r>
              <a:rPr lang="en-US" sz="1600" b="1" dirty="0">
                <a:solidFill>
                  <a:srgbClr val="2C2825"/>
                </a:solidFill>
                <a:latin typeface="Quattrocento Sans" pitchFamily="34" charset="0"/>
                <a:ea typeface="Quattrocento Sans" pitchFamily="34" charset="-122"/>
                <a:cs typeface="Quattrocento Sans" pitchFamily="34" charset="-120"/>
              </a:rPr>
              <a:t>The Climate Emergency</a:t>
            </a:r>
            <a:endParaRPr lang="en-US" sz="1600" dirty="0"/>
          </a:p>
          <a:p>
            <a:pPr algn="l">
              <a:lnSpc>
                <a:spcPct val="150000"/>
              </a:lnSpc>
              <a:spcBef>
                <a:spcPts val="600"/>
              </a:spcBef>
            </a:pPr>
            <a:r>
              <a:rPr lang="en-US" sz="1600" dirty="0">
                <a:solidFill>
                  <a:srgbClr val="2C2825"/>
                </a:solidFill>
                <a:latin typeface="Quattrocento Sans" pitchFamily="34" charset="0"/>
                <a:ea typeface="Quattrocento Sans" pitchFamily="34" charset="-122"/>
                <a:cs typeface="Quattrocento Sans" pitchFamily="34" charset="-120"/>
              </a:rPr>
              <a:t>Climate change directly threatens health through:</a:t>
            </a:r>
            <a:endParaRPr lang="en-US" sz="1600" dirty="0"/>
          </a:p>
          <a:p>
            <a:pPr algn="l">
              <a:lnSpc>
                <a:spcPct val="150000"/>
              </a:lnSpc>
              <a:spcBef>
                <a:spcPts val="4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Extreme weather events</a:t>
            </a:r>
            <a:endParaRPr lang="en-US" sz="1600" dirty="0"/>
          </a:p>
          <a:p>
            <a:pPr algn="l">
              <a:lnSpc>
                <a:spcPct val="150000"/>
              </a:lnSpc>
              <a:spcBef>
                <a:spcPts val="3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Air pollution (7 million premature deaths annually)</a:t>
            </a:r>
            <a:endParaRPr lang="en-US" sz="1600" dirty="0"/>
          </a:p>
          <a:p>
            <a:pPr algn="l">
              <a:lnSpc>
                <a:spcPct val="150000"/>
              </a:lnSpc>
              <a:spcBef>
                <a:spcPts val="3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Food insecurity and water scarcity</a:t>
            </a:r>
            <a:endParaRPr lang="en-US" sz="1600" dirty="0"/>
          </a:p>
          <a:p>
            <a:pPr algn="l">
              <a:lnSpc>
                <a:spcPct val="150000"/>
              </a:lnSpc>
              <a:spcBef>
                <a:spcPts val="3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Emerging infectious diseases</a:t>
            </a:r>
            <a:endParaRPr lang="en-US" sz="1600" dirty="0"/>
          </a:p>
        </p:txBody>
      </p:sp>
      <p:sp>
        <p:nvSpPr>
          <p:cNvPr id="14" name="Text 12"/>
          <p:cNvSpPr/>
          <p:nvPr/>
        </p:nvSpPr>
        <p:spPr>
          <a:xfrm>
            <a:off x="8382000" y="3556000"/>
            <a:ext cx="7112000" cy="4572000"/>
          </a:xfrm>
          <a:prstGeom prst="rect">
            <a:avLst/>
          </a:prstGeom>
          <a:noFill/>
          <a:ln/>
        </p:spPr>
        <p:txBody>
          <a:bodyPr wrap="square" lIns="0" tIns="0" rIns="0" bIns="0" rtlCol="0" anchor="t"/>
          <a:lstStyle/>
          <a:p>
            <a:pPr algn="l">
              <a:lnSpc>
                <a:spcPct val="150000"/>
              </a:lnSpc>
            </a:pPr>
            <a:r>
              <a:rPr lang="en-US" sz="1600" b="1" dirty="0">
                <a:solidFill>
                  <a:srgbClr val="2C2825"/>
                </a:solidFill>
                <a:latin typeface="Quattrocento Sans" pitchFamily="34" charset="0"/>
                <a:ea typeface="Quattrocento Sans" pitchFamily="34" charset="-122"/>
                <a:cs typeface="Quattrocento Sans" pitchFamily="34" charset="-120"/>
              </a:rPr>
              <a:t>The COVID-19 Catalyst</a:t>
            </a:r>
            <a:endParaRPr lang="en-US" sz="1600" dirty="0"/>
          </a:p>
          <a:p>
            <a:pPr algn="l">
              <a:lnSpc>
                <a:spcPct val="150000"/>
              </a:lnSpc>
              <a:spcBef>
                <a:spcPts val="800"/>
              </a:spcBef>
            </a:pPr>
            <a:r>
              <a:rPr lang="en-US" sz="1600" dirty="0">
                <a:solidFill>
                  <a:srgbClr val="2C2825"/>
                </a:solidFill>
                <a:latin typeface="Quattrocento Sans" pitchFamily="34" charset="0"/>
                <a:ea typeface="Quattrocento Sans" pitchFamily="34" charset="-122"/>
                <a:cs typeface="Quattrocento Sans" pitchFamily="34" charset="-120"/>
              </a:rPr>
              <a:t>The pandemic accelerated recognition of three critical needs:</a:t>
            </a:r>
            <a:endParaRPr lang="en-US" sz="1600" dirty="0"/>
          </a:p>
          <a:p>
            <a:pPr algn="l">
              <a:lnSpc>
                <a:spcPct val="150000"/>
              </a:lnSpc>
              <a:spcBef>
                <a:spcPts val="600"/>
              </a:spcBef>
            </a:pPr>
            <a:r>
              <a:rPr lang="en-US" sz="1600" b="1" dirty="0">
                <a:solidFill>
                  <a:srgbClr val="B8623F"/>
                </a:solidFill>
                <a:latin typeface="Quattrocento Sans" pitchFamily="34" charset="0"/>
                <a:ea typeface="Quattrocento Sans" pitchFamily="34" charset="-122"/>
                <a:cs typeface="Quattrocento Sans" pitchFamily="34" charset="-120"/>
              </a:rPr>
              <a:t>1.</a:t>
            </a:r>
            <a:r>
              <a:rPr lang="en-US" sz="1600" dirty="0">
                <a:solidFill>
                  <a:srgbClr val="2C2825"/>
                </a:solidFill>
                <a:latin typeface="Quattrocento Sans" pitchFamily="34" charset="0"/>
                <a:ea typeface="Quattrocento Sans" pitchFamily="34" charset="-122"/>
                <a:cs typeface="Quattrocento Sans" pitchFamily="34" charset="-120"/>
              </a:rPr>
              <a:t> </a:t>
            </a:r>
            <a:r>
              <a:rPr lang="en-US" sz="1600" b="1" dirty="0">
                <a:solidFill>
                  <a:srgbClr val="2C2825"/>
                </a:solidFill>
                <a:latin typeface="Quattrocento Sans" pitchFamily="34" charset="0"/>
                <a:ea typeface="Quattrocento Sans" pitchFamily="34" charset="-122"/>
                <a:cs typeface="Quattrocento Sans" pitchFamily="34" charset="-120"/>
              </a:rPr>
              <a:t>Resilient health systems</a:t>
            </a:r>
            <a:r>
              <a:rPr lang="en-US" sz="1600" dirty="0">
                <a:solidFill>
                  <a:srgbClr val="2C2825"/>
                </a:solidFill>
                <a:latin typeface="Quattrocento Sans" pitchFamily="34" charset="0"/>
                <a:ea typeface="Quattrocento Sans" pitchFamily="34" charset="-122"/>
                <a:cs typeface="Quattrocento Sans" pitchFamily="34" charset="-120"/>
              </a:rPr>
              <a:t> capable of withstanding shocks</a:t>
            </a:r>
            <a:endParaRPr lang="en-US" sz="1600" dirty="0"/>
          </a:p>
          <a:p>
            <a:pPr algn="l">
              <a:lnSpc>
                <a:spcPct val="150000"/>
              </a:lnSpc>
              <a:spcBef>
                <a:spcPts val="500"/>
              </a:spcBef>
            </a:pPr>
            <a:r>
              <a:rPr lang="en-US" sz="1600" b="1" dirty="0">
                <a:solidFill>
                  <a:srgbClr val="B8623F"/>
                </a:solidFill>
                <a:latin typeface="Quattrocento Sans" pitchFamily="34" charset="0"/>
                <a:ea typeface="Quattrocento Sans" pitchFamily="34" charset="-122"/>
                <a:cs typeface="Quattrocento Sans" pitchFamily="34" charset="-120"/>
              </a:rPr>
              <a:t>2.</a:t>
            </a:r>
            <a:r>
              <a:rPr lang="en-US" sz="1600" dirty="0">
                <a:solidFill>
                  <a:srgbClr val="2C2825"/>
                </a:solidFill>
                <a:latin typeface="Quattrocento Sans" pitchFamily="34" charset="0"/>
                <a:ea typeface="Quattrocento Sans" pitchFamily="34" charset="-122"/>
                <a:cs typeface="Quattrocento Sans" pitchFamily="34" charset="-120"/>
              </a:rPr>
              <a:t> </a:t>
            </a:r>
            <a:r>
              <a:rPr lang="en-US" sz="1600" b="1" dirty="0">
                <a:solidFill>
                  <a:srgbClr val="2C2825"/>
                </a:solidFill>
                <a:latin typeface="Quattrocento Sans" pitchFamily="34" charset="0"/>
                <a:ea typeface="Quattrocento Sans" pitchFamily="34" charset="-122"/>
                <a:cs typeface="Quattrocento Sans" pitchFamily="34" charset="-120"/>
              </a:rPr>
              <a:t>Integrated care models</a:t>
            </a:r>
            <a:r>
              <a:rPr lang="en-US" sz="1600" dirty="0">
                <a:solidFill>
                  <a:srgbClr val="2C2825"/>
                </a:solidFill>
                <a:latin typeface="Quattrocento Sans" pitchFamily="34" charset="0"/>
                <a:ea typeface="Quattrocento Sans" pitchFamily="34" charset="-122"/>
                <a:cs typeface="Quattrocento Sans" pitchFamily="34" charset="-120"/>
              </a:rPr>
              <a:t> connecting physical, mental and social support</a:t>
            </a:r>
            <a:endParaRPr lang="en-US" sz="1600" dirty="0"/>
          </a:p>
          <a:p>
            <a:pPr algn="l">
              <a:lnSpc>
                <a:spcPct val="150000"/>
              </a:lnSpc>
              <a:spcBef>
                <a:spcPts val="500"/>
              </a:spcBef>
            </a:pPr>
            <a:r>
              <a:rPr lang="en-US" sz="1600" b="1" dirty="0">
                <a:solidFill>
                  <a:srgbClr val="B8623F"/>
                </a:solidFill>
                <a:latin typeface="Quattrocento Sans" pitchFamily="34" charset="0"/>
                <a:ea typeface="Quattrocento Sans" pitchFamily="34" charset="-122"/>
                <a:cs typeface="Quattrocento Sans" pitchFamily="34" charset="-120"/>
              </a:rPr>
              <a:t>3.</a:t>
            </a:r>
            <a:r>
              <a:rPr lang="en-US" sz="1600" dirty="0">
                <a:solidFill>
                  <a:srgbClr val="2C2825"/>
                </a:solidFill>
                <a:latin typeface="Quattrocento Sans" pitchFamily="34" charset="0"/>
                <a:ea typeface="Quattrocento Sans" pitchFamily="34" charset="-122"/>
                <a:cs typeface="Quattrocento Sans" pitchFamily="34" charset="-120"/>
              </a:rPr>
              <a:t> </a:t>
            </a:r>
            <a:r>
              <a:rPr lang="en-US" sz="1600" b="1" dirty="0">
                <a:solidFill>
                  <a:srgbClr val="2C2825"/>
                </a:solidFill>
                <a:latin typeface="Quattrocento Sans" pitchFamily="34" charset="0"/>
                <a:ea typeface="Quattrocento Sans" pitchFamily="34" charset="-122"/>
                <a:cs typeface="Quattrocento Sans" pitchFamily="34" charset="-120"/>
              </a:rPr>
              <a:t>Health equity</a:t>
            </a:r>
            <a:r>
              <a:rPr lang="en-US" sz="1600" dirty="0">
                <a:solidFill>
                  <a:srgbClr val="2C2825"/>
                </a:solidFill>
                <a:latin typeface="Quattrocento Sans" pitchFamily="34" charset="0"/>
                <a:ea typeface="Quattrocento Sans" pitchFamily="34" charset="-122"/>
                <a:cs typeface="Quattrocento Sans" pitchFamily="34" charset="-120"/>
              </a:rPr>
              <a:t> — the pandemic disproportionately affected the most vulnerable</a:t>
            </a:r>
            <a:endParaRPr lang="en-US" sz="1600" dirty="0"/>
          </a:p>
          <a:p>
            <a:pPr algn="l">
              <a:lnSpc>
                <a:spcPct val="150000"/>
              </a:lnSpc>
              <a:spcBef>
                <a:spcPts val="1200"/>
              </a:spcBef>
            </a:pPr>
            <a:r>
              <a:rPr lang="en-US" sz="1600" i="1" dirty="0">
                <a:solidFill>
                  <a:srgbClr val="2C2825"/>
                </a:solidFill>
                <a:latin typeface="Quattrocento Sans" pitchFamily="34" charset="0"/>
                <a:ea typeface="Quattrocento Sans" pitchFamily="34" charset="-122"/>
                <a:cs typeface="Quattrocento Sans" pitchFamily="34" charset="-120"/>
              </a:rPr>
              <a:t>These converging pressures make the integration of health, wellbeing and sustainable development not just desirable, but essential.</a:t>
            </a:r>
            <a:endParaRPr lang="en-US" sz="1600" dirty="0"/>
          </a:p>
        </p:txBody>
      </p:sp>
      <p:sp>
        <p:nvSpPr>
          <p:cNvPr id="15" name="Shape 13"/>
          <p:cNvSpPr/>
          <p:nvPr/>
        </p:nvSpPr>
        <p:spPr>
          <a:xfrm>
            <a:off x="0" y="8636000"/>
            <a:ext cx="16256000" cy="508000"/>
          </a:xfrm>
          <a:prstGeom prst="rect">
            <a:avLst/>
          </a:prstGeom>
          <a:solidFill>
            <a:srgbClr val="2C2825"/>
          </a:solidFill>
          <a:ln/>
        </p:spPr>
        <p:txBody>
          <a:bodyPr/>
          <a:lstStyle/>
          <a:p>
            <a:endParaRPr lang="en-US"/>
          </a:p>
        </p:txBody>
      </p:sp>
      <p:sp>
        <p:nvSpPr>
          <p:cNvPr id="16" name="Text 14"/>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INTRODUCTION   ·   CHAPTER 1: DEFINING THE CONCEPTS   ·   CHAPTER 2   ·   CHAPTER 3   ·   CHAPTER 4</a:t>
            </a:r>
            <a:endParaRPr lang="en-US" sz="1100" dirty="0"/>
          </a:p>
        </p:txBody>
      </p:sp>
      <p:sp>
        <p:nvSpPr>
          <p:cNvPr id="17" name="Text 15"/>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07</a:t>
            </a:r>
            <a:endParaRPr lang="en-US" sz="1100"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https://kimi-img.moonshot.cn/pub/slides/okc/dtsyz22zpitzs/mnt/agents/output/bmhp6030_presentation/images/wellbeing_nature.png"/>
          <p:cNvPicPr>
            <a:picLocks noChangeAspect="1"/>
          </p:cNvPicPr>
          <p:nvPr/>
        </p:nvPicPr>
        <p:blipFill>
          <a:blip r:embed="rId3"/>
          <a:srcRect t="29476" b="29476"/>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2C2825">
                  <a:alpha val="90000"/>
                </a:srgbClr>
              </a:gs>
              <a:gs pos="60000">
                <a:srgbClr val="2C2825">
                  <a:alpha val="80000"/>
                </a:srgbClr>
              </a:gs>
              <a:gs pos="100000">
                <a:srgbClr val="2C2825">
                  <a:alpha val="5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1016000" y="2032000"/>
            <a:ext cx="2540000" cy="1270000"/>
          </a:xfrm>
          <a:prstGeom prst="rect">
            <a:avLst/>
          </a:prstGeom>
          <a:noFill/>
          <a:ln/>
        </p:spPr>
        <p:txBody>
          <a:bodyPr wrap="none" lIns="0" tIns="0" rIns="0" bIns="0" rtlCol="0" anchor="t"/>
          <a:lstStyle/>
          <a:p>
            <a:pPr algn="l">
              <a:lnSpc>
                <a:spcPct val="120000"/>
              </a:lnSpc>
            </a:pPr>
            <a:r>
              <a:rPr lang="en-US" sz="9600" dirty="0">
                <a:solidFill>
                  <a:srgbClr val="B8623F"/>
                </a:solidFill>
                <a:latin typeface="Oranienbaum" pitchFamily="34" charset="0"/>
                <a:ea typeface="Oranienbaum" pitchFamily="34" charset="-122"/>
                <a:cs typeface="Oranienbaum" pitchFamily="34" charset="-120"/>
              </a:rPr>
              <a:t>02</a:t>
            </a:r>
            <a:endParaRPr lang="en-US" sz="9600" dirty="0"/>
          </a:p>
        </p:txBody>
      </p:sp>
      <p:sp>
        <p:nvSpPr>
          <p:cNvPr id="5" name="Shape 2"/>
          <p:cNvSpPr/>
          <p:nvPr/>
        </p:nvSpPr>
        <p:spPr>
          <a:xfrm>
            <a:off x="1016000" y="3429000"/>
            <a:ext cx="1270000" cy="50800"/>
          </a:xfrm>
          <a:prstGeom prst="rect">
            <a:avLst/>
          </a:prstGeom>
          <a:solidFill>
            <a:srgbClr val="D4A24A"/>
          </a:solidFill>
          <a:ln/>
        </p:spPr>
        <p:txBody>
          <a:bodyPr/>
          <a:lstStyle/>
          <a:p>
            <a:endParaRPr lang="en-US"/>
          </a:p>
        </p:txBody>
      </p:sp>
      <p:sp>
        <p:nvSpPr>
          <p:cNvPr id="6" name="Text 3"/>
          <p:cNvSpPr/>
          <p:nvPr/>
        </p:nvSpPr>
        <p:spPr>
          <a:xfrm>
            <a:off x="1016000" y="3683000"/>
            <a:ext cx="10160000" cy="762000"/>
          </a:xfrm>
          <a:prstGeom prst="rect">
            <a:avLst/>
          </a:prstGeom>
          <a:noFill/>
          <a:ln/>
        </p:spPr>
        <p:txBody>
          <a:bodyPr wrap="none" lIns="0" tIns="0" rIns="0" bIns="0" rtlCol="0" anchor="t"/>
          <a:lstStyle/>
          <a:p>
            <a:pPr algn="l">
              <a:lnSpc>
                <a:spcPct val="120000"/>
              </a:lnSpc>
            </a:pPr>
            <a:r>
              <a:rPr lang="en-US" sz="4400" dirty="0">
                <a:solidFill>
                  <a:srgbClr val="FFFFFF"/>
                </a:solidFill>
                <a:latin typeface="Oranienbaum" pitchFamily="34" charset="0"/>
                <a:ea typeface="Oranienbaum" pitchFamily="34" charset="-122"/>
                <a:cs typeface="Oranienbaum" pitchFamily="34" charset="-120"/>
              </a:rPr>
              <a:t>Integration &amp; Theoretical Perspectives</a:t>
            </a:r>
            <a:endParaRPr lang="en-US" sz="4400" dirty="0"/>
          </a:p>
        </p:txBody>
      </p:sp>
      <p:sp>
        <p:nvSpPr>
          <p:cNvPr id="7" name="Text 4"/>
          <p:cNvSpPr/>
          <p:nvPr/>
        </p:nvSpPr>
        <p:spPr>
          <a:xfrm>
            <a:off x="1016000" y="4572000"/>
            <a:ext cx="7620000" cy="381000"/>
          </a:xfrm>
          <a:prstGeom prst="rect">
            <a:avLst/>
          </a:prstGeom>
          <a:noFill/>
          <a:ln/>
        </p:spPr>
        <p:txBody>
          <a:bodyPr wrap="none" lIns="0" tIns="0" rIns="0" bIns="0" rtlCol="0" anchor="t"/>
          <a:lstStyle/>
          <a:p>
            <a:pPr algn="l">
              <a:lnSpc>
                <a:spcPct val="120000"/>
              </a:lnSpc>
            </a:pPr>
            <a:r>
              <a:rPr lang="en-US" sz="1800" dirty="0">
                <a:solidFill>
                  <a:srgbClr val="FFFFFF"/>
                </a:solidFill>
                <a:latin typeface="Quattrocento Sans" pitchFamily="34" charset="0"/>
                <a:ea typeface="Quattrocento Sans" pitchFamily="34" charset="-122"/>
                <a:cs typeface="Quattrocento Sans" pitchFamily="34" charset="-120"/>
              </a:rPr>
              <a:t>Connecting Theory to Practice</a:t>
            </a:r>
            <a:endParaRPr lang="en-US" sz="1800" dirty="0"/>
          </a:p>
        </p:txBody>
      </p:sp>
      <p:sp>
        <p:nvSpPr>
          <p:cNvPr id="8" name="Shape 5"/>
          <p:cNvSpPr/>
          <p:nvPr/>
        </p:nvSpPr>
        <p:spPr>
          <a:xfrm>
            <a:off x="0" y="8636000"/>
            <a:ext cx="16256000" cy="508000"/>
          </a:xfrm>
          <a:prstGeom prst="rect">
            <a:avLst/>
          </a:prstGeom>
          <a:solidFill>
            <a:srgbClr val="2C2825">
              <a:alpha val="80000"/>
            </a:srgbClr>
          </a:solidFill>
          <a:ln/>
        </p:spPr>
        <p:txBody>
          <a:bodyPr/>
          <a:lstStyle/>
          <a:p>
            <a:endParaRPr lang="en-US"/>
          </a:p>
        </p:txBody>
      </p:sp>
      <p:sp>
        <p:nvSpPr>
          <p:cNvPr id="9" name="Text 6"/>
          <p:cNvSpPr/>
          <p:nvPr/>
        </p:nvSpPr>
        <p:spPr>
          <a:xfrm>
            <a:off x="762000" y="8699500"/>
            <a:ext cx="889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a:t>
            </a:r>
            <a:endParaRPr lang="en-US" sz="1100" dirty="0"/>
          </a:p>
        </p:txBody>
      </p:sp>
      <p:sp>
        <p:nvSpPr>
          <p:cNvPr id="10" name="Text 7"/>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08</a:t>
            </a:r>
            <a:endParaRPr lang="en-US" sz="11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02</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Integrating Holistic Approaches</a:t>
            </a:r>
            <a:endParaRPr lang="en-US" sz="2800" dirty="0"/>
          </a:p>
        </p:txBody>
      </p:sp>
      <p:sp>
        <p:nvSpPr>
          <p:cNvPr id="6" name="Text 4"/>
          <p:cNvSpPr/>
          <p:nvPr/>
        </p:nvSpPr>
        <p:spPr>
          <a:xfrm>
            <a:off x="762000" y="1333500"/>
            <a:ext cx="7112000" cy="3175000"/>
          </a:xfrm>
          <a:prstGeom prst="rect">
            <a:avLst/>
          </a:prstGeom>
          <a:noFill/>
          <a:ln/>
        </p:spPr>
        <p:txBody>
          <a:bodyPr wrap="square" lIns="0" tIns="0" rIns="0" bIns="0" rtlCol="0" anchor="t"/>
          <a:lstStyle/>
          <a:p>
            <a:pPr algn="l">
              <a:lnSpc>
                <a:spcPct val="145000"/>
              </a:lnSpc>
            </a:pPr>
            <a:r>
              <a:rPr lang="en-US" sz="1400" b="1" dirty="0">
                <a:solidFill>
                  <a:srgbClr val="2C2825"/>
                </a:solidFill>
                <a:latin typeface="Quattrocento Sans" pitchFamily="34" charset="0"/>
                <a:ea typeface="Quattrocento Sans" pitchFamily="34" charset="-122"/>
                <a:cs typeface="Quattrocento Sans" pitchFamily="34" charset="-120"/>
              </a:rPr>
              <a:t>Health in All Policies (HiAP)</a:t>
            </a:r>
            <a:endParaRPr lang="en-US" sz="1400" dirty="0"/>
          </a:p>
          <a:p>
            <a:pPr algn="l">
              <a:lnSpc>
                <a:spcPct val="145000"/>
              </a:lnSpc>
              <a:spcBef>
                <a:spcPts val="500"/>
              </a:spcBef>
            </a:pPr>
            <a:r>
              <a:rPr lang="en-US" sz="1400" dirty="0">
                <a:solidFill>
                  <a:srgbClr val="2C2825"/>
                </a:solidFill>
                <a:latin typeface="Quattrocento Sans" pitchFamily="34" charset="0"/>
                <a:ea typeface="Quattrocento Sans" pitchFamily="34" charset="-122"/>
                <a:cs typeface="Quattrocento Sans" pitchFamily="34" charset="-120"/>
              </a:rPr>
              <a:t>The WHO's HiAP framework embeds health considerations across </a:t>
            </a:r>
            <a:r>
              <a:rPr lang="en-US" sz="1400" b="1" dirty="0">
                <a:solidFill>
                  <a:srgbClr val="2C2825"/>
                </a:solidFill>
                <a:latin typeface="Quattrocento Sans" pitchFamily="34" charset="0"/>
                <a:ea typeface="Quattrocento Sans" pitchFamily="34" charset="-122"/>
                <a:cs typeface="Quattrocento Sans" pitchFamily="34" charset="-120"/>
              </a:rPr>
              <a:t>all policy sectors</a:t>
            </a:r>
            <a:r>
              <a:rPr lang="en-US" sz="1400" dirty="0">
                <a:solidFill>
                  <a:srgbClr val="2C2825"/>
                </a:solidFill>
                <a:latin typeface="Quattrocento Sans" pitchFamily="34" charset="0"/>
                <a:ea typeface="Quattrocento Sans" pitchFamily="34" charset="-122"/>
                <a:cs typeface="Quattrocento Sans" pitchFamily="34" charset="-120"/>
              </a:rPr>
              <a:t> — housing, transport, education, environment.</a:t>
            </a:r>
            <a:endParaRPr lang="en-US" sz="1400" dirty="0"/>
          </a:p>
          <a:p>
            <a:pPr algn="l">
              <a:lnSpc>
                <a:spcPct val="145000"/>
              </a:lnSpc>
              <a:spcBef>
                <a:spcPts val="600"/>
              </a:spcBef>
            </a:pPr>
            <a:r>
              <a:rPr lang="en-US" sz="1400" b="1" dirty="0">
                <a:solidFill>
                  <a:srgbClr val="2C2825"/>
                </a:solidFill>
                <a:latin typeface="Quattrocento Sans" pitchFamily="34" charset="0"/>
                <a:ea typeface="Quattrocento Sans" pitchFamily="34" charset="-122"/>
                <a:cs typeface="Quattrocento Sans" pitchFamily="34" charset="-120"/>
              </a:rPr>
              <a:t>The Ottawa Charter (1986)</a:t>
            </a:r>
            <a:endParaRPr lang="en-US" sz="1400" dirty="0"/>
          </a:p>
          <a:p>
            <a:pPr algn="l">
              <a:lnSpc>
                <a:spcPct val="145000"/>
              </a:lnSpc>
              <a:spcBef>
                <a:spcPts val="400"/>
              </a:spcBef>
            </a:pPr>
            <a:r>
              <a:rPr lang="en-US" sz="1400" dirty="0">
                <a:solidFill>
                  <a:srgbClr val="2C2825"/>
                </a:solidFill>
                <a:latin typeface="Quattrocento Sans" pitchFamily="34" charset="0"/>
                <a:ea typeface="Quattrocento Sans" pitchFamily="34" charset="-122"/>
                <a:cs typeface="Quattrocento Sans" pitchFamily="34" charset="-120"/>
              </a:rPr>
              <a:t>Five action areas for health promotion:</a:t>
            </a:r>
            <a:endParaRPr lang="en-US" sz="1400" dirty="0"/>
          </a:p>
          <a:p>
            <a:pPr algn="l">
              <a:lnSpc>
                <a:spcPct val="145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1.</a:t>
            </a:r>
            <a:r>
              <a:rPr lang="en-US" sz="1400" dirty="0">
                <a:solidFill>
                  <a:srgbClr val="2C2825"/>
                </a:solidFill>
                <a:latin typeface="Quattrocento Sans" pitchFamily="34" charset="0"/>
                <a:ea typeface="Quattrocento Sans" pitchFamily="34" charset="-122"/>
                <a:cs typeface="Quattrocento Sans" pitchFamily="34" charset="-120"/>
              </a:rPr>
              <a:t> Building healthy public policy</a:t>
            </a:r>
            <a:endParaRPr lang="en-US" sz="1400" dirty="0"/>
          </a:p>
          <a:p>
            <a:pPr algn="l">
              <a:lnSpc>
                <a:spcPct val="145000"/>
              </a:lnSpc>
              <a:spcBef>
                <a:spcPts val="200"/>
              </a:spcBef>
            </a:pPr>
            <a:r>
              <a:rPr lang="en-US" sz="1400" dirty="0">
                <a:solidFill>
                  <a:srgbClr val="D4A24A"/>
                </a:solidFill>
                <a:latin typeface="Quattrocento Sans" pitchFamily="34" charset="0"/>
                <a:ea typeface="Quattrocento Sans" pitchFamily="34" charset="-122"/>
                <a:cs typeface="Quattrocento Sans" pitchFamily="34" charset="-120"/>
              </a:rPr>
              <a:t>2.</a:t>
            </a:r>
            <a:r>
              <a:rPr lang="en-US" sz="1400" dirty="0">
                <a:solidFill>
                  <a:srgbClr val="2C2825"/>
                </a:solidFill>
                <a:latin typeface="Quattrocento Sans" pitchFamily="34" charset="0"/>
                <a:ea typeface="Quattrocento Sans" pitchFamily="34" charset="-122"/>
                <a:cs typeface="Quattrocento Sans" pitchFamily="34" charset="-120"/>
              </a:rPr>
              <a:t> Creating supportive environments</a:t>
            </a:r>
            <a:endParaRPr lang="en-US" sz="1400" dirty="0"/>
          </a:p>
          <a:p>
            <a:pPr algn="l">
              <a:lnSpc>
                <a:spcPct val="145000"/>
              </a:lnSpc>
              <a:spcBef>
                <a:spcPts val="200"/>
              </a:spcBef>
            </a:pPr>
            <a:r>
              <a:rPr lang="en-US" sz="1400" dirty="0">
                <a:solidFill>
                  <a:srgbClr val="D4A24A"/>
                </a:solidFill>
                <a:latin typeface="Quattrocento Sans" pitchFamily="34" charset="0"/>
                <a:ea typeface="Quattrocento Sans" pitchFamily="34" charset="-122"/>
                <a:cs typeface="Quattrocento Sans" pitchFamily="34" charset="-120"/>
              </a:rPr>
              <a:t>3.</a:t>
            </a:r>
            <a:r>
              <a:rPr lang="en-US" sz="1400" dirty="0">
                <a:solidFill>
                  <a:srgbClr val="2C2825"/>
                </a:solidFill>
                <a:latin typeface="Quattrocento Sans" pitchFamily="34" charset="0"/>
                <a:ea typeface="Quattrocento Sans" pitchFamily="34" charset="-122"/>
                <a:cs typeface="Quattrocento Sans" pitchFamily="34" charset="-120"/>
              </a:rPr>
              <a:t> Strengthening community action</a:t>
            </a:r>
            <a:endParaRPr lang="en-US" sz="1400" dirty="0"/>
          </a:p>
        </p:txBody>
      </p:sp>
      <p:sp>
        <p:nvSpPr>
          <p:cNvPr id="7" name="Text 5"/>
          <p:cNvSpPr/>
          <p:nvPr/>
        </p:nvSpPr>
        <p:spPr>
          <a:xfrm>
            <a:off x="8382000" y="1333500"/>
            <a:ext cx="7112000" cy="3175000"/>
          </a:xfrm>
          <a:prstGeom prst="rect">
            <a:avLst/>
          </a:prstGeom>
          <a:noFill/>
          <a:ln/>
        </p:spPr>
        <p:txBody>
          <a:bodyPr wrap="square" lIns="0" tIns="0" rIns="0" bIns="0" rtlCol="0" anchor="t"/>
          <a:lstStyle/>
          <a:p>
            <a:pPr algn="l">
              <a:lnSpc>
                <a:spcPct val="150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4.</a:t>
            </a:r>
            <a:r>
              <a:rPr lang="en-US" sz="1500" dirty="0">
                <a:solidFill>
                  <a:srgbClr val="2C2825"/>
                </a:solidFill>
                <a:latin typeface="Quattrocento Sans" pitchFamily="34" charset="0"/>
                <a:ea typeface="Quattrocento Sans" pitchFamily="34" charset="-122"/>
                <a:cs typeface="Quattrocento Sans" pitchFamily="34" charset="-120"/>
              </a:rPr>
              <a:t> Developing personal skills</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5.</a:t>
            </a:r>
            <a:r>
              <a:rPr lang="en-US" sz="1500" dirty="0">
                <a:solidFill>
                  <a:srgbClr val="2C2825"/>
                </a:solidFill>
                <a:latin typeface="Quattrocento Sans" pitchFamily="34" charset="0"/>
                <a:ea typeface="Quattrocento Sans" pitchFamily="34" charset="-122"/>
                <a:cs typeface="Quattrocento Sans" pitchFamily="34" charset="-120"/>
              </a:rPr>
              <a:t> Reorienting health services</a:t>
            </a:r>
            <a:endParaRPr lang="en-US" sz="1500" dirty="0"/>
          </a:p>
          <a:p>
            <a:pPr algn="l">
              <a:lnSpc>
                <a:spcPct val="150000"/>
              </a:lnSpc>
              <a:spcBef>
                <a:spcPts val="1200"/>
              </a:spcBef>
            </a:pPr>
            <a:r>
              <a:rPr lang="en-US" sz="1500" b="1" dirty="0">
                <a:solidFill>
                  <a:srgbClr val="2C2825"/>
                </a:solidFill>
                <a:latin typeface="Quattrocento Sans" pitchFamily="34" charset="0"/>
                <a:ea typeface="Quattrocento Sans" pitchFamily="34" charset="-122"/>
                <a:cs typeface="Quattrocento Sans" pitchFamily="34" charset="-120"/>
              </a:rPr>
              <a:t>Community Health Innovation</a:t>
            </a:r>
            <a:endParaRPr lang="en-US" sz="1500" dirty="0"/>
          </a:p>
          <a:p>
            <a:pPr algn="l">
              <a:lnSpc>
                <a:spcPct val="150000"/>
              </a:lnSpc>
              <a:spcBef>
                <a:spcPts val="6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Social prescribing</a:t>
            </a:r>
            <a:r>
              <a:rPr lang="en-US" sz="1500" dirty="0">
                <a:solidFill>
                  <a:srgbClr val="2C2825"/>
                </a:solidFill>
                <a:latin typeface="Quattrocento Sans" pitchFamily="34" charset="0"/>
                <a:ea typeface="Quattrocento Sans" pitchFamily="34" charset="-122"/>
                <a:cs typeface="Quattrocento Sans" pitchFamily="34" charset="-120"/>
              </a:rPr>
              <a:t> — connecting patients to non-medical community support</a:t>
            </a:r>
            <a:endParaRPr lang="en-US" sz="1500" dirty="0"/>
          </a:p>
          <a:p>
            <a:pPr algn="l">
              <a:lnSpc>
                <a:spcPct val="150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Health trainers</a:t>
            </a:r>
            <a:r>
              <a:rPr lang="en-US" sz="1500" dirty="0">
                <a:solidFill>
                  <a:srgbClr val="2C2825"/>
                </a:solidFill>
                <a:latin typeface="Quattrocento Sans" pitchFamily="34" charset="0"/>
                <a:ea typeface="Quattrocento Sans" pitchFamily="34" charset="-122"/>
                <a:cs typeface="Quattrocento Sans" pitchFamily="34" charset="-120"/>
              </a:rPr>
              <a:t> — peer support for lifestyle change</a:t>
            </a:r>
            <a:endParaRPr lang="en-US" sz="1500" dirty="0"/>
          </a:p>
          <a:p>
            <a:pPr algn="l">
              <a:lnSpc>
                <a:spcPct val="150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Multidisciplinary teams (MDTs)</a:t>
            </a:r>
            <a:r>
              <a:rPr lang="en-US" sz="1500" dirty="0">
                <a:solidFill>
                  <a:srgbClr val="2C2825"/>
                </a:solidFill>
                <a:latin typeface="Quattrocento Sans" pitchFamily="34" charset="0"/>
                <a:ea typeface="Quattrocento Sans" pitchFamily="34" charset="-122"/>
                <a:cs typeface="Quattrocento Sans" pitchFamily="34" charset="-120"/>
              </a:rPr>
              <a:t> — coordinated care across professions</a:t>
            </a:r>
            <a:endParaRPr lang="en-US" sz="1500" dirty="0"/>
          </a:p>
        </p:txBody>
      </p:sp>
      <p:sp>
        <p:nvSpPr>
          <p:cNvPr id="8" name="Shape 6"/>
          <p:cNvSpPr/>
          <p:nvPr/>
        </p:nvSpPr>
        <p:spPr>
          <a:xfrm>
            <a:off x="762000" y="4762500"/>
            <a:ext cx="50800" cy="1016000"/>
          </a:xfrm>
          <a:prstGeom prst="rect">
            <a:avLst/>
          </a:prstGeom>
          <a:solidFill>
            <a:srgbClr val="5A7D5A"/>
          </a:solidFill>
          <a:ln/>
        </p:spPr>
        <p:txBody>
          <a:bodyPr/>
          <a:lstStyle/>
          <a:p>
            <a:endParaRPr lang="en-US"/>
          </a:p>
        </p:txBody>
      </p:sp>
      <p:sp>
        <p:nvSpPr>
          <p:cNvPr id="9" name="Text 7"/>
          <p:cNvSpPr/>
          <p:nvPr/>
        </p:nvSpPr>
        <p:spPr>
          <a:xfrm>
            <a:off x="1016000" y="4762500"/>
            <a:ext cx="14478000" cy="1016000"/>
          </a:xfrm>
          <a:prstGeom prst="rect">
            <a:avLst/>
          </a:prstGeom>
          <a:noFill/>
          <a:ln/>
        </p:spPr>
        <p:txBody>
          <a:bodyPr wrap="square" lIns="0" tIns="0" rIns="0" bIns="0" rtlCol="0" anchor="t"/>
          <a:lstStyle/>
          <a:p>
            <a:pPr algn="l">
              <a:lnSpc>
                <a:spcPct val="150000"/>
              </a:lnSpc>
            </a:pPr>
            <a:r>
              <a:rPr lang="en-US" sz="1500" b="1" dirty="0">
                <a:solidFill>
                  <a:srgbClr val="2C2825"/>
                </a:solidFill>
                <a:latin typeface="Quattrocento Sans" pitchFamily="34" charset="0"/>
                <a:ea typeface="Quattrocento Sans" pitchFamily="34" charset="-122"/>
                <a:cs typeface="Quattrocento Sans" pitchFamily="34" charset="-120"/>
              </a:rPr>
              <a:t>Wales' Wellbeing of Future Generations Act (2015)</a:t>
            </a:r>
            <a:r>
              <a:rPr lang="en-US" sz="1500" dirty="0">
                <a:solidFill>
                  <a:srgbClr val="2C2825"/>
                </a:solidFill>
                <a:latin typeface="Quattrocento Sans" pitchFamily="34" charset="0"/>
                <a:ea typeface="Quattrocento Sans" pitchFamily="34" charset="-122"/>
                <a:cs typeface="Quattrocento Sans" pitchFamily="34" charset="-120"/>
              </a:rPr>
              <a:t> — the world's first legislation mandating that all public bodies in Wales must consider the long-term impact of their decisions on social, economic, environmental and cultural wellbeing. This landmark law embeds sustainable development into the DNA of public service delivery.</a:t>
            </a:r>
            <a:endParaRPr lang="en-US" sz="1500" dirty="0"/>
          </a:p>
        </p:txBody>
      </p:sp>
      <p:sp>
        <p:nvSpPr>
          <p:cNvPr id="10" name="Text 8"/>
          <p:cNvSpPr/>
          <p:nvPr/>
        </p:nvSpPr>
        <p:spPr>
          <a:xfrm>
            <a:off x="762000" y="6096000"/>
            <a:ext cx="7112000" cy="2540000"/>
          </a:xfrm>
          <a:prstGeom prst="rect">
            <a:avLst/>
          </a:prstGeom>
          <a:noFill/>
          <a:ln/>
        </p:spPr>
        <p:txBody>
          <a:bodyPr wrap="square" lIns="0" tIns="0" rIns="0" bIns="0" rtlCol="0" anchor="t"/>
          <a:lstStyle/>
          <a:p>
            <a:pPr algn="l">
              <a:lnSpc>
                <a:spcPct val="150000"/>
              </a:lnSpc>
            </a:pPr>
            <a:r>
              <a:rPr lang="en-US" sz="1600" b="1" dirty="0">
                <a:solidFill>
                  <a:srgbClr val="2C2825"/>
                </a:solidFill>
                <a:latin typeface="Quattrocento Sans" pitchFamily="34" charset="0"/>
                <a:ea typeface="Quattrocento Sans" pitchFamily="34" charset="-122"/>
                <a:cs typeface="Quattrocento Sans" pitchFamily="34" charset="-120"/>
              </a:rPr>
              <a:t>Digital Health as Enabler</a:t>
            </a:r>
            <a:endParaRPr lang="en-US" sz="1600" dirty="0"/>
          </a:p>
          <a:p>
            <a:pPr algn="l">
              <a:lnSpc>
                <a:spcPct val="150000"/>
              </a:lnSpc>
              <a:spcBef>
                <a:spcPts val="600"/>
              </a:spcBef>
            </a:pPr>
            <a:r>
              <a:rPr lang="en-US" sz="1600" dirty="0">
                <a:solidFill>
                  <a:srgbClr val="2C2825"/>
                </a:solidFill>
                <a:latin typeface="Quattrocento Sans" pitchFamily="34" charset="0"/>
                <a:ea typeface="Quattrocento Sans" pitchFamily="34" charset="-122"/>
                <a:cs typeface="Quattrocento Sans" pitchFamily="34" charset="-120"/>
              </a:rPr>
              <a:t>Telehealth and digital platforms are breaking down barriers to integrated care. The NHS App now offers:</a:t>
            </a:r>
            <a:endParaRPr lang="en-US" sz="1600" dirty="0"/>
          </a:p>
          <a:p>
            <a:pPr algn="l">
              <a:lnSpc>
                <a:spcPct val="150000"/>
              </a:lnSpc>
              <a:spcBef>
                <a:spcPts val="4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Appointment booking and prescription management</a:t>
            </a:r>
            <a:endParaRPr lang="en-US" sz="1600" dirty="0"/>
          </a:p>
          <a:p>
            <a:pPr algn="l">
              <a:lnSpc>
                <a:spcPct val="150000"/>
              </a:lnSpc>
              <a:spcBef>
                <a:spcPts val="3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Video consultations with GPs and specialists</a:t>
            </a:r>
            <a:endParaRPr lang="en-US" sz="1600" dirty="0"/>
          </a:p>
          <a:p>
            <a:pPr algn="l">
              <a:lnSpc>
                <a:spcPct val="150000"/>
              </a:lnSpc>
              <a:spcBef>
                <a:spcPts val="300"/>
              </a:spcBef>
            </a:pPr>
            <a:r>
              <a:rPr lang="en-US" sz="1600" dirty="0">
                <a:solidFill>
                  <a:srgbClr val="D4A24A"/>
                </a:solidFill>
                <a:latin typeface="Quattrocento Sans" pitchFamily="34" charset="0"/>
                <a:ea typeface="Quattrocento Sans" pitchFamily="34" charset="-122"/>
                <a:cs typeface="Quattrocento Sans" pitchFamily="34" charset="-120"/>
              </a:rPr>
              <a:t>▸</a:t>
            </a:r>
            <a:r>
              <a:rPr lang="en-US" sz="1600" dirty="0">
                <a:solidFill>
                  <a:srgbClr val="2C2825"/>
                </a:solidFill>
                <a:latin typeface="Quattrocento Sans" pitchFamily="34" charset="0"/>
                <a:ea typeface="Quattrocento Sans" pitchFamily="34" charset="-122"/>
                <a:cs typeface="Quattrocento Sans" pitchFamily="34" charset="-120"/>
              </a:rPr>
              <a:t> Remote monitoring for long-term conditions</a:t>
            </a:r>
            <a:endParaRPr lang="en-US" sz="1600" dirty="0"/>
          </a:p>
        </p:txBody>
      </p:sp>
      <p:sp>
        <p:nvSpPr>
          <p:cNvPr id="11" name="Shape 9"/>
          <p:cNvSpPr/>
          <p:nvPr/>
        </p:nvSpPr>
        <p:spPr>
          <a:xfrm>
            <a:off x="8382000" y="6096000"/>
            <a:ext cx="7112000" cy="2413000"/>
          </a:xfrm>
          <a:prstGeom prst="rect">
            <a:avLst/>
          </a:prstGeom>
          <a:solidFill>
            <a:srgbClr val="5A7D5A">
              <a:alpha val="8235"/>
            </a:srgbClr>
          </a:solidFill>
          <a:ln/>
        </p:spPr>
        <p:txBody>
          <a:bodyPr/>
          <a:lstStyle/>
          <a:p>
            <a:endParaRPr lang="en-US"/>
          </a:p>
        </p:txBody>
      </p:sp>
      <p:sp>
        <p:nvSpPr>
          <p:cNvPr id="12" name="Text 10"/>
          <p:cNvSpPr/>
          <p:nvPr/>
        </p:nvSpPr>
        <p:spPr>
          <a:xfrm>
            <a:off x="8636000" y="6286500"/>
            <a:ext cx="6604000" cy="2032000"/>
          </a:xfrm>
          <a:prstGeom prst="rect">
            <a:avLst/>
          </a:prstGeom>
          <a:noFill/>
          <a:ln/>
        </p:spPr>
        <p:txBody>
          <a:bodyPr wrap="square" lIns="0" tIns="0" rIns="0" bIns="0" rtlCol="0" anchor="t"/>
          <a:lstStyle/>
          <a:p>
            <a:pPr algn="l">
              <a:lnSpc>
                <a:spcPct val="150000"/>
              </a:lnSpc>
            </a:pPr>
            <a:r>
              <a:rPr lang="en-US" sz="1500" b="1" dirty="0">
                <a:solidFill>
                  <a:srgbClr val="2C2825"/>
                </a:solidFill>
                <a:latin typeface="Quattrocento Sans" pitchFamily="34" charset="0"/>
                <a:ea typeface="Quattrocento Sans" pitchFamily="34" charset="-122"/>
                <a:cs typeface="Quattrocento Sans" pitchFamily="34" charset="-120"/>
              </a:rPr>
              <a:t>The Fundamental Shift</a:t>
            </a:r>
            <a:endParaRPr lang="en-US" sz="1500" dirty="0"/>
          </a:p>
          <a:p>
            <a:pPr algn="l">
              <a:lnSpc>
                <a:spcPct val="150000"/>
              </a:lnSpc>
              <a:spcBef>
                <a:spcPts val="600"/>
              </a:spcBef>
            </a:pPr>
            <a:r>
              <a:rPr lang="en-US" sz="1500" dirty="0">
                <a:solidFill>
                  <a:srgbClr val="2C2825"/>
                </a:solidFill>
                <a:latin typeface="Quattrocento Sans" pitchFamily="34" charset="0"/>
                <a:ea typeface="Quattrocento Sans" pitchFamily="34" charset="-122"/>
                <a:cs typeface="Quattrocento Sans" pitchFamily="34" charset="-120"/>
              </a:rPr>
              <a:t>From </a:t>
            </a:r>
            <a:r>
              <a:rPr lang="en-US" sz="1500" b="1" dirty="0">
                <a:solidFill>
                  <a:srgbClr val="2C2825"/>
                </a:solidFill>
                <a:latin typeface="Quattrocento Sans" pitchFamily="34" charset="0"/>
                <a:ea typeface="Quattrocento Sans" pitchFamily="34" charset="-122"/>
                <a:cs typeface="Quattrocento Sans" pitchFamily="34" charset="-120"/>
              </a:rPr>
              <a:t>siloed specialist care</a:t>
            </a:r>
            <a:r>
              <a:rPr lang="en-US" sz="1500" dirty="0">
                <a:solidFill>
                  <a:srgbClr val="2C2825"/>
                </a:solidFill>
                <a:latin typeface="Quattrocento Sans" pitchFamily="34" charset="0"/>
                <a:ea typeface="Quattrocento Sans" pitchFamily="34" charset="-122"/>
                <a:cs typeface="Quattrocento Sans" pitchFamily="34" charset="-120"/>
              </a:rPr>
              <a:t> → </a:t>
            </a:r>
            <a:r>
              <a:rPr lang="en-US" sz="1500" b="1" dirty="0">
                <a:solidFill>
                  <a:srgbClr val="2C2825"/>
                </a:solidFill>
                <a:latin typeface="Quattrocento Sans" pitchFamily="34" charset="0"/>
                <a:ea typeface="Quattrocento Sans" pitchFamily="34" charset="-122"/>
                <a:cs typeface="Quattrocento Sans" pitchFamily="34" charset="-120"/>
              </a:rPr>
              <a:t>coordinated whole-person care</a:t>
            </a:r>
            <a:endParaRPr lang="en-US" sz="1500" dirty="0"/>
          </a:p>
          <a:p>
            <a:pPr algn="l">
              <a:lnSpc>
                <a:spcPct val="150000"/>
              </a:lnSpc>
              <a:spcBef>
                <a:spcPts val="600"/>
              </a:spcBef>
            </a:pPr>
            <a:r>
              <a:rPr lang="en-US" sz="1500" dirty="0">
                <a:solidFill>
                  <a:srgbClr val="2C2825"/>
                </a:solidFill>
                <a:latin typeface="Quattrocento Sans" pitchFamily="34" charset="0"/>
                <a:ea typeface="Quattrocento Sans" pitchFamily="34" charset="-122"/>
                <a:cs typeface="Quattrocento Sans" pitchFamily="34" charset="-120"/>
              </a:rPr>
              <a:t>From </a:t>
            </a:r>
            <a:r>
              <a:rPr lang="en-US" sz="1500" b="1" dirty="0">
                <a:solidFill>
                  <a:srgbClr val="2C2825"/>
                </a:solidFill>
                <a:latin typeface="Quattrocento Sans" pitchFamily="34" charset="0"/>
                <a:ea typeface="Quattrocento Sans" pitchFamily="34" charset="-122"/>
                <a:cs typeface="Quattrocento Sans" pitchFamily="34" charset="-120"/>
              </a:rPr>
              <a:t>hospital-centric delivery</a:t>
            </a:r>
            <a:r>
              <a:rPr lang="en-US" sz="1500" dirty="0">
                <a:solidFill>
                  <a:srgbClr val="2C2825"/>
                </a:solidFill>
                <a:latin typeface="Quattrocento Sans" pitchFamily="34" charset="0"/>
                <a:ea typeface="Quattrocento Sans" pitchFamily="34" charset="-122"/>
                <a:cs typeface="Quattrocento Sans" pitchFamily="34" charset="-120"/>
              </a:rPr>
              <a:t> → </a:t>
            </a:r>
            <a:r>
              <a:rPr lang="en-US" sz="1500" b="1" dirty="0">
                <a:solidFill>
                  <a:srgbClr val="2C2825"/>
                </a:solidFill>
                <a:latin typeface="Quattrocento Sans" pitchFamily="34" charset="0"/>
                <a:ea typeface="Quattrocento Sans" pitchFamily="34" charset="-122"/>
                <a:cs typeface="Quattrocento Sans" pitchFamily="34" charset="-120"/>
              </a:rPr>
              <a:t>community-based prevention</a:t>
            </a:r>
            <a:endParaRPr lang="en-US" sz="1500" dirty="0"/>
          </a:p>
          <a:p>
            <a:pPr algn="l">
              <a:lnSpc>
                <a:spcPct val="150000"/>
              </a:lnSpc>
              <a:spcBef>
                <a:spcPts val="600"/>
              </a:spcBef>
            </a:pPr>
            <a:r>
              <a:rPr lang="en-US" sz="1500" dirty="0">
                <a:solidFill>
                  <a:srgbClr val="2C2825"/>
                </a:solidFill>
                <a:latin typeface="Quattrocento Sans" pitchFamily="34" charset="0"/>
                <a:ea typeface="Quattrocento Sans" pitchFamily="34" charset="-122"/>
                <a:cs typeface="Quattrocento Sans" pitchFamily="34" charset="-120"/>
              </a:rPr>
              <a:t>From </a:t>
            </a:r>
            <a:r>
              <a:rPr lang="en-US" sz="1500" b="1" dirty="0">
                <a:solidFill>
                  <a:srgbClr val="2C2825"/>
                </a:solidFill>
                <a:latin typeface="Quattrocento Sans" pitchFamily="34" charset="0"/>
                <a:ea typeface="Quattrocento Sans" pitchFamily="34" charset="-122"/>
                <a:cs typeface="Quattrocento Sans" pitchFamily="34" charset="-120"/>
              </a:rPr>
              <a:t>treating illness</a:t>
            </a:r>
            <a:r>
              <a:rPr lang="en-US" sz="1500" dirty="0">
                <a:solidFill>
                  <a:srgbClr val="2C2825"/>
                </a:solidFill>
                <a:latin typeface="Quattrocento Sans" pitchFamily="34" charset="0"/>
                <a:ea typeface="Quattrocento Sans" pitchFamily="34" charset="-122"/>
                <a:cs typeface="Quattrocento Sans" pitchFamily="34" charset="-120"/>
              </a:rPr>
              <a:t> → </a:t>
            </a:r>
            <a:r>
              <a:rPr lang="en-US" sz="1500" b="1" dirty="0">
                <a:solidFill>
                  <a:srgbClr val="2C2825"/>
                </a:solidFill>
                <a:latin typeface="Quattrocento Sans" pitchFamily="34" charset="0"/>
                <a:ea typeface="Quattrocento Sans" pitchFamily="34" charset="-122"/>
                <a:cs typeface="Quattrocento Sans" pitchFamily="34" charset="-120"/>
              </a:rPr>
              <a:t>creating health</a:t>
            </a:r>
            <a:endParaRPr lang="en-US" sz="1500" dirty="0"/>
          </a:p>
        </p:txBody>
      </p:sp>
      <p:sp>
        <p:nvSpPr>
          <p:cNvPr id="13" name="Shape 11"/>
          <p:cNvSpPr/>
          <p:nvPr/>
        </p:nvSpPr>
        <p:spPr>
          <a:xfrm>
            <a:off x="0" y="8636000"/>
            <a:ext cx="16256000" cy="508000"/>
          </a:xfrm>
          <a:prstGeom prst="rect">
            <a:avLst/>
          </a:prstGeom>
          <a:solidFill>
            <a:srgbClr val="2C2825"/>
          </a:solidFill>
          <a:ln/>
        </p:spPr>
        <p:txBody>
          <a:bodyPr/>
          <a:lstStyle/>
          <a:p>
            <a:endParaRPr lang="en-US"/>
          </a:p>
        </p:txBody>
      </p:sp>
      <p:sp>
        <p:nvSpPr>
          <p:cNvPr id="14" name="Text 12"/>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INTEGRATION &amp; THEORY   ·   CHAPTER 3   ·   CHAPTER 4</a:t>
            </a:r>
            <a:endParaRPr lang="en-US" sz="1100" dirty="0"/>
          </a:p>
        </p:txBody>
      </p:sp>
      <p:sp>
        <p:nvSpPr>
          <p:cNvPr id="15" name="Text 13"/>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09</a:t>
            </a:r>
            <a:endParaRPr lang="en-US" sz="11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02</a:t>
            </a:r>
            <a:endParaRPr lang="en-US" sz="1200" dirty="0"/>
          </a:p>
        </p:txBody>
      </p:sp>
      <p:sp>
        <p:nvSpPr>
          <p:cNvPr id="5" name="Text 3"/>
          <p:cNvSpPr/>
          <p:nvPr/>
        </p:nvSpPr>
        <p:spPr>
          <a:xfrm>
            <a:off x="1714500" y="533400"/>
            <a:ext cx="635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Theoretical Models of Health</a:t>
            </a:r>
            <a:endParaRPr lang="en-US" sz="2800" dirty="0"/>
          </a:p>
        </p:txBody>
      </p:sp>
      <p:sp>
        <p:nvSpPr>
          <p:cNvPr id="6" name="Shape 4"/>
          <p:cNvSpPr/>
          <p:nvPr/>
        </p:nvSpPr>
        <p:spPr>
          <a:xfrm>
            <a:off x="762000" y="1333500"/>
            <a:ext cx="4699000" cy="3175000"/>
          </a:xfrm>
          <a:prstGeom prst="rect">
            <a:avLst/>
          </a:prstGeom>
          <a:solidFill>
            <a:srgbClr val="B8623F">
              <a:alpha val="7059"/>
            </a:srgbClr>
          </a:solidFill>
          <a:ln/>
        </p:spPr>
        <p:txBody>
          <a:bodyPr/>
          <a:lstStyle/>
          <a:p>
            <a:endParaRPr lang="en-US"/>
          </a:p>
        </p:txBody>
      </p:sp>
      <p:sp>
        <p:nvSpPr>
          <p:cNvPr id="7" name="Shape 5"/>
          <p:cNvSpPr/>
          <p:nvPr/>
        </p:nvSpPr>
        <p:spPr>
          <a:xfrm>
            <a:off x="762000" y="1333500"/>
            <a:ext cx="4699000" cy="50800"/>
          </a:xfrm>
          <a:prstGeom prst="rect">
            <a:avLst/>
          </a:prstGeom>
          <a:solidFill>
            <a:srgbClr val="B8623F"/>
          </a:solidFill>
          <a:ln/>
        </p:spPr>
        <p:txBody>
          <a:bodyPr/>
          <a:lstStyle/>
          <a:p>
            <a:endParaRPr lang="en-US"/>
          </a:p>
        </p:txBody>
      </p:sp>
      <p:sp>
        <p:nvSpPr>
          <p:cNvPr id="8" name="Text 6"/>
          <p:cNvSpPr/>
          <p:nvPr/>
        </p:nvSpPr>
        <p:spPr>
          <a:xfrm>
            <a:off x="1016000" y="1549400"/>
            <a:ext cx="4191000" cy="355600"/>
          </a:xfrm>
          <a:prstGeom prst="rect">
            <a:avLst/>
          </a:prstGeom>
          <a:noFill/>
          <a:ln/>
        </p:spPr>
        <p:txBody>
          <a:bodyPr wrap="none" lIns="0" tIns="0" rIns="0" bIns="0" rtlCol="0" anchor="t"/>
          <a:lstStyle/>
          <a:p>
            <a:pPr algn="l">
              <a:lnSpc>
                <a:spcPct val="120000"/>
              </a:lnSpc>
            </a:pPr>
            <a:r>
              <a:rPr lang="en-US" sz="1800" dirty="0">
                <a:solidFill>
                  <a:srgbClr val="B8623F"/>
                </a:solidFill>
                <a:latin typeface="Oranienbaum" pitchFamily="34" charset="0"/>
                <a:ea typeface="Oranienbaum" pitchFamily="34" charset="-122"/>
                <a:cs typeface="Oranienbaum" pitchFamily="34" charset="-120"/>
              </a:rPr>
              <a:t>Biopsychosocial Model</a:t>
            </a:r>
            <a:endParaRPr lang="en-US" sz="1800" dirty="0"/>
          </a:p>
        </p:txBody>
      </p:sp>
      <p:sp>
        <p:nvSpPr>
          <p:cNvPr id="9" name="Text 7"/>
          <p:cNvSpPr/>
          <p:nvPr/>
        </p:nvSpPr>
        <p:spPr>
          <a:xfrm>
            <a:off x="1016000" y="1930400"/>
            <a:ext cx="4191000" cy="254000"/>
          </a:xfrm>
          <a:prstGeom prst="rect">
            <a:avLst/>
          </a:prstGeom>
          <a:noFill/>
          <a:ln/>
        </p:spPr>
        <p:txBody>
          <a:bodyPr wrap="none" lIns="0" tIns="0" rIns="0" bIns="0" rtlCol="0" anchor="t"/>
          <a:lstStyle/>
          <a:p>
            <a:pPr algn="l">
              <a:lnSpc>
                <a:spcPct val="120000"/>
              </a:lnSpc>
            </a:pPr>
            <a:r>
              <a:rPr lang="en-US" sz="1200" dirty="0">
                <a:solidFill>
                  <a:srgbClr val="8C8278"/>
                </a:solidFill>
                <a:latin typeface="Quattrocento Sans" pitchFamily="34" charset="0"/>
                <a:ea typeface="Quattrocento Sans" pitchFamily="34" charset="-122"/>
                <a:cs typeface="Quattrocento Sans" pitchFamily="34" charset="-120"/>
              </a:rPr>
              <a:t>Engel, 1977</a:t>
            </a:r>
            <a:endParaRPr lang="en-US" sz="1200" dirty="0"/>
          </a:p>
        </p:txBody>
      </p:sp>
      <p:sp>
        <p:nvSpPr>
          <p:cNvPr id="10" name="Text 8"/>
          <p:cNvSpPr/>
          <p:nvPr/>
        </p:nvSpPr>
        <p:spPr>
          <a:xfrm>
            <a:off x="1016000" y="2260600"/>
            <a:ext cx="4191000" cy="2095500"/>
          </a:xfrm>
          <a:prstGeom prst="rect">
            <a:avLst/>
          </a:prstGeom>
          <a:noFill/>
          <a:ln/>
        </p:spPr>
        <p:txBody>
          <a:bodyPr wrap="square" lIns="0" tIns="0" rIns="0" bIns="0" rtlCol="0" anchor="t"/>
          <a:lstStyle/>
          <a:p>
            <a:pPr algn="l">
              <a:lnSpc>
                <a:spcPct val="140000"/>
              </a:lnSpc>
            </a:pPr>
            <a:r>
              <a:rPr lang="en-US" sz="1300" dirty="0">
                <a:solidFill>
                  <a:srgbClr val="2C2825"/>
                </a:solidFill>
                <a:latin typeface="Quattrocento Sans" pitchFamily="34" charset="0"/>
                <a:ea typeface="Quattrocento Sans" pitchFamily="34" charset="-122"/>
                <a:cs typeface="Quattrocento Sans" pitchFamily="34" charset="-120"/>
              </a:rPr>
              <a:t>Integrates three dimensions:</a:t>
            </a:r>
            <a:endParaRPr lang="en-US" sz="1300" dirty="0"/>
          </a:p>
          <a:p>
            <a:pPr algn="l">
              <a:lnSpc>
                <a:spcPct val="140000"/>
              </a:lnSpc>
              <a:spcBef>
                <a:spcPts val="300"/>
              </a:spcBef>
            </a:pPr>
            <a:r>
              <a:rPr lang="en-US" sz="1300" b="1" dirty="0">
                <a:solidFill>
                  <a:srgbClr val="B8623F"/>
                </a:solidFill>
                <a:latin typeface="Quattrocento Sans" pitchFamily="34" charset="0"/>
                <a:ea typeface="Quattrocento Sans" pitchFamily="34" charset="-122"/>
                <a:cs typeface="Quattrocento Sans" pitchFamily="34" charset="-120"/>
              </a:rPr>
              <a:t>Bio</a:t>
            </a:r>
            <a:r>
              <a:rPr lang="en-US" sz="1300" dirty="0">
                <a:solidFill>
                  <a:srgbClr val="2C2825"/>
                </a:solidFill>
                <a:latin typeface="Quattrocento Sans" pitchFamily="34" charset="0"/>
                <a:ea typeface="Quattrocento Sans" pitchFamily="34" charset="-122"/>
                <a:cs typeface="Quattrocento Sans" pitchFamily="34" charset="-120"/>
              </a:rPr>
              <a:t> — Genetic, biochemical</a:t>
            </a:r>
            <a:endParaRPr lang="en-US" sz="1300" dirty="0"/>
          </a:p>
          <a:p>
            <a:pPr algn="l">
              <a:lnSpc>
                <a:spcPct val="140000"/>
              </a:lnSpc>
              <a:spcBef>
                <a:spcPts val="200"/>
              </a:spcBef>
            </a:pPr>
            <a:r>
              <a:rPr lang="en-US" sz="1300" b="1" dirty="0">
                <a:solidFill>
                  <a:srgbClr val="B8623F"/>
                </a:solidFill>
                <a:latin typeface="Quattrocento Sans" pitchFamily="34" charset="0"/>
                <a:ea typeface="Quattrocento Sans" pitchFamily="34" charset="-122"/>
                <a:cs typeface="Quattrocento Sans" pitchFamily="34" charset="-120"/>
              </a:rPr>
              <a:t>Psycho</a:t>
            </a:r>
            <a:r>
              <a:rPr lang="en-US" sz="1300" dirty="0">
                <a:solidFill>
                  <a:srgbClr val="2C2825"/>
                </a:solidFill>
                <a:latin typeface="Quattrocento Sans" pitchFamily="34" charset="0"/>
                <a:ea typeface="Quattrocento Sans" pitchFamily="34" charset="-122"/>
                <a:cs typeface="Quattrocento Sans" pitchFamily="34" charset="-120"/>
              </a:rPr>
              <a:t> — Thoughts, emotions</a:t>
            </a:r>
            <a:endParaRPr lang="en-US" sz="1300" dirty="0"/>
          </a:p>
          <a:p>
            <a:pPr algn="l">
              <a:lnSpc>
                <a:spcPct val="140000"/>
              </a:lnSpc>
              <a:spcBef>
                <a:spcPts val="200"/>
              </a:spcBef>
            </a:pPr>
            <a:r>
              <a:rPr lang="en-US" sz="1300" b="1" dirty="0">
                <a:solidFill>
                  <a:srgbClr val="B8623F"/>
                </a:solidFill>
                <a:latin typeface="Quattrocento Sans" pitchFamily="34" charset="0"/>
                <a:ea typeface="Quattrocento Sans" pitchFamily="34" charset="-122"/>
                <a:cs typeface="Quattrocento Sans" pitchFamily="34" charset="-120"/>
              </a:rPr>
              <a:t>Social</a:t>
            </a:r>
            <a:r>
              <a:rPr lang="en-US" sz="1300" dirty="0">
                <a:solidFill>
                  <a:srgbClr val="2C2825"/>
                </a:solidFill>
                <a:latin typeface="Quattrocento Sans" pitchFamily="34" charset="0"/>
                <a:ea typeface="Quattrocento Sans" pitchFamily="34" charset="-122"/>
                <a:cs typeface="Quattrocento Sans" pitchFamily="34" charset="-120"/>
              </a:rPr>
              <a:t> — Relationships, culture</a:t>
            </a:r>
            <a:endParaRPr lang="en-US" sz="1300" dirty="0"/>
          </a:p>
          <a:p>
            <a:pPr algn="l">
              <a:lnSpc>
                <a:spcPct val="140000"/>
              </a:lnSpc>
              <a:spcBef>
                <a:spcPts val="400"/>
              </a:spcBef>
            </a:pPr>
            <a:r>
              <a:rPr lang="en-US" sz="1300" i="1" dirty="0">
                <a:solidFill>
                  <a:srgbClr val="2C2825"/>
                </a:solidFill>
                <a:latin typeface="Quattrocento Sans" pitchFamily="34" charset="0"/>
                <a:ea typeface="Quattrocento Sans" pitchFamily="34" charset="-122"/>
                <a:cs typeface="Quattrocento Sans" pitchFamily="34" charset="-120"/>
              </a:rPr>
              <a:t>Dominant framework in health policy.</a:t>
            </a:r>
            <a:endParaRPr lang="en-US" sz="1300" dirty="0"/>
          </a:p>
        </p:txBody>
      </p:sp>
      <p:sp>
        <p:nvSpPr>
          <p:cNvPr id="11" name="Shape 9"/>
          <p:cNvSpPr/>
          <p:nvPr/>
        </p:nvSpPr>
        <p:spPr>
          <a:xfrm>
            <a:off x="5715000" y="1333500"/>
            <a:ext cx="4699000" cy="3175000"/>
          </a:xfrm>
          <a:prstGeom prst="rect">
            <a:avLst/>
          </a:prstGeom>
          <a:solidFill>
            <a:srgbClr val="5A7D5A">
              <a:alpha val="7059"/>
            </a:srgbClr>
          </a:solidFill>
          <a:ln/>
        </p:spPr>
        <p:txBody>
          <a:bodyPr/>
          <a:lstStyle/>
          <a:p>
            <a:endParaRPr lang="en-US"/>
          </a:p>
        </p:txBody>
      </p:sp>
      <p:sp>
        <p:nvSpPr>
          <p:cNvPr id="12" name="Shape 10"/>
          <p:cNvSpPr/>
          <p:nvPr/>
        </p:nvSpPr>
        <p:spPr>
          <a:xfrm>
            <a:off x="5715000" y="1333500"/>
            <a:ext cx="4699000" cy="50800"/>
          </a:xfrm>
          <a:prstGeom prst="rect">
            <a:avLst/>
          </a:prstGeom>
          <a:solidFill>
            <a:srgbClr val="5A7D5A"/>
          </a:solidFill>
          <a:ln/>
        </p:spPr>
        <p:txBody>
          <a:bodyPr/>
          <a:lstStyle/>
          <a:p>
            <a:endParaRPr lang="en-US"/>
          </a:p>
        </p:txBody>
      </p:sp>
      <p:sp>
        <p:nvSpPr>
          <p:cNvPr id="13" name="Text 11"/>
          <p:cNvSpPr/>
          <p:nvPr/>
        </p:nvSpPr>
        <p:spPr>
          <a:xfrm>
            <a:off x="5969000" y="1549400"/>
            <a:ext cx="4191000" cy="355600"/>
          </a:xfrm>
          <a:prstGeom prst="rect">
            <a:avLst/>
          </a:prstGeom>
          <a:noFill/>
          <a:ln/>
        </p:spPr>
        <p:txBody>
          <a:bodyPr wrap="none" lIns="0" tIns="0" rIns="0" bIns="0" rtlCol="0" anchor="t"/>
          <a:lstStyle/>
          <a:p>
            <a:pPr algn="l">
              <a:lnSpc>
                <a:spcPct val="120000"/>
              </a:lnSpc>
            </a:pPr>
            <a:r>
              <a:rPr lang="en-US" sz="1800" dirty="0">
                <a:solidFill>
                  <a:srgbClr val="5A7D5A"/>
                </a:solidFill>
                <a:latin typeface="Oranienbaum" pitchFamily="34" charset="0"/>
                <a:ea typeface="Oranienbaum" pitchFamily="34" charset="-122"/>
                <a:cs typeface="Oranienbaum" pitchFamily="34" charset="-120"/>
              </a:rPr>
              <a:t>Social Model (Rainbow)</a:t>
            </a:r>
            <a:endParaRPr lang="en-US" sz="1800" dirty="0"/>
          </a:p>
        </p:txBody>
      </p:sp>
      <p:sp>
        <p:nvSpPr>
          <p:cNvPr id="14" name="Text 12"/>
          <p:cNvSpPr/>
          <p:nvPr/>
        </p:nvSpPr>
        <p:spPr>
          <a:xfrm>
            <a:off x="5969000" y="1930400"/>
            <a:ext cx="4191000" cy="254000"/>
          </a:xfrm>
          <a:prstGeom prst="rect">
            <a:avLst/>
          </a:prstGeom>
          <a:noFill/>
          <a:ln/>
        </p:spPr>
        <p:txBody>
          <a:bodyPr wrap="none" lIns="0" tIns="0" rIns="0" bIns="0" rtlCol="0" anchor="t"/>
          <a:lstStyle/>
          <a:p>
            <a:pPr algn="l">
              <a:lnSpc>
                <a:spcPct val="120000"/>
              </a:lnSpc>
            </a:pPr>
            <a:r>
              <a:rPr lang="en-US" sz="1200" dirty="0">
                <a:solidFill>
                  <a:srgbClr val="8C8278"/>
                </a:solidFill>
                <a:latin typeface="Quattrocento Sans" pitchFamily="34" charset="0"/>
                <a:ea typeface="Quattrocento Sans" pitchFamily="34" charset="-122"/>
                <a:cs typeface="Quattrocento Sans" pitchFamily="34" charset="-120"/>
              </a:rPr>
              <a:t>Dahlgren &amp; Whitehead, 1991</a:t>
            </a:r>
            <a:endParaRPr lang="en-US" sz="1200" dirty="0"/>
          </a:p>
        </p:txBody>
      </p:sp>
      <p:sp>
        <p:nvSpPr>
          <p:cNvPr id="15" name="Text 13"/>
          <p:cNvSpPr/>
          <p:nvPr/>
        </p:nvSpPr>
        <p:spPr>
          <a:xfrm>
            <a:off x="5969000" y="2260600"/>
            <a:ext cx="4191000" cy="2095500"/>
          </a:xfrm>
          <a:prstGeom prst="rect">
            <a:avLst/>
          </a:prstGeom>
          <a:noFill/>
          <a:ln/>
        </p:spPr>
        <p:txBody>
          <a:bodyPr wrap="square" lIns="0" tIns="0" rIns="0" bIns="0" rtlCol="0" anchor="t"/>
          <a:lstStyle/>
          <a:p>
            <a:pPr algn="l">
              <a:lnSpc>
                <a:spcPct val="140000"/>
              </a:lnSpc>
            </a:pPr>
            <a:r>
              <a:rPr lang="en-US" sz="1300" dirty="0">
                <a:solidFill>
                  <a:srgbClr val="2C2825"/>
                </a:solidFill>
                <a:latin typeface="Quattrocento Sans" pitchFamily="34" charset="0"/>
                <a:ea typeface="Quattrocento Sans" pitchFamily="34" charset="-122"/>
                <a:cs typeface="Quattrocento Sans" pitchFamily="34" charset="-120"/>
              </a:rPr>
              <a:t>Layers of influence on health:</a:t>
            </a:r>
            <a:endParaRPr lang="en-US" sz="1300" dirty="0"/>
          </a:p>
          <a:p>
            <a:pPr algn="l">
              <a:lnSpc>
                <a:spcPct val="140000"/>
              </a:lnSpc>
              <a:spcBef>
                <a:spcPts val="3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Individual lifestyle factors</a:t>
            </a:r>
            <a:endParaRPr lang="en-US" sz="1300" dirty="0"/>
          </a:p>
          <a:p>
            <a:pPr algn="l">
              <a:lnSpc>
                <a:spcPct val="140000"/>
              </a:lnSpc>
              <a:spcBef>
                <a:spcPts val="2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Social &amp; community networks</a:t>
            </a:r>
            <a:endParaRPr lang="en-US" sz="1300" dirty="0"/>
          </a:p>
          <a:p>
            <a:pPr algn="l">
              <a:lnSpc>
                <a:spcPct val="140000"/>
              </a:lnSpc>
              <a:spcBef>
                <a:spcPts val="2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Living &amp; working conditions</a:t>
            </a:r>
            <a:endParaRPr lang="en-US" sz="1300" dirty="0"/>
          </a:p>
          <a:p>
            <a:pPr algn="l">
              <a:lnSpc>
                <a:spcPct val="140000"/>
              </a:lnSpc>
              <a:spcBef>
                <a:spcPts val="2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Socio-economic &amp; environmental</a:t>
            </a:r>
            <a:endParaRPr lang="en-US" sz="1300" dirty="0"/>
          </a:p>
          <a:p>
            <a:pPr algn="l">
              <a:lnSpc>
                <a:spcPct val="140000"/>
              </a:lnSpc>
              <a:spcBef>
                <a:spcPts val="400"/>
              </a:spcBef>
            </a:pPr>
            <a:r>
              <a:rPr lang="en-US" sz="1300" i="1" dirty="0">
                <a:solidFill>
                  <a:srgbClr val="2C2825"/>
                </a:solidFill>
                <a:latin typeface="Quattrocento Sans" pitchFamily="34" charset="0"/>
                <a:ea typeface="Quattrocento Sans" pitchFamily="34" charset="-122"/>
                <a:cs typeface="Quattrocento Sans" pitchFamily="34" charset="-120"/>
              </a:rPr>
              <a:t>Highlights structural determinants.</a:t>
            </a:r>
            <a:endParaRPr lang="en-US" sz="1300" dirty="0"/>
          </a:p>
        </p:txBody>
      </p:sp>
      <p:sp>
        <p:nvSpPr>
          <p:cNvPr id="16" name="Shape 14"/>
          <p:cNvSpPr/>
          <p:nvPr/>
        </p:nvSpPr>
        <p:spPr>
          <a:xfrm>
            <a:off x="10668000" y="1333500"/>
            <a:ext cx="4826000" cy="3175000"/>
          </a:xfrm>
          <a:prstGeom prst="rect">
            <a:avLst/>
          </a:prstGeom>
          <a:solidFill>
            <a:srgbClr val="D4A24A">
              <a:alpha val="7059"/>
            </a:srgbClr>
          </a:solidFill>
          <a:ln/>
        </p:spPr>
        <p:txBody>
          <a:bodyPr/>
          <a:lstStyle/>
          <a:p>
            <a:endParaRPr lang="en-US"/>
          </a:p>
        </p:txBody>
      </p:sp>
      <p:sp>
        <p:nvSpPr>
          <p:cNvPr id="17" name="Shape 15"/>
          <p:cNvSpPr/>
          <p:nvPr/>
        </p:nvSpPr>
        <p:spPr>
          <a:xfrm>
            <a:off x="10668000" y="1333500"/>
            <a:ext cx="4826000" cy="50800"/>
          </a:xfrm>
          <a:prstGeom prst="rect">
            <a:avLst/>
          </a:prstGeom>
          <a:solidFill>
            <a:srgbClr val="D4A24A"/>
          </a:solidFill>
          <a:ln/>
        </p:spPr>
        <p:txBody>
          <a:bodyPr/>
          <a:lstStyle/>
          <a:p>
            <a:endParaRPr lang="en-US"/>
          </a:p>
        </p:txBody>
      </p:sp>
      <p:sp>
        <p:nvSpPr>
          <p:cNvPr id="18" name="Text 16"/>
          <p:cNvSpPr/>
          <p:nvPr/>
        </p:nvSpPr>
        <p:spPr>
          <a:xfrm>
            <a:off x="10922000" y="1549400"/>
            <a:ext cx="4318000" cy="355600"/>
          </a:xfrm>
          <a:prstGeom prst="rect">
            <a:avLst/>
          </a:prstGeom>
          <a:noFill/>
          <a:ln/>
        </p:spPr>
        <p:txBody>
          <a:bodyPr wrap="none" lIns="0" tIns="0" rIns="0" bIns="0" rtlCol="0" anchor="t"/>
          <a:lstStyle/>
          <a:p>
            <a:pPr algn="l">
              <a:lnSpc>
                <a:spcPct val="120000"/>
              </a:lnSpc>
            </a:pPr>
            <a:r>
              <a:rPr lang="en-US" sz="1800" dirty="0">
                <a:solidFill>
                  <a:srgbClr val="D4A24A"/>
                </a:solidFill>
                <a:latin typeface="Oranienbaum" pitchFamily="34" charset="0"/>
                <a:ea typeface="Oranienbaum" pitchFamily="34" charset="-122"/>
                <a:cs typeface="Oranienbaum" pitchFamily="34" charset="-120"/>
              </a:rPr>
              <a:t>Salutogenic Model</a:t>
            </a:r>
            <a:endParaRPr lang="en-US" sz="1800" dirty="0"/>
          </a:p>
        </p:txBody>
      </p:sp>
      <p:sp>
        <p:nvSpPr>
          <p:cNvPr id="19" name="Text 17"/>
          <p:cNvSpPr/>
          <p:nvPr/>
        </p:nvSpPr>
        <p:spPr>
          <a:xfrm>
            <a:off x="10922000" y="1930400"/>
            <a:ext cx="4318000" cy="254000"/>
          </a:xfrm>
          <a:prstGeom prst="rect">
            <a:avLst/>
          </a:prstGeom>
          <a:noFill/>
          <a:ln/>
        </p:spPr>
        <p:txBody>
          <a:bodyPr wrap="none" lIns="0" tIns="0" rIns="0" bIns="0" rtlCol="0" anchor="t"/>
          <a:lstStyle/>
          <a:p>
            <a:pPr algn="l">
              <a:lnSpc>
                <a:spcPct val="120000"/>
              </a:lnSpc>
            </a:pPr>
            <a:r>
              <a:rPr lang="en-US" sz="1200" dirty="0">
                <a:solidFill>
                  <a:srgbClr val="8C8278"/>
                </a:solidFill>
                <a:latin typeface="Quattrocento Sans" pitchFamily="34" charset="0"/>
                <a:ea typeface="Quattrocento Sans" pitchFamily="34" charset="-122"/>
                <a:cs typeface="Quattrocento Sans" pitchFamily="34" charset="-120"/>
              </a:rPr>
              <a:t>Antonovsky, 1979</a:t>
            </a:r>
            <a:endParaRPr lang="en-US" sz="1200" dirty="0"/>
          </a:p>
        </p:txBody>
      </p:sp>
      <p:sp>
        <p:nvSpPr>
          <p:cNvPr id="20" name="Text 18"/>
          <p:cNvSpPr/>
          <p:nvPr/>
        </p:nvSpPr>
        <p:spPr>
          <a:xfrm>
            <a:off x="10922000" y="2260600"/>
            <a:ext cx="4318000" cy="2095500"/>
          </a:xfrm>
          <a:prstGeom prst="rect">
            <a:avLst/>
          </a:prstGeom>
          <a:noFill/>
          <a:ln/>
        </p:spPr>
        <p:txBody>
          <a:bodyPr wrap="square" lIns="0" tIns="0" rIns="0" bIns="0" rtlCol="0" anchor="t"/>
          <a:lstStyle/>
          <a:p>
            <a:pPr algn="l">
              <a:lnSpc>
                <a:spcPct val="135000"/>
              </a:lnSpc>
            </a:pPr>
            <a:r>
              <a:rPr lang="en-US" sz="1200" dirty="0">
                <a:solidFill>
                  <a:srgbClr val="2C2825"/>
                </a:solidFill>
                <a:latin typeface="Quattrocento Sans" pitchFamily="34" charset="0"/>
                <a:ea typeface="Quattrocento Sans" pitchFamily="34" charset="-122"/>
                <a:cs typeface="Quattrocento Sans" pitchFamily="34" charset="-120"/>
              </a:rPr>
              <a:t>Focuses on factors that </a:t>
            </a:r>
            <a:r>
              <a:rPr lang="en-US" sz="1200" b="1" dirty="0">
                <a:solidFill>
                  <a:srgbClr val="2C2825"/>
                </a:solidFill>
                <a:latin typeface="Quattrocento Sans" pitchFamily="34" charset="0"/>
                <a:ea typeface="Quattrocento Sans" pitchFamily="34" charset="-122"/>
                <a:cs typeface="Quattrocento Sans" pitchFamily="34" charset="-120"/>
              </a:rPr>
              <a:t>support health</a:t>
            </a:r>
            <a:r>
              <a:rPr lang="en-US" sz="1200" dirty="0">
                <a:solidFill>
                  <a:srgbClr val="2C2825"/>
                </a:solidFill>
                <a:latin typeface="Quattrocento Sans" pitchFamily="34" charset="0"/>
                <a:ea typeface="Quattrocento Sans" pitchFamily="34" charset="-122"/>
                <a:cs typeface="Quattrocento Sans" pitchFamily="34" charset="-120"/>
              </a:rPr>
              <a:t>:</a:t>
            </a:r>
            <a:endParaRPr lang="en-US" sz="1200" dirty="0"/>
          </a:p>
          <a:p>
            <a:pPr algn="l">
              <a:lnSpc>
                <a:spcPct val="135000"/>
              </a:lnSpc>
              <a:spcBef>
                <a:spcPts val="300"/>
              </a:spcBef>
            </a:pPr>
            <a:r>
              <a:rPr lang="en-US" sz="1200" b="1" dirty="0">
                <a:solidFill>
                  <a:srgbClr val="2C2825"/>
                </a:solidFill>
                <a:latin typeface="Quattrocento Sans" pitchFamily="34" charset="0"/>
                <a:ea typeface="Quattrocento Sans" pitchFamily="34" charset="-122"/>
                <a:cs typeface="Quattrocento Sans" pitchFamily="34" charset="-120"/>
              </a:rPr>
              <a:t>Sense of Coherence</a:t>
            </a:r>
            <a:r>
              <a:rPr lang="en-US" sz="1200" dirty="0">
                <a:solidFill>
                  <a:srgbClr val="2C2825"/>
                </a:solidFill>
                <a:latin typeface="Quattrocento Sans" pitchFamily="34" charset="0"/>
                <a:ea typeface="Quattrocento Sans" pitchFamily="34" charset="-122"/>
                <a:cs typeface="Quattrocento Sans" pitchFamily="34" charset="-120"/>
              </a:rPr>
              <a:t> — understanding and managing life's challenges.</a:t>
            </a:r>
            <a:endParaRPr lang="en-US" sz="1200" dirty="0"/>
          </a:p>
          <a:p>
            <a:pPr algn="l">
              <a:lnSpc>
                <a:spcPct val="135000"/>
              </a:lnSpc>
              <a:spcBef>
                <a:spcPts val="300"/>
              </a:spcBef>
            </a:pPr>
            <a:r>
              <a:rPr lang="en-US" sz="1200" b="1" dirty="0">
                <a:solidFill>
                  <a:srgbClr val="2C2825"/>
                </a:solidFill>
                <a:latin typeface="Quattrocento Sans" pitchFamily="34" charset="0"/>
                <a:ea typeface="Quattrocento Sans" pitchFamily="34" charset="-122"/>
                <a:cs typeface="Quattrocento Sans" pitchFamily="34" charset="-120"/>
              </a:rPr>
              <a:t>Resistance Resources</a:t>
            </a:r>
            <a:r>
              <a:rPr lang="en-US" sz="1200" dirty="0">
                <a:solidFill>
                  <a:srgbClr val="2C2825"/>
                </a:solidFill>
                <a:latin typeface="Quattrocento Sans" pitchFamily="34" charset="0"/>
                <a:ea typeface="Quattrocento Sans" pitchFamily="34" charset="-122"/>
                <a:cs typeface="Quattrocento Sans" pitchFamily="34" charset="-120"/>
              </a:rPr>
              <a:t> — coping capacity, social support.</a:t>
            </a:r>
            <a:endParaRPr lang="en-US" sz="1200" dirty="0"/>
          </a:p>
          <a:p>
            <a:pPr algn="l">
              <a:lnSpc>
                <a:spcPct val="135000"/>
              </a:lnSpc>
              <a:spcBef>
                <a:spcPts val="400"/>
              </a:spcBef>
            </a:pPr>
            <a:r>
              <a:rPr lang="en-US" sz="1200" i="1" dirty="0">
                <a:solidFill>
                  <a:srgbClr val="2C2825"/>
                </a:solidFill>
                <a:latin typeface="Quattrocento Sans" pitchFamily="34" charset="0"/>
                <a:ea typeface="Quattrocento Sans" pitchFamily="34" charset="-122"/>
                <a:cs typeface="Quattrocento Sans" pitchFamily="34" charset="-120"/>
              </a:rPr>
              <a:t>Shifts focus from risk to resilience.</a:t>
            </a:r>
            <a:endParaRPr lang="en-US" sz="1200" dirty="0"/>
          </a:p>
        </p:txBody>
      </p:sp>
      <p:sp>
        <p:nvSpPr>
          <p:cNvPr id="21" name="Text 19"/>
          <p:cNvSpPr/>
          <p:nvPr/>
        </p:nvSpPr>
        <p:spPr>
          <a:xfrm>
            <a:off x="762000" y="4800600"/>
            <a:ext cx="3810000" cy="3556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Critical Comparison</a:t>
            </a:r>
            <a:endParaRPr lang="en-US" sz="1800" dirty="0"/>
          </a:p>
        </p:txBody>
      </p:sp>
      <p:graphicFrame>
        <p:nvGraphicFramePr>
          <p:cNvPr id="22" name="Table 0"/>
          <p:cNvGraphicFramePr>
            <a:graphicFrameLocks noGrp="1"/>
          </p:cNvGraphicFramePr>
          <p:nvPr>
            <p:extLst>
              <p:ext uri="{D42A27DB-BD31-4B8C-83A1-F6EECF244321}">
                <p14:modId xmlns:p14="http://schemas.microsoft.com/office/powerpoint/2010/main" val="1579011935"/>
              </p:ext>
            </p:extLst>
          </p:nvPr>
        </p:nvGraphicFramePr>
        <p:xfrm>
          <a:off x="762000" y="5270500"/>
          <a:ext cx="14732000" cy="3111498"/>
        </p:xfrm>
        <a:graphic>
          <a:graphicData uri="http://schemas.openxmlformats.org/drawingml/2006/table">
            <a:tbl>
              <a:tblPr/>
              <a:tblGrid>
                <a:gridCol w="3241040">
                  <a:extLst>
                    <a:ext uri="{9D8B030D-6E8A-4147-A177-3AD203B41FA5}">
                      <a16:colId xmlns:a16="http://schemas.microsoft.com/office/drawing/2014/main" val="20000"/>
                    </a:ext>
                  </a:extLst>
                </a:gridCol>
                <a:gridCol w="3830320">
                  <a:extLst>
                    <a:ext uri="{9D8B030D-6E8A-4147-A177-3AD203B41FA5}">
                      <a16:colId xmlns:a16="http://schemas.microsoft.com/office/drawing/2014/main" val="20001"/>
                    </a:ext>
                  </a:extLst>
                </a:gridCol>
                <a:gridCol w="3830320">
                  <a:extLst>
                    <a:ext uri="{9D8B030D-6E8A-4147-A177-3AD203B41FA5}">
                      <a16:colId xmlns:a16="http://schemas.microsoft.com/office/drawing/2014/main" val="20002"/>
                    </a:ext>
                  </a:extLst>
                </a:gridCol>
                <a:gridCol w="3830320">
                  <a:extLst>
                    <a:ext uri="{9D8B030D-6E8A-4147-A177-3AD203B41FA5}">
                      <a16:colId xmlns:a16="http://schemas.microsoft.com/office/drawing/2014/main" val="20003"/>
                    </a:ext>
                  </a:extLst>
                </a:gridCol>
              </a:tblGrid>
              <a:tr h="560070">
                <a:tc>
                  <a:txBody>
                    <a:bodyPr/>
                    <a:lstStyle/>
                    <a:p>
                      <a:pPr algn="ctr"/>
                      <a:r>
                        <a:rPr lang="en-US" sz="1600" b="1" dirty="0">
                          <a:solidFill>
                            <a:srgbClr val="FFFFFF"/>
                          </a:solidFill>
                          <a:latin typeface="Quattrocento Sans" pitchFamily="34" charset="0"/>
                          <a:ea typeface="Quattrocento Sans" pitchFamily="34" charset="-122"/>
                          <a:cs typeface="Quattrocento Sans" pitchFamily="34" charset="-120"/>
                        </a:rPr>
                        <a:t>Dimension</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25400" cap="flat" cmpd="sng" algn="ctr">
                      <a:solidFill>
                        <a:srgbClr val="B8623F"/>
                      </a:solidFill>
                      <a:prstDash val="solid"/>
                      <a:round/>
                      <a:headEnd type="none" w="med" len="med"/>
                      <a:tailEnd type="none" w="med" len="med"/>
                    </a:lnT>
                    <a:lnB w="12700" cap="flat" cmpd="sng" algn="ctr">
                      <a:solidFill>
                        <a:srgbClr val="B8623F"/>
                      </a:solidFill>
                      <a:prstDash val="solid"/>
                      <a:round/>
                      <a:headEnd type="none" w="med" len="med"/>
                      <a:tailEnd type="none" w="med" len="med"/>
                    </a:lnB>
                    <a:solidFill>
                      <a:srgbClr val="B8623F"/>
                    </a:solidFill>
                  </a:tcPr>
                </a:tc>
                <a:tc>
                  <a:txBody>
                    <a:bodyPr/>
                    <a:lstStyle/>
                    <a:p>
                      <a:pPr algn="ctr"/>
                      <a:r>
                        <a:rPr lang="en-US" sz="1600" b="1" dirty="0">
                          <a:solidFill>
                            <a:srgbClr val="FFFFFF"/>
                          </a:solidFill>
                          <a:latin typeface="Quattrocento Sans" pitchFamily="34" charset="0"/>
                          <a:ea typeface="Quattrocento Sans" pitchFamily="34" charset="-122"/>
                          <a:cs typeface="Quattrocento Sans" pitchFamily="34" charset="-120"/>
                        </a:rPr>
                        <a:t>Biomedical</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25400" cap="flat" cmpd="sng" algn="ctr">
                      <a:solidFill>
                        <a:srgbClr val="B8623F"/>
                      </a:solidFill>
                      <a:prstDash val="solid"/>
                      <a:round/>
                      <a:headEnd type="none" w="med" len="med"/>
                      <a:tailEnd type="none" w="med" len="med"/>
                    </a:lnT>
                    <a:lnB w="12700" cap="flat" cmpd="sng" algn="ctr">
                      <a:solidFill>
                        <a:srgbClr val="B8623F"/>
                      </a:solidFill>
                      <a:prstDash val="solid"/>
                      <a:round/>
                      <a:headEnd type="none" w="med" len="med"/>
                      <a:tailEnd type="none" w="med" len="med"/>
                    </a:lnB>
                    <a:solidFill>
                      <a:srgbClr val="B8623F"/>
                    </a:solidFill>
                  </a:tcPr>
                </a:tc>
                <a:tc>
                  <a:txBody>
                    <a:bodyPr/>
                    <a:lstStyle/>
                    <a:p>
                      <a:pPr algn="ctr"/>
                      <a:r>
                        <a:rPr lang="en-US" sz="1600" b="1" dirty="0">
                          <a:solidFill>
                            <a:srgbClr val="FFFFFF"/>
                          </a:solidFill>
                          <a:latin typeface="Quattrocento Sans" pitchFamily="34" charset="0"/>
                          <a:ea typeface="Quattrocento Sans" pitchFamily="34" charset="-122"/>
                          <a:cs typeface="Quattrocento Sans" pitchFamily="34" charset="-120"/>
                        </a:rPr>
                        <a:t>Biopsychosocial</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25400" cap="flat" cmpd="sng" algn="ctr">
                      <a:solidFill>
                        <a:srgbClr val="B8623F"/>
                      </a:solidFill>
                      <a:prstDash val="solid"/>
                      <a:round/>
                      <a:headEnd type="none" w="med" len="med"/>
                      <a:tailEnd type="none" w="med" len="med"/>
                    </a:lnT>
                    <a:lnB w="12700" cap="flat" cmpd="sng" algn="ctr">
                      <a:solidFill>
                        <a:srgbClr val="B8623F"/>
                      </a:solidFill>
                      <a:prstDash val="solid"/>
                      <a:round/>
                      <a:headEnd type="none" w="med" len="med"/>
                      <a:tailEnd type="none" w="med" len="med"/>
                    </a:lnB>
                    <a:solidFill>
                      <a:srgbClr val="B8623F"/>
                    </a:solidFill>
                  </a:tcPr>
                </a:tc>
                <a:tc>
                  <a:txBody>
                    <a:bodyPr/>
                    <a:lstStyle/>
                    <a:p>
                      <a:pPr algn="ctr"/>
                      <a:r>
                        <a:rPr lang="en-US" sz="1600" b="1" dirty="0">
                          <a:solidFill>
                            <a:srgbClr val="FFFFFF"/>
                          </a:solidFill>
                          <a:latin typeface="Quattrocento Sans" pitchFamily="34" charset="0"/>
                          <a:ea typeface="Quattrocento Sans" pitchFamily="34" charset="-122"/>
                          <a:cs typeface="Quattrocento Sans" pitchFamily="34" charset="-120"/>
                        </a:rPr>
                        <a:t>Social Ecological</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25400" cap="flat" cmpd="sng" algn="ctr">
                      <a:solidFill>
                        <a:srgbClr val="B8623F"/>
                      </a:solidFill>
                      <a:prstDash val="solid"/>
                      <a:round/>
                      <a:headEnd type="none" w="med" len="med"/>
                      <a:tailEnd type="none" w="med" len="med"/>
                    </a:lnT>
                    <a:lnB w="12700" cap="flat" cmpd="sng" algn="ctr">
                      <a:solidFill>
                        <a:srgbClr val="B8623F"/>
                      </a:solidFill>
                      <a:prstDash val="solid"/>
                      <a:round/>
                      <a:headEnd type="none" w="med" len="med"/>
                      <a:tailEnd type="none" w="med" len="med"/>
                    </a:lnB>
                    <a:solidFill>
                      <a:srgbClr val="B8623F"/>
                    </a:solidFill>
                  </a:tcPr>
                </a:tc>
                <a:extLst>
                  <a:ext uri="{0D108BD9-81ED-4DB2-BD59-A6C34878D82A}">
                    <a16:rowId xmlns:a16="http://schemas.microsoft.com/office/drawing/2014/main" val="10000"/>
                  </a:ext>
                </a:extLst>
              </a:tr>
              <a:tr h="637857">
                <a:tc>
                  <a:txBody>
                    <a:bodyPr/>
                    <a:lstStyle/>
                    <a:p>
                      <a:pPr algn="ctr"/>
                      <a:r>
                        <a:rPr lang="en-US" sz="1600" b="1" dirty="0">
                          <a:solidFill>
                            <a:srgbClr val="2C2825"/>
                          </a:solidFill>
                          <a:latin typeface="Quattrocento Sans" pitchFamily="34" charset="0"/>
                          <a:ea typeface="Quattrocento Sans" pitchFamily="34" charset="-122"/>
                          <a:cs typeface="Quattrocento Sans" pitchFamily="34" charset="-120"/>
                        </a:rPr>
                        <a:t>Focus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B8623F"/>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Disease, pathology</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B8623F"/>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Interplay of bio, psycho, social</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B8623F"/>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Structural determinants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B8623F"/>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37857">
                <a:tc>
                  <a:txBody>
                    <a:bodyPr/>
                    <a:lstStyle/>
                    <a:p>
                      <a:pPr algn="ctr"/>
                      <a:r>
                        <a:rPr lang="en-US" sz="1600" b="1" dirty="0">
                          <a:solidFill>
                            <a:srgbClr val="2C2825"/>
                          </a:solidFill>
                          <a:latin typeface="Quattrocento Sans" pitchFamily="34" charset="0"/>
                          <a:ea typeface="Quattrocento Sans" pitchFamily="34" charset="-122"/>
                          <a:cs typeface="Quattrocento Sans" pitchFamily="34" charset="-120"/>
                        </a:rPr>
                        <a:t>Strength</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Scientific rigour, evidence-based treatment</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Holistic, person-centred</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Addresses health inequalities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extLst>
                  <a:ext uri="{0D108BD9-81ED-4DB2-BD59-A6C34878D82A}">
                    <a16:rowId xmlns:a16="http://schemas.microsoft.com/office/drawing/2014/main" val="10002"/>
                  </a:ext>
                </a:extLst>
              </a:tr>
              <a:tr h="637857">
                <a:tc>
                  <a:txBody>
                    <a:bodyPr/>
                    <a:lstStyle/>
                    <a:p>
                      <a:pPr algn="ctr"/>
                      <a:r>
                        <a:rPr lang="en-US" sz="1600" b="1" dirty="0">
                          <a:solidFill>
                            <a:srgbClr val="2C2825"/>
                          </a:solidFill>
                          <a:latin typeface="Quattrocento Sans" pitchFamily="34" charset="0"/>
                          <a:ea typeface="Quattrocento Sans" pitchFamily="34" charset="-122"/>
                          <a:cs typeface="Quattrocento Sans" pitchFamily="34" charset="-120"/>
                        </a:rPr>
                        <a:t>Limitation</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Ignores psychosocial factors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Complex to implement</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Less individual focus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37857">
                <a:tc>
                  <a:txBody>
                    <a:bodyPr/>
                    <a:lstStyle/>
                    <a:p>
                      <a:pPr algn="ctr"/>
                      <a:r>
                        <a:rPr lang="en-US" sz="1600" b="1" dirty="0">
                          <a:solidFill>
                            <a:srgbClr val="2C2825"/>
                          </a:solidFill>
                          <a:latin typeface="Quattrocento Sans" pitchFamily="34" charset="0"/>
                          <a:ea typeface="Quattrocento Sans" pitchFamily="34" charset="-122"/>
                          <a:cs typeface="Quattrocento Sans" pitchFamily="34" charset="-120"/>
                        </a:rPr>
                        <a:t>Policy Fit</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Traditional NHS services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Integrated care models</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tc>
                  <a:txBody>
                    <a:bodyPr/>
                    <a:lstStyle/>
                    <a:p>
                      <a:pPr algn="ctr"/>
                      <a:r>
                        <a:rPr lang="en-US" sz="1600" dirty="0">
                          <a:solidFill>
                            <a:srgbClr val="2C2825"/>
                          </a:solidFill>
                          <a:latin typeface="Quattrocento Sans" pitchFamily="34" charset="0"/>
                          <a:ea typeface="Quattrocento Sans" pitchFamily="34" charset="-122"/>
                          <a:cs typeface="Quattrocento Sans" pitchFamily="34" charset="-120"/>
                        </a:rPr>
                        <a:t>Public health strategy</a:t>
                      </a:r>
                      <a:endParaRPr lang="en-US" sz="1600" dirty="0">
                        <a:latin typeface="Quattrocento Sans" charset="0"/>
                        <a:ea typeface="Quattrocento Sans" charset="0"/>
                        <a:cs typeface="Quattrocento Sans" charset="0"/>
                      </a:endParaRPr>
                    </a:p>
                  </a:txBody>
                  <a:tcPr marL="54864" marR="54864" marT="0" marB="0" anchor="ctr">
                    <a:lnL w="0" cap="flat" cmpd="sng" algn="ctr">
                      <a:noFill/>
                    </a:lnL>
                    <a:lnR w="0" cap="flat" cmpd="sng" algn="ctr">
                      <a:noFill/>
                    </a:lnR>
                    <a:lnT w="12700" cap="flat" cmpd="sng" algn="ctr">
                      <a:solidFill>
                        <a:srgbClr val="E0D8CC"/>
                      </a:solidFill>
                      <a:prstDash val="solid"/>
                      <a:round/>
                      <a:headEnd type="none" w="med" len="med"/>
                      <a:tailEnd type="none" w="med" len="med"/>
                    </a:lnT>
                    <a:lnB w="12700" cap="flat" cmpd="sng" algn="ctr">
                      <a:solidFill>
                        <a:srgbClr val="E0D8CC"/>
                      </a:solidFill>
                      <a:prstDash val="solid"/>
                      <a:round/>
                      <a:headEnd type="none" w="med" len="med"/>
                      <a:tailEnd type="none" w="med" len="med"/>
                    </a:lnB>
                    <a:solidFill>
                      <a:srgbClr val="F5F0E8"/>
                    </a:solidFill>
                  </a:tcPr>
                </a:tc>
                <a:extLst>
                  <a:ext uri="{0D108BD9-81ED-4DB2-BD59-A6C34878D82A}">
                    <a16:rowId xmlns:a16="http://schemas.microsoft.com/office/drawing/2014/main" val="10004"/>
                  </a:ext>
                </a:extLst>
              </a:tr>
            </a:tbl>
          </a:graphicData>
        </a:graphic>
      </p:graphicFrame>
      <p:sp>
        <p:nvSpPr>
          <p:cNvPr id="23" name="Shape 20"/>
          <p:cNvSpPr/>
          <p:nvPr/>
        </p:nvSpPr>
        <p:spPr>
          <a:xfrm>
            <a:off x="0" y="8636000"/>
            <a:ext cx="16256000" cy="508000"/>
          </a:xfrm>
          <a:prstGeom prst="rect">
            <a:avLst/>
          </a:prstGeom>
          <a:solidFill>
            <a:srgbClr val="2C2825"/>
          </a:solidFill>
          <a:ln/>
        </p:spPr>
        <p:txBody>
          <a:bodyPr/>
          <a:lstStyle/>
          <a:p>
            <a:endParaRPr lang="en-US"/>
          </a:p>
        </p:txBody>
      </p:sp>
      <p:sp>
        <p:nvSpPr>
          <p:cNvPr id="24" name="Text 21"/>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INTEGRATION &amp; THEORY   ·   CHAPTER 3   ·   CHAPTER 4</a:t>
            </a:r>
            <a:endParaRPr lang="en-US" sz="1100" dirty="0"/>
          </a:p>
        </p:txBody>
      </p:sp>
      <p:sp>
        <p:nvSpPr>
          <p:cNvPr id="25" name="Text 22"/>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10</a:t>
            </a:r>
            <a:endParaRPr lang="en-US" sz="11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https://kimi-img.moonshot.cn/pub/slides/okc/dtsyz22zpitzs/mnt/agents/output/bmhp6030_presentation/images/sustainable_healthcare.png"/>
          <p:cNvPicPr>
            <a:picLocks noChangeAspect="1"/>
          </p:cNvPicPr>
          <p:nvPr/>
        </p:nvPicPr>
        <p:blipFill>
          <a:blip r:embed="rId3"/>
          <a:srcRect t="781" b="781"/>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2C2825">
                  <a:alpha val="90000"/>
                </a:srgbClr>
              </a:gs>
              <a:gs pos="60000">
                <a:srgbClr val="2C2825">
                  <a:alpha val="80000"/>
                </a:srgbClr>
              </a:gs>
              <a:gs pos="100000">
                <a:srgbClr val="2C2825">
                  <a:alpha val="5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1016000" y="2032000"/>
            <a:ext cx="2540000" cy="1270000"/>
          </a:xfrm>
          <a:prstGeom prst="rect">
            <a:avLst/>
          </a:prstGeom>
          <a:noFill/>
          <a:ln/>
        </p:spPr>
        <p:txBody>
          <a:bodyPr wrap="none" lIns="0" tIns="0" rIns="0" bIns="0" rtlCol="0" anchor="t"/>
          <a:lstStyle/>
          <a:p>
            <a:pPr algn="l">
              <a:lnSpc>
                <a:spcPct val="120000"/>
              </a:lnSpc>
            </a:pPr>
            <a:r>
              <a:rPr lang="en-US" sz="9600" dirty="0">
                <a:solidFill>
                  <a:srgbClr val="B8623F"/>
                </a:solidFill>
                <a:latin typeface="Oranienbaum" pitchFamily="34" charset="0"/>
                <a:ea typeface="Oranienbaum" pitchFamily="34" charset="-122"/>
                <a:cs typeface="Oranienbaum" pitchFamily="34" charset="-120"/>
              </a:rPr>
              <a:t>03</a:t>
            </a:r>
            <a:endParaRPr lang="en-US" sz="9600" dirty="0"/>
          </a:p>
        </p:txBody>
      </p:sp>
      <p:sp>
        <p:nvSpPr>
          <p:cNvPr id="5" name="Shape 2"/>
          <p:cNvSpPr/>
          <p:nvPr/>
        </p:nvSpPr>
        <p:spPr>
          <a:xfrm>
            <a:off x="1016000" y="3429000"/>
            <a:ext cx="1270000" cy="50800"/>
          </a:xfrm>
          <a:prstGeom prst="rect">
            <a:avLst/>
          </a:prstGeom>
          <a:solidFill>
            <a:srgbClr val="D4A24A"/>
          </a:solidFill>
          <a:ln/>
        </p:spPr>
        <p:txBody>
          <a:bodyPr/>
          <a:lstStyle/>
          <a:p>
            <a:endParaRPr lang="en-US"/>
          </a:p>
        </p:txBody>
      </p:sp>
      <p:sp>
        <p:nvSpPr>
          <p:cNvPr id="6" name="Text 3"/>
          <p:cNvSpPr/>
          <p:nvPr/>
        </p:nvSpPr>
        <p:spPr>
          <a:xfrm>
            <a:off x="1016000" y="3683000"/>
            <a:ext cx="8890000" cy="762000"/>
          </a:xfrm>
          <a:prstGeom prst="rect">
            <a:avLst/>
          </a:prstGeom>
          <a:noFill/>
          <a:ln/>
        </p:spPr>
        <p:txBody>
          <a:bodyPr wrap="none" lIns="0" tIns="0" rIns="0" bIns="0" rtlCol="0" anchor="t"/>
          <a:lstStyle/>
          <a:p>
            <a:pPr algn="l">
              <a:lnSpc>
                <a:spcPct val="120000"/>
              </a:lnSpc>
            </a:pPr>
            <a:r>
              <a:rPr lang="en-US" sz="4400" dirty="0">
                <a:solidFill>
                  <a:srgbClr val="FFFFFF"/>
                </a:solidFill>
                <a:latin typeface="Oranienbaum" pitchFamily="34" charset="0"/>
                <a:ea typeface="Oranienbaum" pitchFamily="34" charset="-122"/>
                <a:cs typeface="Oranienbaum" pitchFamily="34" charset="-120"/>
              </a:rPr>
              <a:t>Policy &amp; Governance</a:t>
            </a:r>
            <a:endParaRPr lang="en-US" sz="4400" dirty="0"/>
          </a:p>
        </p:txBody>
      </p:sp>
      <p:sp>
        <p:nvSpPr>
          <p:cNvPr id="7" name="Text 4"/>
          <p:cNvSpPr/>
          <p:nvPr/>
        </p:nvSpPr>
        <p:spPr>
          <a:xfrm>
            <a:off x="1016000" y="4572000"/>
            <a:ext cx="7620000" cy="381000"/>
          </a:xfrm>
          <a:prstGeom prst="rect">
            <a:avLst/>
          </a:prstGeom>
          <a:noFill/>
          <a:ln/>
        </p:spPr>
        <p:txBody>
          <a:bodyPr wrap="none" lIns="0" tIns="0" rIns="0" bIns="0" rtlCol="0" anchor="t"/>
          <a:lstStyle/>
          <a:p>
            <a:pPr algn="l">
              <a:lnSpc>
                <a:spcPct val="120000"/>
              </a:lnSpc>
            </a:pPr>
            <a:r>
              <a:rPr lang="en-US" sz="1800" dirty="0">
                <a:solidFill>
                  <a:srgbClr val="FFFFFF"/>
                </a:solidFill>
                <a:latin typeface="Quattrocento Sans" pitchFamily="34" charset="0"/>
                <a:ea typeface="Quattrocento Sans" pitchFamily="34" charset="-122"/>
                <a:cs typeface="Quattrocento Sans" pitchFamily="34" charset="-120"/>
              </a:rPr>
              <a:t>Frameworks, Challenges &amp; the Future</a:t>
            </a:r>
            <a:endParaRPr lang="en-US" sz="1800" dirty="0"/>
          </a:p>
        </p:txBody>
      </p:sp>
      <p:sp>
        <p:nvSpPr>
          <p:cNvPr id="8" name="Shape 5"/>
          <p:cNvSpPr/>
          <p:nvPr/>
        </p:nvSpPr>
        <p:spPr>
          <a:xfrm>
            <a:off x="0" y="8636000"/>
            <a:ext cx="16256000" cy="508000"/>
          </a:xfrm>
          <a:prstGeom prst="rect">
            <a:avLst/>
          </a:prstGeom>
          <a:solidFill>
            <a:srgbClr val="2C2825">
              <a:alpha val="80000"/>
            </a:srgbClr>
          </a:solidFill>
          <a:ln/>
        </p:spPr>
        <p:txBody>
          <a:bodyPr/>
          <a:lstStyle/>
          <a:p>
            <a:endParaRPr lang="en-US"/>
          </a:p>
        </p:txBody>
      </p:sp>
      <p:sp>
        <p:nvSpPr>
          <p:cNvPr id="9" name="Text 6"/>
          <p:cNvSpPr/>
          <p:nvPr/>
        </p:nvSpPr>
        <p:spPr>
          <a:xfrm>
            <a:off x="762000" y="8699500"/>
            <a:ext cx="889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a:t>
            </a:r>
            <a:endParaRPr lang="en-US" sz="1100" dirty="0"/>
          </a:p>
        </p:txBody>
      </p:sp>
      <p:sp>
        <p:nvSpPr>
          <p:cNvPr id="10" name="Text 7"/>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11</a:t>
            </a:r>
            <a:endParaRPr lang="en-US" sz="11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03</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Supporting Policies &amp; Frameworks</a:t>
            </a:r>
            <a:endParaRPr lang="en-US" sz="2800" dirty="0"/>
          </a:p>
        </p:txBody>
      </p:sp>
      <p:sp>
        <p:nvSpPr>
          <p:cNvPr id="6" name="Text 4"/>
          <p:cNvSpPr/>
          <p:nvPr/>
        </p:nvSpPr>
        <p:spPr>
          <a:xfrm>
            <a:off x="762000" y="1333500"/>
            <a:ext cx="7112000" cy="3810000"/>
          </a:xfrm>
          <a:prstGeom prst="rect">
            <a:avLst/>
          </a:prstGeom>
          <a:noFill/>
          <a:ln/>
        </p:spPr>
        <p:txBody>
          <a:bodyPr wrap="square" lIns="0" tIns="0" rIns="0" bIns="0" rtlCol="0" anchor="t"/>
          <a:lstStyle/>
          <a:p>
            <a:pPr algn="l">
              <a:lnSpc>
                <a:spcPct val="150000"/>
              </a:lnSpc>
            </a:pPr>
            <a:r>
              <a:rPr lang="en-US" sz="1500" b="1" dirty="0">
                <a:solidFill>
                  <a:srgbClr val="2C2825"/>
                </a:solidFill>
                <a:latin typeface="Quattrocento Sans" pitchFamily="34" charset="0"/>
                <a:ea typeface="Quattrocento Sans" pitchFamily="34" charset="-122"/>
                <a:cs typeface="Quattrocento Sans" pitchFamily="34" charset="-120"/>
              </a:rPr>
              <a:t>NHS Long Term Plan (England, 2019)</a:t>
            </a:r>
            <a:endParaRPr lang="en-US" sz="1500" dirty="0"/>
          </a:p>
          <a:p>
            <a:pPr algn="l">
              <a:lnSpc>
                <a:spcPct val="150000"/>
              </a:lnSpc>
              <a:spcBef>
                <a:spcPts val="5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Prevention-focused, moving care closer to communities</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Personalised care with digital transformation</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Core20PLUS5: targeting most deprived 20%</a:t>
            </a:r>
            <a:endParaRPr lang="en-US" sz="1500" dirty="0"/>
          </a:p>
          <a:p>
            <a:pPr algn="l">
              <a:lnSpc>
                <a:spcPct val="150000"/>
              </a:lnSpc>
              <a:spcBef>
                <a:spcPts val="1000"/>
              </a:spcBef>
            </a:pPr>
            <a:r>
              <a:rPr lang="en-US" sz="1500" b="1" dirty="0">
                <a:solidFill>
                  <a:srgbClr val="2C2825"/>
                </a:solidFill>
                <a:latin typeface="Quattrocento Sans" pitchFamily="34" charset="0"/>
                <a:ea typeface="Quattrocento Sans" pitchFamily="34" charset="-122"/>
                <a:cs typeface="Quattrocento Sans" pitchFamily="34" charset="-120"/>
              </a:rPr>
              <a:t>A Healthier Wales (2018)</a:t>
            </a:r>
            <a:endParaRPr lang="en-US" sz="1500" dirty="0"/>
          </a:p>
          <a:p>
            <a:pPr algn="l">
              <a:lnSpc>
                <a:spcPct val="150000"/>
              </a:lnSpc>
              <a:spcBef>
                <a:spcPts val="500"/>
              </a:spcBef>
            </a:pPr>
            <a:r>
              <a:rPr lang="en-US" sz="1500" dirty="0">
                <a:solidFill>
                  <a:srgbClr val="2C2825"/>
                </a:solidFill>
                <a:latin typeface="Quattrocento Sans" pitchFamily="34" charset="0"/>
                <a:ea typeface="Quattrocento Sans" pitchFamily="34" charset="-122"/>
                <a:cs typeface="Quattrocento Sans" pitchFamily="34" charset="-120"/>
              </a:rPr>
              <a:t>The Welsh Government's integrated strategy emphasising:</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Seamless health and social care integration</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Prevention and early intervention</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Community-based care delivery</a:t>
            </a:r>
            <a:endParaRPr lang="en-US" sz="1500" dirty="0"/>
          </a:p>
        </p:txBody>
      </p:sp>
      <p:sp>
        <p:nvSpPr>
          <p:cNvPr id="7" name="Text 5"/>
          <p:cNvSpPr/>
          <p:nvPr/>
        </p:nvSpPr>
        <p:spPr>
          <a:xfrm>
            <a:off x="8382000" y="1333500"/>
            <a:ext cx="7112000" cy="3810000"/>
          </a:xfrm>
          <a:prstGeom prst="rect">
            <a:avLst/>
          </a:prstGeom>
          <a:noFill/>
          <a:ln/>
        </p:spPr>
        <p:txBody>
          <a:bodyPr wrap="square" lIns="0" tIns="0" rIns="0" bIns="0" rtlCol="0" anchor="t"/>
          <a:lstStyle/>
          <a:p>
            <a:pPr algn="l">
              <a:lnSpc>
                <a:spcPct val="150000"/>
              </a:lnSpc>
            </a:pPr>
            <a:r>
              <a:rPr lang="en-US" sz="1500" b="1" dirty="0">
                <a:solidFill>
                  <a:srgbClr val="2C2825"/>
                </a:solidFill>
                <a:latin typeface="Quattrocento Sans" pitchFamily="34" charset="0"/>
                <a:ea typeface="Quattrocento Sans" pitchFamily="34" charset="-122"/>
                <a:cs typeface="Quattrocento Sans" pitchFamily="34" charset="-120"/>
              </a:rPr>
              <a:t>Mental Health Initiatives</a:t>
            </a:r>
            <a:endParaRPr lang="en-US" sz="1500" dirty="0"/>
          </a:p>
          <a:p>
            <a:pPr algn="l">
              <a:lnSpc>
                <a:spcPct val="150000"/>
              </a:lnSpc>
              <a:spcBef>
                <a:spcPts val="5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NHS Talking Therapies (IAPT) — psychological support</a:t>
            </a:r>
            <a:endParaRPr lang="en-US" sz="1500" dirty="0"/>
          </a:p>
          <a:p>
            <a:pPr algn="l">
              <a:lnSpc>
                <a:spcPct val="150000"/>
              </a:lnSpc>
              <a:spcBef>
                <a:spcPts val="3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Perinatal mental health services for new parents</a:t>
            </a:r>
            <a:endParaRPr lang="en-US" sz="1500" dirty="0"/>
          </a:p>
          <a:p>
            <a:pPr algn="l">
              <a:lnSpc>
                <a:spcPct val="150000"/>
              </a:lnSpc>
              <a:spcBef>
                <a:spcPts val="3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24/7 crisis care and sanctuary models</a:t>
            </a:r>
            <a:endParaRPr lang="en-US" sz="1500" dirty="0"/>
          </a:p>
          <a:p>
            <a:pPr algn="l">
              <a:lnSpc>
                <a:spcPct val="150000"/>
              </a:lnSpc>
              <a:spcBef>
                <a:spcPts val="1000"/>
              </a:spcBef>
            </a:pPr>
            <a:r>
              <a:rPr lang="en-US" sz="1500" b="1" dirty="0">
                <a:solidFill>
                  <a:srgbClr val="2C2825"/>
                </a:solidFill>
                <a:latin typeface="Quattrocento Sans" pitchFamily="34" charset="0"/>
                <a:ea typeface="Quattrocento Sans" pitchFamily="34" charset="-122"/>
                <a:cs typeface="Quattrocento Sans" pitchFamily="34" charset="-120"/>
              </a:rPr>
              <a:t>Preventive Care Policies</a:t>
            </a:r>
            <a:endParaRPr lang="en-US" sz="1500" dirty="0"/>
          </a:p>
          <a:p>
            <a:pPr algn="l">
              <a:lnSpc>
                <a:spcPct val="150000"/>
              </a:lnSpc>
              <a:spcBef>
                <a:spcPts val="5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NHS Health Checks for 40-74 year-olds</a:t>
            </a:r>
            <a:endParaRPr lang="en-US" sz="1500" dirty="0"/>
          </a:p>
          <a:p>
            <a:pPr algn="l">
              <a:lnSpc>
                <a:spcPct val="150000"/>
              </a:lnSpc>
              <a:spcBef>
                <a:spcPts val="3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Childhood vaccination programmes</a:t>
            </a:r>
            <a:endParaRPr lang="en-US" sz="1500" dirty="0"/>
          </a:p>
          <a:p>
            <a:pPr algn="l">
              <a:lnSpc>
                <a:spcPct val="150000"/>
              </a:lnSpc>
              <a:spcBef>
                <a:spcPts val="3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Smoking cessation and obesity strategy</a:t>
            </a:r>
            <a:endParaRPr lang="en-US" sz="1500" dirty="0"/>
          </a:p>
        </p:txBody>
      </p:sp>
      <p:sp>
        <p:nvSpPr>
          <p:cNvPr id="8" name="Shape 6"/>
          <p:cNvSpPr/>
          <p:nvPr/>
        </p:nvSpPr>
        <p:spPr>
          <a:xfrm>
            <a:off x="762000" y="5461000"/>
            <a:ext cx="50800" cy="2667000"/>
          </a:xfrm>
          <a:prstGeom prst="rect">
            <a:avLst/>
          </a:prstGeom>
          <a:solidFill>
            <a:srgbClr val="D4A24A"/>
          </a:solidFill>
          <a:ln/>
        </p:spPr>
        <p:txBody>
          <a:bodyPr/>
          <a:lstStyle/>
          <a:p>
            <a:endParaRPr lang="en-US"/>
          </a:p>
        </p:txBody>
      </p:sp>
      <p:sp>
        <p:nvSpPr>
          <p:cNvPr id="9" name="Text 7"/>
          <p:cNvSpPr/>
          <p:nvPr/>
        </p:nvSpPr>
        <p:spPr>
          <a:xfrm>
            <a:off x="1016000" y="5461000"/>
            <a:ext cx="14478000" cy="2667000"/>
          </a:xfrm>
          <a:prstGeom prst="rect">
            <a:avLst/>
          </a:prstGeom>
          <a:noFill/>
          <a:ln/>
        </p:spPr>
        <p:txBody>
          <a:bodyPr wrap="square" lIns="0" tIns="0" rIns="0" bIns="0" rtlCol="0" anchor="t"/>
          <a:lstStyle/>
          <a:p>
            <a:pPr algn="l">
              <a:lnSpc>
                <a:spcPct val="145000"/>
              </a:lnSpc>
            </a:pPr>
            <a:r>
              <a:rPr lang="en-US" sz="1400" b="1" dirty="0">
                <a:solidFill>
                  <a:srgbClr val="2C2825"/>
                </a:solidFill>
                <a:latin typeface="Quattrocento Sans" pitchFamily="34" charset="0"/>
                <a:ea typeface="Quattrocento Sans" pitchFamily="34" charset="-122"/>
                <a:cs typeface="Quattrocento Sans" pitchFamily="34" charset="-120"/>
              </a:rPr>
              <a:t>Wellbeing of Future Generations (Wales) Act 2015 — Seven Wellbeing Goals:</a:t>
            </a:r>
            <a:endParaRPr lang="en-US" sz="1400" dirty="0"/>
          </a:p>
          <a:p>
            <a:pPr algn="l">
              <a:lnSpc>
                <a:spcPct val="145000"/>
              </a:lnSpc>
              <a:spcBef>
                <a:spcPts val="400"/>
              </a:spcBef>
            </a:pPr>
            <a:r>
              <a:rPr lang="en-US" sz="1400" dirty="0">
                <a:solidFill>
                  <a:srgbClr val="D4A24A"/>
                </a:solidFill>
                <a:latin typeface="Quattrocento Sans" pitchFamily="34" charset="0"/>
                <a:ea typeface="Quattrocento Sans" pitchFamily="34" charset="-122"/>
                <a:cs typeface="Quattrocento Sans" pitchFamily="34" charset="-120"/>
              </a:rPr>
              <a:t>1.</a:t>
            </a:r>
            <a:r>
              <a:rPr lang="en-US" sz="1400" dirty="0">
                <a:solidFill>
                  <a:srgbClr val="2C2825"/>
                </a:solidFill>
                <a:latin typeface="Quattrocento Sans" pitchFamily="34" charset="0"/>
                <a:ea typeface="Quattrocento Sans" pitchFamily="34" charset="-122"/>
                <a:cs typeface="Quattrocento Sans" pitchFamily="34" charset="-120"/>
              </a:rPr>
              <a:t> A prosperous Wales · </a:t>
            </a:r>
            <a:r>
              <a:rPr lang="en-US" sz="1400" dirty="0">
                <a:solidFill>
                  <a:srgbClr val="D4A24A"/>
                </a:solidFill>
                <a:latin typeface="Quattrocento Sans" pitchFamily="34" charset="0"/>
                <a:ea typeface="Quattrocento Sans" pitchFamily="34" charset="-122"/>
                <a:cs typeface="Quattrocento Sans" pitchFamily="34" charset="-120"/>
              </a:rPr>
              <a:t>2.</a:t>
            </a:r>
            <a:r>
              <a:rPr lang="en-US" sz="1400" dirty="0">
                <a:solidFill>
                  <a:srgbClr val="2C2825"/>
                </a:solidFill>
                <a:latin typeface="Quattrocento Sans" pitchFamily="34" charset="0"/>
                <a:ea typeface="Quattrocento Sans" pitchFamily="34" charset="-122"/>
                <a:cs typeface="Quattrocento Sans" pitchFamily="34" charset="-120"/>
              </a:rPr>
              <a:t> A resilient Wales · </a:t>
            </a:r>
            <a:r>
              <a:rPr lang="en-US" sz="1400" dirty="0">
                <a:solidFill>
                  <a:srgbClr val="D4A24A"/>
                </a:solidFill>
                <a:latin typeface="Quattrocento Sans" pitchFamily="34" charset="0"/>
                <a:ea typeface="Quattrocento Sans" pitchFamily="34" charset="-122"/>
                <a:cs typeface="Quattrocento Sans" pitchFamily="34" charset="-120"/>
              </a:rPr>
              <a:t>3.</a:t>
            </a:r>
            <a:r>
              <a:rPr lang="en-US" sz="1400" dirty="0">
                <a:solidFill>
                  <a:srgbClr val="2C2825"/>
                </a:solidFill>
                <a:latin typeface="Quattrocento Sans" pitchFamily="34" charset="0"/>
                <a:ea typeface="Quattrocento Sans" pitchFamily="34" charset="-122"/>
                <a:cs typeface="Quattrocento Sans" pitchFamily="34" charset="-120"/>
              </a:rPr>
              <a:t> A healthier Wales · </a:t>
            </a:r>
            <a:r>
              <a:rPr lang="en-US" sz="1400" dirty="0">
                <a:solidFill>
                  <a:srgbClr val="D4A24A"/>
                </a:solidFill>
                <a:latin typeface="Quattrocento Sans" pitchFamily="34" charset="0"/>
                <a:ea typeface="Quattrocento Sans" pitchFamily="34" charset="-122"/>
                <a:cs typeface="Quattrocento Sans" pitchFamily="34" charset="-120"/>
              </a:rPr>
              <a:t>4.</a:t>
            </a:r>
            <a:r>
              <a:rPr lang="en-US" sz="1400" dirty="0">
                <a:solidFill>
                  <a:srgbClr val="2C2825"/>
                </a:solidFill>
                <a:latin typeface="Quattrocento Sans" pitchFamily="34" charset="0"/>
                <a:ea typeface="Quattrocento Sans" pitchFamily="34" charset="-122"/>
                <a:cs typeface="Quattrocento Sans" pitchFamily="34" charset="-120"/>
              </a:rPr>
              <a:t> A more equal Wales</a:t>
            </a:r>
            <a:endParaRPr lang="en-US" sz="1400" dirty="0"/>
          </a:p>
          <a:p>
            <a:pPr algn="l">
              <a:lnSpc>
                <a:spcPct val="145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5.</a:t>
            </a:r>
            <a:r>
              <a:rPr lang="en-US" sz="1400" dirty="0">
                <a:solidFill>
                  <a:srgbClr val="2C2825"/>
                </a:solidFill>
                <a:latin typeface="Quattrocento Sans" pitchFamily="34" charset="0"/>
                <a:ea typeface="Quattrocento Sans" pitchFamily="34" charset="-122"/>
                <a:cs typeface="Quattrocento Sans" pitchFamily="34" charset="-120"/>
              </a:rPr>
              <a:t> A Wales of cohesive communities · </a:t>
            </a:r>
            <a:r>
              <a:rPr lang="en-US" sz="1400" dirty="0">
                <a:solidFill>
                  <a:srgbClr val="D4A24A"/>
                </a:solidFill>
                <a:latin typeface="Quattrocento Sans" pitchFamily="34" charset="0"/>
                <a:ea typeface="Quattrocento Sans" pitchFamily="34" charset="-122"/>
                <a:cs typeface="Quattrocento Sans" pitchFamily="34" charset="-120"/>
              </a:rPr>
              <a:t>6.</a:t>
            </a:r>
            <a:r>
              <a:rPr lang="en-US" sz="1400" dirty="0">
                <a:solidFill>
                  <a:srgbClr val="2C2825"/>
                </a:solidFill>
                <a:latin typeface="Quattrocento Sans" pitchFamily="34" charset="0"/>
                <a:ea typeface="Quattrocento Sans" pitchFamily="34" charset="-122"/>
                <a:cs typeface="Quattrocento Sans" pitchFamily="34" charset="-120"/>
              </a:rPr>
              <a:t> Vibrant culture &amp; Welsh language</a:t>
            </a:r>
            <a:endParaRPr lang="en-US" sz="1400" dirty="0"/>
          </a:p>
          <a:p>
            <a:pPr algn="l">
              <a:lnSpc>
                <a:spcPct val="145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7.</a:t>
            </a:r>
            <a:r>
              <a:rPr lang="en-US" sz="1400" dirty="0">
                <a:solidFill>
                  <a:srgbClr val="2C2825"/>
                </a:solidFill>
                <a:latin typeface="Quattrocento Sans" pitchFamily="34" charset="0"/>
                <a:ea typeface="Quattrocento Sans" pitchFamily="34" charset="-122"/>
                <a:cs typeface="Quattrocento Sans" pitchFamily="34" charset="-120"/>
              </a:rPr>
              <a:t> A globally responsible Wales</a:t>
            </a:r>
            <a:endParaRPr lang="en-US" sz="1400" dirty="0"/>
          </a:p>
          <a:p>
            <a:pPr algn="l">
              <a:lnSpc>
                <a:spcPct val="145000"/>
              </a:lnSpc>
              <a:spcBef>
                <a:spcPts val="800"/>
              </a:spcBef>
            </a:pPr>
            <a:r>
              <a:rPr lang="en-US" sz="1400" b="1" dirty="0">
                <a:solidFill>
                  <a:srgbClr val="2C2825"/>
                </a:solidFill>
                <a:latin typeface="Quattrocento Sans" pitchFamily="34" charset="0"/>
                <a:ea typeface="Quattrocento Sans" pitchFamily="34" charset="-122"/>
                <a:cs typeface="Quattrocento Sans" pitchFamily="34" charset="-120"/>
              </a:rPr>
              <a:t>UK Levelling Up Agenda</a:t>
            </a:r>
            <a:r>
              <a:rPr lang="en-US" sz="1400" dirty="0">
                <a:solidFill>
                  <a:srgbClr val="2C2825"/>
                </a:solidFill>
                <a:latin typeface="Quattrocento Sans" pitchFamily="34" charset="0"/>
                <a:ea typeface="Quattrocento Sans" pitchFamily="34" charset="-122"/>
                <a:cs typeface="Quattrocento Sans" pitchFamily="34" charset="-120"/>
              </a:rPr>
              <a:t> — seeks to reduce regional inequalities through targeted investment, though critics argue it lacks the integration needed for meaningful health impact.</a:t>
            </a:r>
            <a:endParaRPr lang="en-US" sz="1400" dirty="0"/>
          </a:p>
        </p:txBody>
      </p:sp>
      <p:sp>
        <p:nvSpPr>
          <p:cNvPr id="10" name="Shape 8"/>
          <p:cNvSpPr/>
          <p:nvPr/>
        </p:nvSpPr>
        <p:spPr>
          <a:xfrm>
            <a:off x="0" y="8636000"/>
            <a:ext cx="16256000" cy="508000"/>
          </a:xfrm>
          <a:prstGeom prst="rect">
            <a:avLst/>
          </a:prstGeom>
          <a:solidFill>
            <a:srgbClr val="2C2825"/>
          </a:solidFill>
          <a:ln/>
        </p:spPr>
        <p:txBody>
          <a:bodyPr/>
          <a:lstStyle/>
          <a:p>
            <a:endParaRPr lang="en-US"/>
          </a:p>
        </p:txBody>
      </p:sp>
      <p:sp>
        <p:nvSpPr>
          <p:cNvPr id="11" name="Text 9"/>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POLICY &amp; GOVERNANCE   ·   CHAPTER 4</a:t>
            </a:r>
            <a:endParaRPr lang="en-US" sz="1100" dirty="0"/>
          </a:p>
        </p:txBody>
      </p:sp>
      <p:sp>
        <p:nvSpPr>
          <p:cNvPr id="12" name="Text 10"/>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12</a:t>
            </a:r>
            <a:endParaRPr lang="en-US" sz="1100" dirty="0"/>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03</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Challenges &amp; Barriers</a:t>
            </a:r>
            <a:endParaRPr lang="en-US" sz="2800" dirty="0"/>
          </a:p>
        </p:txBody>
      </p:sp>
      <p:sp>
        <p:nvSpPr>
          <p:cNvPr id="6" name="Text 4"/>
          <p:cNvSpPr/>
          <p:nvPr/>
        </p:nvSpPr>
        <p:spPr>
          <a:xfrm>
            <a:off x="762000" y="1333500"/>
            <a:ext cx="3429000" cy="1016000"/>
          </a:xfrm>
          <a:prstGeom prst="rect">
            <a:avLst/>
          </a:prstGeom>
          <a:noFill/>
          <a:ln/>
        </p:spPr>
        <p:txBody>
          <a:bodyPr wrap="square" lIns="0" tIns="0" rIns="0" bIns="0" rtlCol="0" anchor="t"/>
          <a:lstStyle/>
          <a:p>
            <a:pPr algn="l">
              <a:lnSpc>
                <a:spcPct val="130000"/>
              </a:lnSpc>
            </a:pPr>
            <a:r>
              <a:rPr lang="en-US" sz="2600" dirty="0">
                <a:solidFill>
                  <a:srgbClr val="B8623F"/>
                </a:solidFill>
                <a:latin typeface="Oranienbaum" pitchFamily="34" charset="0"/>
                <a:ea typeface="Oranienbaum" pitchFamily="34" charset="-122"/>
                <a:cs typeface="Oranienbaum" pitchFamily="34" charset="-120"/>
              </a:rPr>
              <a:t>24%</a:t>
            </a:r>
            <a:endParaRPr lang="en-US" sz="2600" dirty="0"/>
          </a:p>
          <a:p>
            <a:pPr algn="l">
              <a:lnSpc>
                <a:spcPct val="130000"/>
              </a:lnSpc>
            </a:pPr>
            <a:r>
              <a:rPr lang="en-US" sz="1200" dirty="0">
                <a:solidFill>
                  <a:srgbClr val="2C2825"/>
                </a:solidFill>
                <a:latin typeface="Quattrocento Sans" pitchFamily="34" charset="0"/>
                <a:ea typeface="Quattrocento Sans" pitchFamily="34" charset="-122"/>
                <a:cs typeface="Quattrocento Sans" pitchFamily="34" charset="-120"/>
              </a:rPr>
              <a:t>Public health budget cut in England since 2015</a:t>
            </a:r>
            <a:endParaRPr lang="en-US" sz="2600" dirty="0"/>
          </a:p>
        </p:txBody>
      </p:sp>
      <p:sp>
        <p:nvSpPr>
          <p:cNvPr id="7" name="Text 5"/>
          <p:cNvSpPr/>
          <p:nvPr/>
        </p:nvSpPr>
        <p:spPr>
          <a:xfrm>
            <a:off x="4445000" y="1333500"/>
            <a:ext cx="3429000" cy="889000"/>
          </a:xfrm>
          <a:prstGeom prst="rect">
            <a:avLst/>
          </a:prstGeom>
          <a:noFill/>
          <a:ln/>
        </p:spPr>
        <p:txBody>
          <a:bodyPr wrap="square" lIns="0" tIns="0" rIns="0" bIns="0" rtlCol="0" anchor="t"/>
          <a:lstStyle/>
          <a:p>
            <a:pPr algn="l">
              <a:lnSpc>
                <a:spcPct val="140000"/>
              </a:lnSpc>
            </a:pPr>
            <a:r>
              <a:rPr lang="en-US" sz="2800" dirty="0">
                <a:solidFill>
                  <a:srgbClr val="B8623F"/>
                </a:solidFill>
                <a:latin typeface="Oranienbaum" pitchFamily="34" charset="0"/>
                <a:ea typeface="Oranienbaum" pitchFamily="34" charset="-122"/>
                <a:cs typeface="Oranienbaum" pitchFamily="34" charset="-120"/>
              </a:rPr>
              <a:t>112,000+</a:t>
            </a:r>
            <a:endParaRPr lang="en-US" sz="2800" dirty="0"/>
          </a:p>
          <a:p>
            <a:pPr algn="l">
              <a:lnSpc>
                <a:spcPct val="140000"/>
              </a:lnSpc>
            </a:pPr>
            <a:r>
              <a:rPr lang="en-US" sz="1300" dirty="0">
                <a:solidFill>
                  <a:srgbClr val="2C2825"/>
                </a:solidFill>
                <a:latin typeface="Quattrocento Sans" pitchFamily="34" charset="0"/>
                <a:ea typeface="Quattrocento Sans" pitchFamily="34" charset="-122"/>
                <a:cs typeface="Quattrocento Sans" pitchFamily="34" charset="-120"/>
              </a:rPr>
              <a:t>NHS staff vacancies in England alone</a:t>
            </a:r>
            <a:endParaRPr lang="en-US" sz="2800" dirty="0"/>
          </a:p>
        </p:txBody>
      </p:sp>
      <p:sp>
        <p:nvSpPr>
          <p:cNvPr id="8" name="Text 6"/>
          <p:cNvSpPr/>
          <p:nvPr/>
        </p:nvSpPr>
        <p:spPr>
          <a:xfrm>
            <a:off x="8128000" y="1333500"/>
            <a:ext cx="3429000" cy="889000"/>
          </a:xfrm>
          <a:prstGeom prst="rect">
            <a:avLst/>
          </a:prstGeom>
          <a:noFill/>
          <a:ln/>
        </p:spPr>
        <p:txBody>
          <a:bodyPr wrap="square" lIns="0" tIns="0" rIns="0" bIns="0" rtlCol="0" anchor="t"/>
          <a:lstStyle/>
          <a:p>
            <a:pPr algn="l">
              <a:lnSpc>
                <a:spcPct val="140000"/>
              </a:lnSpc>
            </a:pPr>
            <a:r>
              <a:rPr lang="en-US" sz="2800" dirty="0">
                <a:solidFill>
                  <a:srgbClr val="B8623F"/>
                </a:solidFill>
                <a:latin typeface="Oranienbaum" pitchFamily="34" charset="0"/>
                <a:ea typeface="Oranienbaum" pitchFamily="34" charset="-122"/>
                <a:cs typeface="Oranienbaum" pitchFamily="34" charset="-120"/>
              </a:rPr>
              <a:t>18.5 yrs</a:t>
            </a:r>
            <a:endParaRPr lang="en-US" sz="2800" dirty="0"/>
          </a:p>
          <a:p>
            <a:pPr algn="l">
              <a:lnSpc>
                <a:spcPct val="140000"/>
              </a:lnSpc>
            </a:pPr>
            <a:r>
              <a:rPr lang="en-US" sz="1300" dirty="0">
                <a:solidFill>
                  <a:srgbClr val="2C2825"/>
                </a:solidFill>
                <a:latin typeface="Quattrocento Sans" pitchFamily="34" charset="0"/>
                <a:ea typeface="Quattrocento Sans" pitchFamily="34" charset="-122"/>
                <a:cs typeface="Quattrocento Sans" pitchFamily="34" charset="-120"/>
              </a:rPr>
              <a:t>Life expectancy gap (Marmot, 2020)</a:t>
            </a:r>
            <a:endParaRPr lang="en-US" sz="2800" dirty="0"/>
          </a:p>
        </p:txBody>
      </p:sp>
      <p:sp>
        <p:nvSpPr>
          <p:cNvPr id="9" name="Shape 7"/>
          <p:cNvSpPr/>
          <p:nvPr/>
        </p:nvSpPr>
        <p:spPr>
          <a:xfrm>
            <a:off x="762000" y="2413000"/>
            <a:ext cx="14732000" cy="12700"/>
          </a:xfrm>
          <a:prstGeom prst="rect">
            <a:avLst/>
          </a:prstGeom>
          <a:solidFill>
            <a:srgbClr val="E0D8CC"/>
          </a:solidFill>
          <a:ln/>
        </p:spPr>
        <p:txBody>
          <a:bodyPr/>
          <a:lstStyle/>
          <a:p>
            <a:endParaRPr lang="en-US"/>
          </a:p>
        </p:txBody>
      </p:sp>
      <p:sp>
        <p:nvSpPr>
          <p:cNvPr id="10" name="Text 8"/>
          <p:cNvSpPr/>
          <p:nvPr/>
        </p:nvSpPr>
        <p:spPr>
          <a:xfrm>
            <a:off x="762000" y="2667000"/>
            <a:ext cx="7112000" cy="5588000"/>
          </a:xfrm>
          <a:prstGeom prst="rect">
            <a:avLst/>
          </a:prstGeom>
          <a:noFill/>
          <a:ln/>
        </p:spPr>
        <p:txBody>
          <a:bodyPr wrap="square" lIns="0" tIns="0" rIns="0" bIns="0" rtlCol="0" anchor="t"/>
          <a:lstStyle/>
          <a:p>
            <a:pPr algn="l">
              <a:lnSpc>
                <a:spcPct val="145000"/>
              </a:lnSpc>
            </a:pPr>
            <a:r>
              <a:rPr lang="en-US" sz="1500" b="1" dirty="0">
                <a:solidFill>
                  <a:srgbClr val="2C2825"/>
                </a:solidFill>
                <a:latin typeface="Quattrocento Sans" pitchFamily="34" charset="0"/>
                <a:ea typeface="Quattrocento Sans" pitchFamily="34" charset="-122"/>
                <a:cs typeface="Quattrocento Sans" pitchFamily="34" charset="-120"/>
              </a:rPr>
              <a:t>Structural Barriers</a:t>
            </a:r>
            <a:endParaRPr lang="en-US" sz="1500" dirty="0"/>
          </a:p>
          <a:p>
            <a:pPr algn="l">
              <a:lnSpc>
                <a:spcPct val="145000"/>
              </a:lnSpc>
              <a:spcBef>
                <a:spcPts val="6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Regulatory fragmentation</a:t>
            </a:r>
            <a:r>
              <a:rPr lang="en-US" sz="1500" dirty="0">
                <a:solidFill>
                  <a:srgbClr val="2C2825"/>
                </a:solidFill>
                <a:latin typeface="Quattrocento Sans" pitchFamily="34" charset="0"/>
                <a:ea typeface="Quattrocento Sans" pitchFamily="34" charset="-122"/>
                <a:cs typeface="Quattrocento Sans" pitchFamily="34" charset="-120"/>
              </a:rPr>
              <a:t> across health, social care and environmental legislation</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Funding constraints</a:t>
            </a:r>
            <a:r>
              <a:rPr lang="en-US" sz="1500" dirty="0">
                <a:solidFill>
                  <a:srgbClr val="2C2825"/>
                </a:solidFill>
                <a:latin typeface="Quattrocento Sans" pitchFamily="34" charset="0"/>
                <a:ea typeface="Quattrocento Sans" pitchFamily="34" charset="-122"/>
                <a:cs typeface="Quattrocento Sans" pitchFamily="34" charset="-120"/>
              </a:rPr>
              <a:t> — austerity reducing preventive investment while demand rises</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Workforce shortages</a:t>
            </a:r>
            <a:r>
              <a:rPr lang="en-US" sz="1500" dirty="0">
                <a:solidFill>
                  <a:srgbClr val="2C2825"/>
                </a:solidFill>
                <a:latin typeface="Quattrocento Sans" pitchFamily="34" charset="0"/>
                <a:ea typeface="Quattrocento Sans" pitchFamily="34" charset="-122"/>
                <a:cs typeface="Quattrocento Sans" pitchFamily="34" charset="-120"/>
              </a:rPr>
              <a:t> — burnout, retention crisis, training gaps</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Siloed governance</a:t>
            </a:r>
            <a:r>
              <a:rPr lang="en-US" sz="1500" dirty="0">
                <a:solidFill>
                  <a:srgbClr val="2C2825"/>
                </a:solidFill>
                <a:latin typeface="Quattrocento Sans" pitchFamily="34" charset="0"/>
                <a:ea typeface="Quattrocento Sans" pitchFamily="34" charset="-122"/>
                <a:cs typeface="Quattrocento Sans" pitchFamily="34" charset="-120"/>
              </a:rPr>
              <a:t> limiting true integrated care</a:t>
            </a:r>
            <a:endParaRPr lang="en-US" sz="1500" dirty="0"/>
          </a:p>
          <a:p>
            <a:pPr algn="l">
              <a:lnSpc>
                <a:spcPct val="145000"/>
              </a:lnSpc>
              <a:spcBef>
                <a:spcPts val="1000"/>
              </a:spcBef>
            </a:pPr>
            <a:r>
              <a:rPr lang="en-US" sz="1500" b="1" dirty="0">
                <a:solidFill>
                  <a:srgbClr val="2C2825"/>
                </a:solidFill>
                <a:latin typeface="Quattrocento Sans" pitchFamily="34" charset="0"/>
                <a:ea typeface="Quattrocento Sans" pitchFamily="34" charset="-122"/>
                <a:cs typeface="Quattrocento Sans" pitchFamily="34" charset="-120"/>
              </a:rPr>
              <a:t>Systemic Tensions</a:t>
            </a:r>
            <a:endParaRPr lang="en-US" sz="1500" dirty="0"/>
          </a:p>
          <a:p>
            <a:pPr algn="l">
              <a:lnSpc>
                <a:spcPct val="145000"/>
              </a:lnSpc>
              <a:spcBef>
                <a:spcPts val="5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Political short-termism</a:t>
            </a:r>
            <a:r>
              <a:rPr lang="en-US" sz="1500" dirty="0">
                <a:solidFill>
                  <a:srgbClr val="2C2825"/>
                </a:solidFill>
                <a:latin typeface="Quattrocento Sans" pitchFamily="34" charset="0"/>
                <a:ea typeface="Quattrocento Sans" pitchFamily="34" charset="-122"/>
                <a:cs typeface="Quattrocento Sans" pitchFamily="34" charset="-120"/>
              </a:rPr>
              <a:t> vs. long-term sustainable planning cycles</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Economic growth</a:t>
            </a:r>
            <a:r>
              <a:rPr lang="en-US" sz="1500" dirty="0">
                <a:solidFill>
                  <a:srgbClr val="2C2825"/>
                </a:solidFill>
                <a:latin typeface="Quattrocento Sans" pitchFamily="34" charset="0"/>
                <a:ea typeface="Quattrocento Sans" pitchFamily="34" charset="-122"/>
                <a:cs typeface="Quattrocento Sans" pitchFamily="34" charset="-120"/>
              </a:rPr>
              <a:t> vs. health/environmental sustainability</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Postcode lottery</a:t>
            </a:r>
            <a:r>
              <a:rPr lang="en-US" sz="1500" dirty="0">
                <a:solidFill>
                  <a:srgbClr val="2C2825"/>
                </a:solidFill>
                <a:latin typeface="Quattrocento Sans" pitchFamily="34" charset="0"/>
                <a:ea typeface="Quattrocento Sans" pitchFamily="34" charset="-122"/>
                <a:cs typeface="Quattrocento Sans" pitchFamily="34" charset="-120"/>
              </a:rPr>
              <a:t> — persistent regional inequalities in access and quality</a:t>
            </a:r>
            <a:endParaRPr lang="en-US" sz="1500" dirty="0"/>
          </a:p>
        </p:txBody>
      </p:sp>
      <p:sp>
        <p:nvSpPr>
          <p:cNvPr id="11" name="Text 9"/>
          <p:cNvSpPr/>
          <p:nvPr/>
        </p:nvSpPr>
        <p:spPr>
          <a:xfrm>
            <a:off x="8382000" y="2667000"/>
            <a:ext cx="7112000" cy="5588000"/>
          </a:xfrm>
          <a:prstGeom prst="rect">
            <a:avLst/>
          </a:prstGeom>
          <a:noFill/>
          <a:ln/>
        </p:spPr>
        <p:txBody>
          <a:bodyPr wrap="square" lIns="0" tIns="0" rIns="0" bIns="0" rtlCol="0" anchor="t"/>
          <a:lstStyle/>
          <a:p>
            <a:pPr algn="l">
              <a:lnSpc>
                <a:spcPct val="145000"/>
              </a:lnSpc>
            </a:pPr>
            <a:r>
              <a:rPr lang="en-US" sz="1500" b="1" dirty="0">
                <a:solidFill>
                  <a:srgbClr val="2C2825"/>
                </a:solidFill>
                <a:latin typeface="Quattrocento Sans" pitchFamily="34" charset="0"/>
                <a:ea typeface="Quattrocento Sans" pitchFamily="34" charset="-122"/>
                <a:cs typeface="Quattrocento Sans" pitchFamily="34" charset="-120"/>
              </a:rPr>
              <a:t>Emerging Challenges</a:t>
            </a:r>
            <a:endParaRPr lang="en-US" sz="1500" dirty="0"/>
          </a:p>
          <a:p>
            <a:pPr algn="l">
              <a:lnSpc>
                <a:spcPct val="145000"/>
              </a:lnSpc>
              <a:spcBef>
                <a:spcPts val="6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Digital exclusion</a:t>
            </a:r>
            <a:r>
              <a:rPr lang="en-US" sz="1500" dirty="0">
                <a:solidFill>
                  <a:srgbClr val="2C2825"/>
                </a:solidFill>
                <a:latin typeface="Quattrocento Sans" pitchFamily="34" charset="0"/>
                <a:ea typeface="Quattrocento Sans" pitchFamily="34" charset="-122"/>
                <a:cs typeface="Quattrocento Sans" pitchFamily="34" charset="-120"/>
              </a:rPr>
              <a:t> — telehealth inaccessible to 6.9 million UK adults lacking digital skills</a:t>
            </a:r>
            <a:endParaRPr lang="en-US" sz="1500" dirty="0"/>
          </a:p>
          <a:p>
            <a:pPr algn="l">
              <a:lnSpc>
                <a:spcPct val="145000"/>
              </a:lnSpc>
              <a:spcBef>
                <a:spcPts val="4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Climate crisis</a:t>
            </a:r>
            <a:r>
              <a:rPr lang="en-US" sz="1500" dirty="0">
                <a:solidFill>
                  <a:srgbClr val="2C2825"/>
                </a:solidFill>
                <a:latin typeface="Quattrocento Sans" pitchFamily="34" charset="0"/>
                <a:ea typeface="Quattrocento Sans" pitchFamily="34" charset="-122"/>
                <a:cs typeface="Quattrocento Sans" pitchFamily="34" charset="-120"/>
              </a:rPr>
              <a:t> — health systems unprepared for escalating demands</a:t>
            </a:r>
            <a:endParaRPr lang="en-US" sz="1500" dirty="0"/>
          </a:p>
          <a:p>
            <a:pPr algn="l">
              <a:lnSpc>
                <a:spcPct val="145000"/>
              </a:lnSpc>
              <a:spcBef>
                <a:spcPts val="4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Ageing population</a:t>
            </a:r>
            <a:r>
              <a:rPr lang="en-US" sz="1500" dirty="0">
                <a:solidFill>
                  <a:srgbClr val="2C2825"/>
                </a:solidFill>
                <a:latin typeface="Quattrocento Sans" pitchFamily="34" charset="0"/>
                <a:ea typeface="Quattrocento Sans" pitchFamily="34" charset="-122"/>
                <a:cs typeface="Quattrocento Sans" pitchFamily="34" charset="-120"/>
              </a:rPr>
              <a:t> — multimorbidity becoming the norm, yet services remain single-disease focused</a:t>
            </a:r>
            <a:endParaRPr lang="en-US" sz="1500" dirty="0"/>
          </a:p>
          <a:p>
            <a:pPr algn="l">
              <a:lnSpc>
                <a:spcPct val="145000"/>
              </a:lnSpc>
              <a:spcBef>
                <a:spcPts val="1000"/>
              </a:spcBef>
            </a:pPr>
            <a:r>
              <a:rPr lang="en-US" sz="1500" b="1" dirty="0">
                <a:solidFill>
                  <a:srgbClr val="2C2825"/>
                </a:solidFill>
                <a:latin typeface="Quattrocento Sans" pitchFamily="34" charset="0"/>
                <a:ea typeface="Quattrocento Sans" pitchFamily="34" charset="-122"/>
                <a:cs typeface="Quattrocento Sans" pitchFamily="34" charset="-120"/>
              </a:rPr>
              <a:t>The Implementation Gap</a:t>
            </a:r>
            <a:endParaRPr lang="en-US" sz="1500" dirty="0"/>
          </a:p>
          <a:p>
            <a:pPr algn="l">
              <a:lnSpc>
                <a:spcPct val="145000"/>
              </a:lnSpc>
              <a:spcBef>
                <a:spcPts val="500"/>
              </a:spcBef>
            </a:pPr>
            <a:r>
              <a:rPr lang="en-US" sz="1500" dirty="0">
                <a:solidFill>
                  <a:srgbClr val="2C2825"/>
                </a:solidFill>
                <a:latin typeface="Quattrocento Sans" pitchFamily="34" charset="0"/>
                <a:ea typeface="Quattrocento Sans" pitchFamily="34" charset="-122"/>
                <a:cs typeface="Quattrocento Sans" pitchFamily="34" charset="-120"/>
              </a:rPr>
              <a:t>Perhaps the most significant challenge: the gap between </a:t>
            </a:r>
            <a:r>
              <a:rPr lang="en-US" sz="1500" b="1" dirty="0">
                <a:solidFill>
                  <a:srgbClr val="2C2825"/>
                </a:solidFill>
                <a:latin typeface="Quattrocento Sans" pitchFamily="34" charset="0"/>
                <a:ea typeface="Quattrocento Sans" pitchFamily="34" charset="-122"/>
                <a:cs typeface="Quattrocento Sans" pitchFamily="34" charset="-120"/>
              </a:rPr>
              <a:t>policy rhetoric</a:t>
            </a:r>
            <a:r>
              <a:rPr lang="en-US" sz="1500" dirty="0">
                <a:solidFill>
                  <a:srgbClr val="2C2825"/>
                </a:solidFill>
                <a:latin typeface="Quattrocento Sans" pitchFamily="34" charset="0"/>
                <a:ea typeface="Quattrocento Sans" pitchFamily="34" charset="-122"/>
                <a:cs typeface="Quattrocento Sans" pitchFamily="34" charset="-120"/>
              </a:rPr>
              <a:t> and </a:t>
            </a:r>
            <a:r>
              <a:rPr lang="en-US" sz="1500" b="1" dirty="0">
                <a:solidFill>
                  <a:srgbClr val="2C2825"/>
                </a:solidFill>
                <a:latin typeface="Quattrocento Sans" pitchFamily="34" charset="0"/>
                <a:ea typeface="Quattrocento Sans" pitchFamily="34" charset="-122"/>
                <a:cs typeface="Quattrocento Sans" pitchFamily="34" charset="-120"/>
              </a:rPr>
              <a:t>frontline reality</a:t>
            </a:r>
            <a:r>
              <a:rPr lang="en-US" sz="1500" dirty="0">
                <a:solidFill>
                  <a:srgbClr val="2C2825"/>
                </a:solidFill>
                <a:latin typeface="Quattrocento Sans" pitchFamily="34" charset="0"/>
                <a:ea typeface="Quattrocento Sans" pitchFamily="34" charset="-122"/>
                <a:cs typeface="Quattrocento Sans" pitchFamily="34" charset="-120"/>
              </a:rPr>
              <a:t>. Policies for holistic, sustainable care exist — but implementation is hampered by:</a:t>
            </a:r>
            <a:endParaRPr lang="en-US" sz="1500" dirty="0"/>
          </a:p>
          <a:p>
            <a:pPr algn="l">
              <a:lnSpc>
                <a:spcPct val="145000"/>
              </a:lnSpc>
              <a:spcBef>
                <a:spcPts val="5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Short-term funding cycles</a:t>
            </a:r>
            <a:endParaRPr lang="en-US" sz="1500" dirty="0"/>
          </a:p>
          <a:p>
            <a:pPr algn="l">
              <a:lnSpc>
                <a:spcPct val="145000"/>
              </a:lnSpc>
              <a:spcBef>
                <a:spcPts val="3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Resistance to cultural change in institutions</a:t>
            </a:r>
            <a:endParaRPr lang="en-US" sz="1500" dirty="0"/>
          </a:p>
          <a:p>
            <a:pPr algn="l">
              <a:lnSpc>
                <a:spcPct val="145000"/>
              </a:lnSpc>
              <a:spcBef>
                <a:spcPts val="300"/>
              </a:spcBef>
            </a:pPr>
            <a:r>
              <a:rPr lang="en-US" sz="1500" dirty="0">
                <a:solidFill>
                  <a:srgbClr val="5A7D5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Insufficient community infrastructure</a:t>
            </a:r>
            <a:endParaRPr lang="en-US" sz="1500" dirty="0"/>
          </a:p>
        </p:txBody>
      </p:sp>
      <p:sp>
        <p:nvSpPr>
          <p:cNvPr id="12" name="Shape 10"/>
          <p:cNvSpPr/>
          <p:nvPr/>
        </p:nvSpPr>
        <p:spPr>
          <a:xfrm>
            <a:off x="0" y="8636000"/>
            <a:ext cx="16256000" cy="508000"/>
          </a:xfrm>
          <a:prstGeom prst="rect">
            <a:avLst/>
          </a:prstGeom>
          <a:solidFill>
            <a:srgbClr val="2C2825"/>
          </a:solidFill>
          <a:ln/>
        </p:spPr>
        <p:txBody>
          <a:bodyPr/>
          <a:lstStyle/>
          <a:p>
            <a:endParaRPr lang="en-US"/>
          </a:p>
        </p:txBody>
      </p:sp>
      <p:sp>
        <p:nvSpPr>
          <p:cNvPr id="13" name="Text 11"/>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POLICY &amp; GOVERNANCE   ·   CHAPTER 4</a:t>
            </a:r>
            <a:endParaRPr lang="en-US" sz="1100" dirty="0"/>
          </a:p>
        </p:txBody>
      </p:sp>
      <p:sp>
        <p:nvSpPr>
          <p:cNvPr id="14" name="Text 12"/>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13</a:t>
            </a:r>
            <a:endParaRPr lang="en-US" sz="1100" dirty="0"/>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https://kimi-img.moonshot.cn/pub/slides/okc/dtsyz22zpitzs/mnt/agents/output/bmhp6030_presentation/images/equity_community.png"/>
          <p:cNvPicPr>
            <a:picLocks noChangeAspect="1"/>
          </p:cNvPicPr>
          <p:nvPr/>
        </p:nvPicPr>
        <p:blipFill>
          <a:blip r:embed="rId3"/>
          <a:srcRect t="781" b="781"/>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2C2825">
                  <a:alpha val="90000"/>
                </a:srgbClr>
              </a:gs>
              <a:gs pos="60000">
                <a:srgbClr val="2C2825">
                  <a:alpha val="80000"/>
                </a:srgbClr>
              </a:gs>
              <a:gs pos="100000">
                <a:srgbClr val="2C2825">
                  <a:alpha val="50000"/>
                </a:srgbClr>
              </a:gs>
            </a:gsLst>
            <a:lin ang="0" scaled="1"/>
          </a:gradFill>
          <a:ln w="12700">
            <a:solidFill>
              <a:srgbClr val="FFFFFF">
                <a:alpha val="0"/>
              </a:srgbClr>
            </a:solidFill>
            <a:prstDash val="solid"/>
          </a:ln>
        </p:spPr>
        <p:txBody>
          <a:bodyPr/>
          <a:lstStyle/>
          <a:p>
            <a:endParaRPr lang="en-US"/>
          </a:p>
        </p:txBody>
      </p:sp>
      <p:sp>
        <p:nvSpPr>
          <p:cNvPr id="4" name="Text 1"/>
          <p:cNvSpPr/>
          <p:nvPr/>
        </p:nvSpPr>
        <p:spPr>
          <a:xfrm>
            <a:off x="1016000" y="2032000"/>
            <a:ext cx="2540000" cy="1270000"/>
          </a:xfrm>
          <a:prstGeom prst="rect">
            <a:avLst/>
          </a:prstGeom>
          <a:noFill/>
          <a:ln/>
        </p:spPr>
        <p:txBody>
          <a:bodyPr wrap="none" lIns="0" tIns="0" rIns="0" bIns="0" rtlCol="0" anchor="t"/>
          <a:lstStyle/>
          <a:p>
            <a:pPr algn="l">
              <a:lnSpc>
                <a:spcPct val="120000"/>
              </a:lnSpc>
            </a:pPr>
            <a:r>
              <a:rPr lang="en-US" sz="9600" dirty="0">
                <a:solidFill>
                  <a:srgbClr val="B8623F"/>
                </a:solidFill>
                <a:latin typeface="Oranienbaum" pitchFamily="34" charset="0"/>
                <a:ea typeface="Oranienbaum" pitchFamily="34" charset="-122"/>
                <a:cs typeface="Oranienbaum" pitchFamily="34" charset="-120"/>
              </a:rPr>
              <a:t>04</a:t>
            </a:r>
            <a:endParaRPr lang="en-US" sz="9600" dirty="0"/>
          </a:p>
        </p:txBody>
      </p:sp>
      <p:sp>
        <p:nvSpPr>
          <p:cNvPr id="5" name="Shape 2"/>
          <p:cNvSpPr/>
          <p:nvPr/>
        </p:nvSpPr>
        <p:spPr>
          <a:xfrm>
            <a:off x="1016000" y="3429000"/>
            <a:ext cx="1270000" cy="50800"/>
          </a:xfrm>
          <a:prstGeom prst="rect">
            <a:avLst/>
          </a:prstGeom>
          <a:solidFill>
            <a:srgbClr val="D4A24A"/>
          </a:solidFill>
          <a:ln/>
        </p:spPr>
        <p:txBody>
          <a:bodyPr/>
          <a:lstStyle/>
          <a:p>
            <a:endParaRPr lang="en-US"/>
          </a:p>
        </p:txBody>
      </p:sp>
      <p:sp>
        <p:nvSpPr>
          <p:cNvPr id="6" name="Text 3"/>
          <p:cNvSpPr/>
          <p:nvPr/>
        </p:nvSpPr>
        <p:spPr>
          <a:xfrm>
            <a:off x="1016000" y="3683000"/>
            <a:ext cx="11430000" cy="762000"/>
          </a:xfrm>
          <a:prstGeom prst="rect">
            <a:avLst/>
          </a:prstGeom>
          <a:noFill/>
          <a:ln/>
        </p:spPr>
        <p:txBody>
          <a:bodyPr wrap="none" lIns="0" tIns="0" rIns="0" bIns="0" rtlCol="0" anchor="t"/>
          <a:lstStyle/>
          <a:p>
            <a:pPr algn="l">
              <a:lnSpc>
                <a:spcPct val="120000"/>
              </a:lnSpc>
            </a:pPr>
            <a:r>
              <a:rPr lang="en-US" sz="4400" dirty="0">
                <a:solidFill>
                  <a:srgbClr val="FFFFFF"/>
                </a:solidFill>
                <a:latin typeface="Oranienbaum" pitchFamily="34" charset="0"/>
                <a:ea typeface="Oranienbaum" pitchFamily="34" charset="-122"/>
                <a:cs typeface="Oranienbaum" pitchFamily="34" charset="-120"/>
              </a:rPr>
              <a:t>Service Delivery, Public Health &amp; Equity</a:t>
            </a:r>
            <a:endParaRPr lang="en-US" sz="4400" dirty="0"/>
          </a:p>
        </p:txBody>
      </p:sp>
      <p:sp>
        <p:nvSpPr>
          <p:cNvPr id="7" name="Text 4"/>
          <p:cNvSpPr/>
          <p:nvPr/>
        </p:nvSpPr>
        <p:spPr>
          <a:xfrm>
            <a:off x="1016000" y="4572000"/>
            <a:ext cx="7620000" cy="381000"/>
          </a:xfrm>
          <a:prstGeom prst="rect">
            <a:avLst/>
          </a:prstGeom>
          <a:noFill/>
          <a:ln/>
        </p:spPr>
        <p:txBody>
          <a:bodyPr wrap="none" lIns="0" tIns="0" rIns="0" bIns="0" rtlCol="0" anchor="t"/>
          <a:lstStyle/>
          <a:p>
            <a:pPr algn="l">
              <a:lnSpc>
                <a:spcPct val="120000"/>
              </a:lnSpc>
            </a:pPr>
            <a:r>
              <a:rPr lang="en-US" sz="1800" dirty="0">
                <a:solidFill>
                  <a:srgbClr val="FFFFFF"/>
                </a:solidFill>
                <a:latin typeface="Quattrocento Sans" pitchFamily="34" charset="0"/>
                <a:ea typeface="Quattrocento Sans" pitchFamily="34" charset="-122"/>
                <a:cs typeface="Quattrocento Sans" pitchFamily="34" charset="-120"/>
              </a:rPr>
              <a:t>From Policy to People's Lives</a:t>
            </a:r>
            <a:endParaRPr lang="en-US" sz="1800" dirty="0"/>
          </a:p>
        </p:txBody>
      </p:sp>
      <p:sp>
        <p:nvSpPr>
          <p:cNvPr id="8" name="Shape 5"/>
          <p:cNvSpPr/>
          <p:nvPr/>
        </p:nvSpPr>
        <p:spPr>
          <a:xfrm>
            <a:off x="0" y="8636000"/>
            <a:ext cx="16256000" cy="508000"/>
          </a:xfrm>
          <a:prstGeom prst="rect">
            <a:avLst/>
          </a:prstGeom>
          <a:solidFill>
            <a:srgbClr val="2C2825">
              <a:alpha val="80000"/>
            </a:srgbClr>
          </a:solidFill>
          <a:ln/>
        </p:spPr>
        <p:txBody>
          <a:bodyPr/>
          <a:lstStyle/>
          <a:p>
            <a:endParaRPr lang="en-US"/>
          </a:p>
        </p:txBody>
      </p:sp>
      <p:sp>
        <p:nvSpPr>
          <p:cNvPr id="9" name="Text 6"/>
          <p:cNvSpPr/>
          <p:nvPr/>
        </p:nvSpPr>
        <p:spPr>
          <a:xfrm>
            <a:off x="762000" y="8699500"/>
            <a:ext cx="889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a:t>
            </a:r>
            <a:endParaRPr lang="en-US" sz="1100" dirty="0"/>
          </a:p>
        </p:txBody>
      </p:sp>
      <p:sp>
        <p:nvSpPr>
          <p:cNvPr id="10" name="Text 7"/>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14</a:t>
            </a:r>
            <a:endParaRPr lang="en-US" sz="1100" dirty="0"/>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04</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Innovative Service Delivery</a:t>
            </a:r>
            <a:endParaRPr lang="en-US" sz="2800" dirty="0"/>
          </a:p>
        </p:txBody>
      </p:sp>
      <p:sp>
        <p:nvSpPr>
          <p:cNvPr id="6" name="Text 4"/>
          <p:cNvSpPr/>
          <p:nvPr/>
        </p:nvSpPr>
        <p:spPr>
          <a:xfrm>
            <a:off x="762000" y="1333500"/>
            <a:ext cx="7112000" cy="3556000"/>
          </a:xfrm>
          <a:prstGeom prst="rect">
            <a:avLst/>
          </a:prstGeom>
          <a:noFill/>
          <a:ln/>
        </p:spPr>
        <p:txBody>
          <a:bodyPr wrap="square" lIns="0" tIns="0" rIns="0" bIns="0" rtlCol="0" anchor="t"/>
          <a:lstStyle/>
          <a:p>
            <a:pPr algn="l">
              <a:lnSpc>
                <a:spcPct val="145000"/>
              </a:lnSpc>
            </a:pPr>
            <a:r>
              <a:rPr lang="en-US" sz="1400" b="1" dirty="0">
                <a:solidFill>
                  <a:srgbClr val="2C2825"/>
                </a:solidFill>
                <a:latin typeface="Quattrocento Sans" pitchFamily="34" charset="0"/>
                <a:ea typeface="Quattrocento Sans" pitchFamily="34" charset="-122"/>
                <a:cs typeface="Quattrocento Sans" pitchFamily="34" charset="-120"/>
              </a:rPr>
              <a:t>Integrated Wellness Programmes</a:t>
            </a:r>
            <a:endParaRPr lang="en-US" sz="1400" dirty="0"/>
          </a:p>
          <a:p>
            <a:pPr algn="l">
              <a:lnSpc>
                <a:spcPct val="145000"/>
              </a:lnSpc>
              <a:spcBef>
                <a:spcPts val="5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Combining physical, mental and social support in single access points</a:t>
            </a:r>
            <a:endParaRPr lang="en-US" sz="1400" dirty="0"/>
          </a:p>
          <a:p>
            <a:pPr algn="l">
              <a:lnSpc>
                <a:spcPct val="145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Social prescribing</a:t>
            </a:r>
            <a:r>
              <a:rPr lang="en-US" sz="1400" dirty="0">
                <a:solidFill>
                  <a:srgbClr val="2C2825"/>
                </a:solidFill>
                <a:latin typeface="Quattrocento Sans" pitchFamily="34" charset="0"/>
                <a:ea typeface="Quattrocento Sans" pitchFamily="34" charset="-122"/>
                <a:cs typeface="Quattrocento Sans" pitchFamily="34" charset="-120"/>
              </a:rPr>
              <a:t> — GP referrals to community activities, art, nature</a:t>
            </a:r>
            <a:endParaRPr lang="en-US" sz="1400" dirty="0"/>
          </a:p>
          <a:p>
            <a:pPr algn="l">
              <a:lnSpc>
                <a:spcPct val="145000"/>
              </a:lnSpc>
              <a:spcBef>
                <a:spcPts val="800"/>
              </a:spcBef>
            </a:pPr>
            <a:r>
              <a:rPr lang="en-US" sz="1400" b="1" dirty="0">
                <a:solidFill>
                  <a:srgbClr val="2C2825"/>
                </a:solidFill>
                <a:latin typeface="Quattrocento Sans" pitchFamily="34" charset="0"/>
                <a:ea typeface="Quattrocento Sans" pitchFamily="34" charset="-122"/>
                <a:cs typeface="Quattrocento Sans" pitchFamily="34" charset="-120"/>
              </a:rPr>
              <a:t>Telehealth Revolution</a:t>
            </a:r>
            <a:endParaRPr lang="en-US" sz="1400" dirty="0"/>
          </a:p>
          <a:p>
            <a:pPr algn="l">
              <a:lnSpc>
                <a:spcPct val="145000"/>
              </a:lnSpc>
              <a:spcBef>
                <a:spcPts val="4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NHS App, video consultations, remote monitoring</a:t>
            </a:r>
            <a:endParaRPr lang="en-US" sz="1400" dirty="0"/>
          </a:p>
          <a:p>
            <a:pPr algn="l">
              <a:lnSpc>
                <a:spcPct val="145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Video consultations </a:t>
            </a:r>
            <a:r>
              <a:rPr lang="en-US" sz="1400" b="1" dirty="0">
                <a:solidFill>
                  <a:srgbClr val="2C2825"/>
                </a:solidFill>
                <a:latin typeface="Quattrocento Sans" pitchFamily="34" charset="0"/>
                <a:ea typeface="Quattrocento Sans" pitchFamily="34" charset="-122"/>
                <a:cs typeface="Quattrocento Sans" pitchFamily="34" charset="-120"/>
              </a:rPr>
              <a:t>increased 10-fold</a:t>
            </a:r>
            <a:r>
              <a:rPr lang="en-US" sz="1400" dirty="0">
                <a:solidFill>
                  <a:srgbClr val="2C2825"/>
                </a:solidFill>
                <a:latin typeface="Quattrocento Sans" pitchFamily="34" charset="0"/>
                <a:ea typeface="Quattrocento Sans" pitchFamily="34" charset="-122"/>
                <a:cs typeface="Quattrocento Sans" pitchFamily="34" charset="-120"/>
              </a:rPr>
              <a:t> during COVID-19</a:t>
            </a:r>
            <a:endParaRPr lang="en-US" sz="1400" dirty="0"/>
          </a:p>
          <a:p>
            <a:pPr algn="l">
              <a:lnSpc>
                <a:spcPct val="145000"/>
              </a:lnSpc>
              <a:spcBef>
                <a:spcPts val="800"/>
              </a:spcBef>
            </a:pPr>
            <a:r>
              <a:rPr lang="en-US" sz="1400" b="1" dirty="0">
                <a:solidFill>
                  <a:srgbClr val="2C2825"/>
                </a:solidFill>
                <a:latin typeface="Quattrocento Sans" pitchFamily="34" charset="0"/>
                <a:ea typeface="Quattrocento Sans" pitchFamily="34" charset="-122"/>
                <a:cs typeface="Quattrocento Sans" pitchFamily="34" charset="-120"/>
              </a:rPr>
              <a:t>Holistic Care Models</a:t>
            </a:r>
            <a:endParaRPr lang="en-US" sz="1400" dirty="0"/>
          </a:p>
          <a:p>
            <a:pPr algn="l">
              <a:lnSpc>
                <a:spcPct val="145000"/>
              </a:lnSpc>
              <a:spcBef>
                <a:spcPts val="4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Eden Alternative, Green Care, arts-in-health programmes</a:t>
            </a:r>
            <a:endParaRPr lang="en-US" sz="1400" dirty="0"/>
          </a:p>
        </p:txBody>
      </p:sp>
      <p:sp>
        <p:nvSpPr>
          <p:cNvPr id="7" name="Text 5"/>
          <p:cNvSpPr/>
          <p:nvPr/>
        </p:nvSpPr>
        <p:spPr>
          <a:xfrm>
            <a:off x="8382000" y="1333500"/>
            <a:ext cx="7112000" cy="3556000"/>
          </a:xfrm>
          <a:prstGeom prst="rect">
            <a:avLst/>
          </a:prstGeom>
          <a:noFill/>
          <a:ln/>
        </p:spPr>
        <p:txBody>
          <a:bodyPr wrap="square" lIns="0" tIns="0" rIns="0" bIns="0" rtlCol="0" anchor="t"/>
          <a:lstStyle/>
          <a:p>
            <a:pPr algn="l">
              <a:lnSpc>
                <a:spcPct val="145000"/>
              </a:lnSpc>
            </a:pPr>
            <a:r>
              <a:rPr lang="en-US" sz="1400" b="1" dirty="0">
                <a:solidFill>
                  <a:srgbClr val="2C2825"/>
                </a:solidFill>
                <a:latin typeface="Quattrocento Sans" pitchFamily="34" charset="0"/>
                <a:ea typeface="Quattrocento Sans" pitchFamily="34" charset="-122"/>
                <a:cs typeface="Quattrocento Sans" pitchFamily="34" charset="-120"/>
              </a:rPr>
              <a:t>Community Health Initiatives</a:t>
            </a:r>
            <a:endParaRPr lang="en-US" sz="1400" dirty="0"/>
          </a:p>
          <a:p>
            <a:pPr algn="l">
              <a:lnSpc>
                <a:spcPct val="145000"/>
              </a:lnSpc>
              <a:spcBef>
                <a:spcPts val="5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Primary Care Networks (PCNs) in England</a:t>
            </a:r>
            <a:endParaRPr lang="en-US" sz="1400" dirty="0"/>
          </a:p>
          <a:p>
            <a:pPr algn="l">
              <a:lnSpc>
                <a:spcPct val="145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Health trainers and peer support workers</a:t>
            </a:r>
            <a:endParaRPr lang="en-US" sz="1400" dirty="0"/>
          </a:p>
          <a:p>
            <a:pPr algn="l">
              <a:lnSpc>
                <a:spcPct val="145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Community anchor organisations in deprived areas</a:t>
            </a:r>
            <a:endParaRPr lang="en-US" sz="1400" dirty="0"/>
          </a:p>
          <a:p>
            <a:pPr algn="l">
              <a:lnSpc>
                <a:spcPct val="145000"/>
              </a:lnSpc>
              <a:spcBef>
                <a:spcPts val="800"/>
              </a:spcBef>
            </a:pPr>
            <a:r>
              <a:rPr lang="en-US" sz="1400" b="1" dirty="0">
                <a:solidFill>
                  <a:srgbClr val="2C2825"/>
                </a:solidFill>
                <a:latin typeface="Quattrocento Sans" pitchFamily="34" charset="0"/>
                <a:ea typeface="Quattrocento Sans" pitchFamily="34" charset="-122"/>
                <a:cs typeface="Quattrocento Sans" pitchFamily="34" charset="-120"/>
              </a:rPr>
              <a:t>Nature-Based Interventions</a:t>
            </a:r>
            <a:endParaRPr lang="en-US" sz="1400" dirty="0"/>
          </a:p>
          <a:p>
            <a:pPr algn="l">
              <a:lnSpc>
                <a:spcPct val="145000"/>
              </a:lnSpc>
              <a:spcBef>
                <a:spcPts val="400"/>
              </a:spcBef>
            </a:pPr>
            <a:r>
              <a:rPr lang="en-US" sz="1400" dirty="0">
                <a:solidFill>
                  <a:srgbClr val="2C2825"/>
                </a:solidFill>
                <a:latin typeface="Quattrocento Sans" pitchFamily="34" charset="0"/>
                <a:ea typeface="Quattrocento Sans" pitchFamily="34" charset="-122"/>
                <a:cs typeface="Quattrocento Sans" pitchFamily="34" charset="-120"/>
              </a:rPr>
              <a:t>Growing evidence for Green Care (e.g., gardening, forest therapy) improving mental health outcomes and reducing NHS costs (Bragg &amp; Atkins, 2016).</a:t>
            </a:r>
            <a:endParaRPr lang="en-US" sz="1400" dirty="0"/>
          </a:p>
          <a:p>
            <a:pPr algn="l">
              <a:lnSpc>
                <a:spcPct val="145000"/>
              </a:lnSpc>
              <a:spcBef>
                <a:spcPts val="800"/>
              </a:spcBef>
            </a:pPr>
            <a:r>
              <a:rPr lang="en-US" sz="1400" b="1" dirty="0">
                <a:solidFill>
                  <a:srgbClr val="2C2825"/>
                </a:solidFill>
                <a:latin typeface="Quattrocento Sans" pitchFamily="34" charset="0"/>
                <a:ea typeface="Quattrocento Sans" pitchFamily="34" charset="-122"/>
                <a:cs typeface="Quattrocento Sans" pitchFamily="34" charset="-120"/>
              </a:rPr>
              <a:t>The Co-Production Approach</a:t>
            </a:r>
            <a:endParaRPr lang="en-US" sz="1400" dirty="0"/>
          </a:p>
          <a:p>
            <a:pPr algn="l">
              <a:lnSpc>
                <a:spcPct val="145000"/>
              </a:lnSpc>
              <a:spcBef>
                <a:spcPts val="400"/>
              </a:spcBef>
            </a:pPr>
            <a:r>
              <a:rPr lang="en-US" sz="1400" dirty="0">
                <a:solidFill>
                  <a:srgbClr val="2C2825"/>
                </a:solidFill>
                <a:latin typeface="Quattrocento Sans" pitchFamily="34" charset="0"/>
                <a:ea typeface="Quattrocento Sans" pitchFamily="34" charset="-122"/>
                <a:cs typeface="Quattrocento Sans" pitchFamily="34" charset="-120"/>
              </a:rPr>
              <a:t>Involving service users in designing and delivering their own care — shifting from </a:t>
            </a:r>
            <a:r>
              <a:rPr lang="en-US" sz="1400" i="1" dirty="0">
                <a:solidFill>
                  <a:srgbClr val="2C2825"/>
                </a:solidFill>
                <a:latin typeface="Quattrocento Sans" pitchFamily="34" charset="0"/>
                <a:ea typeface="Quattrocento Sans" pitchFamily="34" charset="-122"/>
                <a:cs typeface="Quattrocento Sans" pitchFamily="34" charset="-120"/>
              </a:rPr>
              <a:t>patients</a:t>
            </a:r>
            <a:r>
              <a:rPr lang="en-US" sz="1400" dirty="0">
                <a:solidFill>
                  <a:srgbClr val="2C2825"/>
                </a:solidFill>
                <a:latin typeface="Quattrocento Sans" pitchFamily="34" charset="0"/>
                <a:ea typeface="Quattrocento Sans" pitchFamily="34" charset="-122"/>
                <a:cs typeface="Quattrocento Sans" pitchFamily="34" charset="-120"/>
              </a:rPr>
              <a:t> to </a:t>
            </a:r>
            <a:r>
              <a:rPr lang="en-US" sz="1400" i="1" dirty="0">
                <a:solidFill>
                  <a:srgbClr val="2C2825"/>
                </a:solidFill>
                <a:latin typeface="Quattrocento Sans" pitchFamily="34" charset="0"/>
                <a:ea typeface="Quattrocento Sans" pitchFamily="34" charset="-122"/>
                <a:cs typeface="Quattrocento Sans" pitchFamily="34" charset="-120"/>
              </a:rPr>
              <a:t>partners</a:t>
            </a:r>
            <a:r>
              <a:rPr lang="en-US" sz="1400" dirty="0">
                <a:solidFill>
                  <a:srgbClr val="2C2825"/>
                </a:solidFill>
                <a:latin typeface="Quattrocento Sans" pitchFamily="34" charset="0"/>
                <a:ea typeface="Quattrocento Sans" pitchFamily="34" charset="-122"/>
                <a:cs typeface="Quattrocento Sans" pitchFamily="34" charset="-120"/>
              </a:rPr>
              <a:t>.</a:t>
            </a:r>
            <a:endParaRPr lang="en-US" sz="1400" dirty="0"/>
          </a:p>
        </p:txBody>
      </p:sp>
      <p:sp>
        <p:nvSpPr>
          <p:cNvPr id="8" name="Shape 6"/>
          <p:cNvSpPr/>
          <p:nvPr/>
        </p:nvSpPr>
        <p:spPr>
          <a:xfrm>
            <a:off x="762000" y="5207000"/>
            <a:ext cx="14732000" cy="3175000"/>
          </a:xfrm>
          <a:prstGeom prst="rect">
            <a:avLst/>
          </a:prstGeom>
          <a:solidFill>
            <a:srgbClr val="B8623F">
              <a:alpha val="6275"/>
            </a:srgbClr>
          </a:solidFill>
          <a:ln/>
        </p:spPr>
        <p:txBody>
          <a:bodyPr/>
          <a:lstStyle/>
          <a:p>
            <a:endParaRPr lang="en-US"/>
          </a:p>
        </p:txBody>
      </p:sp>
      <p:sp>
        <p:nvSpPr>
          <p:cNvPr id="9" name="Shape 7"/>
          <p:cNvSpPr/>
          <p:nvPr/>
        </p:nvSpPr>
        <p:spPr>
          <a:xfrm>
            <a:off x="762000" y="5207000"/>
            <a:ext cx="50800" cy="3175000"/>
          </a:xfrm>
          <a:prstGeom prst="rect">
            <a:avLst/>
          </a:prstGeom>
          <a:solidFill>
            <a:srgbClr val="B8623F"/>
          </a:solidFill>
          <a:ln/>
        </p:spPr>
        <p:txBody>
          <a:bodyPr/>
          <a:lstStyle/>
          <a:p>
            <a:endParaRPr lang="en-US"/>
          </a:p>
        </p:txBody>
      </p:sp>
      <p:sp>
        <p:nvSpPr>
          <p:cNvPr id="10" name="Text 8"/>
          <p:cNvSpPr/>
          <p:nvPr/>
        </p:nvSpPr>
        <p:spPr>
          <a:xfrm>
            <a:off x="1079500" y="5334000"/>
            <a:ext cx="2540000" cy="279400"/>
          </a:xfrm>
          <a:prstGeom prst="rect">
            <a:avLst/>
          </a:prstGeom>
          <a:noFill/>
          <a:ln/>
        </p:spPr>
        <p:txBody>
          <a:bodyPr wrap="none" lIns="0" tIns="0" rIns="0" bIns="0" rtlCol="0" anchor="t"/>
          <a:lstStyle/>
          <a:p>
            <a:pPr algn="l">
              <a:lnSpc>
                <a:spcPct val="120000"/>
              </a:lnSpc>
            </a:pPr>
            <a:r>
              <a:rPr lang="en-US" sz="1200" b="1" kern="0" spc="300" dirty="0">
                <a:solidFill>
                  <a:srgbClr val="B8623F"/>
                </a:solidFill>
                <a:latin typeface="Quattrocento Sans" pitchFamily="34" charset="0"/>
                <a:ea typeface="Quattrocento Sans" pitchFamily="34" charset="-122"/>
                <a:cs typeface="Quattrocento Sans" pitchFamily="34" charset="-120"/>
              </a:rPr>
              <a:t>CASE STUDY</a:t>
            </a:r>
            <a:endParaRPr lang="en-US" sz="1200" dirty="0"/>
          </a:p>
        </p:txBody>
      </p:sp>
      <p:sp>
        <p:nvSpPr>
          <p:cNvPr id="11" name="Text 9"/>
          <p:cNvSpPr/>
          <p:nvPr/>
        </p:nvSpPr>
        <p:spPr>
          <a:xfrm>
            <a:off x="1079500" y="5651500"/>
            <a:ext cx="8890000" cy="355600"/>
          </a:xfrm>
          <a:prstGeom prst="rect">
            <a:avLst/>
          </a:prstGeom>
          <a:noFill/>
          <a:ln/>
        </p:spPr>
        <p:txBody>
          <a:bodyPr wrap="none" lIns="0" tIns="0" rIns="0" bIns="0" rtlCol="0" anchor="t"/>
          <a:lstStyle/>
          <a:p>
            <a:pPr algn="l">
              <a:lnSpc>
                <a:spcPct val="120000"/>
              </a:lnSpc>
            </a:pPr>
            <a:r>
              <a:rPr lang="en-US" sz="1800" dirty="0">
                <a:solidFill>
                  <a:srgbClr val="2C2825"/>
                </a:solidFill>
                <a:latin typeface="Oranienbaum" pitchFamily="34" charset="0"/>
                <a:ea typeface="Oranienbaum" pitchFamily="34" charset="-122"/>
                <a:cs typeface="Oranienbaum" pitchFamily="34" charset="-120"/>
              </a:rPr>
              <a:t>Salford Royal NHS Foundation Trust — Integrated Care Model</a:t>
            </a:r>
            <a:endParaRPr lang="en-US" sz="1800" dirty="0"/>
          </a:p>
        </p:txBody>
      </p:sp>
      <p:sp>
        <p:nvSpPr>
          <p:cNvPr id="12" name="Text 10"/>
          <p:cNvSpPr/>
          <p:nvPr/>
        </p:nvSpPr>
        <p:spPr>
          <a:xfrm>
            <a:off x="1079500" y="6070600"/>
            <a:ext cx="14097000" cy="2159000"/>
          </a:xfrm>
          <a:prstGeom prst="rect">
            <a:avLst/>
          </a:prstGeom>
          <a:noFill/>
          <a:ln/>
        </p:spPr>
        <p:txBody>
          <a:bodyPr wrap="square" lIns="0" tIns="0" rIns="0" bIns="0" rtlCol="0" anchor="t"/>
          <a:lstStyle/>
          <a:p>
            <a:pPr algn="l">
              <a:lnSpc>
                <a:spcPct val="140000"/>
              </a:lnSpc>
            </a:pPr>
            <a:r>
              <a:rPr lang="en-US" sz="1300" dirty="0">
                <a:solidFill>
                  <a:srgbClr val="2C2825"/>
                </a:solidFill>
                <a:latin typeface="Quattrocento Sans" pitchFamily="34" charset="0"/>
                <a:ea typeface="Quattrocento Sans" pitchFamily="34" charset="-122"/>
                <a:cs typeface="Quattrocento Sans" pitchFamily="34" charset="-120"/>
              </a:rPr>
              <a:t>Salford Royal pioneered integrated care combining </a:t>
            </a:r>
            <a:r>
              <a:rPr lang="en-US" sz="1300" b="1" dirty="0">
                <a:solidFill>
                  <a:srgbClr val="2C2825"/>
                </a:solidFill>
                <a:latin typeface="Quattrocento Sans" pitchFamily="34" charset="0"/>
                <a:ea typeface="Quattrocento Sans" pitchFamily="34" charset="-122"/>
                <a:cs typeface="Quattrocento Sans" pitchFamily="34" charset="-120"/>
              </a:rPr>
              <a:t>hospital, community and social care</a:t>
            </a:r>
            <a:r>
              <a:rPr lang="en-US" sz="1300" dirty="0">
                <a:solidFill>
                  <a:srgbClr val="2C2825"/>
                </a:solidFill>
                <a:latin typeface="Quattrocento Sans" pitchFamily="34" charset="0"/>
                <a:ea typeface="Quattrocento Sans" pitchFamily="34" charset="-122"/>
                <a:cs typeface="Quattrocento Sans" pitchFamily="34" charset="-120"/>
              </a:rPr>
              <a:t> under unified governance with shared electronic records.</a:t>
            </a:r>
            <a:endParaRPr lang="en-US" sz="1300" dirty="0"/>
          </a:p>
          <a:p>
            <a:pPr algn="l">
              <a:lnSpc>
                <a:spcPct val="140000"/>
              </a:lnSpc>
              <a:spcBef>
                <a:spcPts val="400"/>
              </a:spcBef>
            </a:pPr>
            <a:r>
              <a:rPr lang="en-US" sz="1300" b="1" dirty="0">
                <a:solidFill>
                  <a:srgbClr val="B8623F"/>
                </a:solidFill>
                <a:latin typeface="Quattrocento Sans" pitchFamily="34" charset="0"/>
                <a:ea typeface="Quattrocento Sans" pitchFamily="34" charset="-122"/>
                <a:cs typeface="Quattrocento Sans" pitchFamily="34" charset="-120"/>
              </a:rPr>
              <a:t>Results:</a:t>
            </a:r>
            <a:endParaRPr lang="en-US" sz="1300" dirty="0"/>
          </a:p>
          <a:p>
            <a:pPr algn="l">
              <a:lnSpc>
                <a:spcPct val="140000"/>
              </a:lnSpc>
              <a:spcBef>
                <a:spcPts val="2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a:t>
            </a:r>
            <a:r>
              <a:rPr lang="en-US" sz="1300" b="1" dirty="0">
                <a:solidFill>
                  <a:srgbClr val="2C2825"/>
                </a:solidFill>
                <a:latin typeface="Quattrocento Sans" pitchFamily="34" charset="0"/>
                <a:ea typeface="Quattrocento Sans" pitchFamily="34" charset="-122"/>
                <a:cs typeface="Quattrocento Sans" pitchFamily="34" charset="-120"/>
              </a:rPr>
              <a:t>20% reduction</a:t>
            </a:r>
            <a:r>
              <a:rPr lang="en-US" sz="1300" dirty="0">
                <a:solidFill>
                  <a:srgbClr val="2C2825"/>
                </a:solidFill>
                <a:latin typeface="Quattrocento Sans" pitchFamily="34" charset="0"/>
                <a:ea typeface="Quattrocento Sans" pitchFamily="34" charset="-122"/>
                <a:cs typeface="Quattrocento Sans" pitchFamily="34" charset="-120"/>
              </a:rPr>
              <a:t> in emergency admissions</a:t>
            </a:r>
            <a:endParaRPr lang="en-US" sz="1300" dirty="0"/>
          </a:p>
          <a:p>
            <a:pPr algn="l">
              <a:lnSpc>
                <a:spcPct val="140000"/>
              </a:lnSpc>
              <a:spcBef>
                <a:spcPts val="2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a:t>
            </a:r>
            <a:r>
              <a:rPr lang="en-US" sz="1300" b="1" dirty="0">
                <a:solidFill>
                  <a:srgbClr val="2C2825"/>
                </a:solidFill>
                <a:latin typeface="Quattrocento Sans" pitchFamily="34" charset="0"/>
                <a:ea typeface="Quattrocento Sans" pitchFamily="34" charset="-122"/>
                <a:cs typeface="Quattrocento Sans" pitchFamily="34" charset="-120"/>
              </a:rPr>
              <a:t>Shorter stays</a:t>
            </a:r>
            <a:r>
              <a:rPr lang="en-US" sz="1300" dirty="0">
                <a:solidFill>
                  <a:srgbClr val="2C2825"/>
                </a:solidFill>
                <a:latin typeface="Quattrocento Sans" pitchFamily="34" charset="0"/>
                <a:ea typeface="Quattrocento Sans" pitchFamily="34" charset="-122"/>
                <a:cs typeface="Quattrocento Sans" pitchFamily="34" charset="-120"/>
              </a:rPr>
              <a:t> via early discharge with community support</a:t>
            </a:r>
            <a:endParaRPr lang="en-US" sz="1300" dirty="0"/>
          </a:p>
          <a:p>
            <a:pPr algn="l">
              <a:lnSpc>
                <a:spcPct val="140000"/>
              </a:lnSpc>
              <a:spcBef>
                <a:spcPts val="2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a:t>
            </a:r>
            <a:r>
              <a:rPr lang="en-US" sz="1300" b="1" dirty="0">
                <a:solidFill>
                  <a:srgbClr val="2C2825"/>
                </a:solidFill>
                <a:latin typeface="Quattrocento Sans" pitchFamily="34" charset="0"/>
                <a:ea typeface="Quattrocento Sans" pitchFamily="34" charset="-122"/>
                <a:cs typeface="Quattrocento Sans" pitchFamily="34" charset="-120"/>
              </a:rPr>
              <a:t>Higher satisfaction</a:t>
            </a:r>
            <a:r>
              <a:rPr lang="en-US" sz="1300" dirty="0">
                <a:solidFill>
                  <a:srgbClr val="2C2825"/>
                </a:solidFill>
                <a:latin typeface="Quattrocento Sans" pitchFamily="34" charset="0"/>
                <a:ea typeface="Quattrocento Sans" pitchFamily="34" charset="-122"/>
                <a:cs typeface="Quattrocento Sans" pitchFamily="34" charset="-120"/>
              </a:rPr>
              <a:t> and staff morale</a:t>
            </a:r>
            <a:endParaRPr lang="en-US" sz="1300" dirty="0"/>
          </a:p>
          <a:p>
            <a:pPr algn="l">
              <a:lnSpc>
                <a:spcPct val="140000"/>
              </a:lnSpc>
              <a:spcBef>
                <a:spcPts val="2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a:t>
            </a:r>
            <a:r>
              <a:rPr lang="en-US" sz="1300" b="1" dirty="0">
                <a:solidFill>
                  <a:srgbClr val="2C2825"/>
                </a:solidFill>
                <a:latin typeface="Quattrocento Sans" pitchFamily="34" charset="0"/>
                <a:ea typeface="Quattrocento Sans" pitchFamily="34" charset="-122"/>
                <a:cs typeface="Quattrocento Sans" pitchFamily="34" charset="-120"/>
              </a:rPr>
              <a:t>Cost savings</a:t>
            </a:r>
            <a:r>
              <a:rPr lang="en-US" sz="1300" dirty="0">
                <a:solidFill>
                  <a:srgbClr val="2C2825"/>
                </a:solidFill>
                <a:latin typeface="Quattrocento Sans" pitchFamily="34" charset="0"/>
                <a:ea typeface="Quattrocento Sans" pitchFamily="34" charset="-122"/>
                <a:cs typeface="Quattrocento Sans" pitchFamily="34" charset="-120"/>
              </a:rPr>
              <a:t> reinvested in prevention</a:t>
            </a:r>
            <a:endParaRPr lang="en-US" sz="1300" dirty="0"/>
          </a:p>
        </p:txBody>
      </p:sp>
      <p:sp>
        <p:nvSpPr>
          <p:cNvPr id="13" name="Shape 11"/>
          <p:cNvSpPr/>
          <p:nvPr/>
        </p:nvSpPr>
        <p:spPr>
          <a:xfrm>
            <a:off x="0" y="8636000"/>
            <a:ext cx="16256000" cy="508000"/>
          </a:xfrm>
          <a:prstGeom prst="rect">
            <a:avLst/>
          </a:prstGeom>
          <a:solidFill>
            <a:srgbClr val="2C2825"/>
          </a:solidFill>
          <a:ln/>
        </p:spPr>
        <p:txBody>
          <a:bodyPr/>
          <a:lstStyle/>
          <a:p>
            <a:endParaRPr lang="en-US"/>
          </a:p>
        </p:txBody>
      </p:sp>
      <p:sp>
        <p:nvSpPr>
          <p:cNvPr id="14" name="Text 12"/>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 DELIVERY &amp; EQUITY</a:t>
            </a:r>
            <a:endParaRPr lang="en-US" sz="1100" dirty="0"/>
          </a:p>
        </p:txBody>
      </p:sp>
      <p:sp>
        <p:nvSpPr>
          <p:cNvPr id="15" name="Text 13"/>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15</a:t>
            </a:r>
            <a:endParaRPr lang="en-US" sz="1100"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04</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Public Health Initiatives</a:t>
            </a:r>
            <a:endParaRPr lang="en-US" sz="2800" dirty="0"/>
          </a:p>
        </p:txBody>
      </p:sp>
      <p:sp>
        <p:nvSpPr>
          <p:cNvPr id="6" name="Text 4"/>
          <p:cNvSpPr/>
          <p:nvPr/>
        </p:nvSpPr>
        <p:spPr>
          <a:xfrm>
            <a:off x="762000" y="1333500"/>
            <a:ext cx="5080000" cy="3556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Promoting Healthy Lifestyles</a:t>
            </a:r>
            <a:endParaRPr lang="en-US" sz="1800" dirty="0"/>
          </a:p>
        </p:txBody>
      </p:sp>
      <p:sp>
        <p:nvSpPr>
          <p:cNvPr id="7" name="Text 5"/>
          <p:cNvSpPr/>
          <p:nvPr/>
        </p:nvSpPr>
        <p:spPr>
          <a:xfrm>
            <a:off x="762000" y="1778000"/>
            <a:ext cx="7112000" cy="1651000"/>
          </a:xfrm>
          <a:prstGeom prst="rect">
            <a:avLst/>
          </a:prstGeom>
          <a:noFill/>
          <a:ln/>
        </p:spPr>
        <p:txBody>
          <a:bodyPr wrap="square" lIns="0" tIns="0" rIns="0" bIns="0" rtlCol="0" anchor="t"/>
          <a:lstStyle/>
          <a:p>
            <a:pPr algn="l">
              <a:lnSpc>
                <a:spcPct val="150000"/>
              </a:lnSpc>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Change4Life</a:t>
            </a:r>
            <a:r>
              <a:rPr lang="en-US" sz="1400" dirty="0">
                <a:solidFill>
                  <a:srgbClr val="2C2825"/>
                </a:solidFill>
                <a:latin typeface="Quattrocento Sans" pitchFamily="34" charset="0"/>
                <a:ea typeface="Quattrocento Sans" pitchFamily="34" charset="-122"/>
                <a:cs typeface="Quattrocento Sans" pitchFamily="34" charset="-120"/>
              </a:rPr>
              <a:t> — childhood obesity prevention through diet and activity</a:t>
            </a:r>
            <a:endParaRPr lang="en-US" sz="1400" dirty="0"/>
          </a:p>
          <a:p>
            <a:pPr algn="l">
              <a:lnSpc>
                <a:spcPct val="150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This Girl Can</a:t>
            </a:r>
            <a:r>
              <a:rPr lang="en-US" sz="1400" dirty="0">
                <a:solidFill>
                  <a:srgbClr val="2C2825"/>
                </a:solidFill>
                <a:latin typeface="Quattrocento Sans" pitchFamily="34" charset="0"/>
                <a:ea typeface="Quattrocento Sans" pitchFamily="34" charset="-122"/>
                <a:cs typeface="Quattrocento Sans" pitchFamily="34" charset="-120"/>
              </a:rPr>
              <a:t> — tackling gender barriers to physical activity</a:t>
            </a:r>
            <a:endParaRPr lang="en-US" sz="1400" dirty="0"/>
          </a:p>
          <a:p>
            <a:pPr algn="l">
              <a:lnSpc>
                <a:spcPct val="150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Smokefree</a:t>
            </a:r>
            <a:r>
              <a:rPr lang="en-US" sz="1400" dirty="0">
                <a:solidFill>
                  <a:srgbClr val="2C2825"/>
                </a:solidFill>
                <a:latin typeface="Quattrocento Sans" pitchFamily="34" charset="0"/>
                <a:ea typeface="Quattrocento Sans" pitchFamily="34" charset="-122"/>
                <a:cs typeface="Quattrocento Sans" pitchFamily="34" charset="-120"/>
              </a:rPr>
              <a:t> — one of the most successful public health campaigns in history</a:t>
            </a:r>
            <a:endParaRPr lang="en-US" sz="1400" dirty="0"/>
          </a:p>
          <a:p>
            <a:pPr algn="l">
              <a:lnSpc>
                <a:spcPct val="150000"/>
              </a:lnSpc>
              <a:spcBef>
                <a:spcPts val="3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5 A Day</a:t>
            </a:r>
            <a:r>
              <a:rPr lang="en-US" sz="1400" dirty="0">
                <a:solidFill>
                  <a:srgbClr val="2C2825"/>
                </a:solidFill>
                <a:latin typeface="Quattrocento Sans" pitchFamily="34" charset="0"/>
                <a:ea typeface="Quattrocento Sans" pitchFamily="34" charset="-122"/>
                <a:cs typeface="Quattrocento Sans" pitchFamily="34" charset="-120"/>
              </a:rPr>
              <a:t> — fruit and vegetable consumption messaging</a:t>
            </a:r>
            <a:endParaRPr lang="en-US" sz="1400" dirty="0"/>
          </a:p>
        </p:txBody>
      </p:sp>
      <p:sp>
        <p:nvSpPr>
          <p:cNvPr id="8" name="Text 6"/>
          <p:cNvSpPr/>
          <p:nvPr/>
        </p:nvSpPr>
        <p:spPr>
          <a:xfrm>
            <a:off x="8382000" y="1333500"/>
            <a:ext cx="5080000" cy="3556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Environmental Health</a:t>
            </a:r>
            <a:endParaRPr lang="en-US" sz="1800" dirty="0"/>
          </a:p>
        </p:txBody>
      </p:sp>
      <p:sp>
        <p:nvSpPr>
          <p:cNvPr id="9" name="Text 7"/>
          <p:cNvSpPr/>
          <p:nvPr/>
        </p:nvSpPr>
        <p:spPr>
          <a:xfrm>
            <a:off x="8382000" y="1778000"/>
            <a:ext cx="7112000" cy="1651000"/>
          </a:xfrm>
          <a:prstGeom prst="rect">
            <a:avLst/>
          </a:prstGeom>
          <a:noFill/>
          <a:ln/>
        </p:spPr>
        <p:txBody>
          <a:bodyPr wrap="square" lIns="0" tIns="0" rIns="0" bIns="0" rtlCol="0" anchor="t"/>
          <a:lstStyle/>
          <a:p>
            <a:pPr algn="l">
              <a:lnSpc>
                <a:spcPct val="150000"/>
              </a:lnSpc>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Clean Air Strategy</a:t>
            </a:r>
            <a:r>
              <a:rPr lang="en-US" sz="1400" dirty="0">
                <a:solidFill>
                  <a:srgbClr val="2C2825"/>
                </a:solidFill>
                <a:latin typeface="Quattrocento Sans" pitchFamily="34" charset="0"/>
                <a:ea typeface="Quattrocento Sans" pitchFamily="34" charset="-122"/>
                <a:cs typeface="Quattrocento Sans" pitchFamily="34" charset="-120"/>
              </a:rPr>
              <a:t> — targeting the biggest environmental risk to health</a:t>
            </a:r>
            <a:endParaRPr lang="en-US" sz="1400" dirty="0"/>
          </a:p>
          <a:p>
            <a:pPr algn="l">
              <a:lnSpc>
                <a:spcPct val="15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Urban greening</a:t>
            </a:r>
            <a:r>
              <a:rPr lang="en-US" sz="1400" dirty="0">
                <a:solidFill>
                  <a:srgbClr val="2C2825"/>
                </a:solidFill>
                <a:latin typeface="Quattrocento Sans" pitchFamily="34" charset="0"/>
                <a:ea typeface="Quattrocento Sans" pitchFamily="34" charset="-122"/>
                <a:cs typeface="Quattrocento Sans" pitchFamily="34" charset="-120"/>
              </a:rPr>
              <a:t> — parks, green infrastructure, 15-minute cities</a:t>
            </a:r>
            <a:endParaRPr lang="en-US" sz="1400" dirty="0"/>
          </a:p>
          <a:p>
            <a:pPr algn="l">
              <a:lnSpc>
                <a:spcPct val="15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Pesticide reduction</a:t>
            </a:r>
            <a:r>
              <a:rPr lang="en-US" sz="1400" dirty="0">
                <a:solidFill>
                  <a:srgbClr val="2C2825"/>
                </a:solidFill>
                <a:latin typeface="Quattrocento Sans" pitchFamily="34" charset="0"/>
                <a:ea typeface="Quattrocento Sans" pitchFamily="34" charset="-122"/>
                <a:cs typeface="Quattrocento Sans" pitchFamily="34" charset="-120"/>
              </a:rPr>
              <a:t> in agriculture and public spaces</a:t>
            </a:r>
            <a:endParaRPr lang="en-US" sz="1400" dirty="0"/>
          </a:p>
          <a:p>
            <a:pPr algn="l">
              <a:lnSpc>
                <a:spcPct val="15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Net Zero NHS</a:t>
            </a:r>
            <a:r>
              <a:rPr lang="en-US" sz="1400" dirty="0">
                <a:solidFill>
                  <a:srgbClr val="2C2825"/>
                </a:solidFill>
                <a:latin typeface="Quattrocento Sans" pitchFamily="34" charset="0"/>
                <a:ea typeface="Quattrocento Sans" pitchFamily="34" charset="-122"/>
                <a:cs typeface="Quattrocento Sans" pitchFamily="34" charset="-120"/>
              </a:rPr>
              <a:t> — world's first health service carbon neutral commitment</a:t>
            </a:r>
            <a:endParaRPr lang="en-US" sz="1400" dirty="0"/>
          </a:p>
        </p:txBody>
      </p:sp>
      <p:sp>
        <p:nvSpPr>
          <p:cNvPr id="10" name="Shape 8"/>
          <p:cNvSpPr/>
          <p:nvPr/>
        </p:nvSpPr>
        <p:spPr>
          <a:xfrm>
            <a:off x="762000" y="3619500"/>
            <a:ext cx="14732000" cy="12700"/>
          </a:xfrm>
          <a:prstGeom prst="rect">
            <a:avLst/>
          </a:prstGeom>
          <a:solidFill>
            <a:srgbClr val="E0D8CC"/>
          </a:solidFill>
          <a:ln/>
        </p:spPr>
        <p:txBody>
          <a:bodyPr/>
          <a:lstStyle/>
          <a:p>
            <a:endParaRPr lang="en-US"/>
          </a:p>
        </p:txBody>
      </p:sp>
      <p:sp>
        <p:nvSpPr>
          <p:cNvPr id="11" name="Text 9"/>
          <p:cNvSpPr/>
          <p:nvPr/>
        </p:nvSpPr>
        <p:spPr>
          <a:xfrm>
            <a:off x="762000" y="3873500"/>
            <a:ext cx="3810000" cy="355600"/>
          </a:xfrm>
          <a:prstGeom prst="rect">
            <a:avLst/>
          </a:prstGeom>
          <a:noFill/>
          <a:ln/>
        </p:spPr>
        <p:txBody>
          <a:bodyPr wrap="none" lIns="0" tIns="0" rIns="0" bIns="0" rtlCol="0" anchor="t"/>
          <a:lstStyle/>
          <a:p>
            <a:pPr algn="l">
              <a:lnSpc>
                <a:spcPct val="140000"/>
              </a:lnSpc>
            </a:pPr>
            <a:r>
              <a:rPr lang="en-US" sz="1800" dirty="0">
                <a:solidFill>
                  <a:srgbClr val="2C2825"/>
                </a:solidFill>
                <a:latin typeface="Quattrocento Sans" pitchFamily="34" charset="0"/>
                <a:ea typeface="Quattrocento Sans" pitchFamily="34" charset="-122"/>
                <a:cs typeface="Quattrocento Sans" pitchFamily="34" charset="-120"/>
              </a:rPr>
              <a:t>Impact Assessment</a:t>
            </a:r>
            <a:endParaRPr lang="en-US" sz="1800" dirty="0"/>
          </a:p>
        </p:txBody>
      </p:sp>
      <p:graphicFrame>
        <p:nvGraphicFramePr>
          <p:cNvPr id="12" name="Chart 0"/>
          <p:cNvGraphicFramePr/>
          <p:nvPr/>
        </p:nvGraphicFramePr>
        <p:xfrm>
          <a:off x="762000" y="4381500"/>
          <a:ext cx="7366000" cy="3937000"/>
        </p:xfrm>
        <a:graphic>
          <a:graphicData uri="http://schemas.openxmlformats.org/drawingml/2006/chart">
            <c:chart xmlns:c="http://schemas.openxmlformats.org/drawingml/2006/chart" xmlns:r="http://schemas.openxmlformats.org/officeDocument/2006/relationships" r:id="rId3"/>
          </a:graphicData>
        </a:graphic>
      </p:graphicFrame>
      <p:sp>
        <p:nvSpPr>
          <p:cNvPr id="13" name="Text 10"/>
          <p:cNvSpPr/>
          <p:nvPr/>
        </p:nvSpPr>
        <p:spPr>
          <a:xfrm>
            <a:off x="8636000" y="4381500"/>
            <a:ext cx="6858000" cy="3937000"/>
          </a:xfrm>
          <a:prstGeom prst="rect">
            <a:avLst/>
          </a:prstGeom>
          <a:noFill/>
          <a:ln/>
        </p:spPr>
        <p:txBody>
          <a:bodyPr wrap="square" lIns="0" tIns="0" rIns="0" bIns="0" rtlCol="0" anchor="t"/>
          <a:lstStyle/>
          <a:p>
            <a:pPr algn="l">
              <a:lnSpc>
                <a:spcPct val="150000"/>
              </a:lnSpc>
            </a:pPr>
            <a:r>
              <a:rPr lang="en-US" sz="1400" b="1" dirty="0">
                <a:solidFill>
                  <a:srgbClr val="2C2825"/>
                </a:solidFill>
                <a:latin typeface="Quattrocento Sans" pitchFamily="34" charset="0"/>
                <a:ea typeface="Quattrocento Sans" pitchFamily="34" charset="-122"/>
                <a:cs typeface="Quattrocento Sans" pitchFamily="34" charset="-120"/>
              </a:rPr>
              <a:t>Proven Successes</a:t>
            </a:r>
            <a:endParaRPr lang="en-US" sz="1400" dirty="0"/>
          </a:p>
          <a:p>
            <a:pPr algn="l">
              <a:lnSpc>
                <a:spcPct val="150000"/>
              </a:lnSpc>
              <a:spcBef>
                <a:spcPts val="5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Smoking reduced from </a:t>
            </a:r>
            <a:r>
              <a:rPr lang="en-US" sz="1400" b="1" dirty="0">
                <a:solidFill>
                  <a:srgbClr val="2C2825"/>
                </a:solidFill>
                <a:latin typeface="Quattrocento Sans" pitchFamily="34" charset="0"/>
                <a:ea typeface="Quattrocento Sans" pitchFamily="34" charset="-122"/>
                <a:cs typeface="Quattrocento Sans" pitchFamily="34" charset="-120"/>
              </a:rPr>
              <a:t>45% (1974)</a:t>
            </a:r>
            <a:r>
              <a:rPr lang="en-US" sz="1400" dirty="0">
                <a:solidFill>
                  <a:srgbClr val="2C2825"/>
                </a:solidFill>
                <a:latin typeface="Quattrocento Sans" pitchFamily="34" charset="0"/>
                <a:ea typeface="Quattrocento Sans" pitchFamily="34" charset="-122"/>
                <a:cs typeface="Quattrocento Sans" pitchFamily="34" charset="-120"/>
              </a:rPr>
              <a:t> to </a:t>
            </a:r>
            <a:r>
              <a:rPr lang="en-US" sz="1400" b="1" dirty="0">
                <a:solidFill>
                  <a:srgbClr val="2C2825"/>
                </a:solidFill>
                <a:latin typeface="Quattrocento Sans" pitchFamily="34" charset="0"/>
                <a:ea typeface="Quattrocento Sans" pitchFamily="34" charset="-122"/>
                <a:cs typeface="Quattrocento Sans" pitchFamily="34" charset="-120"/>
              </a:rPr>
              <a:t>12.9% (2022)</a:t>
            </a:r>
            <a:r>
              <a:rPr lang="en-US" sz="1400" dirty="0">
                <a:solidFill>
                  <a:srgbClr val="2C2825"/>
                </a:solidFill>
                <a:latin typeface="Quattrocento Sans" pitchFamily="34" charset="0"/>
                <a:ea typeface="Quattrocento Sans" pitchFamily="34" charset="-122"/>
                <a:cs typeface="Quattrocento Sans" pitchFamily="34" charset="-120"/>
              </a:rPr>
              <a:t> — one of the greatest public health achievements</a:t>
            </a:r>
            <a:endParaRPr lang="en-US" sz="1400" dirty="0"/>
          </a:p>
          <a:p>
            <a:pPr algn="l">
              <a:lnSpc>
                <a:spcPct val="150000"/>
              </a:lnSpc>
              <a:spcBef>
                <a:spcPts val="4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Childhood immunisation coverage: </a:t>
            </a:r>
            <a:r>
              <a:rPr lang="en-US" sz="1400" b="1" dirty="0">
                <a:solidFill>
                  <a:srgbClr val="2C2825"/>
                </a:solidFill>
                <a:latin typeface="Quattrocento Sans" pitchFamily="34" charset="0"/>
                <a:ea typeface="Quattrocento Sans" pitchFamily="34" charset="-122"/>
                <a:cs typeface="Quattrocento Sans" pitchFamily="34" charset="-120"/>
              </a:rPr>
              <a:t>90%+</a:t>
            </a:r>
            <a:r>
              <a:rPr lang="en-US" sz="1400" dirty="0">
                <a:solidFill>
                  <a:srgbClr val="2C2825"/>
                </a:solidFill>
                <a:latin typeface="Quattrocento Sans" pitchFamily="34" charset="0"/>
                <a:ea typeface="Quattrocento Sans" pitchFamily="34" charset="-122"/>
                <a:cs typeface="Quattrocento Sans" pitchFamily="34" charset="-120"/>
              </a:rPr>
              <a:t> maintained for decades</a:t>
            </a:r>
            <a:endParaRPr lang="en-US" sz="1400" dirty="0"/>
          </a:p>
          <a:p>
            <a:pPr algn="l">
              <a:lnSpc>
                <a:spcPct val="150000"/>
              </a:lnSpc>
              <a:spcBef>
                <a:spcPts val="400"/>
              </a:spcBef>
            </a:pPr>
            <a:r>
              <a:rPr lang="en-US" sz="1400" dirty="0">
                <a:solidFill>
                  <a:srgbClr val="D4A24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Seatbelt legislation saved an estimated </a:t>
            </a:r>
            <a:r>
              <a:rPr lang="en-US" sz="1400" b="1" dirty="0">
                <a:solidFill>
                  <a:srgbClr val="2C2825"/>
                </a:solidFill>
                <a:latin typeface="Quattrocento Sans" pitchFamily="34" charset="0"/>
                <a:ea typeface="Quattrocento Sans" pitchFamily="34" charset="-122"/>
                <a:cs typeface="Quattrocento Sans" pitchFamily="34" charset="-120"/>
              </a:rPr>
              <a:t>50,000+ lives</a:t>
            </a:r>
            <a:endParaRPr lang="en-US" sz="1400" dirty="0"/>
          </a:p>
          <a:p>
            <a:pPr algn="l">
              <a:lnSpc>
                <a:spcPct val="150000"/>
              </a:lnSpc>
              <a:spcBef>
                <a:spcPts val="1000"/>
              </a:spcBef>
            </a:pPr>
            <a:r>
              <a:rPr lang="en-US" sz="1400" b="1" dirty="0">
                <a:solidFill>
                  <a:srgbClr val="2C2825"/>
                </a:solidFill>
                <a:latin typeface="Quattrocento Sans" pitchFamily="34" charset="0"/>
                <a:ea typeface="Quattrocento Sans" pitchFamily="34" charset="-122"/>
                <a:cs typeface="Quattrocento Sans" pitchFamily="34" charset="-120"/>
              </a:rPr>
              <a:t>COVID-19 Response</a:t>
            </a:r>
            <a:endParaRPr lang="en-US" sz="1400" dirty="0"/>
          </a:p>
          <a:p>
            <a:pPr algn="l">
              <a:lnSpc>
                <a:spcPct val="150000"/>
              </a:lnSpc>
              <a:spcBef>
                <a:spcPts val="4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UK vaccine rollout saved an estimated </a:t>
            </a:r>
            <a:r>
              <a:rPr lang="en-US" sz="1400" b="1" dirty="0">
                <a:solidFill>
                  <a:srgbClr val="2C2825"/>
                </a:solidFill>
                <a:latin typeface="Quattrocento Sans" pitchFamily="34" charset="0"/>
                <a:ea typeface="Quattrocento Sans" pitchFamily="34" charset="-122"/>
                <a:cs typeface="Quattrocento Sans" pitchFamily="34" charset="-120"/>
              </a:rPr>
              <a:t>120,000 lives</a:t>
            </a:r>
            <a:endParaRPr lang="en-US" sz="1400" dirty="0"/>
          </a:p>
          <a:p>
            <a:pPr algn="l">
              <a:lnSpc>
                <a:spcPct val="15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Demonstrated the power of integrated public health infrastructure</a:t>
            </a:r>
            <a:endParaRPr lang="en-US" sz="1400" dirty="0"/>
          </a:p>
          <a:p>
            <a:pPr algn="l">
              <a:lnSpc>
                <a:spcPct val="150000"/>
              </a:lnSpc>
              <a:spcBef>
                <a:spcPts val="1000"/>
              </a:spcBef>
            </a:pPr>
            <a:r>
              <a:rPr lang="en-US" sz="1400" b="1" dirty="0">
                <a:solidFill>
                  <a:srgbClr val="2C2825"/>
                </a:solidFill>
                <a:latin typeface="Quattrocento Sans" pitchFamily="34" charset="0"/>
                <a:ea typeface="Quattrocento Sans" pitchFamily="34" charset="-122"/>
                <a:cs typeface="Quattrocento Sans" pitchFamily="34" charset="-120"/>
              </a:rPr>
              <a:t>Critical perspective:</a:t>
            </a:r>
            <a:r>
              <a:rPr lang="en-US" sz="1400" dirty="0">
                <a:solidFill>
                  <a:srgbClr val="2C2825"/>
                </a:solidFill>
                <a:latin typeface="Quattrocento Sans" pitchFamily="34" charset="0"/>
                <a:ea typeface="Quattrocento Sans" pitchFamily="34" charset="-122"/>
                <a:cs typeface="Quattrocento Sans" pitchFamily="34" charset="-120"/>
              </a:rPr>
              <a:t> Behaviour-change focus sometimes neglects structural determinants of health.</a:t>
            </a:r>
            <a:endParaRPr lang="en-US" sz="1400" dirty="0"/>
          </a:p>
        </p:txBody>
      </p:sp>
      <p:sp>
        <p:nvSpPr>
          <p:cNvPr id="14" name="Shape 11"/>
          <p:cNvSpPr/>
          <p:nvPr/>
        </p:nvSpPr>
        <p:spPr>
          <a:xfrm>
            <a:off x="0" y="8636000"/>
            <a:ext cx="16256000" cy="508000"/>
          </a:xfrm>
          <a:prstGeom prst="rect">
            <a:avLst/>
          </a:prstGeom>
          <a:solidFill>
            <a:srgbClr val="2C2825"/>
          </a:solidFill>
          <a:ln/>
        </p:spPr>
        <p:txBody>
          <a:bodyPr/>
          <a:lstStyle/>
          <a:p>
            <a:endParaRPr lang="en-US"/>
          </a:p>
        </p:txBody>
      </p:sp>
      <p:sp>
        <p:nvSpPr>
          <p:cNvPr id="15" name="Text 12"/>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 DELIVERY &amp; EQUITY</a:t>
            </a:r>
            <a:endParaRPr lang="en-US" sz="1100" dirty="0"/>
          </a:p>
        </p:txBody>
      </p:sp>
      <p:sp>
        <p:nvSpPr>
          <p:cNvPr id="16" name="Text 13"/>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16</a:t>
            </a:r>
            <a:endParaRPr lang="en-US" sz="1100" dirty="0"/>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04</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Equity &amp; Access</a:t>
            </a:r>
            <a:endParaRPr lang="en-US" sz="2800" dirty="0"/>
          </a:p>
        </p:txBody>
      </p:sp>
      <p:sp>
        <p:nvSpPr>
          <p:cNvPr id="6" name="Shape 4"/>
          <p:cNvSpPr/>
          <p:nvPr/>
        </p:nvSpPr>
        <p:spPr>
          <a:xfrm>
            <a:off x="762000" y="1333500"/>
            <a:ext cx="14732000" cy="952500"/>
          </a:xfrm>
          <a:prstGeom prst="rect">
            <a:avLst/>
          </a:prstGeom>
          <a:solidFill>
            <a:srgbClr val="B8623F">
              <a:alpha val="7059"/>
            </a:srgbClr>
          </a:solidFill>
          <a:ln/>
        </p:spPr>
        <p:txBody>
          <a:bodyPr/>
          <a:lstStyle/>
          <a:p>
            <a:endParaRPr lang="en-US"/>
          </a:p>
        </p:txBody>
      </p:sp>
      <p:sp>
        <p:nvSpPr>
          <p:cNvPr id="7" name="Text 5"/>
          <p:cNvSpPr/>
          <p:nvPr/>
        </p:nvSpPr>
        <p:spPr>
          <a:xfrm>
            <a:off x="1016000" y="1397000"/>
            <a:ext cx="14224000" cy="825500"/>
          </a:xfrm>
          <a:prstGeom prst="rect">
            <a:avLst/>
          </a:prstGeom>
          <a:noFill/>
          <a:ln/>
        </p:spPr>
        <p:txBody>
          <a:bodyPr wrap="square" lIns="0" tIns="0" rIns="0" bIns="0" rtlCol="0" anchor="ctr"/>
          <a:lstStyle/>
          <a:p>
            <a:pPr algn="ctr">
              <a:lnSpc>
                <a:spcPct val="140000"/>
              </a:lnSpc>
            </a:pPr>
            <a:r>
              <a:rPr lang="en-US" sz="3200" dirty="0">
                <a:solidFill>
                  <a:srgbClr val="B8623F"/>
                </a:solidFill>
                <a:latin typeface="Oranienbaum" pitchFamily="34" charset="0"/>
                <a:ea typeface="Oranienbaum" pitchFamily="34" charset="-122"/>
                <a:cs typeface="Oranienbaum" pitchFamily="34" charset="-120"/>
              </a:rPr>
              <a:t>18.5 years</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dirty="0">
                <a:solidFill>
                  <a:srgbClr val="8C8278"/>
                </a:solidFill>
                <a:latin typeface="Quattrocento Sans" pitchFamily="34" charset="0"/>
                <a:ea typeface="Quattrocento Sans" pitchFamily="34" charset="-122"/>
                <a:cs typeface="Quattrocento Sans" pitchFamily="34" charset="-120"/>
              </a:rPr>
              <a:t>— the life expectancy gap between the most and least deprived areas in England</a:t>
            </a:r>
            <a:r>
              <a:rPr lang="en-US" sz="1500" dirty="0">
                <a:solidFill>
                  <a:srgbClr val="2C2825"/>
                </a:solidFill>
                <a:latin typeface="Quattrocento Sans" pitchFamily="34" charset="0"/>
                <a:ea typeface="Quattrocento Sans" pitchFamily="34" charset="-122"/>
                <a:cs typeface="Quattrocento Sans" pitchFamily="34" charset="-120"/>
              </a:rPr>
              <a:t> </a:t>
            </a:r>
            <a:r>
              <a:rPr lang="en-US" sz="1300" dirty="0">
                <a:solidFill>
                  <a:srgbClr val="8C8278"/>
                </a:solidFill>
                <a:latin typeface="Quattrocento Sans" pitchFamily="34" charset="0"/>
                <a:ea typeface="Quattrocento Sans" pitchFamily="34" charset="-122"/>
                <a:cs typeface="Quattrocento Sans" pitchFamily="34" charset="-120"/>
              </a:rPr>
              <a:t>(Marmot, 2020)</a:t>
            </a:r>
            <a:endParaRPr lang="en-US" sz="3200" dirty="0"/>
          </a:p>
        </p:txBody>
      </p:sp>
      <p:sp>
        <p:nvSpPr>
          <p:cNvPr id="8" name="Text 6"/>
          <p:cNvSpPr/>
          <p:nvPr/>
        </p:nvSpPr>
        <p:spPr>
          <a:xfrm>
            <a:off x="762000" y="2603500"/>
            <a:ext cx="7112000" cy="3556000"/>
          </a:xfrm>
          <a:prstGeom prst="rect">
            <a:avLst/>
          </a:prstGeom>
          <a:noFill/>
          <a:ln/>
        </p:spPr>
        <p:txBody>
          <a:bodyPr wrap="square" lIns="0" tIns="0" rIns="0" bIns="0" rtlCol="0" anchor="t"/>
          <a:lstStyle/>
          <a:p>
            <a:pPr algn="l">
              <a:lnSpc>
                <a:spcPct val="145000"/>
              </a:lnSpc>
            </a:pPr>
            <a:r>
              <a:rPr lang="en-US" sz="1500" b="1" dirty="0">
                <a:solidFill>
                  <a:srgbClr val="2C2825"/>
                </a:solidFill>
                <a:latin typeface="Quattrocento Sans" pitchFamily="34" charset="0"/>
                <a:ea typeface="Quattrocento Sans" pitchFamily="34" charset="-122"/>
                <a:cs typeface="Quattrocento Sans" pitchFamily="34" charset="-120"/>
              </a:rPr>
              <a:t>Disparities in Access</a:t>
            </a:r>
            <a:endParaRPr lang="en-US" sz="1500" dirty="0"/>
          </a:p>
          <a:p>
            <a:pPr algn="l">
              <a:lnSpc>
                <a:spcPct val="145000"/>
              </a:lnSpc>
              <a:spcBef>
                <a:spcPts val="500"/>
              </a:spcBef>
            </a:pPr>
            <a:r>
              <a:rPr lang="en-US" sz="1500" dirty="0">
                <a:solidFill>
                  <a:srgbClr val="2C2825"/>
                </a:solidFill>
                <a:latin typeface="Quattrocento Sans" pitchFamily="34" charset="0"/>
                <a:ea typeface="Quattrocento Sans" pitchFamily="34" charset="-122"/>
                <a:cs typeface="Quattrocento Sans" pitchFamily="34" charset="-120"/>
              </a:rPr>
              <a:t>Health inequalities persist across multiple dimensions:</a:t>
            </a:r>
            <a:endParaRPr lang="en-US" sz="1500" dirty="0"/>
          </a:p>
          <a:p>
            <a:pPr algn="l">
              <a:lnSpc>
                <a:spcPct val="145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Ethnicity</a:t>
            </a:r>
            <a:r>
              <a:rPr lang="en-US" sz="1500" dirty="0">
                <a:solidFill>
                  <a:srgbClr val="2C2825"/>
                </a:solidFill>
                <a:latin typeface="Quattrocento Sans" pitchFamily="34" charset="0"/>
                <a:ea typeface="Quattrocento Sans" pitchFamily="34" charset="-122"/>
                <a:cs typeface="Quattrocento Sans" pitchFamily="34" charset="-120"/>
              </a:rPr>
              <a:t> — BAME communities face higher rates of chronic disease and lower care quality</a:t>
            </a:r>
            <a:endParaRPr lang="en-US" sz="1500" dirty="0"/>
          </a:p>
          <a:p>
            <a:pPr algn="l">
              <a:lnSpc>
                <a:spcPct val="145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Disability</a:t>
            </a:r>
            <a:r>
              <a:rPr lang="en-US" sz="1500" dirty="0">
                <a:solidFill>
                  <a:srgbClr val="2C2825"/>
                </a:solidFill>
                <a:latin typeface="Quattrocento Sans" pitchFamily="34" charset="0"/>
                <a:ea typeface="Quattrocento Sans" pitchFamily="34" charset="-122"/>
                <a:cs typeface="Quattrocento Sans" pitchFamily="34" charset="-120"/>
              </a:rPr>
              <a:t> — people with disabilities report poorer access and experience</a:t>
            </a:r>
            <a:endParaRPr lang="en-US" sz="1500" dirty="0"/>
          </a:p>
          <a:p>
            <a:pPr algn="l">
              <a:lnSpc>
                <a:spcPct val="145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Geography</a:t>
            </a:r>
            <a:r>
              <a:rPr lang="en-US" sz="1500" dirty="0">
                <a:solidFill>
                  <a:srgbClr val="2C2825"/>
                </a:solidFill>
                <a:latin typeface="Quattrocento Sans" pitchFamily="34" charset="0"/>
                <a:ea typeface="Quattrocento Sans" pitchFamily="34" charset="-122"/>
                <a:cs typeface="Quattrocento Sans" pitchFamily="34" charset="-120"/>
              </a:rPr>
              <a:t> — rural communities underserved, transport barriers</a:t>
            </a:r>
            <a:endParaRPr lang="en-US" sz="1500" dirty="0"/>
          </a:p>
          <a:p>
            <a:pPr algn="l">
              <a:lnSpc>
                <a:spcPct val="145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Socioeconomic</a:t>
            </a:r>
            <a:r>
              <a:rPr lang="en-US" sz="1500" dirty="0">
                <a:solidFill>
                  <a:srgbClr val="2C2825"/>
                </a:solidFill>
                <a:latin typeface="Quattrocento Sans" pitchFamily="34" charset="0"/>
                <a:ea typeface="Quattrocento Sans" pitchFamily="34" charset="-122"/>
                <a:cs typeface="Quattrocento Sans" pitchFamily="34" charset="-120"/>
              </a:rPr>
              <a:t> — poverty as the root cause of health inequality</a:t>
            </a:r>
            <a:endParaRPr lang="en-US" sz="1500" dirty="0"/>
          </a:p>
          <a:p>
            <a:pPr algn="l">
              <a:lnSpc>
                <a:spcPct val="145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LGBTQ+ populations</a:t>
            </a:r>
            <a:r>
              <a:rPr lang="en-US" sz="1500" dirty="0">
                <a:solidFill>
                  <a:srgbClr val="2C2825"/>
                </a:solidFill>
                <a:latin typeface="Quattrocento Sans" pitchFamily="34" charset="0"/>
                <a:ea typeface="Quattrocento Sans" pitchFamily="34" charset="-122"/>
                <a:cs typeface="Quattrocento Sans" pitchFamily="34" charset="-120"/>
              </a:rPr>
              <a:t> — discrimination and culturally insensitive services</a:t>
            </a:r>
            <a:endParaRPr lang="en-US" sz="1500" dirty="0"/>
          </a:p>
          <a:p>
            <a:pPr algn="l">
              <a:lnSpc>
                <a:spcPct val="145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a:t>
            </a:r>
            <a:r>
              <a:rPr lang="en-US" sz="1500" dirty="0">
                <a:solidFill>
                  <a:srgbClr val="2C2825"/>
                </a:solidFill>
                <a:latin typeface="Quattrocento Sans" pitchFamily="34" charset="0"/>
                <a:ea typeface="Quattrocento Sans" pitchFamily="34" charset="-122"/>
                <a:cs typeface="Quattrocento Sans" pitchFamily="34" charset="-120"/>
              </a:rPr>
              <a:t> </a:t>
            </a:r>
            <a:r>
              <a:rPr lang="en-US" sz="1500" b="1" dirty="0">
                <a:solidFill>
                  <a:srgbClr val="2C2825"/>
                </a:solidFill>
                <a:latin typeface="Quattrocento Sans" pitchFamily="34" charset="0"/>
                <a:ea typeface="Quattrocento Sans" pitchFamily="34" charset="-122"/>
                <a:cs typeface="Quattrocento Sans" pitchFamily="34" charset="-120"/>
              </a:rPr>
              <a:t>Homelessness</a:t>
            </a:r>
            <a:r>
              <a:rPr lang="en-US" sz="1500" dirty="0">
                <a:solidFill>
                  <a:srgbClr val="2C2825"/>
                </a:solidFill>
                <a:latin typeface="Quattrocento Sans" pitchFamily="34" charset="0"/>
                <a:ea typeface="Quattrocento Sans" pitchFamily="34" charset="-122"/>
                <a:cs typeface="Quattrocento Sans" pitchFamily="34" charset="-120"/>
              </a:rPr>
              <a:t> — 30x higher mortality rate than housed population</a:t>
            </a:r>
            <a:endParaRPr lang="en-US" sz="1500" dirty="0"/>
          </a:p>
        </p:txBody>
      </p:sp>
      <p:sp>
        <p:nvSpPr>
          <p:cNvPr id="9" name="Text 7"/>
          <p:cNvSpPr/>
          <p:nvPr/>
        </p:nvSpPr>
        <p:spPr>
          <a:xfrm>
            <a:off x="8382000" y="2603500"/>
            <a:ext cx="7112000" cy="3556000"/>
          </a:xfrm>
          <a:prstGeom prst="rect">
            <a:avLst/>
          </a:prstGeom>
          <a:noFill/>
          <a:ln/>
        </p:spPr>
        <p:txBody>
          <a:bodyPr wrap="square" lIns="0" tIns="0" rIns="0" bIns="0" rtlCol="0" anchor="t"/>
          <a:lstStyle/>
          <a:p>
            <a:pPr algn="l">
              <a:lnSpc>
                <a:spcPct val="140000"/>
              </a:lnSpc>
            </a:pPr>
            <a:r>
              <a:rPr lang="en-US" sz="1400" b="1" dirty="0">
                <a:solidFill>
                  <a:srgbClr val="2C2825"/>
                </a:solidFill>
                <a:latin typeface="Quattrocento Sans" pitchFamily="34" charset="0"/>
                <a:ea typeface="Quattrocento Sans" pitchFamily="34" charset="-122"/>
                <a:cs typeface="Quattrocento Sans" pitchFamily="34" charset="-120"/>
              </a:rPr>
              <a:t>Initiatives to Reduce Inequalities</a:t>
            </a:r>
            <a:endParaRPr lang="en-US" sz="1400" dirty="0"/>
          </a:p>
          <a:p>
            <a:pPr algn="l">
              <a:lnSpc>
                <a:spcPct val="140000"/>
              </a:lnSpc>
              <a:spcBef>
                <a:spcPts val="4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Universal healthcare</a:t>
            </a:r>
            <a:r>
              <a:rPr lang="en-US" sz="1400" dirty="0">
                <a:solidFill>
                  <a:srgbClr val="2C2825"/>
                </a:solidFill>
                <a:latin typeface="Quattrocento Sans" pitchFamily="34" charset="0"/>
                <a:ea typeface="Quattrocento Sans" pitchFamily="34" charset="-122"/>
                <a:cs typeface="Quattrocento Sans" pitchFamily="34" charset="-120"/>
              </a:rPr>
              <a:t> — NHS free at point of need</a:t>
            </a:r>
            <a:endParaRPr lang="en-US" sz="1400" dirty="0"/>
          </a:p>
          <a:p>
            <a:pPr algn="l">
              <a:lnSpc>
                <a:spcPct val="14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Community health workers</a:t>
            </a:r>
            <a:r>
              <a:rPr lang="en-US" sz="1400" dirty="0">
                <a:solidFill>
                  <a:srgbClr val="2C2825"/>
                </a:solidFill>
                <a:latin typeface="Quattrocento Sans" pitchFamily="34" charset="0"/>
                <a:ea typeface="Quattrocento Sans" pitchFamily="34" charset="-122"/>
                <a:cs typeface="Quattrocento Sans" pitchFamily="34" charset="-120"/>
              </a:rPr>
              <a:t> in deprived areas</a:t>
            </a:r>
            <a:endParaRPr lang="en-US" sz="1400" dirty="0"/>
          </a:p>
          <a:p>
            <a:pPr algn="l">
              <a:lnSpc>
                <a:spcPct val="14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Culturally adapted services</a:t>
            </a:r>
            <a:endParaRPr lang="en-US" sz="1400" dirty="0"/>
          </a:p>
          <a:p>
            <a:pPr algn="l">
              <a:lnSpc>
                <a:spcPct val="140000"/>
              </a:lnSpc>
              <a:spcBef>
                <a:spcPts val="300"/>
              </a:spcBef>
            </a:pPr>
            <a:r>
              <a:rPr lang="en-US" sz="1400" dirty="0">
                <a:solidFill>
                  <a:srgbClr val="5A7D5A"/>
                </a:solidFill>
                <a:latin typeface="Quattrocento Sans" pitchFamily="34" charset="0"/>
                <a:ea typeface="Quattrocento Sans" pitchFamily="34" charset="-122"/>
                <a:cs typeface="Quattrocento Sans" pitchFamily="34" charset="-120"/>
              </a:rPr>
              <a:t>▸</a:t>
            </a:r>
            <a:r>
              <a:rPr lang="en-US" sz="1400" dirty="0">
                <a:solidFill>
                  <a:srgbClr val="2C2825"/>
                </a:solidFill>
                <a:latin typeface="Quattrocento Sans" pitchFamily="34" charset="0"/>
                <a:ea typeface="Quattrocento Sans" pitchFamily="34" charset="-122"/>
                <a:cs typeface="Quattrocento Sans" pitchFamily="34" charset="-120"/>
              </a:rPr>
              <a:t> </a:t>
            </a:r>
            <a:r>
              <a:rPr lang="en-US" sz="1400" b="1" dirty="0">
                <a:solidFill>
                  <a:srgbClr val="2C2825"/>
                </a:solidFill>
                <a:latin typeface="Quattrocento Sans" pitchFamily="34" charset="0"/>
                <a:ea typeface="Quattrocento Sans" pitchFamily="34" charset="-122"/>
                <a:cs typeface="Quattrocento Sans" pitchFamily="34" charset="-120"/>
              </a:rPr>
              <a:t>Outreach programmes</a:t>
            </a:r>
            <a:r>
              <a:rPr lang="en-US" sz="1400" dirty="0">
                <a:solidFill>
                  <a:srgbClr val="2C2825"/>
                </a:solidFill>
                <a:latin typeface="Quattrocento Sans" pitchFamily="34" charset="0"/>
                <a:ea typeface="Quattrocento Sans" pitchFamily="34" charset="-122"/>
                <a:cs typeface="Quattrocento Sans" pitchFamily="34" charset="-120"/>
              </a:rPr>
              <a:t> — mobile clinics</a:t>
            </a:r>
            <a:endParaRPr lang="en-US" sz="1400" dirty="0"/>
          </a:p>
          <a:p>
            <a:pPr algn="l">
              <a:lnSpc>
                <a:spcPct val="140000"/>
              </a:lnSpc>
              <a:spcBef>
                <a:spcPts val="800"/>
              </a:spcBef>
            </a:pPr>
            <a:r>
              <a:rPr lang="en-US" sz="1400" b="1" dirty="0">
                <a:solidFill>
                  <a:srgbClr val="2C2825"/>
                </a:solidFill>
                <a:latin typeface="Quattrocento Sans" pitchFamily="34" charset="0"/>
                <a:ea typeface="Quattrocento Sans" pitchFamily="34" charset="-122"/>
                <a:cs typeface="Quattrocento Sans" pitchFamily="34" charset="-120"/>
              </a:rPr>
              <a:t>The Inverse Care Law</a:t>
            </a:r>
            <a:endParaRPr lang="en-US" sz="1400" dirty="0"/>
          </a:p>
          <a:p>
            <a:pPr algn="l">
              <a:lnSpc>
                <a:spcPct val="140000"/>
              </a:lnSpc>
              <a:spcBef>
                <a:spcPts val="400"/>
              </a:spcBef>
            </a:pPr>
            <a:r>
              <a:rPr lang="en-US" sz="1400" i="1" dirty="0">
                <a:solidFill>
                  <a:srgbClr val="2C2825"/>
                </a:solidFill>
                <a:latin typeface="Quattrocento Sans" pitchFamily="34" charset="0"/>
                <a:ea typeface="Quattrocento Sans" pitchFamily="34" charset="-122"/>
                <a:cs typeface="Quattrocento Sans" pitchFamily="34" charset="-120"/>
              </a:rPr>
              <a:t>"The availability of good medical care tends to vary inversely with the need for it."</a:t>
            </a:r>
            <a:r>
              <a:rPr lang="en-US" sz="1400" dirty="0">
                <a:solidFill>
                  <a:srgbClr val="2C2825"/>
                </a:solidFill>
                <a:latin typeface="Quattrocento Sans" pitchFamily="34" charset="0"/>
                <a:ea typeface="Quattrocento Sans" pitchFamily="34" charset="-122"/>
                <a:cs typeface="Quattrocento Sans" pitchFamily="34" charset="-120"/>
              </a:rPr>
              <a:t> (Hart, 1971)</a:t>
            </a:r>
            <a:endParaRPr lang="en-US" sz="1400" dirty="0"/>
          </a:p>
          <a:p>
            <a:pPr algn="l">
              <a:lnSpc>
                <a:spcPct val="140000"/>
              </a:lnSpc>
              <a:spcBef>
                <a:spcPts val="400"/>
              </a:spcBef>
            </a:pPr>
            <a:r>
              <a:rPr lang="en-US" sz="1400" dirty="0">
                <a:solidFill>
                  <a:srgbClr val="2C2825"/>
                </a:solidFill>
                <a:latin typeface="Quattrocento Sans" pitchFamily="34" charset="0"/>
                <a:ea typeface="Quattrocento Sans" pitchFamily="34" charset="-122"/>
                <a:cs typeface="Quattrocento Sans" pitchFamily="34" charset="-120"/>
              </a:rPr>
              <a:t>Those who need care most often receive it least.</a:t>
            </a:r>
            <a:endParaRPr lang="en-US" sz="1400" dirty="0"/>
          </a:p>
        </p:txBody>
      </p:sp>
      <p:sp>
        <p:nvSpPr>
          <p:cNvPr id="10" name="Shape 8"/>
          <p:cNvSpPr/>
          <p:nvPr/>
        </p:nvSpPr>
        <p:spPr>
          <a:xfrm>
            <a:off x="762000" y="6477000"/>
            <a:ext cx="50800" cy="1651000"/>
          </a:xfrm>
          <a:prstGeom prst="rect">
            <a:avLst/>
          </a:prstGeom>
          <a:solidFill>
            <a:srgbClr val="D4A24A"/>
          </a:solidFill>
          <a:ln/>
        </p:spPr>
        <p:txBody>
          <a:bodyPr/>
          <a:lstStyle/>
          <a:p>
            <a:endParaRPr lang="en-US"/>
          </a:p>
        </p:txBody>
      </p:sp>
      <p:sp>
        <p:nvSpPr>
          <p:cNvPr id="11" name="Text 9"/>
          <p:cNvSpPr/>
          <p:nvPr/>
        </p:nvSpPr>
        <p:spPr>
          <a:xfrm>
            <a:off x="1016000" y="6477000"/>
            <a:ext cx="14478000" cy="1651000"/>
          </a:xfrm>
          <a:prstGeom prst="rect">
            <a:avLst/>
          </a:prstGeom>
          <a:noFill/>
          <a:ln/>
        </p:spPr>
        <p:txBody>
          <a:bodyPr wrap="square" lIns="0" tIns="0" rIns="0" bIns="0" rtlCol="0" anchor="t"/>
          <a:lstStyle/>
          <a:p>
            <a:pPr algn="l">
              <a:lnSpc>
                <a:spcPct val="150000"/>
              </a:lnSpc>
            </a:pPr>
            <a:r>
              <a:rPr lang="en-US" sz="1500" b="1" dirty="0">
                <a:solidFill>
                  <a:srgbClr val="2C2825"/>
                </a:solidFill>
                <a:latin typeface="Quattrocento Sans" pitchFamily="34" charset="0"/>
                <a:ea typeface="Quattrocento Sans" pitchFamily="34" charset="-122"/>
                <a:cs typeface="Quattrocento Sans" pitchFamily="34" charset="-120"/>
              </a:rPr>
              <a:t>Marmot's "Fair Society, Healthy Lives" (2013) — Six Policy Objectives:</a:t>
            </a:r>
            <a:endParaRPr lang="en-US" sz="1500" dirty="0"/>
          </a:p>
          <a:p>
            <a:pPr algn="l">
              <a:lnSpc>
                <a:spcPct val="150000"/>
              </a:lnSpc>
              <a:spcBef>
                <a:spcPts val="400"/>
              </a:spcBef>
            </a:pPr>
            <a:r>
              <a:rPr lang="en-US" sz="1500" dirty="0">
                <a:solidFill>
                  <a:srgbClr val="D4A24A"/>
                </a:solidFill>
                <a:latin typeface="Quattrocento Sans" pitchFamily="34" charset="0"/>
                <a:ea typeface="Quattrocento Sans" pitchFamily="34" charset="-122"/>
                <a:cs typeface="Quattrocento Sans" pitchFamily="34" charset="-120"/>
              </a:rPr>
              <a:t>1.</a:t>
            </a:r>
            <a:r>
              <a:rPr lang="en-US" sz="1500" dirty="0">
                <a:solidFill>
                  <a:srgbClr val="2C2825"/>
                </a:solidFill>
                <a:latin typeface="Quattrocento Sans" pitchFamily="34" charset="0"/>
                <a:ea typeface="Quattrocento Sans" pitchFamily="34" charset="-122"/>
                <a:cs typeface="Quattrocento Sans" pitchFamily="34" charset="-120"/>
              </a:rPr>
              <a:t> Give every child the best start in life · </a:t>
            </a:r>
            <a:r>
              <a:rPr lang="en-US" sz="1500" dirty="0">
                <a:solidFill>
                  <a:srgbClr val="D4A24A"/>
                </a:solidFill>
                <a:latin typeface="Quattrocento Sans" pitchFamily="34" charset="0"/>
                <a:ea typeface="Quattrocento Sans" pitchFamily="34" charset="-122"/>
                <a:cs typeface="Quattrocento Sans" pitchFamily="34" charset="-120"/>
              </a:rPr>
              <a:t>2.</a:t>
            </a:r>
            <a:r>
              <a:rPr lang="en-US" sz="1500" dirty="0">
                <a:solidFill>
                  <a:srgbClr val="2C2825"/>
                </a:solidFill>
                <a:latin typeface="Quattrocento Sans" pitchFamily="34" charset="0"/>
                <a:ea typeface="Quattrocento Sans" pitchFamily="34" charset="-122"/>
                <a:cs typeface="Quattrocento Sans" pitchFamily="34" charset="-120"/>
              </a:rPr>
              <a:t> Enable all to maximise capabilities · </a:t>
            </a:r>
            <a:r>
              <a:rPr lang="en-US" sz="1500" dirty="0">
                <a:solidFill>
                  <a:srgbClr val="D4A24A"/>
                </a:solidFill>
                <a:latin typeface="Quattrocento Sans" pitchFamily="34" charset="0"/>
                <a:ea typeface="Quattrocento Sans" pitchFamily="34" charset="-122"/>
                <a:cs typeface="Quattrocento Sans" pitchFamily="34" charset="-120"/>
              </a:rPr>
              <a:t>3.</a:t>
            </a:r>
            <a:r>
              <a:rPr lang="en-US" sz="1500" dirty="0">
                <a:solidFill>
                  <a:srgbClr val="2C2825"/>
                </a:solidFill>
                <a:latin typeface="Quattrocento Sans" pitchFamily="34" charset="0"/>
                <a:ea typeface="Quattrocento Sans" pitchFamily="34" charset="-122"/>
                <a:cs typeface="Quattrocento Sans" pitchFamily="34" charset="-120"/>
              </a:rPr>
              <a:t> Create fair employment</a:t>
            </a:r>
            <a:endParaRPr lang="en-US" sz="1500" dirty="0"/>
          </a:p>
          <a:p>
            <a:pPr algn="l">
              <a:lnSpc>
                <a:spcPct val="150000"/>
              </a:lnSpc>
              <a:spcBef>
                <a:spcPts val="300"/>
              </a:spcBef>
            </a:pPr>
            <a:r>
              <a:rPr lang="en-US" sz="1500" dirty="0">
                <a:solidFill>
                  <a:srgbClr val="D4A24A"/>
                </a:solidFill>
                <a:latin typeface="Quattrocento Sans" pitchFamily="34" charset="0"/>
                <a:ea typeface="Quattrocento Sans" pitchFamily="34" charset="-122"/>
                <a:cs typeface="Quattrocento Sans" pitchFamily="34" charset="-120"/>
              </a:rPr>
              <a:t>4.</a:t>
            </a:r>
            <a:r>
              <a:rPr lang="en-US" sz="1500" dirty="0">
                <a:solidFill>
                  <a:srgbClr val="2C2825"/>
                </a:solidFill>
                <a:latin typeface="Quattrocento Sans" pitchFamily="34" charset="0"/>
                <a:ea typeface="Quattrocento Sans" pitchFamily="34" charset="-122"/>
                <a:cs typeface="Quattrocento Sans" pitchFamily="34" charset="-120"/>
              </a:rPr>
              <a:t> Ensure healthy standard of living · </a:t>
            </a:r>
            <a:r>
              <a:rPr lang="en-US" sz="1500" dirty="0">
                <a:solidFill>
                  <a:srgbClr val="D4A24A"/>
                </a:solidFill>
                <a:latin typeface="Quattrocento Sans" pitchFamily="34" charset="0"/>
                <a:ea typeface="Quattrocento Sans" pitchFamily="34" charset="-122"/>
                <a:cs typeface="Quattrocento Sans" pitchFamily="34" charset="-120"/>
              </a:rPr>
              <a:t>5.</a:t>
            </a:r>
            <a:r>
              <a:rPr lang="en-US" sz="1500" dirty="0">
                <a:solidFill>
                  <a:srgbClr val="2C2825"/>
                </a:solidFill>
                <a:latin typeface="Quattrocento Sans" pitchFamily="34" charset="0"/>
                <a:ea typeface="Quattrocento Sans" pitchFamily="34" charset="-122"/>
                <a:cs typeface="Quattrocento Sans" pitchFamily="34" charset="-120"/>
              </a:rPr>
              <a:t> Create healthy sustainable places · </a:t>
            </a:r>
            <a:r>
              <a:rPr lang="en-US" sz="1500" dirty="0">
                <a:solidFill>
                  <a:srgbClr val="D4A24A"/>
                </a:solidFill>
                <a:latin typeface="Quattrocento Sans" pitchFamily="34" charset="0"/>
                <a:ea typeface="Quattrocento Sans" pitchFamily="34" charset="-122"/>
                <a:cs typeface="Quattrocento Sans" pitchFamily="34" charset="-120"/>
              </a:rPr>
              <a:t>6.</a:t>
            </a:r>
            <a:r>
              <a:rPr lang="en-US" sz="1500" dirty="0">
                <a:solidFill>
                  <a:srgbClr val="2C2825"/>
                </a:solidFill>
                <a:latin typeface="Quattrocento Sans" pitchFamily="34" charset="0"/>
                <a:ea typeface="Quattrocento Sans" pitchFamily="34" charset="-122"/>
                <a:cs typeface="Quattrocento Sans" pitchFamily="34" charset="-120"/>
              </a:rPr>
              <a:t> Strengthen prevention</a:t>
            </a:r>
            <a:endParaRPr lang="en-US" sz="1500" dirty="0"/>
          </a:p>
          <a:p>
            <a:pPr algn="l">
              <a:lnSpc>
                <a:spcPct val="150000"/>
              </a:lnSpc>
              <a:spcBef>
                <a:spcPts val="600"/>
              </a:spcBef>
            </a:pPr>
            <a:r>
              <a:rPr lang="en-US" sz="1500" dirty="0">
                <a:solidFill>
                  <a:srgbClr val="8C8278"/>
                </a:solidFill>
                <a:latin typeface="Quattrocento Sans" pitchFamily="34" charset="0"/>
                <a:ea typeface="Quattrocento Sans" pitchFamily="34" charset="-122"/>
                <a:cs typeface="Quattrocento Sans" pitchFamily="34" charset="-120"/>
              </a:rPr>
              <a:t>Progress: Some narrowing in child health gaps, but adult inequality widening since 2010 due to austerity.</a:t>
            </a:r>
            <a:endParaRPr lang="en-US" sz="1500" dirty="0"/>
          </a:p>
        </p:txBody>
      </p:sp>
      <p:sp>
        <p:nvSpPr>
          <p:cNvPr id="12" name="Shape 10"/>
          <p:cNvSpPr/>
          <p:nvPr/>
        </p:nvSpPr>
        <p:spPr>
          <a:xfrm>
            <a:off x="0" y="8636000"/>
            <a:ext cx="16256000" cy="508000"/>
          </a:xfrm>
          <a:prstGeom prst="rect">
            <a:avLst/>
          </a:prstGeom>
          <a:solidFill>
            <a:srgbClr val="2C2825"/>
          </a:solidFill>
          <a:ln/>
        </p:spPr>
        <p:txBody>
          <a:bodyPr/>
          <a:lstStyle/>
          <a:p>
            <a:endParaRPr lang="en-US"/>
          </a:p>
        </p:txBody>
      </p:sp>
      <p:sp>
        <p:nvSpPr>
          <p:cNvPr id="13" name="Text 11"/>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 DELIVERY &amp; EQUITY</a:t>
            </a:r>
            <a:endParaRPr lang="en-US" sz="1100" dirty="0"/>
          </a:p>
        </p:txBody>
      </p:sp>
      <p:sp>
        <p:nvSpPr>
          <p:cNvPr id="14" name="Text 12"/>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17</a:t>
            </a:r>
            <a:endParaRPr lang="en-US" sz="1100" dirty="0"/>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04</a:t>
            </a:r>
            <a:endParaRPr lang="en-US" sz="1200" dirty="0"/>
          </a:p>
        </p:txBody>
      </p:sp>
      <p:sp>
        <p:nvSpPr>
          <p:cNvPr id="5" name="Text 3"/>
          <p:cNvSpPr/>
          <p:nvPr/>
        </p:nvSpPr>
        <p:spPr>
          <a:xfrm>
            <a:off x="1714500" y="533400"/>
            <a:ext cx="762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Critical Reflection</a:t>
            </a:r>
            <a:endParaRPr lang="en-US" sz="2800" dirty="0"/>
          </a:p>
        </p:txBody>
      </p:sp>
      <p:sp>
        <p:nvSpPr>
          <p:cNvPr id="6" name="Shape 4"/>
          <p:cNvSpPr/>
          <p:nvPr/>
        </p:nvSpPr>
        <p:spPr>
          <a:xfrm>
            <a:off x="762000" y="1333500"/>
            <a:ext cx="7175500" cy="3365500"/>
          </a:xfrm>
          <a:prstGeom prst="rect">
            <a:avLst/>
          </a:prstGeom>
          <a:solidFill>
            <a:srgbClr val="B8623F">
              <a:alpha val="6275"/>
            </a:srgbClr>
          </a:solidFill>
          <a:ln/>
        </p:spPr>
        <p:txBody>
          <a:bodyPr/>
          <a:lstStyle/>
          <a:p>
            <a:endParaRPr lang="en-US"/>
          </a:p>
        </p:txBody>
      </p:sp>
      <p:sp>
        <p:nvSpPr>
          <p:cNvPr id="7" name="Shape 5"/>
          <p:cNvSpPr/>
          <p:nvPr/>
        </p:nvSpPr>
        <p:spPr>
          <a:xfrm>
            <a:off x="762000" y="1333500"/>
            <a:ext cx="7175500" cy="50800"/>
          </a:xfrm>
          <a:prstGeom prst="rect">
            <a:avLst/>
          </a:prstGeom>
          <a:solidFill>
            <a:srgbClr val="B8623F"/>
          </a:solidFill>
          <a:ln/>
        </p:spPr>
        <p:txBody>
          <a:bodyPr/>
          <a:lstStyle/>
          <a:p>
            <a:endParaRPr lang="en-US"/>
          </a:p>
        </p:txBody>
      </p:sp>
      <p:sp>
        <p:nvSpPr>
          <p:cNvPr id="8" name="Text 6"/>
          <p:cNvSpPr/>
          <p:nvPr/>
        </p:nvSpPr>
        <p:spPr>
          <a:xfrm>
            <a:off x="1016000" y="1524000"/>
            <a:ext cx="2540000" cy="279400"/>
          </a:xfrm>
          <a:prstGeom prst="rect">
            <a:avLst/>
          </a:prstGeom>
          <a:noFill/>
          <a:ln/>
        </p:spPr>
        <p:txBody>
          <a:bodyPr wrap="none" lIns="0" tIns="0" rIns="0" bIns="0" rtlCol="0" anchor="t"/>
          <a:lstStyle/>
          <a:p>
            <a:pPr algn="l">
              <a:lnSpc>
                <a:spcPct val="120000"/>
              </a:lnSpc>
            </a:pPr>
            <a:r>
              <a:rPr lang="en-US" sz="1400" kern="0" spc="200" dirty="0">
                <a:solidFill>
                  <a:srgbClr val="B8623F"/>
                </a:solidFill>
                <a:latin typeface="Oranienbaum" pitchFamily="34" charset="0"/>
                <a:ea typeface="Oranienbaum" pitchFamily="34" charset="-122"/>
                <a:cs typeface="Oranienbaum" pitchFamily="34" charset="-120"/>
              </a:rPr>
              <a:t>STRENGTHS</a:t>
            </a:r>
            <a:endParaRPr lang="en-US" sz="1400" dirty="0"/>
          </a:p>
        </p:txBody>
      </p:sp>
      <p:sp>
        <p:nvSpPr>
          <p:cNvPr id="9" name="Text 7"/>
          <p:cNvSpPr/>
          <p:nvPr/>
        </p:nvSpPr>
        <p:spPr>
          <a:xfrm>
            <a:off x="1016000" y="1879600"/>
            <a:ext cx="6667500" cy="2667000"/>
          </a:xfrm>
          <a:prstGeom prst="rect">
            <a:avLst/>
          </a:prstGeom>
          <a:noFill/>
          <a:ln/>
        </p:spPr>
        <p:txBody>
          <a:bodyPr wrap="square" lIns="0" tIns="0" rIns="0" bIns="0" rtlCol="0" anchor="t"/>
          <a:lstStyle/>
          <a:p>
            <a:pPr algn="l">
              <a:lnSpc>
                <a:spcPct val="145000"/>
              </a:lnSpc>
            </a:pPr>
            <a:r>
              <a:rPr lang="en-US" sz="1300" dirty="0">
                <a:solidFill>
                  <a:srgbClr val="B8623F"/>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Growing policy commitment to holistic, sustainable approaches</a:t>
            </a:r>
            <a:endParaRPr lang="en-US" sz="1300" dirty="0"/>
          </a:p>
          <a:p>
            <a:pPr algn="l">
              <a:lnSpc>
                <a:spcPct val="145000"/>
              </a:lnSpc>
              <a:spcBef>
                <a:spcPts val="300"/>
              </a:spcBef>
            </a:pPr>
            <a:r>
              <a:rPr lang="en-US" sz="1300" dirty="0">
                <a:solidFill>
                  <a:srgbClr val="B8623F"/>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Innovative service models demonstrating real effectiveness</a:t>
            </a:r>
            <a:endParaRPr lang="en-US" sz="1300" dirty="0"/>
          </a:p>
          <a:p>
            <a:pPr algn="l">
              <a:lnSpc>
                <a:spcPct val="145000"/>
              </a:lnSpc>
              <a:spcBef>
                <a:spcPts val="300"/>
              </a:spcBef>
            </a:pPr>
            <a:r>
              <a:rPr lang="en-US" sz="1300" dirty="0">
                <a:solidFill>
                  <a:srgbClr val="B8623F"/>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Strong, robust evidence base for social determinants of health</a:t>
            </a:r>
            <a:endParaRPr lang="en-US" sz="1300" dirty="0"/>
          </a:p>
          <a:p>
            <a:pPr algn="l">
              <a:lnSpc>
                <a:spcPct val="145000"/>
              </a:lnSpc>
              <a:spcBef>
                <a:spcPts val="300"/>
              </a:spcBef>
            </a:pPr>
            <a:r>
              <a:rPr lang="en-US" sz="1300" dirty="0">
                <a:solidFill>
                  <a:srgbClr val="B8623F"/>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Workforce dedication and adaptability</a:t>
            </a:r>
            <a:endParaRPr lang="en-US" sz="1300" dirty="0"/>
          </a:p>
        </p:txBody>
      </p:sp>
      <p:sp>
        <p:nvSpPr>
          <p:cNvPr id="10" name="Shape 8"/>
          <p:cNvSpPr/>
          <p:nvPr/>
        </p:nvSpPr>
        <p:spPr>
          <a:xfrm>
            <a:off x="8318500" y="1333500"/>
            <a:ext cx="7175500" cy="3365500"/>
          </a:xfrm>
          <a:prstGeom prst="rect">
            <a:avLst/>
          </a:prstGeom>
          <a:solidFill>
            <a:srgbClr val="5A7D5A">
              <a:alpha val="6275"/>
            </a:srgbClr>
          </a:solidFill>
          <a:ln/>
        </p:spPr>
        <p:txBody>
          <a:bodyPr/>
          <a:lstStyle/>
          <a:p>
            <a:endParaRPr lang="en-US"/>
          </a:p>
        </p:txBody>
      </p:sp>
      <p:sp>
        <p:nvSpPr>
          <p:cNvPr id="11" name="Shape 9"/>
          <p:cNvSpPr/>
          <p:nvPr/>
        </p:nvSpPr>
        <p:spPr>
          <a:xfrm>
            <a:off x="8318500" y="1333500"/>
            <a:ext cx="7175500" cy="50800"/>
          </a:xfrm>
          <a:prstGeom prst="rect">
            <a:avLst/>
          </a:prstGeom>
          <a:solidFill>
            <a:srgbClr val="5A7D5A"/>
          </a:solidFill>
          <a:ln/>
        </p:spPr>
        <p:txBody>
          <a:bodyPr/>
          <a:lstStyle/>
          <a:p>
            <a:endParaRPr lang="en-US"/>
          </a:p>
        </p:txBody>
      </p:sp>
      <p:sp>
        <p:nvSpPr>
          <p:cNvPr id="12" name="Text 10"/>
          <p:cNvSpPr/>
          <p:nvPr/>
        </p:nvSpPr>
        <p:spPr>
          <a:xfrm>
            <a:off x="8572500" y="1524000"/>
            <a:ext cx="2540000" cy="279400"/>
          </a:xfrm>
          <a:prstGeom prst="rect">
            <a:avLst/>
          </a:prstGeom>
          <a:noFill/>
          <a:ln/>
        </p:spPr>
        <p:txBody>
          <a:bodyPr wrap="none" lIns="0" tIns="0" rIns="0" bIns="0" rtlCol="0" anchor="t"/>
          <a:lstStyle/>
          <a:p>
            <a:pPr algn="l">
              <a:lnSpc>
                <a:spcPct val="120000"/>
              </a:lnSpc>
            </a:pPr>
            <a:r>
              <a:rPr lang="en-US" sz="1400" kern="0" spc="200" dirty="0">
                <a:solidFill>
                  <a:srgbClr val="5A7D5A"/>
                </a:solidFill>
                <a:latin typeface="Oranienbaum" pitchFamily="34" charset="0"/>
                <a:ea typeface="Oranienbaum" pitchFamily="34" charset="-122"/>
                <a:cs typeface="Oranienbaum" pitchFamily="34" charset="-120"/>
              </a:rPr>
              <a:t>WEAKNESSES</a:t>
            </a:r>
            <a:endParaRPr lang="en-US" sz="1400" dirty="0"/>
          </a:p>
        </p:txBody>
      </p:sp>
      <p:sp>
        <p:nvSpPr>
          <p:cNvPr id="13" name="Text 11"/>
          <p:cNvSpPr/>
          <p:nvPr/>
        </p:nvSpPr>
        <p:spPr>
          <a:xfrm>
            <a:off x="8572500" y="1879600"/>
            <a:ext cx="6667500" cy="2667000"/>
          </a:xfrm>
          <a:prstGeom prst="rect">
            <a:avLst/>
          </a:prstGeom>
          <a:noFill/>
          <a:ln/>
        </p:spPr>
        <p:txBody>
          <a:bodyPr wrap="square" lIns="0" tIns="0" rIns="0" bIns="0" rtlCol="0" anchor="t"/>
          <a:lstStyle/>
          <a:p>
            <a:pPr algn="l">
              <a:lnSpc>
                <a:spcPct val="145000"/>
              </a:lnSpc>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Implementation gap between policy and frontline reality</a:t>
            </a:r>
            <a:endParaRPr lang="en-US" sz="1300" dirty="0"/>
          </a:p>
          <a:p>
            <a:pPr algn="l">
              <a:lnSpc>
                <a:spcPct val="145000"/>
              </a:lnSpc>
              <a:spcBef>
                <a:spcPts val="3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Persistent funding constraints and austerity legacy</a:t>
            </a:r>
            <a:endParaRPr lang="en-US" sz="1300" dirty="0"/>
          </a:p>
          <a:p>
            <a:pPr algn="l">
              <a:lnSpc>
                <a:spcPct val="145000"/>
              </a:lnSpc>
              <a:spcBef>
                <a:spcPts val="3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Workforce capacity and retention crisis</a:t>
            </a:r>
            <a:endParaRPr lang="en-US" sz="1300" dirty="0"/>
          </a:p>
          <a:p>
            <a:pPr algn="l">
              <a:lnSpc>
                <a:spcPct val="145000"/>
              </a:lnSpc>
              <a:spcBef>
                <a:spcPts val="300"/>
              </a:spcBef>
            </a:pPr>
            <a:r>
              <a:rPr lang="en-US" sz="1300" dirty="0">
                <a:solidFill>
                  <a:srgbClr val="5A7D5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Digital divide excluding vulnerable populations</a:t>
            </a:r>
            <a:endParaRPr lang="en-US" sz="1300" dirty="0"/>
          </a:p>
        </p:txBody>
      </p:sp>
      <p:sp>
        <p:nvSpPr>
          <p:cNvPr id="14" name="Shape 12"/>
          <p:cNvSpPr/>
          <p:nvPr/>
        </p:nvSpPr>
        <p:spPr>
          <a:xfrm>
            <a:off x="762000" y="5016500"/>
            <a:ext cx="7175500" cy="3365500"/>
          </a:xfrm>
          <a:prstGeom prst="rect">
            <a:avLst/>
          </a:prstGeom>
          <a:solidFill>
            <a:srgbClr val="D4A24A">
              <a:alpha val="6275"/>
            </a:srgbClr>
          </a:solidFill>
          <a:ln/>
        </p:spPr>
        <p:txBody>
          <a:bodyPr/>
          <a:lstStyle/>
          <a:p>
            <a:endParaRPr lang="en-US"/>
          </a:p>
        </p:txBody>
      </p:sp>
      <p:sp>
        <p:nvSpPr>
          <p:cNvPr id="15" name="Shape 13"/>
          <p:cNvSpPr/>
          <p:nvPr/>
        </p:nvSpPr>
        <p:spPr>
          <a:xfrm>
            <a:off x="762000" y="5016500"/>
            <a:ext cx="7175500" cy="50800"/>
          </a:xfrm>
          <a:prstGeom prst="rect">
            <a:avLst/>
          </a:prstGeom>
          <a:solidFill>
            <a:srgbClr val="D4A24A"/>
          </a:solidFill>
          <a:ln/>
        </p:spPr>
        <p:txBody>
          <a:bodyPr/>
          <a:lstStyle/>
          <a:p>
            <a:endParaRPr lang="en-US"/>
          </a:p>
        </p:txBody>
      </p:sp>
      <p:sp>
        <p:nvSpPr>
          <p:cNvPr id="16" name="Text 14"/>
          <p:cNvSpPr/>
          <p:nvPr/>
        </p:nvSpPr>
        <p:spPr>
          <a:xfrm>
            <a:off x="1016000" y="5207000"/>
            <a:ext cx="2540000" cy="279400"/>
          </a:xfrm>
          <a:prstGeom prst="rect">
            <a:avLst/>
          </a:prstGeom>
          <a:noFill/>
          <a:ln/>
        </p:spPr>
        <p:txBody>
          <a:bodyPr wrap="none" lIns="0" tIns="0" rIns="0" bIns="0" rtlCol="0" anchor="t"/>
          <a:lstStyle/>
          <a:p>
            <a:pPr algn="l">
              <a:lnSpc>
                <a:spcPct val="120000"/>
              </a:lnSpc>
            </a:pPr>
            <a:r>
              <a:rPr lang="en-US" sz="1400" kern="0" spc="200" dirty="0">
                <a:solidFill>
                  <a:srgbClr val="D4A24A"/>
                </a:solidFill>
                <a:latin typeface="Oranienbaum" pitchFamily="34" charset="0"/>
                <a:ea typeface="Oranienbaum" pitchFamily="34" charset="-122"/>
                <a:cs typeface="Oranienbaum" pitchFamily="34" charset="-120"/>
              </a:rPr>
              <a:t>OPPORTUNITIES</a:t>
            </a:r>
            <a:endParaRPr lang="en-US" sz="1400" dirty="0"/>
          </a:p>
        </p:txBody>
      </p:sp>
      <p:sp>
        <p:nvSpPr>
          <p:cNvPr id="17" name="Text 15"/>
          <p:cNvSpPr/>
          <p:nvPr/>
        </p:nvSpPr>
        <p:spPr>
          <a:xfrm>
            <a:off x="1016000" y="5562600"/>
            <a:ext cx="6667500" cy="2667000"/>
          </a:xfrm>
          <a:prstGeom prst="rect">
            <a:avLst/>
          </a:prstGeom>
          <a:noFill/>
          <a:ln/>
        </p:spPr>
        <p:txBody>
          <a:bodyPr wrap="square" lIns="0" tIns="0" rIns="0" bIns="0" rtlCol="0" anchor="t"/>
          <a:lstStyle/>
          <a:p>
            <a:pPr algn="l">
              <a:lnSpc>
                <a:spcPct val="145000"/>
              </a:lnSpc>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Technological innovation in AI diagnostics and remote care</a:t>
            </a:r>
            <a:endParaRPr lang="en-US" sz="1300" dirty="0"/>
          </a:p>
          <a:p>
            <a:pPr algn="l">
              <a:lnSpc>
                <a:spcPct val="145000"/>
              </a:lnSpc>
              <a:spcBef>
                <a:spcPts val="3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Community assets and co-production models</a:t>
            </a:r>
            <a:endParaRPr lang="en-US" sz="1300" dirty="0"/>
          </a:p>
          <a:p>
            <a:pPr algn="l">
              <a:lnSpc>
                <a:spcPct val="145000"/>
              </a:lnSpc>
              <a:spcBef>
                <a:spcPts val="3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Growing public awareness of wellbeing importance</a:t>
            </a:r>
            <a:endParaRPr lang="en-US" sz="1300" dirty="0"/>
          </a:p>
          <a:p>
            <a:pPr algn="l">
              <a:lnSpc>
                <a:spcPct val="145000"/>
              </a:lnSpc>
              <a:spcBef>
                <a:spcPts val="300"/>
              </a:spcBef>
            </a:pPr>
            <a:r>
              <a:rPr lang="en-US" sz="1300" dirty="0">
                <a:solidFill>
                  <a:srgbClr val="D4A24A"/>
                </a:solidFill>
                <a:latin typeface="Quattrocento Sans" pitchFamily="34" charset="0"/>
                <a:ea typeface="Quattrocento Sans" pitchFamily="34" charset="-122"/>
                <a:cs typeface="Quattrocento Sans" pitchFamily="34" charset="-120"/>
              </a:rPr>
              <a:t>▸</a:t>
            </a:r>
            <a:r>
              <a:rPr lang="en-US" sz="1300" dirty="0">
                <a:solidFill>
                  <a:srgbClr val="2C2825"/>
                </a:solidFill>
                <a:latin typeface="Quattrocento Sans" pitchFamily="34" charset="0"/>
                <a:ea typeface="Quattrocento Sans" pitchFamily="34" charset="-122"/>
                <a:cs typeface="Quattrocento Sans" pitchFamily="34" charset="-120"/>
              </a:rPr>
              <a:t> Green social prescribing and nature-based interventions</a:t>
            </a:r>
            <a:endParaRPr lang="en-US" sz="1300" dirty="0"/>
          </a:p>
        </p:txBody>
      </p:sp>
      <p:sp>
        <p:nvSpPr>
          <p:cNvPr id="18" name="Shape 16"/>
          <p:cNvSpPr/>
          <p:nvPr/>
        </p:nvSpPr>
        <p:spPr>
          <a:xfrm>
            <a:off x="8318500" y="5016500"/>
            <a:ext cx="7175500" cy="3365500"/>
          </a:xfrm>
          <a:prstGeom prst="rect">
            <a:avLst/>
          </a:prstGeom>
          <a:solidFill>
            <a:srgbClr val="2C2825">
              <a:alpha val="3137"/>
            </a:srgbClr>
          </a:solidFill>
          <a:ln/>
        </p:spPr>
        <p:txBody>
          <a:bodyPr/>
          <a:lstStyle/>
          <a:p>
            <a:endParaRPr lang="en-US"/>
          </a:p>
        </p:txBody>
      </p:sp>
      <p:sp>
        <p:nvSpPr>
          <p:cNvPr id="19" name="Shape 17"/>
          <p:cNvSpPr/>
          <p:nvPr/>
        </p:nvSpPr>
        <p:spPr>
          <a:xfrm>
            <a:off x="8318500" y="5016500"/>
            <a:ext cx="7175500" cy="50800"/>
          </a:xfrm>
          <a:prstGeom prst="rect">
            <a:avLst/>
          </a:prstGeom>
          <a:solidFill>
            <a:srgbClr val="2C2825"/>
          </a:solidFill>
          <a:ln/>
        </p:spPr>
        <p:txBody>
          <a:bodyPr/>
          <a:lstStyle/>
          <a:p>
            <a:endParaRPr lang="en-US"/>
          </a:p>
        </p:txBody>
      </p:sp>
      <p:sp>
        <p:nvSpPr>
          <p:cNvPr id="20" name="Text 18"/>
          <p:cNvSpPr/>
          <p:nvPr/>
        </p:nvSpPr>
        <p:spPr>
          <a:xfrm>
            <a:off x="8572500" y="5207000"/>
            <a:ext cx="2540000" cy="279400"/>
          </a:xfrm>
          <a:prstGeom prst="rect">
            <a:avLst/>
          </a:prstGeom>
          <a:noFill/>
          <a:ln/>
        </p:spPr>
        <p:txBody>
          <a:bodyPr wrap="none" lIns="0" tIns="0" rIns="0" bIns="0" rtlCol="0" anchor="t"/>
          <a:lstStyle/>
          <a:p>
            <a:pPr algn="l">
              <a:lnSpc>
                <a:spcPct val="120000"/>
              </a:lnSpc>
            </a:pPr>
            <a:r>
              <a:rPr lang="en-US" sz="1400" kern="0" spc="200" dirty="0">
                <a:solidFill>
                  <a:srgbClr val="2C2825"/>
                </a:solidFill>
                <a:latin typeface="Oranienbaum" pitchFamily="34" charset="0"/>
                <a:ea typeface="Oranienbaum" pitchFamily="34" charset="-122"/>
                <a:cs typeface="Oranienbaum" pitchFamily="34" charset="-120"/>
              </a:rPr>
              <a:t>THREATS</a:t>
            </a:r>
            <a:endParaRPr lang="en-US" sz="1400" dirty="0"/>
          </a:p>
        </p:txBody>
      </p:sp>
      <p:sp>
        <p:nvSpPr>
          <p:cNvPr id="21" name="Text 19"/>
          <p:cNvSpPr/>
          <p:nvPr/>
        </p:nvSpPr>
        <p:spPr>
          <a:xfrm>
            <a:off x="8572500" y="5562600"/>
            <a:ext cx="6667500" cy="2667000"/>
          </a:xfrm>
          <a:prstGeom prst="rect">
            <a:avLst/>
          </a:prstGeom>
          <a:noFill/>
          <a:ln/>
        </p:spPr>
        <p:txBody>
          <a:bodyPr wrap="square" lIns="0" tIns="0" rIns="0" bIns="0" rtlCol="0" anchor="t"/>
          <a:lstStyle/>
          <a:p>
            <a:pPr algn="l">
              <a:lnSpc>
                <a:spcPct val="145000"/>
              </a:lnSpc>
            </a:pPr>
            <a:r>
              <a:rPr lang="en-US" sz="1300" dirty="0">
                <a:solidFill>
                  <a:srgbClr val="2C2825"/>
                </a:solidFill>
                <a:latin typeface="Quattrocento Sans" pitchFamily="34" charset="0"/>
                <a:ea typeface="Quattrocento Sans" pitchFamily="34" charset="-122"/>
                <a:cs typeface="Quattrocento Sans" pitchFamily="34" charset="-120"/>
              </a:rPr>
              <a:t>▸ Climate crisis accelerating health system demands</a:t>
            </a:r>
            <a:endParaRPr lang="en-US" sz="1300" dirty="0"/>
          </a:p>
          <a:p>
            <a:pPr algn="l">
              <a:lnSpc>
                <a:spcPct val="145000"/>
              </a:lnSpc>
              <a:spcBef>
                <a:spcPts val="300"/>
              </a:spcBef>
            </a:pPr>
            <a:r>
              <a:rPr lang="en-US" sz="1300" dirty="0">
                <a:solidFill>
                  <a:srgbClr val="2C2825"/>
                </a:solidFill>
                <a:latin typeface="Quattrocento Sans" pitchFamily="34" charset="0"/>
                <a:ea typeface="Quattrocento Sans" pitchFamily="34" charset="-122"/>
                <a:cs typeface="Quattrocento Sans" pitchFamily="34" charset="-120"/>
              </a:rPr>
              <a:t>▸ Political instability and policy discontinuity</a:t>
            </a:r>
            <a:endParaRPr lang="en-US" sz="1300" dirty="0"/>
          </a:p>
          <a:p>
            <a:pPr algn="l">
              <a:lnSpc>
                <a:spcPct val="145000"/>
              </a:lnSpc>
              <a:spcBef>
                <a:spcPts val="300"/>
              </a:spcBef>
            </a:pPr>
            <a:r>
              <a:rPr lang="en-US" sz="1300" dirty="0">
                <a:solidFill>
                  <a:srgbClr val="2C2825"/>
                </a:solidFill>
                <a:latin typeface="Quattrocento Sans" pitchFamily="34" charset="0"/>
                <a:ea typeface="Quattrocento Sans" pitchFamily="34" charset="-122"/>
                <a:cs typeface="Quattrocento Sans" pitchFamily="34" charset="-120"/>
              </a:rPr>
              <a:t>▸ Widening socioeconomic inequalities post-pandemic</a:t>
            </a:r>
            <a:endParaRPr lang="en-US" sz="1300" dirty="0"/>
          </a:p>
          <a:p>
            <a:pPr algn="l">
              <a:lnSpc>
                <a:spcPct val="145000"/>
              </a:lnSpc>
              <a:spcBef>
                <a:spcPts val="300"/>
              </a:spcBef>
            </a:pPr>
            <a:r>
              <a:rPr lang="en-US" sz="1300" dirty="0">
                <a:solidFill>
                  <a:srgbClr val="2C2825"/>
                </a:solidFill>
                <a:latin typeface="Quattrocento Sans" pitchFamily="34" charset="0"/>
                <a:ea typeface="Quattrocento Sans" pitchFamily="34" charset="-122"/>
                <a:cs typeface="Quattrocento Sans" pitchFamily="34" charset="-120"/>
              </a:rPr>
              <a:t>▸ Ageing population and rising multimorbidity burden</a:t>
            </a:r>
            <a:endParaRPr lang="en-US" sz="1300" dirty="0"/>
          </a:p>
        </p:txBody>
      </p:sp>
      <p:sp>
        <p:nvSpPr>
          <p:cNvPr id="22" name="Shape 20"/>
          <p:cNvSpPr/>
          <p:nvPr/>
        </p:nvSpPr>
        <p:spPr>
          <a:xfrm>
            <a:off x="0" y="8636000"/>
            <a:ext cx="16256000" cy="508000"/>
          </a:xfrm>
          <a:prstGeom prst="rect">
            <a:avLst/>
          </a:prstGeom>
          <a:solidFill>
            <a:srgbClr val="2C2825"/>
          </a:solidFill>
          <a:ln/>
        </p:spPr>
        <p:txBody>
          <a:bodyPr/>
          <a:lstStyle/>
          <a:p>
            <a:endParaRPr lang="en-US"/>
          </a:p>
        </p:txBody>
      </p:sp>
      <p:sp>
        <p:nvSpPr>
          <p:cNvPr id="23" name="Text 21"/>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 DELIVERY &amp; EQUITY</a:t>
            </a:r>
            <a:endParaRPr lang="en-US" sz="1100" dirty="0"/>
          </a:p>
        </p:txBody>
      </p:sp>
      <p:sp>
        <p:nvSpPr>
          <p:cNvPr id="24" name="Text 22"/>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18</a:t>
            </a:r>
            <a:endParaRPr lang="en-US" sz="1100" dirty="0"/>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5F0E8"/>
        </a:solidFill>
        <a:effectLst/>
      </p:bgPr>
    </p:bg>
    <p:spTree>
      <p:nvGrpSpPr>
        <p:cNvPr id="1" name=""/>
        <p:cNvGrpSpPr/>
        <p:nvPr/>
      </p:nvGrpSpPr>
      <p:grpSpPr>
        <a:xfrm>
          <a:off x="0" y="0"/>
          <a:ext cx="0" cy="0"/>
          <a:chOff x="0" y="0"/>
          <a:chExt cx="0" cy="0"/>
        </a:xfrm>
      </p:grpSpPr>
      <p:sp>
        <p:nvSpPr>
          <p:cNvPr id="2" name="Shape 0"/>
          <p:cNvSpPr/>
          <p:nvPr/>
        </p:nvSpPr>
        <p:spPr>
          <a:xfrm>
            <a:off x="381000" y="635000"/>
            <a:ext cx="50800" cy="7874000"/>
          </a:xfrm>
          <a:prstGeom prst="rect">
            <a:avLst/>
          </a:prstGeom>
          <a:solidFill>
            <a:srgbClr val="B8623F"/>
          </a:solidFill>
          <a:ln/>
        </p:spPr>
        <p:txBody>
          <a:bodyPr/>
          <a:lstStyle/>
          <a:p>
            <a:endParaRPr lang="en-US"/>
          </a:p>
        </p:txBody>
      </p:sp>
      <p:sp>
        <p:nvSpPr>
          <p:cNvPr id="3" name="Shape 1"/>
          <p:cNvSpPr/>
          <p:nvPr/>
        </p:nvSpPr>
        <p:spPr>
          <a:xfrm>
            <a:off x="762000" y="571500"/>
            <a:ext cx="762000" cy="355600"/>
          </a:xfrm>
          <a:prstGeom prst="rect">
            <a:avLst/>
          </a:prstGeom>
          <a:solidFill>
            <a:srgbClr val="B8623F"/>
          </a:solidFill>
          <a:ln/>
        </p:spPr>
        <p:txBody>
          <a:bodyPr/>
          <a:lstStyle/>
          <a:p>
            <a:endParaRPr lang="en-US"/>
          </a:p>
        </p:txBody>
      </p:sp>
      <p:sp>
        <p:nvSpPr>
          <p:cNvPr id="4" name="Text 2"/>
          <p:cNvSpPr/>
          <p:nvPr/>
        </p:nvSpPr>
        <p:spPr>
          <a:xfrm>
            <a:off x="762000" y="571500"/>
            <a:ext cx="762000" cy="355600"/>
          </a:xfrm>
          <a:prstGeom prst="rect">
            <a:avLst/>
          </a:prstGeom>
          <a:noFill/>
          <a:ln/>
        </p:spPr>
        <p:txBody>
          <a:bodyPr wrap="none" lIns="0" tIns="0" rIns="0" bIns="0" rtlCol="0" anchor="ctr"/>
          <a:lstStyle/>
          <a:p>
            <a:pPr algn="ctr">
              <a:lnSpc>
                <a:spcPct val="120000"/>
              </a:lnSpc>
            </a:pPr>
            <a:r>
              <a:rPr lang="en-US" sz="1200" b="1" dirty="0">
                <a:solidFill>
                  <a:srgbClr val="FFFFFF"/>
                </a:solidFill>
                <a:latin typeface="Quattrocento Sans" pitchFamily="34" charset="0"/>
                <a:ea typeface="Quattrocento Sans" pitchFamily="34" charset="-122"/>
                <a:cs typeface="Quattrocento Sans" pitchFamily="34" charset="-120"/>
              </a:rPr>
              <a:t>REF</a:t>
            </a:r>
            <a:endParaRPr lang="en-US" sz="1200" dirty="0"/>
          </a:p>
        </p:txBody>
      </p:sp>
      <p:sp>
        <p:nvSpPr>
          <p:cNvPr id="5" name="Text 3"/>
          <p:cNvSpPr/>
          <p:nvPr/>
        </p:nvSpPr>
        <p:spPr>
          <a:xfrm>
            <a:off x="1714500" y="533400"/>
            <a:ext cx="5080000" cy="482600"/>
          </a:xfrm>
          <a:prstGeom prst="rect">
            <a:avLst/>
          </a:prstGeom>
          <a:noFill/>
          <a:ln/>
        </p:spPr>
        <p:txBody>
          <a:bodyPr wrap="none" lIns="0" tIns="0" rIns="0" bIns="0" rtlCol="0" anchor="t"/>
          <a:lstStyle/>
          <a:p>
            <a:pPr algn="l">
              <a:lnSpc>
                <a:spcPct val="130000"/>
              </a:lnSpc>
            </a:pPr>
            <a:r>
              <a:rPr lang="en-US" sz="2800" dirty="0">
                <a:solidFill>
                  <a:srgbClr val="B8623F"/>
                </a:solidFill>
                <a:latin typeface="Oranienbaum" pitchFamily="34" charset="0"/>
                <a:ea typeface="Oranienbaum" pitchFamily="34" charset="-122"/>
                <a:cs typeface="Oranienbaum" pitchFamily="34" charset="-120"/>
              </a:rPr>
              <a:t>References</a:t>
            </a:r>
            <a:endParaRPr lang="en-US" sz="2800" dirty="0"/>
          </a:p>
        </p:txBody>
      </p:sp>
      <p:sp>
        <p:nvSpPr>
          <p:cNvPr id="6" name="Text 4"/>
          <p:cNvSpPr/>
          <p:nvPr/>
        </p:nvSpPr>
        <p:spPr>
          <a:xfrm>
            <a:off x="762000" y="1270000"/>
            <a:ext cx="7366000" cy="7112000"/>
          </a:xfrm>
          <a:prstGeom prst="rect">
            <a:avLst/>
          </a:prstGeom>
          <a:noFill/>
          <a:ln/>
        </p:spPr>
        <p:txBody>
          <a:bodyPr wrap="square" lIns="0" tIns="0" rIns="0" bIns="0" rtlCol="0" anchor="t"/>
          <a:lstStyle/>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Antonovsky, A. (1979). Health, stress, and coping. New perspectives on mental and physical well-being, 12-37.</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Bragg, R., &amp; Atkins, G. (2016). A review of nature-based interventions for mental health care. Natural England Commissioned Reports, 204, 18.</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Conway, R. (2012). Flourish: a new understanding of happiness and well-being–and how to achieve them, by Martin EP Seligman.</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Dahlgren, G., &amp; Whitehead, M. (1991). Policies and strategies to promote social equity in health. Stockholm: Institute for future studies, 27(1), 4-41.</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Engel, G. L. (1977). The need for a new medical model: a challenge for biomedicine. Science, 196(4286), 129-136.</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Hart, J. T. (1971). The inverse care law. The lancet, 297(7696), 405-412.</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Holdgate, M. W. (1987). Our Common Future: The Report of the World Commission on Environment and Development. Oxford University Press, Oxford &amp; New York: xv+ 347+ 35 pp., 20.25× 13.25× 1.75 cm, Oxford Paperback,£ 5.95 net in UK, 1987. Environmental Conservation, 14(3), 282-282.</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Huber, M., </a:t>
            </a:r>
            <a:r>
              <a:rPr lang="en-US" sz="1200" dirty="0" err="1">
                <a:solidFill>
                  <a:srgbClr val="2C2825"/>
                </a:solidFill>
                <a:latin typeface="Quattrocento Sans" pitchFamily="34" charset="0"/>
                <a:ea typeface="Quattrocento Sans" pitchFamily="34" charset="-122"/>
                <a:cs typeface="Quattrocento Sans" pitchFamily="34" charset="-120"/>
              </a:rPr>
              <a:t>Knottnerus</a:t>
            </a:r>
            <a:r>
              <a:rPr lang="en-US" sz="1200" dirty="0">
                <a:solidFill>
                  <a:srgbClr val="2C2825"/>
                </a:solidFill>
                <a:latin typeface="Quattrocento Sans" pitchFamily="34" charset="0"/>
                <a:ea typeface="Quattrocento Sans" pitchFamily="34" charset="-122"/>
                <a:cs typeface="Quattrocento Sans" pitchFamily="34" charset="-120"/>
              </a:rPr>
              <a:t>, J. A., Green, L., Van Der Horst, H., Jadad, A. R., Kromhout, D., ... &amp; Smid, H. (2011). How should we define health?. </a:t>
            </a:r>
            <a:r>
              <a:rPr lang="en-US" sz="1200" dirty="0" err="1">
                <a:solidFill>
                  <a:srgbClr val="2C2825"/>
                </a:solidFill>
                <a:latin typeface="Quattrocento Sans" pitchFamily="34" charset="0"/>
                <a:ea typeface="Quattrocento Sans" pitchFamily="34" charset="-122"/>
                <a:cs typeface="Quattrocento Sans" pitchFamily="34" charset="-120"/>
              </a:rPr>
              <a:t>Bmj</a:t>
            </a:r>
            <a:r>
              <a:rPr lang="en-US" sz="1200" dirty="0">
                <a:solidFill>
                  <a:srgbClr val="2C2825"/>
                </a:solidFill>
                <a:latin typeface="Quattrocento Sans" pitchFamily="34" charset="0"/>
                <a:ea typeface="Quattrocento Sans" pitchFamily="34" charset="-122"/>
                <a:cs typeface="Quattrocento Sans" pitchFamily="34" charset="-120"/>
              </a:rPr>
              <a:t>, 343.</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Institute for Government (2025) Performance Tracker 2025: NHS. Available at: </a:t>
            </a:r>
            <a:r>
              <a:rPr lang="en-US" sz="1200" dirty="0">
                <a:solidFill>
                  <a:srgbClr val="2C2825"/>
                </a:solidFill>
                <a:latin typeface="Quattrocento Sans" pitchFamily="34" charset="0"/>
                <a:ea typeface="Quattrocento Sans" pitchFamily="34" charset="-122"/>
                <a:cs typeface="Quattrocento Sans" pitchFamily="34" charset="-120"/>
                <a:hlinkClick r:id="rId3"/>
              </a:rPr>
              <a:t>https://www.instituteforgovernment.org.uk/publication/performance-tracker-2025/nhs/overview</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Jarden, A., &amp; Roache, A. (2023). What is wellbeing?. International journal of environmental research and public health, 20(6), 5006.</a:t>
            </a:r>
          </a:p>
          <a:p>
            <a:pPr algn="just">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Marmot, M. (2013). Fair society, healthy lives.</a:t>
            </a:r>
          </a:p>
          <a:p>
            <a:pPr>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Marmot, M. (2020). Health equity in England: the Marmot review 10 years on. </a:t>
            </a:r>
            <a:r>
              <a:rPr lang="en-US" sz="1200" dirty="0" err="1">
                <a:solidFill>
                  <a:srgbClr val="2C2825"/>
                </a:solidFill>
                <a:latin typeface="Quattrocento Sans" pitchFamily="34" charset="0"/>
                <a:ea typeface="Quattrocento Sans" pitchFamily="34" charset="-122"/>
                <a:cs typeface="Quattrocento Sans" pitchFamily="34" charset="-120"/>
              </a:rPr>
              <a:t>Bmj</a:t>
            </a:r>
            <a:r>
              <a:rPr lang="en-US" sz="1200" dirty="0">
                <a:solidFill>
                  <a:srgbClr val="2C2825"/>
                </a:solidFill>
                <a:latin typeface="Quattrocento Sans" pitchFamily="34" charset="0"/>
                <a:ea typeface="Quattrocento Sans" pitchFamily="34" charset="-122"/>
                <a:cs typeface="Quattrocento Sans" pitchFamily="34" charset="-120"/>
              </a:rPr>
              <a:t>, 368.</a:t>
            </a:r>
          </a:p>
          <a:p>
            <a:pPr>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NHS England (2019) The NHS Long Term Plan. London: NHS England. Available at: https://www.longtermplan.nhs.uk/ (Accessed: 27 June 2026).</a:t>
            </a:r>
          </a:p>
        </p:txBody>
      </p:sp>
      <p:sp>
        <p:nvSpPr>
          <p:cNvPr id="7" name="Text 5"/>
          <p:cNvSpPr/>
          <p:nvPr/>
        </p:nvSpPr>
        <p:spPr>
          <a:xfrm>
            <a:off x="8382000" y="1270000"/>
            <a:ext cx="7112000" cy="7112000"/>
          </a:xfrm>
          <a:prstGeom prst="rect">
            <a:avLst/>
          </a:prstGeom>
          <a:noFill/>
          <a:ln/>
        </p:spPr>
        <p:txBody>
          <a:bodyPr wrap="square" lIns="0" tIns="0" rIns="0" bIns="0" rtlCol="0" anchor="t"/>
          <a:lstStyle/>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NHS England (2022) Core20PLUS5: An Approach to Reducing Healthcare Inequalities. London: NHS England. Available at: </a:t>
            </a:r>
            <a:r>
              <a:rPr lang="en-US" sz="1200" dirty="0">
                <a:solidFill>
                  <a:srgbClr val="2C2825"/>
                </a:solidFill>
                <a:latin typeface="Quattrocento Sans" pitchFamily="34" charset="0"/>
                <a:ea typeface="Quattrocento Sans" pitchFamily="34" charset="-122"/>
                <a:cs typeface="Quattrocento Sans" pitchFamily="34" charset="-120"/>
                <a:hlinkClick r:id="rId4"/>
              </a:rPr>
              <a:t>https://www.england.nhs.uk/about/equality/equality-hub/national-healthcare-inequalities-improvement-programme/core20plus5/</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Welsh Government (2015) Wellbeing of Future Generations (Wales) Act 2015. Cardiff: Welsh Government. Available at: </a:t>
            </a:r>
            <a:r>
              <a:rPr lang="en-US" sz="1200" dirty="0">
                <a:solidFill>
                  <a:srgbClr val="2C2825"/>
                </a:solidFill>
                <a:latin typeface="Quattrocento Sans" pitchFamily="34" charset="0"/>
                <a:ea typeface="Quattrocento Sans" pitchFamily="34" charset="-122"/>
                <a:cs typeface="Quattrocento Sans" pitchFamily="34" charset="-120"/>
                <a:hlinkClick r:id="rId5"/>
              </a:rPr>
              <a:t>https://www.legislation.gov.uk/anaw/2015/2/contents</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Welsh Government (2018) A Healthier Wales: Long Term Plan for Health and Social Care. Cardiff: Welsh Government. Available at: </a:t>
            </a:r>
            <a:r>
              <a:rPr lang="en-US" sz="1200" dirty="0">
                <a:solidFill>
                  <a:srgbClr val="2C2825"/>
                </a:solidFill>
                <a:latin typeface="Quattrocento Sans" pitchFamily="34" charset="0"/>
                <a:ea typeface="Quattrocento Sans" pitchFamily="34" charset="-122"/>
                <a:cs typeface="Quattrocento Sans" pitchFamily="34" charset="-120"/>
                <a:hlinkClick r:id="rId6"/>
              </a:rPr>
              <a:t>https://gov.wales/healthier-wales-long-term-plan-health-and-social-care</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World Health Organization (WHO) (1948) Constitution of the World Health Organization. Geneva: WHO. Available at: </a:t>
            </a:r>
            <a:r>
              <a:rPr lang="en-US" sz="1200" dirty="0">
                <a:solidFill>
                  <a:srgbClr val="2C2825"/>
                </a:solidFill>
                <a:latin typeface="Quattrocento Sans" pitchFamily="34" charset="0"/>
                <a:ea typeface="Quattrocento Sans" pitchFamily="34" charset="-122"/>
                <a:cs typeface="Quattrocento Sans" pitchFamily="34" charset="-120"/>
                <a:hlinkClick r:id="rId7"/>
              </a:rPr>
              <a:t>https://www.who.int/about/governance/constitution</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World Health Organization (WHO) (1986) Ottawa Charter for Health Promotion. Geneva: WHO. Available at: </a:t>
            </a:r>
            <a:r>
              <a:rPr lang="en-US" sz="1200" dirty="0">
                <a:solidFill>
                  <a:srgbClr val="2C2825"/>
                </a:solidFill>
                <a:latin typeface="Quattrocento Sans" pitchFamily="34" charset="0"/>
                <a:ea typeface="Quattrocento Sans" pitchFamily="34" charset="-122"/>
                <a:cs typeface="Quattrocento Sans" pitchFamily="34" charset="-120"/>
                <a:hlinkClick r:id="rId8"/>
              </a:rPr>
              <a:t>https://www.who.int/teams/health-promotion/enhanced-wellbeing/first-global-conference</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World Health Organization (WHO) (2008) Closing the Gap in a Generation: Health Equity Through Action on the Social Determinants of Health. Geneva: WHO. Available at: </a:t>
            </a:r>
            <a:r>
              <a:rPr lang="en-US" sz="1200" dirty="0">
                <a:solidFill>
                  <a:srgbClr val="2C2825"/>
                </a:solidFill>
                <a:latin typeface="Quattrocento Sans" pitchFamily="34" charset="0"/>
                <a:ea typeface="Quattrocento Sans" pitchFamily="34" charset="-122"/>
                <a:cs typeface="Quattrocento Sans" pitchFamily="34" charset="-120"/>
                <a:hlinkClick r:id="rId9"/>
              </a:rPr>
              <a:t>https://www.who.int/publications/i/item/WHO-IER-CSDH-08.1</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World Health Organization (WHO) (2015) 'Climate Change and Health', WHO Fact Sheets. Geneva: WHO. Available at: </a:t>
            </a:r>
            <a:r>
              <a:rPr lang="en-US" sz="1200" dirty="0">
                <a:solidFill>
                  <a:srgbClr val="2C2825"/>
                </a:solidFill>
                <a:latin typeface="Quattrocento Sans" pitchFamily="34" charset="0"/>
                <a:ea typeface="Quattrocento Sans" pitchFamily="34" charset="-122"/>
                <a:cs typeface="Quattrocento Sans" pitchFamily="34" charset="-120"/>
                <a:hlinkClick r:id="rId10"/>
              </a:rPr>
              <a:t>https://www.who.int/news-room/fact-sheets/detail/climate-change-and-health</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World Health Organization (WHO) (2022) World Mental Health Report: Transforming Mental Health for All. Geneva: WHO. Available at: </a:t>
            </a:r>
            <a:r>
              <a:rPr lang="en-US" sz="1200" dirty="0">
                <a:solidFill>
                  <a:srgbClr val="2C2825"/>
                </a:solidFill>
                <a:latin typeface="Quattrocento Sans" pitchFamily="34" charset="0"/>
                <a:ea typeface="Quattrocento Sans" pitchFamily="34" charset="-122"/>
                <a:cs typeface="Quattrocento Sans" pitchFamily="34" charset="-120"/>
                <a:hlinkClick r:id="rId11"/>
              </a:rPr>
              <a:t>https://www.who.int/teams/mental-health-and-substance-use/world-mental-health-report</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a:p>
            <a:pPr algn="l">
              <a:lnSpc>
                <a:spcPct val="160000"/>
              </a:lnSpc>
            </a:pPr>
            <a:r>
              <a:rPr lang="en-US" sz="1200" dirty="0">
                <a:solidFill>
                  <a:srgbClr val="2C2825"/>
                </a:solidFill>
                <a:latin typeface="Quattrocento Sans" pitchFamily="34" charset="0"/>
                <a:ea typeface="Quattrocento Sans" pitchFamily="34" charset="-122"/>
                <a:cs typeface="Quattrocento Sans" pitchFamily="34" charset="-120"/>
              </a:rPr>
              <a:t>World Health Organization (WHO) (2023) 'Noncommunicable Diseases: Key Facts', WHO Fact Sheets. Geneva: WHO. Available at: </a:t>
            </a:r>
            <a:r>
              <a:rPr lang="en-US" sz="1200" dirty="0">
                <a:solidFill>
                  <a:srgbClr val="2C2825"/>
                </a:solidFill>
                <a:latin typeface="Quattrocento Sans" pitchFamily="34" charset="0"/>
                <a:ea typeface="Quattrocento Sans" pitchFamily="34" charset="-122"/>
                <a:cs typeface="Quattrocento Sans" pitchFamily="34" charset="-120"/>
                <a:hlinkClick r:id="rId12"/>
              </a:rPr>
              <a:t>https://www.who.int/news-room/fact-sheets/detail/noncommunicable-diseases</a:t>
            </a:r>
            <a:r>
              <a:rPr lang="en-US" sz="1200" dirty="0">
                <a:solidFill>
                  <a:srgbClr val="2C2825"/>
                </a:solidFill>
                <a:latin typeface="Quattrocento Sans" pitchFamily="34" charset="0"/>
                <a:ea typeface="Quattrocento Sans" pitchFamily="34" charset="-122"/>
                <a:cs typeface="Quattrocento Sans" pitchFamily="34" charset="-120"/>
              </a:rPr>
              <a:t> (Accessed: 27 June 2026).</a:t>
            </a:r>
          </a:p>
        </p:txBody>
      </p:sp>
      <p:sp>
        <p:nvSpPr>
          <p:cNvPr id="8" name="Shape 6"/>
          <p:cNvSpPr/>
          <p:nvPr/>
        </p:nvSpPr>
        <p:spPr>
          <a:xfrm>
            <a:off x="0" y="8636000"/>
            <a:ext cx="16256000" cy="508000"/>
          </a:xfrm>
          <a:prstGeom prst="rect">
            <a:avLst/>
          </a:prstGeom>
          <a:solidFill>
            <a:srgbClr val="2C2825"/>
          </a:solidFill>
          <a:ln/>
        </p:spPr>
        <p:txBody>
          <a:bodyPr/>
          <a:lstStyle/>
          <a:p>
            <a:endParaRPr lang="en-US"/>
          </a:p>
        </p:txBody>
      </p:sp>
      <p:sp>
        <p:nvSpPr>
          <p:cNvPr id="9" name="Text 7"/>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   ·   REFERENCES</a:t>
            </a:r>
            <a:endParaRPr lang="en-US" sz="1100" dirty="0"/>
          </a:p>
        </p:txBody>
      </p:sp>
      <p:sp>
        <p:nvSpPr>
          <p:cNvPr id="10" name="Text 8"/>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19</a:t>
            </a:r>
            <a:endParaRPr lang="en-US" sz="1100" dirty="0"/>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https://kimi-img.moonshot.cn/pub/slides/okc/dtsyz22zpitzs/mnt/agents/output/bmhp6030_presentation/images/closing_future.png"/>
          <p:cNvPicPr>
            <a:picLocks noChangeAspect="1"/>
          </p:cNvPicPr>
          <p:nvPr/>
        </p:nvPicPr>
        <p:blipFill>
          <a:blip r:embed="rId3"/>
          <a:srcRect t="781" b="781"/>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2C2825">
                  <a:alpha val="13000"/>
                </a:srgbClr>
              </a:gs>
              <a:gs pos="35000">
                <a:srgbClr val="2C2825">
                  <a:alpha val="38000"/>
                </a:srgbClr>
              </a:gs>
              <a:gs pos="65000">
                <a:srgbClr val="2C2825">
                  <a:alpha val="75000"/>
                </a:srgbClr>
              </a:gs>
              <a:gs pos="100000">
                <a:srgbClr val="2C2825">
                  <a:alpha val="90000"/>
                </a:srgbClr>
              </a:gs>
            </a:gsLst>
            <a:lin ang="5400000" scaled="1"/>
          </a:gradFill>
          <a:ln w="12700">
            <a:solidFill>
              <a:srgbClr val="FFFFFF">
                <a:alpha val="0"/>
              </a:srgbClr>
            </a:solidFill>
            <a:prstDash val="solid"/>
          </a:ln>
        </p:spPr>
        <p:txBody>
          <a:bodyPr/>
          <a:lstStyle/>
          <a:p>
            <a:endParaRPr lang="en-US"/>
          </a:p>
        </p:txBody>
      </p:sp>
      <p:sp>
        <p:nvSpPr>
          <p:cNvPr id="4" name="Text 1"/>
          <p:cNvSpPr/>
          <p:nvPr/>
        </p:nvSpPr>
        <p:spPr>
          <a:xfrm>
            <a:off x="4318000" y="2286000"/>
            <a:ext cx="7620000" cy="279400"/>
          </a:xfrm>
          <a:prstGeom prst="rect">
            <a:avLst/>
          </a:prstGeom>
          <a:noFill/>
          <a:ln/>
        </p:spPr>
        <p:txBody>
          <a:bodyPr wrap="none" lIns="0" tIns="0" rIns="0" bIns="0" rtlCol="0" anchor="ctr"/>
          <a:lstStyle/>
          <a:p>
            <a:pPr algn="ctr">
              <a:lnSpc>
                <a:spcPct val="120000"/>
              </a:lnSpc>
            </a:pPr>
            <a:r>
              <a:rPr lang="en-US" sz="1400" kern="0" spc="400" dirty="0">
                <a:solidFill>
                  <a:srgbClr val="D4A24A"/>
                </a:solidFill>
                <a:latin typeface="Quattrocento Sans" pitchFamily="34" charset="0"/>
                <a:ea typeface="Quattrocento Sans" pitchFamily="34" charset="-122"/>
                <a:cs typeface="Quattrocento Sans" pitchFamily="34" charset="-120"/>
              </a:rPr>
              <a:t>BMHP6030 — COMPONENT 1</a:t>
            </a:r>
            <a:endParaRPr lang="en-US" sz="1400" dirty="0"/>
          </a:p>
        </p:txBody>
      </p:sp>
      <p:sp>
        <p:nvSpPr>
          <p:cNvPr id="5" name="Text 2"/>
          <p:cNvSpPr/>
          <p:nvPr/>
        </p:nvSpPr>
        <p:spPr>
          <a:xfrm>
            <a:off x="2413000" y="2794000"/>
            <a:ext cx="11430000" cy="889000"/>
          </a:xfrm>
          <a:prstGeom prst="rect">
            <a:avLst/>
          </a:prstGeom>
          <a:noFill/>
          <a:ln/>
        </p:spPr>
        <p:txBody>
          <a:bodyPr wrap="none" lIns="0" tIns="0" rIns="0" bIns="0" rtlCol="0" anchor="ctr"/>
          <a:lstStyle/>
          <a:p>
            <a:pPr algn="ctr">
              <a:lnSpc>
                <a:spcPct val="120000"/>
              </a:lnSpc>
            </a:pPr>
            <a:r>
              <a:rPr lang="en-US" sz="5600" dirty="0">
                <a:solidFill>
                  <a:srgbClr val="FFFFFF"/>
                </a:solidFill>
                <a:latin typeface="Oranienbaum" pitchFamily="34" charset="0"/>
                <a:ea typeface="Oranienbaum" pitchFamily="34" charset="-122"/>
                <a:cs typeface="Oranienbaum" pitchFamily="34" charset="-120"/>
              </a:rPr>
              <a:t>Thank You</a:t>
            </a:r>
            <a:endParaRPr lang="en-US" sz="5600" dirty="0"/>
          </a:p>
        </p:txBody>
      </p:sp>
      <p:sp>
        <p:nvSpPr>
          <p:cNvPr id="6" name="Shape 3"/>
          <p:cNvSpPr/>
          <p:nvPr/>
        </p:nvSpPr>
        <p:spPr>
          <a:xfrm>
            <a:off x="7175500" y="3873500"/>
            <a:ext cx="1905000" cy="25400"/>
          </a:xfrm>
          <a:prstGeom prst="rect">
            <a:avLst/>
          </a:prstGeom>
          <a:solidFill>
            <a:srgbClr val="D4A24A"/>
          </a:solidFill>
          <a:ln/>
        </p:spPr>
        <p:txBody>
          <a:bodyPr/>
          <a:lstStyle/>
          <a:p>
            <a:endParaRPr lang="en-US"/>
          </a:p>
        </p:txBody>
      </p:sp>
      <p:sp>
        <p:nvSpPr>
          <p:cNvPr id="7" name="Text 4"/>
          <p:cNvSpPr/>
          <p:nvPr/>
        </p:nvSpPr>
        <p:spPr>
          <a:xfrm>
            <a:off x="3048000" y="4127500"/>
            <a:ext cx="10160000" cy="444500"/>
          </a:xfrm>
          <a:prstGeom prst="rect">
            <a:avLst/>
          </a:prstGeom>
          <a:noFill/>
          <a:ln/>
        </p:spPr>
        <p:txBody>
          <a:bodyPr wrap="none" lIns="0" tIns="0" rIns="0" bIns="0" rtlCol="0" anchor="ctr"/>
          <a:lstStyle/>
          <a:p>
            <a:pPr algn="ctr">
              <a:lnSpc>
                <a:spcPct val="120000"/>
              </a:lnSpc>
            </a:pPr>
            <a:r>
              <a:rPr lang="en-US" sz="2000" dirty="0">
                <a:solidFill>
                  <a:srgbClr val="FFFFFF"/>
                </a:solidFill>
                <a:latin typeface="Quattrocento Sans" pitchFamily="34" charset="0"/>
                <a:ea typeface="Quattrocento Sans" pitchFamily="34" charset="-122"/>
                <a:cs typeface="Quattrocento Sans" pitchFamily="34" charset="-120"/>
              </a:rPr>
              <a:t>Health, Wellbeing &amp; Sustainable Development</a:t>
            </a:r>
            <a:endParaRPr lang="en-US" sz="2000" dirty="0"/>
          </a:p>
        </p:txBody>
      </p:sp>
      <p:sp>
        <p:nvSpPr>
          <p:cNvPr id="8" name="Text 5"/>
          <p:cNvSpPr/>
          <p:nvPr/>
        </p:nvSpPr>
        <p:spPr>
          <a:xfrm>
            <a:off x="4318000" y="5080000"/>
            <a:ext cx="7620000" cy="381000"/>
          </a:xfrm>
          <a:prstGeom prst="rect">
            <a:avLst/>
          </a:prstGeom>
          <a:noFill/>
          <a:ln/>
        </p:spPr>
        <p:txBody>
          <a:bodyPr wrap="none" lIns="0" tIns="0" rIns="0" bIns="0" rtlCol="0" anchor="ctr"/>
          <a:lstStyle/>
          <a:p>
            <a:pPr algn="ctr">
              <a:lnSpc>
                <a:spcPct val="120000"/>
              </a:lnSpc>
            </a:pPr>
            <a:r>
              <a:rPr lang="en-US" sz="1600" dirty="0">
                <a:solidFill>
                  <a:srgbClr val="D4A24A"/>
                </a:solidFill>
                <a:latin typeface="Quattrocento Sans" pitchFamily="34" charset="0"/>
                <a:ea typeface="Quattrocento Sans" pitchFamily="34" charset="-122"/>
                <a:cs typeface="Quattrocento Sans" pitchFamily="34" charset="-120"/>
              </a:rPr>
              <a:t>Questions &amp; Discussion Welcome</a:t>
            </a:r>
            <a:endParaRPr lang="en-US" sz="1600" dirty="0"/>
          </a:p>
        </p:txBody>
      </p:sp>
      <p:sp>
        <p:nvSpPr>
          <p:cNvPr id="9" name="Text 6"/>
          <p:cNvSpPr/>
          <p:nvPr/>
        </p:nvSpPr>
        <p:spPr>
          <a:xfrm>
            <a:off x="4318000" y="6604000"/>
            <a:ext cx="7620000" cy="762000"/>
          </a:xfrm>
          <a:prstGeom prst="rect">
            <a:avLst/>
          </a:prstGeom>
          <a:noFill/>
          <a:ln/>
        </p:spPr>
        <p:txBody>
          <a:bodyPr wrap="square" lIns="0" tIns="0" rIns="0" bIns="0" rtlCol="0" anchor="ctr"/>
          <a:lstStyle/>
          <a:p>
            <a:pPr algn="ctr">
              <a:lnSpc>
                <a:spcPct val="160000"/>
              </a:lnSpc>
            </a:pPr>
            <a:r>
              <a:rPr lang="en-US" sz="1300" dirty="0">
                <a:solidFill>
                  <a:srgbClr val="FFFFFF"/>
                </a:solidFill>
                <a:latin typeface="Quattrocento Sans" pitchFamily="34" charset="0"/>
                <a:ea typeface="Quattrocento Sans" pitchFamily="34" charset="-122"/>
                <a:cs typeface="Quattrocento Sans" pitchFamily="34" charset="-120"/>
              </a:rPr>
              <a:t>University of Wales Trinity Saint David</a:t>
            </a:r>
            <a:endParaRPr lang="en-US" sz="1300" dirty="0"/>
          </a:p>
          <a:p>
            <a:pPr algn="ctr">
              <a:lnSpc>
                <a:spcPct val="160000"/>
              </a:lnSpc>
            </a:pPr>
            <a:r>
              <a:rPr lang="en-US" sz="1300" dirty="0">
                <a:solidFill>
                  <a:srgbClr val="FFFFFF"/>
                </a:solidFill>
                <a:latin typeface="Quattrocento Sans" pitchFamily="34" charset="0"/>
                <a:ea typeface="Quattrocento Sans" pitchFamily="34" charset="-122"/>
                <a:cs typeface="Quattrocento Sans" pitchFamily="34" charset="-120"/>
              </a:rPr>
              <a:t>BSc (Hons) Health and Social Care | July 2026</a:t>
            </a:r>
            <a:endParaRPr lang="en-US" sz="1300" dirty="0"/>
          </a:p>
        </p:txBody>
      </p:sp>
      <p:sp>
        <p:nvSpPr>
          <p:cNvPr id="10" name="Shape 7"/>
          <p:cNvSpPr/>
          <p:nvPr/>
        </p:nvSpPr>
        <p:spPr>
          <a:xfrm>
            <a:off x="0" y="8636000"/>
            <a:ext cx="16256000" cy="508000"/>
          </a:xfrm>
          <a:prstGeom prst="rect">
            <a:avLst/>
          </a:prstGeom>
          <a:solidFill>
            <a:srgbClr val="2C2825">
              <a:alpha val="80000"/>
            </a:srgbClr>
          </a:solidFill>
          <a:ln/>
        </p:spPr>
        <p:txBody>
          <a:bodyPr/>
          <a:lstStyle/>
          <a:p>
            <a:endParaRPr lang="en-US"/>
          </a:p>
        </p:txBody>
      </p:sp>
      <p:sp>
        <p:nvSpPr>
          <p:cNvPr id="11" name="Text 8"/>
          <p:cNvSpPr/>
          <p:nvPr/>
        </p:nvSpPr>
        <p:spPr>
          <a:xfrm>
            <a:off x="762000" y="8699500"/>
            <a:ext cx="10160000" cy="381000"/>
          </a:xfrm>
          <a:prstGeom prst="rect">
            <a:avLst/>
          </a:prstGeom>
          <a:noFill/>
          <a:ln/>
        </p:spPr>
        <p:txBody>
          <a:bodyPr wrap="none" lIns="0" tIns="0" rIns="0" bIns="0" rtlCol="0" anchor="ctr"/>
          <a:lstStyle/>
          <a:p>
            <a:pPr algn="l">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CHAPTER 1   ·   CHAPTER 2   ·   CHAPTER 3   ·   CHAPTER 4   ·   CLOSING</a:t>
            </a:r>
            <a:endParaRPr lang="en-US" sz="1100" dirty="0"/>
          </a:p>
        </p:txBody>
      </p:sp>
      <p:sp>
        <p:nvSpPr>
          <p:cNvPr id="12" name="Text 9"/>
          <p:cNvSpPr/>
          <p:nvPr/>
        </p:nvSpPr>
        <p:spPr>
          <a:xfrm>
            <a:off x="14986000" y="8699500"/>
            <a:ext cx="762000" cy="381000"/>
          </a:xfrm>
          <a:prstGeom prst="rect">
            <a:avLst/>
          </a:prstGeom>
          <a:noFill/>
          <a:ln/>
        </p:spPr>
        <p:txBody>
          <a:bodyPr wrap="none" lIns="0" tIns="0" rIns="0" bIns="0" rtlCol="0" anchor="ctr"/>
          <a:lstStyle/>
          <a:p>
            <a:pPr algn="r">
              <a:lnSpc>
                <a:spcPct val="120000"/>
              </a:lnSpc>
            </a:pPr>
            <a:r>
              <a:rPr lang="en-US" sz="1100" kern="0" spc="200" dirty="0">
                <a:solidFill>
                  <a:srgbClr val="FFFFFF"/>
                </a:solidFill>
                <a:latin typeface="Quattrocento Sans" pitchFamily="34" charset="0"/>
                <a:ea typeface="Quattrocento Sans" pitchFamily="34" charset="-122"/>
                <a:cs typeface="Quattrocento Sans" pitchFamily="34" charset="-120"/>
              </a:rPr>
              <a:t>20</a:t>
            </a:r>
            <a:endParaRPr lang="en-US" sz="110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5069</Words>
  <Application>Microsoft Macintosh PowerPoint</Application>
  <PresentationFormat>Custom</PresentationFormat>
  <Paragraphs>458</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Oranienbaum</vt:lpstr>
      <vt:lpstr>Quattrocento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2026-06-29T20:51:46Z</dcterms:created>
  <dcterms:modified xsi:type="dcterms:W3CDTF">2026-07-19T10:32:28Z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e0ce2491-466c-4bae-a37f-b25fdcc57251_Enabled">
    <vt:lpwstr>true</vt:lpwstr>
  </property>
  <property fmtid="{D5CDD505-2E9C-101B-9397-08002B2CF9AE}" pid="3" name="MSIP_Label_e0ce2491-466c-4bae-a37f-b25fdcc57251_SetDate">
    <vt:lpwstr>2026-07-06T11:40:57Z</vt:lpwstr>
  </property>
  <property fmtid="{D5CDD505-2E9C-101B-9397-08002B2CF9AE}" pid="4" name="MSIP_Label_e0ce2491-466c-4bae-a37f-b25fdcc57251_Method">
    <vt:lpwstr>Privileged</vt:lpwstr>
  </property>
  <property fmtid="{D5CDD505-2E9C-101B-9397-08002B2CF9AE}" pid="5" name="MSIP_Label_e0ce2491-466c-4bae-a37f-b25fdcc57251_Name">
    <vt:lpwstr>Public</vt:lpwstr>
  </property>
  <property fmtid="{D5CDD505-2E9C-101B-9397-08002B2CF9AE}" pid="6" name="MSIP_Label_e0ce2491-466c-4bae-a37f-b25fdcc57251_SiteId">
    <vt:lpwstr>f89944b7-4a4e-4ea7-9156-3299f3411647</vt:lpwstr>
  </property>
  <property fmtid="{D5CDD505-2E9C-101B-9397-08002B2CF9AE}" pid="7" name="MSIP_Label_e0ce2491-466c-4bae-a37f-b25fdcc57251_ActionId">
    <vt:lpwstr>ecd7057c-bd5b-491f-9421-c86192b3a86f</vt:lpwstr>
  </property>
  <property fmtid="{D5CDD505-2E9C-101B-9397-08002B2CF9AE}" pid="8" name="MSIP_Label_e0ce2491-466c-4bae-a37f-b25fdcc57251_ContentBits">
    <vt:lpwstr>0</vt:lpwstr>
  </property>
  <property fmtid="{D5CDD505-2E9C-101B-9397-08002B2CF9AE}" pid="9" name="MSIP_Label_e0ce2491-466c-4bae-a37f-b25fdcc57251_Tag">
    <vt:lpwstr>50, 0, 1, 1</vt:lpwstr>
  </property>
</Properties>
</file>