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sldIdLst>
    <p:sldId id="256" r:id="rId2"/>
    <p:sldId id="257" r:id="rId3"/>
    <p:sldId id="258" r:id="rId4"/>
    <p:sldId id="261" r:id="rId5"/>
    <p:sldId id="262" r:id="rId6"/>
    <p:sldId id="259" r:id="rId7"/>
    <p:sldId id="265" r:id="rId8"/>
    <p:sldId id="260" r:id="rId9"/>
    <p:sldId id="263" r:id="rId10"/>
    <p:sldId id="266" r:id="rId11"/>
    <p:sldId id="264"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7" d="100"/>
          <a:sy n="67" d="100"/>
        </p:scale>
        <p:origin x="75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smtClean="0"/>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2B7E62F1-9883-4928-88AA-42A725C6B3DC}" type="datetimeFigureOut">
              <a:rPr lang="en-GB" smtClean="0"/>
              <a:t>16/10/2017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03C763-9CA9-431F-BA03-D44FB864C2CA}" type="slidenum">
              <a:rPr lang="en-GB" smtClean="0"/>
              <a:t>‹#›</a:t>
            </a:fld>
            <a:endParaRPr lang="en-GB"/>
          </a:p>
        </p:txBody>
      </p:sp>
    </p:spTree>
    <p:extLst>
      <p:ext uri="{BB962C8B-B14F-4D97-AF65-F5344CB8AC3E}">
        <p14:creationId xmlns:p14="http://schemas.microsoft.com/office/powerpoint/2010/main" val="37533088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B7E62F1-9883-4928-88AA-42A725C6B3DC}" type="datetimeFigureOut">
              <a:rPr lang="en-GB" smtClean="0"/>
              <a:t>16/10/2017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03C763-9CA9-431F-BA03-D44FB864C2CA}" type="slidenum">
              <a:rPr lang="en-GB" smtClean="0"/>
              <a:t>‹#›</a:t>
            </a:fld>
            <a:endParaRPr lang="en-GB"/>
          </a:p>
        </p:txBody>
      </p:sp>
    </p:spTree>
    <p:extLst>
      <p:ext uri="{BB962C8B-B14F-4D97-AF65-F5344CB8AC3E}">
        <p14:creationId xmlns:p14="http://schemas.microsoft.com/office/powerpoint/2010/main" val="142053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smtClean="0"/>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B7E62F1-9883-4928-88AA-42A725C6B3DC}" type="datetimeFigureOut">
              <a:rPr lang="en-GB" smtClean="0"/>
              <a:t>16/10/2017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03C763-9CA9-431F-BA03-D44FB864C2CA}" type="slidenum">
              <a:rPr lang="en-GB" smtClean="0"/>
              <a:t>‹#›</a:t>
            </a:fld>
            <a:endParaRPr lang="en-GB"/>
          </a:p>
        </p:txBody>
      </p:sp>
    </p:spTree>
    <p:extLst>
      <p:ext uri="{BB962C8B-B14F-4D97-AF65-F5344CB8AC3E}">
        <p14:creationId xmlns:p14="http://schemas.microsoft.com/office/powerpoint/2010/main" val="40871204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smtClean="0"/>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B7E62F1-9883-4928-88AA-42A725C6B3DC}" type="datetimeFigureOut">
              <a:rPr lang="en-GB" smtClean="0"/>
              <a:t>16/10/2017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803C763-9CA9-431F-BA03-D44FB864C2CA}" type="slidenum">
              <a:rPr lang="en-GB" smtClean="0"/>
              <a:t>‹#›</a:t>
            </a:fld>
            <a:endParaRPr lang="en-GB"/>
          </a:p>
        </p:txBody>
      </p:sp>
    </p:spTree>
    <p:extLst>
      <p:ext uri="{BB962C8B-B14F-4D97-AF65-F5344CB8AC3E}">
        <p14:creationId xmlns:p14="http://schemas.microsoft.com/office/powerpoint/2010/main" val="3633133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B7E62F1-9883-4928-88AA-42A725C6B3DC}" type="datetimeFigureOut">
              <a:rPr lang="en-GB" smtClean="0"/>
              <a:t>16/10/2017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803C763-9CA9-431F-BA03-D44FB864C2CA}" type="slidenum">
              <a:rPr lang="en-GB" smtClean="0"/>
              <a:t>‹#›</a:t>
            </a:fld>
            <a:endParaRPr lang="en-GB"/>
          </a:p>
        </p:txBody>
      </p:sp>
    </p:spTree>
    <p:extLst>
      <p:ext uri="{BB962C8B-B14F-4D97-AF65-F5344CB8AC3E}">
        <p14:creationId xmlns:p14="http://schemas.microsoft.com/office/powerpoint/2010/main" val="10017648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2B7E62F1-9883-4928-88AA-42A725C6B3DC}" type="datetimeFigureOut">
              <a:rPr lang="en-GB" smtClean="0"/>
              <a:t>16/10/2017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803C763-9CA9-431F-BA03-D44FB864C2CA}" type="slidenum">
              <a:rPr lang="en-GB" smtClean="0"/>
              <a:t>‹#›</a:t>
            </a:fld>
            <a:endParaRPr lang="en-GB"/>
          </a:p>
        </p:txBody>
      </p:sp>
    </p:spTree>
    <p:extLst>
      <p:ext uri="{BB962C8B-B14F-4D97-AF65-F5344CB8AC3E}">
        <p14:creationId xmlns:p14="http://schemas.microsoft.com/office/powerpoint/2010/main" val="35641096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2B7E62F1-9883-4928-88AA-42A725C6B3DC}" type="datetimeFigureOut">
              <a:rPr lang="en-GB" smtClean="0"/>
              <a:t>16/10/2017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803C763-9CA9-431F-BA03-D44FB864C2CA}" type="slidenum">
              <a:rPr lang="en-GB" smtClean="0"/>
              <a:t>‹#›</a:t>
            </a:fld>
            <a:endParaRPr lang="en-GB"/>
          </a:p>
        </p:txBody>
      </p:sp>
    </p:spTree>
    <p:extLst>
      <p:ext uri="{BB962C8B-B14F-4D97-AF65-F5344CB8AC3E}">
        <p14:creationId xmlns:p14="http://schemas.microsoft.com/office/powerpoint/2010/main" val="39668728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smtClean="0"/>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B7E62F1-9883-4928-88AA-42A725C6B3DC}" type="datetimeFigureOut">
              <a:rPr lang="en-GB" smtClean="0"/>
              <a:t>16/10/2017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803C763-9CA9-431F-BA03-D44FB864C2CA}" type="slidenum">
              <a:rPr lang="en-GB" smtClean="0"/>
              <a:t>‹#›</a:t>
            </a:fld>
            <a:endParaRPr lang="en-GB"/>
          </a:p>
        </p:txBody>
      </p:sp>
    </p:spTree>
    <p:extLst>
      <p:ext uri="{BB962C8B-B14F-4D97-AF65-F5344CB8AC3E}">
        <p14:creationId xmlns:p14="http://schemas.microsoft.com/office/powerpoint/2010/main" val="2060049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B7E62F1-9883-4928-88AA-42A725C6B3DC}" type="datetimeFigureOut">
              <a:rPr lang="en-GB" smtClean="0"/>
              <a:t>16/10/2017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803C763-9CA9-431F-BA03-D44FB864C2CA}" type="slidenum">
              <a:rPr lang="en-GB" smtClean="0"/>
              <a:t>‹#›</a:t>
            </a:fld>
            <a:endParaRPr lang="en-GB"/>
          </a:p>
        </p:txBody>
      </p:sp>
    </p:spTree>
    <p:extLst>
      <p:ext uri="{BB962C8B-B14F-4D97-AF65-F5344CB8AC3E}">
        <p14:creationId xmlns:p14="http://schemas.microsoft.com/office/powerpoint/2010/main" val="5259677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B7E62F1-9883-4928-88AA-42A725C6B3DC}" type="datetimeFigureOut">
              <a:rPr lang="en-GB" smtClean="0"/>
              <a:t>16/10/2017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803C763-9CA9-431F-BA03-D44FB864C2CA}" type="slidenum">
              <a:rPr lang="en-GB" smtClean="0"/>
              <a:t>‹#›</a:t>
            </a:fld>
            <a:endParaRPr lang="en-GB"/>
          </a:p>
        </p:txBody>
      </p:sp>
    </p:spTree>
    <p:extLst>
      <p:ext uri="{BB962C8B-B14F-4D97-AF65-F5344CB8AC3E}">
        <p14:creationId xmlns:p14="http://schemas.microsoft.com/office/powerpoint/2010/main" val="34319170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B7E62F1-9883-4928-88AA-42A725C6B3DC}" type="datetimeFigureOut">
              <a:rPr lang="en-GB" smtClean="0"/>
              <a:t>16/10/2017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803C763-9CA9-431F-BA03-D44FB864C2CA}" type="slidenum">
              <a:rPr lang="en-GB" smtClean="0"/>
              <a:t>‹#›</a:t>
            </a:fld>
            <a:endParaRPr lang="en-GB"/>
          </a:p>
        </p:txBody>
      </p:sp>
    </p:spTree>
    <p:extLst>
      <p:ext uri="{BB962C8B-B14F-4D97-AF65-F5344CB8AC3E}">
        <p14:creationId xmlns:p14="http://schemas.microsoft.com/office/powerpoint/2010/main" val="20834656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B7E62F1-9883-4928-88AA-42A725C6B3DC}" type="datetimeFigureOut">
              <a:rPr lang="en-GB" smtClean="0"/>
              <a:t>16/10/2017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803C763-9CA9-431F-BA03-D44FB864C2CA}" type="slidenum">
              <a:rPr lang="en-GB" smtClean="0"/>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3324438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B7E62F1-9883-4928-88AA-42A725C6B3DC}" type="datetimeFigureOut">
              <a:rPr lang="en-GB" smtClean="0"/>
              <a:t>16/10/2017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803C763-9CA9-431F-BA03-D44FB864C2CA}" type="slidenum">
              <a:rPr lang="en-GB" smtClean="0"/>
              <a:t>‹#›</a:t>
            </a:fld>
            <a:endParaRPr lang="en-GB"/>
          </a:p>
        </p:txBody>
      </p:sp>
    </p:spTree>
    <p:extLst>
      <p:ext uri="{BB962C8B-B14F-4D97-AF65-F5344CB8AC3E}">
        <p14:creationId xmlns:p14="http://schemas.microsoft.com/office/powerpoint/2010/main" val="337131333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2B7E62F1-9883-4928-88AA-42A725C6B3DC}" type="datetimeFigureOut">
              <a:rPr lang="en-GB" smtClean="0"/>
              <a:t>16/10/2017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803C763-9CA9-431F-BA03-D44FB864C2CA}" type="slidenum">
              <a:rPr lang="en-GB" smtClean="0"/>
              <a:t>‹#›</a:t>
            </a:fld>
            <a:endParaRPr lang="en-GB"/>
          </a:p>
        </p:txBody>
      </p:sp>
    </p:spTree>
    <p:extLst>
      <p:ext uri="{BB962C8B-B14F-4D97-AF65-F5344CB8AC3E}">
        <p14:creationId xmlns:p14="http://schemas.microsoft.com/office/powerpoint/2010/main" val="382094759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2B7E62F1-9883-4928-88AA-42A725C6B3DC}" type="datetimeFigureOut">
              <a:rPr lang="en-GB" smtClean="0"/>
              <a:t>16/10/2017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803C763-9CA9-431F-BA03-D44FB864C2CA}" type="slidenum">
              <a:rPr lang="en-GB" smtClean="0"/>
              <a:t>‹#›</a:t>
            </a:fld>
            <a:endParaRPr lang="en-GB"/>
          </a:p>
        </p:txBody>
      </p:sp>
    </p:spTree>
    <p:extLst>
      <p:ext uri="{BB962C8B-B14F-4D97-AF65-F5344CB8AC3E}">
        <p14:creationId xmlns:p14="http://schemas.microsoft.com/office/powerpoint/2010/main" val="191540715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B7E62F1-9883-4928-88AA-42A725C6B3DC}" type="datetimeFigureOut">
              <a:rPr lang="en-GB" smtClean="0"/>
              <a:t>16/10/2017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03C763-9CA9-431F-BA03-D44FB864C2CA}" type="slidenum">
              <a:rPr lang="en-GB" smtClean="0"/>
              <a:t>‹#›</a:t>
            </a:fld>
            <a:endParaRPr lang="en-GB"/>
          </a:p>
        </p:txBody>
      </p:sp>
    </p:spTree>
    <p:extLst>
      <p:ext uri="{BB962C8B-B14F-4D97-AF65-F5344CB8AC3E}">
        <p14:creationId xmlns:p14="http://schemas.microsoft.com/office/powerpoint/2010/main" val="245749764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smtClean="0"/>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B7E62F1-9883-4928-88AA-42A725C6B3DC}" type="datetimeFigureOut">
              <a:rPr lang="en-GB" smtClean="0"/>
              <a:t>16/10/2017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03C763-9CA9-431F-BA03-D44FB864C2CA}" type="slidenum">
              <a:rPr lang="en-GB" smtClean="0"/>
              <a:t>‹#›</a:t>
            </a:fld>
            <a:endParaRPr lang="en-GB"/>
          </a:p>
        </p:txBody>
      </p:sp>
    </p:spTree>
    <p:extLst>
      <p:ext uri="{BB962C8B-B14F-4D97-AF65-F5344CB8AC3E}">
        <p14:creationId xmlns:p14="http://schemas.microsoft.com/office/powerpoint/2010/main" val="39880779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2B7E62F1-9883-4928-88AA-42A725C6B3DC}" type="datetimeFigureOut">
              <a:rPr lang="en-GB" smtClean="0"/>
              <a:t>16/10/2017</a:t>
            </a:fld>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3803C763-9CA9-431F-BA03-D44FB864C2CA}" type="slidenum">
              <a:rPr lang="en-GB" smtClean="0"/>
              <a:t>‹#›</a:t>
            </a:fld>
            <a:endParaRPr lang="en-GB"/>
          </a:p>
        </p:txBody>
      </p:sp>
    </p:spTree>
    <p:extLst>
      <p:ext uri="{BB962C8B-B14F-4D97-AF65-F5344CB8AC3E}">
        <p14:creationId xmlns:p14="http://schemas.microsoft.com/office/powerpoint/2010/main" val="352054162"/>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 id="2147483694"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youtube.com/watch?v=BkDX8D2YUe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quarter" idx="13"/>
          </p:nvPr>
        </p:nvSpPr>
        <p:spPr>
          <a:xfrm>
            <a:off x="666750" y="1239838"/>
            <a:ext cx="10515600" cy="4351338"/>
          </a:xfrm>
        </p:spPr>
        <p:txBody>
          <a:bodyPr>
            <a:normAutofit lnSpcReduction="10000"/>
          </a:bodyPr>
          <a:lstStyle/>
          <a:p>
            <a:pPr marL="0" indent="0" algn="ctr">
              <a:buNone/>
            </a:pPr>
            <a:r>
              <a:rPr lang="en-GB" sz="8000" b="1" dirty="0" smtClean="0"/>
              <a:t>Human Rights and the Philosophy of History</a:t>
            </a:r>
            <a:endParaRPr lang="en-GB" sz="8000" b="1" dirty="0"/>
          </a:p>
        </p:txBody>
      </p:sp>
    </p:spTree>
    <p:extLst>
      <p:ext uri="{BB962C8B-B14F-4D97-AF65-F5344CB8AC3E}">
        <p14:creationId xmlns:p14="http://schemas.microsoft.com/office/powerpoint/2010/main" val="63421456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149" y="442912"/>
            <a:ext cx="10364451" cy="953108"/>
          </a:xfrm>
        </p:spPr>
        <p:txBody>
          <a:bodyPr/>
          <a:lstStyle/>
          <a:p>
            <a:r>
              <a:rPr lang="en-GB" b="1" dirty="0" smtClean="0"/>
              <a:t>Human rights and the philosophy of history</a:t>
            </a:r>
            <a:endParaRPr lang="en-GB" b="1" dirty="0"/>
          </a:p>
        </p:txBody>
      </p:sp>
      <p:sp>
        <p:nvSpPr>
          <p:cNvPr id="3" name="Content Placeholder 2"/>
          <p:cNvSpPr>
            <a:spLocks noGrp="1"/>
          </p:cNvSpPr>
          <p:nvPr>
            <p:ph sz="quarter" idx="13"/>
          </p:nvPr>
        </p:nvSpPr>
        <p:spPr>
          <a:xfrm>
            <a:off x="913149" y="1285876"/>
            <a:ext cx="10863262" cy="5272088"/>
          </a:xfrm>
        </p:spPr>
        <p:txBody>
          <a:bodyPr>
            <a:normAutofit/>
          </a:bodyPr>
          <a:lstStyle/>
          <a:p>
            <a:pPr marL="0" indent="0">
              <a:buNone/>
            </a:pPr>
            <a:r>
              <a:rPr lang="en-GB" dirty="0" smtClean="0"/>
              <a:t>Some questions:</a:t>
            </a:r>
          </a:p>
          <a:p>
            <a:pPr marL="0" indent="0">
              <a:buNone/>
            </a:pPr>
            <a:endParaRPr lang="en-GB" dirty="0"/>
          </a:p>
          <a:p>
            <a:r>
              <a:rPr lang="en-GB" dirty="0" smtClean="0"/>
              <a:t>Can we discern any pattern to the history of human rights?</a:t>
            </a:r>
          </a:p>
          <a:p>
            <a:endParaRPr lang="en-GB" dirty="0"/>
          </a:p>
          <a:p>
            <a:r>
              <a:rPr lang="en-GB" dirty="0" smtClean="0"/>
              <a:t>What (if anything) is the meaning of that history?</a:t>
            </a:r>
          </a:p>
          <a:p>
            <a:endParaRPr lang="en-GB" dirty="0"/>
          </a:p>
          <a:p>
            <a:r>
              <a:rPr lang="en-GB" dirty="0" smtClean="0"/>
              <a:t>What does it tell us about philosophical anthropology: who we are? The nature of our politics and ethics?</a:t>
            </a:r>
          </a:p>
          <a:p>
            <a:endParaRPr lang="en-GB" dirty="0"/>
          </a:p>
          <a:p>
            <a:r>
              <a:rPr lang="en-GB" dirty="0" smtClean="0"/>
              <a:t>Can we draw any conclusions from the history of human rights to future developments in human rights discourse?</a:t>
            </a:r>
            <a:endParaRPr lang="en-GB" dirty="0"/>
          </a:p>
        </p:txBody>
      </p:sp>
    </p:spTree>
    <p:extLst>
      <p:ext uri="{BB962C8B-B14F-4D97-AF65-F5344CB8AC3E}">
        <p14:creationId xmlns:p14="http://schemas.microsoft.com/office/powerpoint/2010/main" val="8789444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4" end="4"/>
                                            </p:txEl>
                                          </p:spTgt>
                                        </p:tgtEl>
                                        <p:attrNameLst>
                                          <p:attrName>style.visibility</p:attrName>
                                        </p:attrNameLst>
                                      </p:cBhvr>
                                      <p:to>
                                        <p:strVal val="visible"/>
                                      </p:to>
                                    </p:set>
                                    <p:animEffect transition="in" filter="fade">
                                      <p:cBhvr>
                                        <p:cTn id="14" dur="1000"/>
                                        <p:tgtEl>
                                          <p:spTgt spid="3">
                                            <p:txEl>
                                              <p:pRg st="4" end="4"/>
                                            </p:txEl>
                                          </p:spTgt>
                                        </p:tgtEl>
                                      </p:cBhvr>
                                    </p:animEffect>
                                    <p:anim calcmode="lin" valueType="num">
                                      <p:cBhvr>
                                        <p:cTn id="1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animEffect transition="in" filter="fade">
                                      <p:cBhvr>
                                        <p:cTn id="21" dur="1000"/>
                                        <p:tgtEl>
                                          <p:spTgt spid="3">
                                            <p:txEl>
                                              <p:pRg st="6" end="6"/>
                                            </p:txEl>
                                          </p:spTgt>
                                        </p:tgtEl>
                                      </p:cBhvr>
                                    </p:animEffect>
                                    <p:anim calcmode="lin" valueType="num">
                                      <p:cBhvr>
                                        <p:cTn id="22"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8" end="8"/>
                                            </p:txEl>
                                          </p:spTgt>
                                        </p:tgtEl>
                                        <p:attrNameLst>
                                          <p:attrName>style.visibility</p:attrName>
                                        </p:attrNameLst>
                                      </p:cBhvr>
                                      <p:to>
                                        <p:strVal val="visible"/>
                                      </p:to>
                                    </p:set>
                                    <p:animEffect transition="in" filter="fade">
                                      <p:cBhvr>
                                        <p:cTn id="28" dur="1000"/>
                                        <p:tgtEl>
                                          <p:spTgt spid="3">
                                            <p:txEl>
                                              <p:pRg st="8" end="8"/>
                                            </p:txEl>
                                          </p:spTgt>
                                        </p:tgtEl>
                                      </p:cBhvr>
                                    </p:animEffect>
                                    <p:anim calcmode="lin" valueType="num">
                                      <p:cBhvr>
                                        <p:cTn id="29"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4" y="161318"/>
            <a:ext cx="10364451" cy="953108"/>
          </a:xfrm>
        </p:spPr>
        <p:txBody>
          <a:bodyPr/>
          <a:lstStyle/>
          <a:p>
            <a:r>
              <a:rPr lang="en-GB" b="1" dirty="0" smtClean="0"/>
              <a:t>the philosophy of history</a:t>
            </a:r>
            <a:endParaRPr lang="en-GB" b="1" dirty="0"/>
          </a:p>
        </p:txBody>
      </p:sp>
      <p:sp>
        <p:nvSpPr>
          <p:cNvPr id="3" name="Content Placeholder 2"/>
          <p:cNvSpPr>
            <a:spLocks noGrp="1"/>
          </p:cNvSpPr>
          <p:nvPr>
            <p:ph sz="quarter" idx="13"/>
          </p:nvPr>
        </p:nvSpPr>
        <p:spPr>
          <a:xfrm>
            <a:off x="913774" y="1114427"/>
            <a:ext cx="10363826" cy="5357812"/>
          </a:xfrm>
        </p:spPr>
        <p:txBody>
          <a:bodyPr>
            <a:noAutofit/>
          </a:bodyPr>
          <a:lstStyle/>
          <a:p>
            <a:pPr marL="0" indent="0">
              <a:buNone/>
            </a:pPr>
            <a:r>
              <a:rPr lang="en-GB" sz="2400" dirty="0" smtClean="0"/>
              <a:t>Some questions:</a:t>
            </a:r>
          </a:p>
          <a:p>
            <a:pPr marL="457200" indent="-457200" fontAlgn="base">
              <a:buAutoNum type="arabicParenBoth"/>
            </a:pPr>
            <a:r>
              <a:rPr lang="en-GB" sz="2400" dirty="0" smtClean="0"/>
              <a:t>What </a:t>
            </a:r>
            <a:r>
              <a:rPr lang="en-GB" sz="2400" dirty="0"/>
              <a:t>does history consist of—individual actions, social structures, periods and regions, civilizations, large causal processes, divine intervention? </a:t>
            </a:r>
            <a:endParaRPr lang="en-GB" sz="2400" dirty="0" smtClean="0"/>
          </a:p>
          <a:p>
            <a:pPr marL="457200" indent="-457200" fontAlgn="base">
              <a:buAutoNum type="arabicParenBoth"/>
            </a:pPr>
            <a:r>
              <a:rPr lang="en-GB" sz="2400" dirty="0" smtClean="0"/>
              <a:t>Does </a:t>
            </a:r>
            <a:r>
              <a:rPr lang="en-GB" sz="2400" dirty="0"/>
              <a:t>history as a whole have meaning, structure, or direction, beyond the individual events and actions that make it up? </a:t>
            </a:r>
          </a:p>
          <a:p>
            <a:pPr marL="457200" indent="-457200" fontAlgn="base">
              <a:buAutoNum type="arabicParenBoth"/>
            </a:pPr>
            <a:r>
              <a:rPr lang="en-GB" sz="2400" dirty="0" smtClean="0"/>
              <a:t>What </a:t>
            </a:r>
            <a:r>
              <a:rPr lang="en-GB" sz="2400" dirty="0"/>
              <a:t>is involved in our knowing, representing, and explaining history? </a:t>
            </a:r>
          </a:p>
          <a:p>
            <a:pPr marL="457200" indent="-457200" fontAlgn="base">
              <a:buAutoNum type="arabicParenBoth"/>
            </a:pPr>
            <a:r>
              <a:rPr lang="en-GB" sz="2400" dirty="0" smtClean="0"/>
              <a:t>To </a:t>
            </a:r>
            <a:r>
              <a:rPr lang="en-GB" sz="2400" dirty="0"/>
              <a:t>what extent is human history constitutive of the human present? </a:t>
            </a:r>
            <a:endParaRPr lang="en-GB" sz="2400" dirty="0" smtClean="0"/>
          </a:p>
          <a:p>
            <a:pPr marL="0" indent="0" fontAlgn="base">
              <a:buNone/>
            </a:pPr>
            <a:r>
              <a:rPr lang="en-GB" sz="1600" dirty="0" smtClean="0"/>
              <a:t>[Stanford Encyclopaedia of philosophy article]</a:t>
            </a:r>
            <a:endParaRPr lang="en-GB" sz="1600" dirty="0"/>
          </a:p>
        </p:txBody>
      </p:sp>
    </p:spTree>
    <p:extLst>
      <p:ext uri="{BB962C8B-B14F-4D97-AF65-F5344CB8AC3E}">
        <p14:creationId xmlns:p14="http://schemas.microsoft.com/office/powerpoint/2010/main" val="11106870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5" y="618517"/>
            <a:ext cx="10364451" cy="810233"/>
          </a:xfrm>
        </p:spPr>
        <p:txBody>
          <a:bodyPr/>
          <a:lstStyle/>
          <a:p>
            <a:r>
              <a:rPr lang="en-GB" b="1" dirty="0" smtClean="0"/>
              <a:t>Religious interpretations</a:t>
            </a:r>
            <a:endParaRPr lang="en-GB" b="1" dirty="0"/>
          </a:p>
        </p:txBody>
      </p:sp>
      <p:sp>
        <p:nvSpPr>
          <p:cNvPr id="3" name="Content Placeholder 2"/>
          <p:cNvSpPr>
            <a:spLocks noGrp="1"/>
          </p:cNvSpPr>
          <p:nvPr>
            <p:ph sz="quarter" idx="13"/>
          </p:nvPr>
        </p:nvSpPr>
        <p:spPr>
          <a:xfrm>
            <a:off x="913774" y="1785938"/>
            <a:ext cx="10363826" cy="4572000"/>
          </a:xfrm>
        </p:spPr>
        <p:txBody>
          <a:bodyPr>
            <a:normAutofit lnSpcReduction="10000"/>
          </a:bodyPr>
          <a:lstStyle/>
          <a:p>
            <a:r>
              <a:rPr lang="en-GB" dirty="0" smtClean="0"/>
              <a:t>theodicy </a:t>
            </a:r>
            <a:r>
              <a:rPr lang="en-GB" dirty="0"/>
              <a:t>or eschatology: religiously inspired attempts to find meaning and structure in history by relating the past and present to some specific, divinely ordained plan. </a:t>
            </a:r>
            <a:endParaRPr lang="en-GB" dirty="0" smtClean="0"/>
          </a:p>
          <a:p>
            <a:pPr marL="0" indent="0">
              <a:buNone/>
            </a:pPr>
            <a:endParaRPr lang="en-GB" dirty="0" smtClean="0"/>
          </a:p>
          <a:p>
            <a:r>
              <a:rPr lang="en-GB" dirty="0" smtClean="0"/>
              <a:t>the </a:t>
            </a:r>
            <a:r>
              <a:rPr lang="en-GB" dirty="0"/>
              <a:t>problem of evil; </a:t>
            </a:r>
            <a:r>
              <a:rPr lang="en-GB" dirty="0" smtClean="0"/>
              <a:t>E.g. </a:t>
            </a:r>
            <a:r>
              <a:rPr lang="en-GB" dirty="0"/>
              <a:t>Leibniz's Theodicy attempts to provide a logical interpretation of history that makes the tragedies of history compatible with a benevolent God's will (1709). </a:t>
            </a:r>
            <a:endParaRPr lang="en-GB" dirty="0" smtClean="0"/>
          </a:p>
          <a:p>
            <a:endParaRPr lang="en-GB" dirty="0"/>
          </a:p>
          <a:p>
            <a:r>
              <a:rPr lang="en-GB" dirty="0" smtClean="0"/>
              <a:t>Here, rights discourse might emerge in history as part of god’s divine plan – his will – or as an attempt by humans with free will to form their souls through virtue (</a:t>
            </a:r>
            <a:r>
              <a:rPr lang="en-GB" dirty="0" err="1" smtClean="0"/>
              <a:t>Ireneaus</a:t>
            </a:r>
            <a:r>
              <a:rPr lang="en-GB" dirty="0" smtClean="0"/>
              <a:t>, Hick).</a:t>
            </a:r>
            <a:endParaRPr lang="en-GB" dirty="0"/>
          </a:p>
        </p:txBody>
      </p:sp>
    </p:spTree>
    <p:extLst>
      <p:ext uri="{BB962C8B-B14F-4D97-AF65-F5344CB8AC3E}">
        <p14:creationId xmlns:p14="http://schemas.microsoft.com/office/powerpoint/2010/main" val="39289943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4" y="432780"/>
            <a:ext cx="10364451" cy="695933"/>
          </a:xfrm>
        </p:spPr>
        <p:txBody>
          <a:bodyPr/>
          <a:lstStyle/>
          <a:p>
            <a:r>
              <a:rPr lang="en-GB" b="1" dirty="0" smtClean="0"/>
              <a:t>Enlightenment interpretations</a:t>
            </a:r>
            <a:endParaRPr lang="en-GB" b="1" dirty="0"/>
          </a:p>
        </p:txBody>
      </p:sp>
      <p:sp>
        <p:nvSpPr>
          <p:cNvPr id="3" name="Content Placeholder 2"/>
          <p:cNvSpPr>
            <a:spLocks noGrp="1"/>
          </p:cNvSpPr>
          <p:nvPr>
            <p:ph sz="quarter" idx="13"/>
          </p:nvPr>
        </p:nvSpPr>
        <p:spPr>
          <a:xfrm>
            <a:off x="913774" y="1357313"/>
            <a:ext cx="10363826" cy="4914899"/>
          </a:xfrm>
        </p:spPr>
        <p:txBody>
          <a:bodyPr>
            <a:noAutofit/>
          </a:bodyPr>
          <a:lstStyle/>
          <a:p>
            <a:r>
              <a:rPr lang="en-GB" sz="2400" dirty="0" smtClean="0"/>
              <a:t>Secular teleology</a:t>
            </a:r>
            <a:r>
              <a:rPr lang="en-GB" sz="2400" dirty="0"/>
              <a:t>, the idea of </a:t>
            </a:r>
            <a:r>
              <a:rPr lang="en-GB" sz="2400" dirty="0" smtClean="0"/>
              <a:t>progress.</a:t>
            </a:r>
          </a:p>
          <a:p>
            <a:r>
              <a:rPr lang="en-GB" sz="2400" dirty="0" smtClean="0"/>
              <a:t>the </a:t>
            </a:r>
            <a:r>
              <a:rPr lang="en-GB" sz="2400" dirty="0"/>
              <a:t>idea that humanity is moving in the direction of better and more perfect civilization, and that this progression can be witnessed through study of the history of civilization (Condorcet 1795; Montesquieu 1748). </a:t>
            </a:r>
          </a:p>
          <a:p>
            <a:r>
              <a:rPr lang="en-GB" sz="2400" dirty="0" smtClean="0"/>
              <a:t>Adam </a:t>
            </a:r>
            <a:r>
              <a:rPr lang="en-GB" sz="2400" dirty="0"/>
              <a:t>Smith </a:t>
            </a:r>
            <a:r>
              <a:rPr lang="en-GB" sz="2400" dirty="0" smtClean="0"/>
              <a:t>: the </a:t>
            </a:r>
            <a:r>
              <a:rPr lang="en-GB" sz="2400" dirty="0"/>
              <a:t>progressive effects of rationality in his account of the unfolding of the modern European economic system (1776).</a:t>
            </a:r>
          </a:p>
          <a:p>
            <a:pPr marL="0" indent="0">
              <a:buNone/>
            </a:pPr>
            <a:endParaRPr lang="en-GB" sz="2400" dirty="0" smtClean="0"/>
          </a:p>
          <a:p>
            <a:r>
              <a:rPr lang="en-GB" sz="2400" dirty="0" smtClean="0"/>
              <a:t>HERE, RIGHTS DISCOURSE PIVOTS AROUND THE IDEA OF HUMAN RIGHTS AS PROGRESSIVE IN A MORAL AND POLITICAL SENSE. To deny rights is to deny the progress inherent in historical development. </a:t>
            </a:r>
            <a:endParaRPr lang="en-GB" sz="2400" dirty="0"/>
          </a:p>
        </p:txBody>
      </p:sp>
    </p:spTree>
    <p:extLst>
      <p:ext uri="{BB962C8B-B14F-4D97-AF65-F5344CB8AC3E}">
        <p14:creationId xmlns:p14="http://schemas.microsoft.com/office/powerpoint/2010/main" val="30673432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4" y="247042"/>
            <a:ext cx="10364451" cy="581633"/>
          </a:xfrm>
        </p:spPr>
        <p:txBody>
          <a:bodyPr>
            <a:noAutofit/>
          </a:bodyPr>
          <a:lstStyle/>
          <a:p>
            <a:r>
              <a:rPr lang="en-GB" sz="4400" b="1" dirty="0" err="1" smtClean="0"/>
              <a:t>Vico</a:t>
            </a:r>
            <a:endParaRPr lang="en-GB" sz="4400" b="1" dirty="0"/>
          </a:p>
        </p:txBody>
      </p:sp>
      <p:sp>
        <p:nvSpPr>
          <p:cNvPr id="3" name="Content Placeholder 2"/>
          <p:cNvSpPr>
            <a:spLocks noGrp="1"/>
          </p:cNvSpPr>
          <p:nvPr>
            <p:ph sz="quarter" idx="13"/>
          </p:nvPr>
        </p:nvSpPr>
        <p:spPr>
          <a:xfrm>
            <a:off x="913774" y="1052642"/>
            <a:ext cx="10363826" cy="5062408"/>
          </a:xfrm>
        </p:spPr>
        <p:txBody>
          <a:bodyPr>
            <a:normAutofit fontScale="92500" lnSpcReduction="10000"/>
          </a:bodyPr>
          <a:lstStyle/>
          <a:p>
            <a:pPr marL="0" indent="0">
              <a:buNone/>
            </a:pPr>
            <a:r>
              <a:rPr lang="en-GB" dirty="0" err="1" smtClean="0"/>
              <a:t>Giambattista</a:t>
            </a:r>
            <a:r>
              <a:rPr lang="en-GB" dirty="0" smtClean="0"/>
              <a:t> </a:t>
            </a:r>
            <a:r>
              <a:rPr lang="en-GB" dirty="0" err="1"/>
              <a:t>Vico's</a:t>
            </a:r>
            <a:r>
              <a:rPr lang="en-GB" dirty="0"/>
              <a:t> New Science (1725) </a:t>
            </a:r>
            <a:endParaRPr lang="en-GB" dirty="0" smtClean="0"/>
          </a:p>
          <a:p>
            <a:pPr marL="0" indent="0">
              <a:buNone/>
            </a:pPr>
            <a:endParaRPr lang="en-GB" dirty="0"/>
          </a:p>
          <a:p>
            <a:r>
              <a:rPr lang="en-GB" dirty="0" smtClean="0"/>
              <a:t>the </a:t>
            </a:r>
            <a:r>
              <a:rPr lang="en-GB" dirty="0"/>
              <a:t>idea of a universal human nature and a universal </a:t>
            </a:r>
            <a:r>
              <a:rPr lang="en-GB" dirty="0" smtClean="0"/>
              <a:t>history.</a:t>
            </a:r>
          </a:p>
          <a:p>
            <a:pPr marL="0" indent="0">
              <a:buNone/>
            </a:pPr>
            <a:r>
              <a:rPr lang="en-GB" dirty="0" smtClean="0"/>
              <a:t> </a:t>
            </a:r>
          </a:p>
          <a:p>
            <a:r>
              <a:rPr lang="en-GB" dirty="0" smtClean="0"/>
              <a:t>an </a:t>
            </a:r>
            <a:r>
              <a:rPr lang="en-GB" dirty="0"/>
              <a:t>underlying uniformity in human nature across historical settings that permits explanation of historical actions and processes. </a:t>
            </a:r>
            <a:endParaRPr lang="en-GB" dirty="0" smtClean="0"/>
          </a:p>
          <a:p>
            <a:pPr marL="0" indent="0">
              <a:buNone/>
            </a:pPr>
            <a:endParaRPr lang="en-GB" dirty="0" smtClean="0"/>
          </a:p>
          <a:p>
            <a:r>
              <a:rPr lang="en-GB" dirty="0" smtClean="0"/>
              <a:t>a </a:t>
            </a:r>
            <a:r>
              <a:rPr lang="en-GB" dirty="0"/>
              <a:t>fixed series of stages of development of civil society, law, commerce, and government: universal human beings, faced with recurring civilizational challenges, produce the same set of responses over time. </a:t>
            </a:r>
            <a:endParaRPr lang="en-GB" dirty="0" smtClean="0"/>
          </a:p>
          <a:p>
            <a:endParaRPr lang="en-GB" dirty="0"/>
          </a:p>
          <a:p>
            <a:r>
              <a:rPr lang="en-GB" dirty="0" smtClean="0"/>
              <a:t>Here, rights discourse would be a reflection of this universalism?</a:t>
            </a:r>
            <a:endParaRPr lang="en-GB" dirty="0"/>
          </a:p>
          <a:p>
            <a:pPr marL="0" indent="0">
              <a:buNone/>
            </a:pPr>
            <a:endParaRPr lang="en-GB" dirty="0"/>
          </a:p>
        </p:txBody>
      </p:sp>
      <p:pic>
        <p:nvPicPr>
          <p:cNvPr id="4" name="Picture 3"/>
          <p:cNvPicPr>
            <a:picLocks noChangeAspect="1"/>
          </p:cNvPicPr>
          <p:nvPr/>
        </p:nvPicPr>
        <p:blipFill>
          <a:blip r:embed="rId2"/>
          <a:stretch>
            <a:fillRect/>
          </a:stretch>
        </p:blipFill>
        <p:spPr>
          <a:xfrm>
            <a:off x="9882188" y="120061"/>
            <a:ext cx="2147888" cy="2651714"/>
          </a:xfrm>
          <a:prstGeom prst="rect">
            <a:avLst/>
          </a:prstGeom>
        </p:spPr>
      </p:pic>
    </p:spTree>
    <p:extLst>
      <p:ext uri="{BB962C8B-B14F-4D97-AF65-F5344CB8AC3E}">
        <p14:creationId xmlns:p14="http://schemas.microsoft.com/office/powerpoint/2010/main" val="26301913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4" end="4"/>
                                            </p:txEl>
                                          </p:spTgt>
                                        </p:tgtEl>
                                        <p:attrNameLst>
                                          <p:attrName>style.visibility</p:attrName>
                                        </p:attrNameLst>
                                      </p:cBhvr>
                                      <p:to>
                                        <p:strVal val="visible"/>
                                      </p:to>
                                    </p:set>
                                    <p:animEffect transition="in" filter="fade">
                                      <p:cBhvr>
                                        <p:cTn id="14" dur="1000"/>
                                        <p:tgtEl>
                                          <p:spTgt spid="3">
                                            <p:txEl>
                                              <p:pRg st="4" end="4"/>
                                            </p:txEl>
                                          </p:spTgt>
                                        </p:tgtEl>
                                      </p:cBhvr>
                                    </p:animEffect>
                                    <p:anim calcmode="lin" valueType="num">
                                      <p:cBhvr>
                                        <p:cTn id="1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animEffect transition="in" filter="fade">
                                      <p:cBhvr>
                                        <p:cTn id="21" dur="1000"/>
                                        <p:tgtEl>
                                          <p:spTgt spid="3">
                                            <p:txEl>
                                              <p:pRg st="6" end="6"/>
                                            </p:txEl>
                                          </p:spTgt>
                                        </p:tgtEl>
                                      </p:cBhvr>
                                    </p:animEffect>
                                    <p:anim calcmode="lin" valueType="num">
                                      <p:cBhvr>
                                        <p:cTn id="22"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8" end="8"/>
                                            </p:txEl>
                                          </p:spTgt>
                                        </p:tgtEl>
                                        <p:attrNameLst>
                                          <p:attrName>style.visibility</p:attrName>
                                        </p:attrNameLst>
                                      </p:cBhvr>
                                      <p:to>
                                        <p:strVal val="visible"/>
                                      </p:to>
                                    </p:set>
                                    <p:animEffect transition="in" filter="fade">
                                      <p:cBhvr>
                                        <p:cTn id="28" dur="1000"/>
                                        <p:tgtEl>
                                          <p:spTgt spid="3">
                                            <p:txEl>
                                              <p:pRg st="8" end="8"/>
                                            </p:txEl>
                                          </p:spTgt>
                                        </p:tgtEl>
                                      </p:cBhvr>
                                    </p:animEffect>
                                    <p:anim calcmode="lin" valueType="num">
                                      <p:cBhvr>
                                        <p:cTn id="29"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149" y="275618"/>
            <a:ext cx="10364451" cy="938820"/>
          </a:xfrm>
        </p:spPr>
        <p:txBody>
          <a:bodyPr>
            <a:normAutofit/>
          </a:bodyPr>
          <a:lstStyle/>
          <a:p>
            <a:r>
              <a:rPr lang="en-GB" sz="4400" b="1" dirty="0" err="1" smtClean="0"/>
              <a:t>kant</a:t>
            </a:r>
            <a:endParaRPr lang="en-GB" sz="4400" b="1" dirty="0"/>
          </a:p>
        </p:txBody>
      </p:sp>
      <p:sp>
        <p:nvSpPr>
          <p:cNvPr id="3" name="Content Placeholder 2"/>
          <p:cNvSpPr>
            <a:spLocks noGrp="1"/>
          </p:cNvSpPr>
          <p:nvPr>
            <p:ph sz="quarter" idx="13"/>
          </p:nvPr>
        </p:nvSpPr>
        <p:spPr>
          <a:xfrm>
            <a:off x="913774" y="1214438"/>
            <a:ext cx="9530389" cy="5314950"/>
          </a:xfrm>
        </p:spPr>
        <p:txBody>
          <a:bodyPr>
            <a:normAutofit fontScale="92500" lnSpcReduction="20000"/>
          </a:bodyPr>
          <a:lstStyle/>
          <a:p>
            <a:pPr marL="0" indent="0" fontAlgn="base">
              <a:buNone/>
            </a:pPr>
            <a:r>
              <a:rPr lang="en-GB" dirty="0" smtClean="0"/>
              <a:t>Immanuel </a:t>
            </a:r>
            <a:r>
              <a:rPr lang="en-GB" dirty="0"/>
              <a:t>Kant’s (1724-1804) </a:t>
            </a:r>
            <a:r>
              <a:rPr lang="en-GB" i="1" dirty="0"/>
              <a:t>Idea of a Universal History from a Cosmopolitan Point of View</a:t>
            </a:r>
            <a:r>
              <a:rPr lang="en-GB" dirty="0"/>
              <a:t> (1784). </a:t>
            </a:r>
            <a:endParaRPr lang="en-GB" dirty="0" smtClean="0"/>
          </a:p>
          <a:p>
            <a:pPr marL="0" indent="0" fontAlgn="base">
              <a:buNone/>
            </a:pPr>
            <a:endParaRPr lang="en-GB" dirty="0" smtClean="0"/>
          </a:p>
          <a:p>
            <a:pPr fontAlgn="base"/>
            <a:r>
              <a:rPr lang="en-GB" dirty="0" smtClean="0"/>
              <a:t>the </a:t>
            </a:r>
            <a:r>
              <a:rPr lang="en-GB" dirty="0"/>
              <a:t>Enlightenment view of history as a progressive march of reason and freedom</a:t>
            </a:r>
            <a:r>
              <a:rPr lang="en-GB" dirty="0" smtClean="0"/>
              <a:t>.</a:t>
            </a:r>
          </a:p>
          <a:p>
            <a:pPr marL="0" indent="0" fontAlgn="base">
              <a:buNone/>
            </a:pPr>
            <a:r>
              <a:rPr lang="en-GB" dirty="0" smtClean="0"/>
              <a:t> </a:t>
            </a:r>
          </a:p>
          <a:p>
            <a:pPr fontAlgn="base"/>
            <a:r>
              <a:rPr lang="en-GB" dirty="0" smtClean="0"/>
              <a:t>The </a:t>
            </a:r>
            <a:r>
              <a:rPr lang="en-GB" dirty="0"/>
              <a:t>wars, famines, and natural disasters that pervade history should be seen as nature’s instruments, guiding people into the kinds of civil relationships that eventually maximize freedom and justice. </a:t>
            </a:r>
            <a:endParaRPr lang="en-GB" dirty="0" smtClean="0"/>
          </a:p>
          <a:p>
            <a:pPr marL="0" indent="0" fontAlgn="base">
              <a:buNone/>
            </a:pPr>
            <a:endParaRPr lang="en-GB" dirty="0" smtClean="0"/>
          </a:p>
          <a:p>
            <a:pPr fontAlgn="base"/>
            <a:r>
              <a:rPr lang="en-GB" dirty="0" smtClean="0"/>
              <a:t>History </a:t>
            </a:r>
            <a:r>
              <a:rPr lang="en-GB" dirty="0"/>
              <a:t>reveals human culture as the means by which nature accomplishes its state of perpetual peace in all the spiritual pursuits of </a:t>
            </a:r>
            <a:r>
              <a:rPr lang="en-GB" dirty="0" smtClean="0"/>
              <a:t>mankind.</a:t>
            </a:r>
          </a:p>
          <a:p>
            <a:pPr fontAlgn="base"/>
            <a:endParaRPr lang="en-GB" dirty="0"/>
          </a:p>
          <a:p>
            <a:pPr fontAlgn="base"/>
            <a:r>
              <a:rPr lang="en-GB" dirty="0" smtClean="0"/>
              <a:t>RIGHTS DISCOURSE AS THE EMERGENCE OF “PERPETUAL PEACE”?</a:t>
            </a:r>
            <a:endParaRPr lang="en-GB" dirty="0"/>
          </a:p>
          <a:p>
            <a:pPr marL="0" indent="0">
              <a:buNone/>
            </a:pPr>
            <a:endParaRPr lang="en-GB" dirty="0"/>
          </a:p>
        </p:txBody>
      </p:sp>
    </p:spTree>
    <p:extLst>
      <p:ext uri="{BB962C8B-B14F-4D97-AF65-F5344CB8AC3E}">
        <p14:creationId xmlns:p14="http://schemas.microsoft.com/office/powerpoint/2010/main" val="23814918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4" end="4"/>
                                            </p:txEl>
                                          </p:spTgt>
                                        </p:tgtEl>
                                        <p:attrNameLst>
                                          <p:attrName>style.visibility</p:attrName>
                                        </p:attrNameLst>
                                      </p:cBhvr>
                                      <p:to>
                                        <p:strVal val="visible"/>
                                      </p:to>
                                    </p:set>
                                    <p:animEffect transition="in" filter="fade">
                                      <p:cBhvr>
                                        <p:cTn id="14" dur="1000"/>
                                        <p:tgtEl>
                                          <p:spTgt spid="3">
                                            <p:txEl>
                                              <p:pRg st="4" end="4"/>
                                            </p:txEl>
                                          </p:spTgt>
                                        </p:tgtEl>
                                      </p:cBhvr>
                                    </p:animEffect>
                                    <p:anim calcmode="lin" valueType="num">
                                      <p:cBhvr>
                                        <p:cTn id="1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animEffect transition="in" filter="fade">
                                      <p:cBhvr>
                                        <p:cTn id="21" dur="1000"/>
                                        <p:tgtEl>
                                          <p:spTgt spid="3">
                                            <p:txEl>
                                              <p:pRg st="6" end="6"/>
                                            </p:txEl>
                                          </p:spTgt>
                                        </p:tgtEl>
                                      </p:cBhvr>
                                    </p:animEffect>
                                    <p:anim calcmode="lin" valueType="num">
                                      <p:cBhvr>
                                        <p:cTn id="22"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8" end="8"/>
                                            </p:txEl>
                                          </p:spTgt>
                                        </p:tgtEl>
                                        <p:attrNameLst>
                                          <p:attrName>style.visibility</p:attrName>
                                        </p:attrNameLst>
                                      </p:cBhvr>
                                      <p:to>
                                        <p:strVal val="visible"/>
                                      </p:to>
                                    </p:set>
                                    <p:animEffect transition="in" filter="fade">
                                      <p:cBhvr>
                                        <p:cTn id="28" dur="1000"/>
                                        <p:tgtEl>
                                          <p:spTgt spid="3">
                                            <p:txEl>
                                              <p:pRg st="8" end="8"/>
                                            </p:txEl>
                                          </p:spTgt>
                                        </p:tgtEl>
                                      </p:cBhvr>
                                    </p:animEffect>
                                    <p:anim calcmode="lin" valueType="num">
                                      <p:cBhvr>
                                        <p:cTn id="29"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3750" y="247043"/>
            <a:ext cx="10364451" cy="724508"/>
          </a:xfrm>
        </p:spPr>
        <p:txBody>
          <a:bodyPr/>
          <a:lstStyle/>
          <a:p>
            <a:r>
              <a:rPr lang="en-GB" b="1" dirty="0" smtClean="0"/>
              <a:t>Herder</a:t>
            </a:r>
            <a:endParaRPr lang="en-GB" b="1" dirty="0"/>
          </a:p>
        </p:txBody>
      </p:sp>
      <p:sp>
        <p:nvSpPr>
          <p:cNvPr id="3" name="Content Placeholder 2"/>
          <p:cNvSpPr>
            <a:spLocks noGrp="1"/>
          </p:cNvSpPr>
          <p:nvPr>
            <p:ph sz="quarter" idx="13"/>
          </p:nvPr>
        </p:nvSpPr>
        <p:spPr>
          <a:xfrm>
            <a:off x="613736" y="1343026"/>
            <a:ext cx="9044614" cy="4943474"/>
          </a:xfrm>
        </p:spPr>
        <p:txBody>
          <a:bodyPr>
            <a:normAutofit fontScale="92500" lnSpcReduction="20000"/>
          </a:bodyPr>
          <a:lstStyle/>
          <a:p>
            <a:pPr marL="0" indent="0">
              <a:buNone/>
            </a:pPr>
            <a:r>
              <a:rPr lang="en-GB" dirty="0"/>
              <a:t>Johann Gottfried </a:t>
            </a:r>
            <a:r>
              <a:rPr lang="en-GB" i="1" dirty="0"/>
              <a:t>Herder Ideas for the Philosophy of History of </a:t>
            </a:r>
            <a:r>
              <a:rPr lang="en-GB" i="1" dirty="0" smtClean="0"/>
              <a:t>Humanity (1776) </a:t>
            </a:r>
            <a:endParaRPr lang="en-GB" i="1" dirty="0"/>
          </a:p>
          <a:p>
            <a:pPr marL="0" indent="0">
              <a:buNone/>
            </a:pPr>
            <a:endParaRPr lang="en-GB" dirty="0" smtClean="0"/>
          </a:p>
          <a:p>
            <a:r>
              <a:rPr lang="en-GB" dirty="0" smtClean="0"/>
              <a:t>a </a:t>
            </a:r>
            <a:r>
              <a:rPr lang="en-GB" dirty="0"/>
              <a:t>historicized understanding of human </a:t>
            </a:r>
            <a:r>
              <a:rPr lang="en-GB" dirty="0" smtClean="0"/>
              <a:t>nature - human </a:t>
            </a:r>
            <a:r>
              <a:rPr lang="en-GB" dirty="0"/>
              <a:t>nature is itself a historical product </a:t>
            </a:r>
            <a:endParaRPr lang="en-GB" dirty="0" smtClean="0"/>
          </a:p>
          <a:p>
            <a:r>
              <a:rPr lang="en-GB" dirty="0" smtClean="0"/>
              <a:t>human </a:t>
            </a:r>
            <a:r>
              <a:rPr lang="en-GB" dirty="0"/>
              <a:t>beings act differently in different periods of historical </a:t>
            </a:r>
            <a:r>
              <a:rPr lang="en-GB" dirty="0" smtClean="0"/>
              <a:t>development.</a:t>
            </a:r>
          </a:p>
          <a:p>
            <a:r>
              <a:rPr lang="en-GB" dirty="0" smtClean="0"/>
              <a:t>the </a:t>
            </a:r>
            <a:r>
              <a:rPr lang="en-GB" dirty="0"/>
              <a:t>historicist philosophy of human </a:t>
            </a:r>
            <a:r>
              <a:rPr lang="en-GB" dirty="0" smtClean="0"/>
              <a:t>nature</a:t>
            </a:r>
          </a:p>
          <a:p>
            <a:r>
              <a:rPr lang="en-GB" dirty="0" smtClean="0"/>
              <a:t>the </a:t>
            </a:r>
            <a:r>
              <a:rPr lang="en-GB" dirty="0"/>
              <a:t>“social construction” of human nature and social identities (Anderson 1983; Hacking 1999; Foucault 1971).</a:t>
            </a:r>
          </a:p>
          <a:p>
            <a:pPr marL="0" indent="0">
              <a:buNone/>
            </a:pPr>
            <a:endParaRPr lang="en-GB" dirty="0" smtClean="0"/>
          </a:p>
          <a:p>
            <a:r>
              <a:rPr lang="en-GB" dirty="0" smtClean="0"/>
              <a:t>Here, rights discourse must be considered as a socially and historically determined form – clearly anti-universalist. </a:t>
            </a:r>
            <a:endParaRPr lang="en-GB" dirty="0"/>
          </a:p>
        </p:txBody>
      </p:sp>
      <p:pic>
        <p:nvPicPr>
          <p:cNvPr id="4" name="Picture 3"/>
          <p:cNvPicPr>
            <a:picLocks noChangeAspect="1"/>
          </p:cNvPicPr>
          <p:nvPr/>
        </p:nvPicPr>
        <p:blipFill>
          <a:blip r:embed="rId2"/>
          <a:stretch>
            <a:fillRect/>
          </a:stretch>
        </p:blipFill>
        <p:spPr>
          <a:xfrm>
            <a:off x="9944100" y="419100"/>
            <a:ext cx="1962150" cy="2333625"/>
          </a:xfrm>
          <a:prstGeom prst="rect">
            <a:avLst/>
          </a:prstGeom>
        </p:spPr>
      </p:pic>
    </p:spTree>
    <p:extLst>
      <p:ext uri="{BB962C8B-B14F-4D97-AF65-F5344CB8AC3E}">
        <p14:creationId xmlns:p14="http://schemas.microsoft.com/office/powerpoint/2010/main" val="39471413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3" end="3"/>
                                            </p:txEl>
                                          </p:spTgt>
                                        </p:tgtEl>
                                        <p:attrNameLst>
                                          <p:attrName>style.visibility</p:attrName>
                                        </p:attrNameLst>
                                      </p:cBhvr>
                                      <p:to>
                                        <p:strVal val="visible"/>
                                      </p:to>
                                    </p:set>
                                    <p:animEffect transition="in" filter="fade">
                                      <p:cBhvr>
                                        <p:cTn id="14" dur="1000"/>
                                        <p:tgtEl>
                                          <p:spTgt spid="3">
                                            <p:txEl>
                                              <p:pRg st="3" end="3"/>
                                            </p:txEl>
                                          </p:spTgt>
                                        </p:tgtEl>
                                      </p:cBhvr>
                                    </p:animEffect>
                                    <p:anim calcmode="lin" valueType="num">
                                      <p:cBhvr>
                                        <p:cTn id="1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fade">
                                      <p:cBhvr>
                                        <p:cTn id="28" dur="1000"/>
                                        <p:tgtEl>
                                          <p:spTgt spid="3">
                                            <p:txEl>
                                              <p:pRg st="5" end="5"/>
                                            </p:txEl>
                                          </p:spTgt>
                                        </p:tgtEl>
                                      </p:cBhvr>
                                    </p:animEffect>
                                    <p:anim calcmode="lin" valueType="num">
                                      <p:cBhvr>
                                        <p:cTn id="29"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animEffect transition="in" filter="fade">
                                      <p:cBhvr>
                                        <p:cTn id="35" dur="1000"/>
                                        <p:tgtEl>
                                          <p:spTgt spid="3">
                                            <p:txEl>
                                              <p:pRg st="7" end="7"/>
                                            </p:txEl>
                                          </p:spTgt>
                                        </p:tgtEl>
                                      </p:cBhvr>
                                    </p:animEffect>
                                    <p:anim calcmode="lin" valueType="num">
                                      <p:cBhvr>
                                        <p:cTn id="36"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149" y="275617"/>
            <a:ext cx="10364451" cy="595921"/>
          </a:xfrm>
        </p:spPr>
        <p:txBody>
          <a:bodyPr>
            <a:noAutofit/>
          </a:bodyPr>
          <a:lstStyle/>
          <a:p>
            <a:r>
              <a:rPr lang="en-GB" sz="4800" b="1" dirty="0" err="1" smtClean="0"/>
              <a:t>hegel</a:t>
            </a:r>
            <a:endParaRPr lang="en-GB" sz="4800" b="1" dirty="0"/>
          </a:p>
        </p:txBody>
      </p:sp>
      <p:sp>
        <p:nvSpPr>
          <p:cNvPr id="3" name="Content Placeholder 2"/>
          <p:cNvSpPr>
            <a:spLocks noGrp="1"/>
          </p:cNvSpPr>
          <p:nvPr>
            <p:ph sz="quarter" idx="13"/>
          </p:nvPr>
        </p:nvSpPr>
        <p:spPr>
          <a:xfrm>
            <a:off x="913773" y="1128714"/>
            <a:ext cx="8944601" cy="5043486"/>
          </a:xfrm>
        </p:spPr>
        <p:txBody>
          <a:bodyPr>
            <a:normAutofit fontScale="92500" lnSpcReduction="10000"/>
          </a:bodyPr>
          <a:lstStyle/>
          <a:p>
            <a:r>
              <a:rPr lang="en-GB" dirty="0"/>
              <a:t>“The question at issue is therefore the ultimate end of mankind, the end which the spirit sets itself in the world” (1857: 63). </a:t>
            </a:r>
            <a:endParaRPr lang="en-GB" dirty="0" smtClean="0"/>
          </a:p>
          <a:p>
            <a:r>
              <a:rPr lang="en-GB" dirty="0" smtClean="0"/>
              <a:t>history </a:t>
            </a:r>
            <a:r>
              <a:rPr lang="en-GB" dirty="0"/>
              <a:t>as an intelligible process moving towards a specific condition—the realization of human freedom. </a:t>
            </a:r>
            <a:endParaRPr lang="en-GB" dirty="0" smtClean="0"/>
          </a:p>
          <a:p>
            <a:r>
              <a:rPr lang="en-GB" dirty="0" smtClean="0"/>
              <a:t>“</a:t>
            </a:r>
            <a:r>
              <a:rPr lang="en-GB" dirty="0"/>
              <a:t>History is the process whereby the spirit discovers itself and its own concept” (1857: </a:t>
            </a:r>
            <a:r>
              <a:rPr lang="en-GB" dirty="0" smtClean="0"/>
              <a:t>620</a:t>
            </a:r>
          </a:p>
          <a:p>
            <a:r>
              <a:rPr lang="en-GB" dirty="0" smtClean="0"/>
              <a:t>world </a:t>
            </a:r>
            <a:r>
              <a:rPr lang="en-GB" dirty="0"/>
              <a:t>history </a:t>
            </a:r>
            <a:r>
              <a:rPr lang="en-GB" dirty="0" smtClean="0"/>
              <a:t>as </a:t>
            </a:r>
            <a:r>
              <a:rPr lang="en-GB" dirty="0"/>
              <a:t>a narrative of stages of human freedom, from the public freedom of the polis and the citizenship of the Roman Republic, to the individual freedom of the Protestant Reformation, to the civic freedom of the modern state. </a:t>
            </a:r>
            <a:endParaRPr lang="en-GB" dirty="0" smtClean="0"/>
          </a:p>
          <a:p>
            <a:endParaRPr lang="en-GB" dirty="0"/>
          </a:p>
          <a:p>
            <a:r>
              <a:rPr lang="en-GB" dirty="0" smtClean="0"/>
              <a:t>Here, rights discourse would emerge as a moment in the emergence of the consciousness of freedom in the modern state. </a:t>
            </a:r>
            <a:endParaRPr lang="en-GB" dirty="0"/>
          </a:p>
          <a:p>
            <a:pPr marL="0" indent="0">
              <a:buNone/>
            </a:pPr>
            <a:endParaRPr lang="en-GB" dirty="0"/>
          </a:p>
        </p:txBody>
      </p:sp>
      <p:pic>
        <p:nvPicPr>
          <p:cNvPr id="4" name="Picture 3"/>
          <p:cNvPicPr>
            <a:picLocks noChangeAspect="1"/>
          </p:cNvPicPr>
          <p:nvPr/>
        </p:nvPicPr>
        <p:blipFill>
          <a:blip r:embed="rId2"/>
          <a:stretch>
            <a:fillRect/>
          </a:stretch>
        </p:blipFill>
        <p:spPr>
          <a:xfrm>
            <a:off x="10163175" y="275617"/>
            <a:ext cx="1866900" cy="2447925"/>
          </a:xfrm>
          <a:prstGeom prst="rect">
            <a:avLst/>
          </a:prstGeom>
        </p:spPr>
      </p:pic>
    </p:spTree>
    <p:extLst>
      <p:ext uri="{BB962C8B-B14F-4D97-AF65-F5344CB8AC3E}">
        <p14:creationId xmlns:p14="http://schemas.microsoft.com/office/powerpoint/2010/main" val="27143814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1000"/>
                                        <p:tgtEl>
                                          <p:spTgt spid="3">
                                            <p:txEl>
                                              <p:pRg st="5" end="5"/>
                                            </p:txEl>
                                          </p:spTgt>
                                        </p:tgtEl>
                                      </p:cBhvr>
                                    </p:animEffect>
                                    <p:anim calcmode="lin" valueType="num">
                                      <p:cBhvr>
                                        <p:cTn id="3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149" y="189893"/>
            <a:ext cx="10364451" cy="953108"/>
          </a:xfrm>
        </p:spPr>
        <p:txBody>
          <a:bodyPr>
            <a:normAutofit/>
          </a:bodyPr>
          <a:lstStyle/>
          <a:p>
            <a:r>
              <a:rPr lang="en-GB" sz="4800" b="1" dirty="0" err="1" smtClean="0"/>
              <a:t>nIETZSCHE</a:t>
            </a:r>
            <a:endParaRPr lang="en-GB" sz="4800" b="1" dirty="0"/>
          </a:p>
        </p:txBody>
      </p:sp>
      <p:sp>
        <p:nvSpPr>
          <p:cNvPr id="3" name="Content Placeholder 2"/>
          <p:cNvSpPr>
            <a:spLocks noGrp="1"/>
          </p:cNvSpPr>
          <p:nvPr>
            <p:ph sz="quarter" idx="13"/>
          </p:nvPr>
        </p:nvSpPr>
        <p:spPr>
          <a:xfrm>
            <a:off x="913774" y="1143002"/>
            <a:ext cx="9158914" cy="5372098"/>
          </a:xfrm>
        </p:spPr>
        <p:txBody>
          <a:bodyPr>
            <a:normAutofit lnSpcReduction="10000"/>
          </a:bodyPr>
          <a:lstStyle/>
          <a:p>
            <a:pPr marL="0" indent="0">
              <a:buNone/>
            </a:pPr>
            <a:r>
              <a:rPr lang="en-GB" i="1" dirty="0" smtClean="0"/>
              <a:t>Beyond good and </a:t>
            </a:r>
            <a:r>
              <a:rPr lang="en-GB" i="1" dirty="0" smtClean="0"/>
              <a:t>Evil [1886].</a:t>
            </a:r>
            <a:endParaRPr lang="en-GB" i="1" dirty="0" smtClean="0"/>
          </a:p>
          <a:p>
            <a:pPr marL="0" indent="0">
              <a:buNone/>
            </a:pPr>
            <a:endParaRPr lang="en-GB" i="1" dirty="0"/>
          </a:p>
          <a:p>
            <a:r>
              <a:rPr lang="en-GB" dirty="0" smtClean="0"/>
              <a:t>History as a record of degenerate decline from the glories of the ancient aristocratic class. </a:t>
            </a:r>
          </a:p>
          <a:p>
            <a:r>
              <a:rPr lang="en-GB" dirty="0" smtClean="0"/>
              <a:t>The loss of master values such as strength, independence. </a:t>
            </a:r>
          </a:p>
          <a:p>
            <a:r>
              <a:rPr lang="en-GB" dirty="0" smtClean="0"/>
              <a:t>A reading of nature and history as the necessity of “exploitation”.</a:t>
            </a:r>
          </a:p>
          <a:p>
            <a:r>
              <a:rPr lang="en-GB" dirty="0" smtClean="0"/>
              <a:t>Corruption of “pro-life” values (master values) in favour of “anti-life” slave morality inherited from Christianity and brought to the fore in the enlightenment and modern democracies – weakness, compassion, equality. </a:t>
            </a:r>
          </a:p>
          <a:p>
            <a:endParaRPr lang="en-GB" dirty="0"/>
          </a:p>
          <a:p>
            <a:r>
              <a:rPr lang="en-GB" dirty="0" smtClean="0"/>
              <a:t>Here, rights discourse may be seen as a degenerate moment in the rise of slave morality. </a:t>
            </a:r>
          </a:p>
          <a:p>
            <a:endParaRPr lang="en-GB" i="1" dirty="0"/>
          </a:p>
        </p:txBody>
      </p:sp>
      <p:pic>
        <p:nvPicPr>
          <p:cNvPr id="4" name="Picture 3"/>
          <p:cNvPicPr>
            <a:picLocks noChangeAspect="1"/>
          </p:cNvPicPr>
          <p:nvPr/>
        </p:nvPicPr>
        <p:blipFill>
          <a:blip r:embed="rId2"/>
          <a:stretch>
            <a:fillRect/>
          </a:stretch>
        </p:blipFill>
        <p:spPr>
          <a:xfrm>
            <a:off x="9794081" y="495300"/>
            <a:ext cx="2085975" cy="2838450"/>
          </a:xfrm>
          <a:prstGeom prst="rect">
            <a:avLst/>
          </a:prstGeom>
        </p:spPr>
      </p:pic>
    </p:spTree>
    <p:extLst>
      <p:ext uri="{BB962C8B-B14F-4D97-AF65-F5344CB8AC3E}">
        <p14:creationId xmlns:p14="http://schemas.microsoft.com/office/powerpoint/2010/main" val="197765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3" end="3"/>
                                            </p:txEl>
                                          </p:spTgt>
                                        </p:tgtEl>
                                        <p:attrNameLst>
                                          <p:attrName>style.visibility</p:attrName>
                                        </p:attrNameLst>
                                      </p:cBhvr>
                                      <p:to>
                                        <p:strVal val="visible"/>
                                      </p:to>
                                    </p:set>
                                    <p:animEffect transition="in" filter="fade">
                                      <p:cBhvr>
                                        <p:cTn id="14" dur="1000"/>
                                        <p:tgtEl>
                                          <p:spTgt spid="3">
                                            <p:txEl>
                                              <p:pRg st="3" end="3"/>
                                            </p:txEl>
                                          </p:spTgt>
                                        </p:tgtEl>
                                      </p:cBhvr>
                                    </p:animEffect>
                                    <p:anim calcmode="lin" valueType="num">
                                      <p:cBhvr>
                                        <p:cTn id="1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fade">
                                      <p:cBhvr>
                                        <p:cTn id="28" dur="1000"/>
                                        <p:tgtEl>
                                          <p:spTgt spid="3">
                                            <p:txEl>
                                              <p:pRg st="5" end="5"/>
                                            </p:txEl>
                                          </p:spTgt>
                                        </p:tgtEl>
                                      </p:cBhvr>
                                    </p:animEffect>
                                    <p:anim calcmode="lin" valueType="num">
                                      <p:cBhvr>
                                        <p:cTn id="29"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animEffect transition="in" filter="fade">
                                      <p:cBhvr>
                                        <p:cTn id="35" dur="1000"/>
                                        <p:tgtEl>
                                          <p:spTgt spid="3">
                                            <p:txEl>
                                              <p:pRg st="7" end="7"/>
                                            </p:txEl>
                                          </p:spTgt>
                                        </p:tgtEl>
                                      </p:cBhvr>
                                    </p:animEffect>
                                    <p:anim calcmode="lin" valueType="num">
                                      <p:cBhvr>
                                        <p:cTn id="36"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4" y="161317"/>
            <a:ext cx="10364451" cy="1596177"/>
          </a:xfrm>
        </p:spPr>
        <p:txBody>
          <a:bodyPr>
            <a:normAutofit/>
          </a:bodyPr>
          <a:lstStyle/>
          <a:p>
            <a:r>
              <a:rPr lang="en-GB" sz="4800" b="1" dirty="0" smtClean="0"/>
              <a:t>anti-Enlightenment</a:t>
            </a:r>
            <a:endParaRPr lang="en-GB" sz="4800" b="1" dirty="0"/>
          </a:p>
        </p:txBody>
      </p:sp>
      <p:sp>
        <p:nvSpPr>
          <p:cNvPr id="3" name="Content Placeholder 2"/>
          <p:cNvSpPr>
            <a:spLocks noGrp="1"/>
          </p:cNvSpPr>
          <p:nvPr>
            <p:ph sz="quarter" idx="13"/>
          </p:nvPr>
        </p:nvSpPr>
        <p:spPr>
          <a:xfrm>
            <a:off x="913774" y="1514476"/>
            <a:ext cx="10363826" cy="4276724"/>
          </a:xfrm>
        </p:spPr>
        <p:txBody>
          <a:bodyPr>
            <a:normAutofit fontScale="92500" lnSpcReduction="20000"/>
          </a:bodyPr>
          <a:lstStyle/>
          <a:p>
            <a:pPr marL="0" indent="0">
              <a:buNone/>
            </a:pPr>
            <a:r>
              <a:rPr lang="en-GB" dirty="0" smtClean="0"/>
              <a:t> </a:t>
            </a:r>
            <a:endParaRPr lang="en-GB" dirty="0"/>
          </a:p>
          <a:p>
            <a:r>
              <a:rPr lang="en-GB" sz="3000" dirty="0"/>
              <a:t>Narratives of progress were no longer compelling, following the terrible events of the first half of the twentieth century. </a:t>
            </a:r>
            <a:endParaRPr lang="en-GB" sz="3000" dirty="0" smtClean="0"/>
          </a:p>
          <a:p>
            <a:r>
              <a:rPr lang="en-GB" sz="3000" dirty="0" smtClean="0"/>
              <a:t>“</a:t>
            </a:r>
            <a:r>
              <a:rPr lang="en-GB" sz="3000" dirty="0"/>
              <a:t>history as remembrance.” </a:t>
            </a:r>
            <a:endParaRPr lang="en-GB" sz="3000" dirty="0" smtClean="0"/>
          </a:p>
          <a:p>
            <a:r>
              <a:rPr lang="en-GB" sz="3000" dirty="0" smtClean="0"/>
              <a:t>Contributors </a:t>
            </a:r>
            <a:r>
              <a:rPr lang="en-GB" sz="3000" dirty="0"/>
              <a:t>to this strand of thought emerged from twentieth-century European philosophy, including existentialism and Marxism, and were influenced by the search for meaning in the Holocaust.  </a:t>
            </a:r>
          </a:p>
          <a:p>
            <a:pPr marL="0" indent="0">
              <a:buNone/>
            </a:pPr>
            <a:endParaRPr lang="en-GB" dirty="0"/>
          </a:p>
        </p:txBody>
      </p:sp>
    </p:spTree>
    <p:extLst>
      <p:ext uri="{BB962C8B-B14F-4D97-AF65-F5344CB8AC3E}">
        <p14:creationId xmlns:p14="http://schemas.microsoft.com/office/powerpoint/2010/main" val="6394289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4" y="1"/>
            <a:ext cx="10364451" cy="1028700"/>
          </a:xfrm>
        </p:spPr>
        <p:txBody>
          <a:bodyPr/>
          <a:lstStyle/>
          <a:p>
            <a:r>
              <a:rPr lang="en-GB" b="1" dirty="0" smtClean="0"/>
              <a:t>Philosophy of history of human rights</a:t>
            </a:r>
            <a:endParaRPr lang="en-GB" b="1" dirty="0"/>
          </a:p>
        </p:txBody>
      </p:sp>
      <p:sp>
        <p:nvSpPr>
          <p:cNvPr id="3" name="Content Placeholder 2"/>
          <p:cNvSpPr>
            <a:spLocks noGrp="1"/>
          </p:cNvSpPr>
          <p:nvPr>
            <p:ph sz="quarter" idx="13"/>
          </p:nvPr>
        </p:nvSpPr>
        <p:spPr>
          <a:xfrm>
            <a:off x="913774" y="1143000"/>
            <a:ext cx="10363826" cy="5257800"/>
          </a:xfrm>
        </p:spPr>
        <p:txBody>
          <a:bodyPr>
            <a:normAutofit fontScale="92500" lnSpcReduction="10000"/>
          </a:bodyPr>
          <a:lstStyle/>
          <a:p>
            <a:pPr marL="0" indent="0">
              <a:buNone/>
            </a:pPr>
            <a:r>
              <a:rPr lang="en-GB" dirty="0">
                <a:hlinkClick r:id="rId2"/>
              </a:rPr>
              <a:t>https://</a:t>
            </a:r>
            <a:r>
              <a:rPr lang="en-GB" dirty="0" smtClean="0">
                <a:hlinkClick r:id="rId2"/>
              </a:rPr>
              <a:t>www.youtube.com/watch?v=BkDX8D2YUeE</a:t>
            </a:r>
            <a:endParaRPr lang="en-GB" dirty="0" smtClean="0"/>
          </a:p>
          <a:p>
            <a:pPr marL="0" indent="0">
              <a:buNone/>
            </a:pPr>
            <a:endParaRPr lang="en-GB" dirty="0"/>
          </a:p>
          <a:p>
            <a:r>
              <a:rPr lang="en-GB" sz="3000" dirty="0" smtClean="0"/>
              <a:t>Is the march of human rights progressive?</a:t>
            </a:r>
          </a:p>
          <a:p>
            <a:r>
              <a:rPr lang="en-GB" sz="3000" dirty="0" smtClean="0"/>
              <a:t>Is human rights discourse the best way to improve the lives of human beings?</a:t>
            </a:r>
          </a:p>
          <a:p>
            <a:pPr marL="0" indent="0">
              <a:buNone/>
            </a:pPr>
            <a:endParaRPr lang="en-GB" b="1" dirty="0" smtClean="0"/>
          </a:p>
          <a:p>
            <a:pPr marL="0" indent="0">
              <a:buNone/>
            </a:pPr>
            <a:r>
              <a:rPr lang="en-GB" b="1" dirty="0" smtClean="0"/>
              <a:t>Hate </a:t>
            </a:r>
            <a:r>
              <a:rPr lang="en-GB" b="1" dirty="0"/>
              <a:t>crimes against disabled children rise 150 per cent in two years</a:t>
            </a:r>
          </a:p>
          <a:p>
            <a:pPr marL="0" indent="0">
              <a:buNone/>
            </a:pPr>
            <a:r>
              <a:rPr lang="en-GB" dirty="0"/>
              <a:t>'The lack of support and outright abuse from the general public is truly heart breaking'</a:t>
            </a:r>
          </a:p>
          <a:p>
            <a:pPr marL="0" indent="0">
              <a:buNone/>
            </a:pPr>
            <a:r>
              <a:rPr lang="en-GB" sz="1100" dirty="0"/>
              <a:t>http://www.independent.co.uk/news/uk/home-news/hate-crimes-disabled-children-rise-150-per-cent-two-years-a8002261.html</a:t>
            </a:r>
            <a:endParaRPr lang="en-GB" sz="1100" dirty="0" smtClean="0"/>
          </a:p>
          <a:p>
            <a:pPr marL="0" indent="0">
              <a:buNone/>
            </a:pPr>
            <a:r>
              <a:rPr lang="en-GB" b="1" dirty="0"/>
              <a:t>‘We have the right to be safe’ Protecting disabled children from </a:t>
            </a:r>
            <a:r>
              <a:rPr lang="en-GB" b="1" dirty="0" smtClean="0"/>
              <a:t>abuse</a:t>
            </a:r>
          </a:p>
          <a:p>
            <a:pPr marL="0" indent="0">
              <a:buNone/>
            </a:pPr>
            <a:r>
              <a:rPr lang="en-GB" sz="1400" dirty="0"/>
              <a:t>https://www.nspcc.org.uk/services-and-resources/research-and-resources/2014/right-to-be-safe/</a:t>
            </a:r>
          </a:p>
        </p:txBody>
      </p:sp>
    </p:spTree>
    <p:extLst>
      <p:ext uri="{BB962C8B-B14F-4D97-AF65-F5344CB8AC3E}">
        <p14:creationId xmlns:p14="http://schemas.microsoft.com/office/powerpoint/2010/main" val="14277739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1000"/>
                                        <p:tgtEl>
                                          <p:spTgt spid="3">
                                            <p:txEl>
                                              <p:pRg st="3" end="3"/>
                                            </p:txEl>
                                          </p:spTgt>
                                        </p:tgtEl>
                                      </p:cBhvr>
                                    </p:animEffect>
                                    <p:anim calcmode="lin" valueType="num">
                                      <p:cBhvr>
                                        <p:cTn id="1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Effect transition="in" filter="fade">
                                      <p:cBhvr>
                                        <p:cTn id="19" dur="1000"/>
                                        <p:tgtEl>
                                          <p:spTgt spid="3">
                                            <p:txEl>
                                              <p:pRg st="5" end="5"/>
                                            </p:txEl>
                                          </p:spTgt>
                                        </p:tgtEl>
                                      </p:cBhvr>
                                    </p:animEffect>
                                    <p:anim calcmode="lin" valueType="num">
                                      <p:cBhvr>
                                        <p:cTn id="2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5" end="5"/>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6" end="6"/>
                                            </p:txEl>
                                          </p:spTgt>
                                        </p:tgtEl>
                                        <p:attrNameLst>
                                          <p:attrName>style.visibility</p:attrName>
                                        </p:attrNameLst>
                                      </p:cBhvr>
                                      <p:to>
                                        <p:strVal val="visible"/>
                                      </p:to>
                                    </p:set>
                                    <p:animEffect transition="in" filter="fade">
                                      <p:cBhvr>
                                        <p:cTn id="24" dur="1000"/>
                                        <p:tgtEl>
                                          <p:spTgt spid="3">
                                            <p:txEl>
                                              <p:pRg st="6" end="6"/>
                                            </p:txEl>
                                          </p:spTgt>
                                        </p:tgtEl>
                                      </p:cBhvr>
                                    </p:animEffect>
                                    <p:anim calcmode="lin" valueType="num">
                                      <p:cBhvr>
                                        <p:cTn id="25"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6" end="6"/>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animEffect transition="in" filter="fade">
                                      <p:cBhvr>
                                        <p:cTn id="29" dur="1000"/>
                                        <p:tgtEl>
                                          <p:spTgt spid="3">
                                            <p:txEl>
                                              <p:pRg st="7" end="7"/>
                                            </p:txEl>
                                          </p:spTgt>
                                        </p:tgtEl>
                                      </p:cBhvr>
                                    </p:animEffect>
                                    <p:anim calcmode="lin" valueType="num">
                                      <p:cBhvr>
                                        <p:cTn id="30"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7" end="7"/>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3">
                                            <p:txEl>
                                              <p:pRg st="8" end="8"/>
                                            </p:txEl>
                                          </p:spTgt>
                                        </p:tgtEl>
                                        <p:attrNameLst>
                                          <p:attrName>style.visibility</p:attrName>
                                        </p:attrNameLst>
                                      </p:cBhvr>
                                      <p:to>
                                        <p:strVal val="visible"/>
                                      </p:to>
                                    </p:set>
                                    <p:animEffect transition="in" filter="fade">
                                      <p:cBhvr>
                                        <p:cTn id="34" dur="1000"/>
                                        <p:tgtEl>
                                          <p:spTgt spid="3">
                                            <p:txEl>
                                              <p:pRg st="8" end="8"/>
                                            </p:txEl>
                                          </p:spTgt>
                                        </p:tgtEl>
                                      </p:cBhvr>
                                    </p:animEffect>
                                    <p:anim calcmode="lin" valueType="num">
                                      <p:cBhvr>
                                        <p:cTn id="35"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8" end="8"/>
                                            </p:txEl>
                                          </p:spTgt>
                                        </p:tgtEl>
                                        <p:attrNameLst>
                                          <p:attrName>ppt_y</p:attrName>
                                        </p:attrNameLst>
                                      </p:cBhvr>
                                      <p:tavLst>
                                        <p:tav tm="0">
                                          <p:val>
                                            <p:strVal val="#ppt_y+.1"/>
                                          </p:val>
                                        </p:tav>
                                        <p:tav tm="100000">
                                          <p:val>
                                            <p:strVal val="#ppt_y"/>
                                          </p:val>
                                        </p:tav>
                                      </p:tavLst>
                                    </p:anim>
                                  </p:childTnLst>
                                </p:cTn>
                              </p:par>
                              <p:par>
                                <p:cTn id="37" presetID="42" presetClass="entr" presetSubtype="0" fill="hold" nodeType="with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animEffect transition="in" filter="fade">
                                      <p:cBhvr>
                                        <p:cTn id="39" dur="1000"/>
                                        <p:tgtEl>
                                          <p:spTgt spid="3">
                                            <p:txEl>
                                              <p:pRg st="9" end="9"/>
                                            </p:txEl>
                                          </p:spTgt>
                                        </p:tgtEl>
                                      </p:cBhvr>
                                    </p:animEffect>
                                    <p:anim calcmode="lin" valueType="num">
                                      <p:cBhvr>
                                        <p:cTn id="40"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41"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docProps/app.xml><?xml version="1.0" encoding="utf-8"?>
<Properties xmlns="http://schemas.openxmlformats.org/officeDocument/2006/extended-properties" xmlns:vt="http://schemas.openxmlformats.org/officeDocument/2006/docPropsVTypes">
  <Template>Droplet</Template>
  <TotalTime>96</TotalTime>
  <Words>915</Words>
  <Application>Microsoft Office PowerPoint</Application>
  <PresentationFormat>Widescreen</PresentationFormat>
  <Paragraphs>91</Paragraphs>
  <Slides>12</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vt:i4>
      </vt:variant>
    </vt:vector>
  </HeadingPairs>
  <TitlesOfParts>
    <vt:vector size="15" baseType="lpstr">
      <vt:lpstr>Arial</vt:lpstr>
      <vt:lpstr>Tw Cen MT</vt:lpstr>
      <vt:lpstr>Droplet</vt:lpstr>
      <vt:lpstr>PowerPoint Presentation</vt:lpstr>
      <vt:lpstr>Human rights and the philosophy of history</vt:lpstr>
      <vt:lpstr>the philosophy of history</vt:lpstr>
      <vt:lpstr>Religious interpretations</vt:lpstr>
      <vt:lpstr>Enlightenment interpretations</vt:lpstr>
      <vt:lpstr>Vico</vt:lpstr>
      <vt:lpstr>kant</vt:lpstr>
      <vt:lpstr>Herder</vt:lpstr>
      <vt:lpstr>hegel</vt:lpstr>
      <vt:lpstr>nIETZSCHE</vt:lpstr>
      <vt:lpstr>anti-Enlightenment</vt:lpstr>
      <vt:lpstr>Philosophy of history of human rights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kirsty palmer</dc:creator>
  <cp:lastModifiedBy>kirsty palmer</cp:lastModifiedBy>
  <cp:revision>17</cp:revision>
  <dcterms:created xsi:type="dcterms:W3CDTF">2017-10-16T08:21:19Z</dcterms:created>
  <dcterms:modified xsi:type="dcterms:W3CDTF">2017-10-16T10:29:29Z</dcterms:modified>
</cp:coreProperties>
</file>