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7" r:id="rId7"/>
    <p:sldId id="260" r:id="rId8"/>
    <p:sldId id="261" r:id="rId9"/>
    <p:sldId id="269" r:id="rId10"/>
    <p:sldId id="270" r:id="rId11"/>
    <p:sldId id="262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F9F142-C69F-D64A-8B27-17291AEBF19C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A1A56D-E3E8-0447-922C-DCFCFD8184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763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Good morning everyone. Today I will be speaking about people management and for BrightWave to address current challenges, strengthen management capability, and support sustainable growth.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051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brief overview of what I will be discussing with you today.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6962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These issues are connected, affecting service consistency, client relationships, and organisational reputation.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Under trained supervisors lead to poor people management, which reduces retention and degrades service quality, which then can have strains on the business.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796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can’t provide reliable services</a:t>
            </a:r>
          </a:p>
          <a:p>
            <a:r>
              <a:rPr lang="en-GB" dirty="0"/>
              <a:t>Underperformance causes resentment from strong performers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9062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motivation, wellbeing conversations, conflict resolution</a:t>
            </a:r>
          </a:p>
          <a:p>
            <a:r>
              <a:rPr lang="en-GB" dirty="0"/>
              <a:t>No structured training or guidance for staff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622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Leaders must role model the desired culture that they would like put out.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Policies, performance management, and recognition must reinforce people centred behaviours.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Staff must feel heard, valued, and able to develop.</a:t>
            </a:r>
          </a:p>
          <a:p>
            <a:r>
              <a:rPr lang="en-GB" dirty="0"/>
              <a:t>Coaching and mentoring</a:t>
            </a:r>
          </a:p>
          <a:p>
            <a:r>
              <a:rPr lang="en-GB" dirty="0"/>
              <a:t>Giving constructive feedback</a:t>
            </a:r>
          </a:p>
          <a:p>
            <a:r>
              <a:rPr lang="en-GB" dirty="0"/>
              <a:t>Conflict resolution</a:t>
            </a:r>
          </a:p>
          <a:p>
            <a:r>
              <a:rPr lang="en-GB" dirty="0"/>
              <a:t>Inclusive leadership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670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reading an article on CIPD it advises above.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2341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Formal training, feedback &amp; coaching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Transparent, fair &amp; clear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Clear pathways for progression by offering different opportunities that may fit different people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Define core values and also include people’s opinions on what’s out of bound or not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These recommendations are grounded in UK evidence and CIPD best practice, ensuring a structured and practical approach(CIPD,2024).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1683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5613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 roadmap of my personal recommendation of how I think a phased in approach will help ensure manageable change and steady progress. </a:t>
            </a:r>
          </a:p>
          <a:p>
            <a:endParaRPr lang="en-GB" dirty="0"/>
          </a:p>
          <a:p>
            <a:r>
              <a:rPr lang="en-GB" dirty="0"/>
              <a:t>Managers need the correct training to know how to be firm but approach people’s needs in a respectful manner.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0504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1A56D-E3E8-0447-922C-DCFCFD81847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640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0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165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004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256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0" y="828563"/>
            <a:ext cx="7763814" cy="2736819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0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839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079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140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055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524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7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4451227" cy="2023254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68602" y="609601"/>
            <a:ext cx="2441519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2"/>
            <a:ext cx="4451212" cy="3158347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071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5" y="4289374"/>
            <a:ext cx="7773324" cy="81161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835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599"/>
            <a:ext cx="7773339" cy="3427245"/>
          </a:xfrm>
        </p:spPr>
        <p:txBody>
          <a:bodyPr anchor="ctr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70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3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751116" y="754166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18169" y="2993578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425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0743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101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8381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176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997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881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334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cipd.org/uk/knowledge/fundamentals/emp-law/health-safety" TargetMode="Externa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cipd.org/uk/knowledge/fundamentals/people/development/onboardin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rod.cipd.org/uk/knowledge/reports/flexible-hybrid-working/?utm_source=chatgpt.com" TargetMode="External"/><Relationship Id="rId5" Type="http://schemas.openxmlformats.org/officeDocument/2006/relationships/hyperlink" Target="https://www.cipd.org/uk/topics/organisational-culture/?utm_source=chatgpt.com" TargetMode="External"/><Relationship Id="rId4" Type="http://schemas.openxmlformats.org/officeDocument/2006/relationships/hyperlink" Target="https://www.cipd.org/uk/knowledge/guides/effective-performance-management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63B6C0C-65BB-4F38-9C8A-0892266F8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9D77137-01B7-45E4-AA14-CD9E779B4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28900B-11BD-6754-46E7-81E4C7B90A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331" y="1674641"/>
            <a:ext cx="7823668" cy="3302013"/>
          </a:xfrm>
        </p:spPr>
        <p:txBody>
          <a:bodyPr anchor="ctr">
            <a:normAutofit fontScale="90000"/>
          </a:bodyPr>
          <a:lstStyle/>
          <a:p>
            <a:b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Future People Management Strategy for BrightWave Services Ltd</a:t>
            </a:r>
            <a:b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 </a:t>
            </a:r>
            <a:br>
              <a:rPr lang="en-GB" sz="44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US" sz="44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US" sz="44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US" sz="4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CC3317-7AA1-4D28-85EE-4CA142D0BF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7886" y="643465"/>
            <a:ext cx="4470783" cy="722492"/>
          </a:xfrm>
        </p:spPr>
        <p:txBody>
          <a:bodyPr>
            <a:normAutofit/>
          </a:bodyPr>
          <a:lstStyle/>
          <a:p>
            <a:pPr algn="r"/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By Jemeka Rule (2325592)</a:t>
            </a:r>
            <a:endParaRPr lang="en-US" sz="1700">
              <a:solidFill>
                <a:schemeClr val="tx1">
                  <a:lumMod val="65000"/>
                  <a:lumOff val="3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9" name="Heart 8">
            <a:extLst>
              <a:ext uri="{FF2B5EF4-FFF2-40B4-BE49-F238E27FC236}">
                <a16:creationId xmlns:a16="http://schemas.microsoft.com/office/drawing/2014/main" id="{49F78691-9805-5286-B82F-C4FF1C9FB732}"/>
              </a:ext>
            </a:extLst>
          </p:cNvPr>
          <p:cNvSpPr/>
          <p:nvPr/>
        </p:nvSpPr>
        <p:spPr>
          <a:xfrm>
            <a:off x="860503" y="5029206"/>
            <a:ext cx="1438635" cy="926655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928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62E77-4081-0369-AD9E-B31612C63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805" y="1588878"/>
            <a:ext cx="2133002" cy="3680244"/>
          </a:xfrm>
        </p:spPr>
        <p:txBody>
          <a:bodyPr>
            <a:norm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</a:rPr>
              <a:t>Contents page </a:t>
            </a:r>
            <a:endParaRPr lang="en-US" sz="3200">
              <a:solidFill>
                <a:srgbClr val="FFFFFF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A4429-5E94-C20B-4404-BBC347407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095" y="1049695"/>
            <a:ext cx="4982105" cy="4758611"/>
          </a:xfrm>
        </p:spPr>
        <p:txBody>
          <a:bodyPr anchor="ctr">
            <a:normAutofit/>
          </a:bodyPr>
          <a:lstStyle/>
          <a:p>
            <a:r>
              <a:rPr lang="en-GB"/>
              <a:t>Current people management challenges at BrightWave</a:t>
            </a:r>
          </a:p>
          <a:p>
            <a:r>
              <a:rPr lang="en-GB"/>
              <a:t>How culture is shaping (and constraining) people management</a:t>
            </a:r>
          </a:p>
          <a:p>
            <a:r>
              <a:rPr lang="en-GB"/>
              <a:t>Strategic vision: a people centred organisational culture</a:t>
            </a:r>
          </a:p>
          <a:p>
            <a:r>
              <a:rPr lang="en-GB"/>
              <a:t>Practical HR recommendations</a:t>
            </a:r>
          </a:p>
          <a:p>
            <a:r>
              <a:rPr lang="en-GB"/>
              <a:t>Evidence base &amp; risks</a:t>
            </a:r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323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10407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0" y="-2"/>
            <a:ext cx="2491484" cy="2196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31A57A-59D4-5CC6-8B2D-8935B0B5F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922" y="960814"/>
            <a:ext cx="2049186" cy="4912936"/>
          </a:xfrm>
        </p:spPr>
        <p:txBody>
          <a:bodyPr anchor="b">
            <a:normAutofit/>
          </a:bodyPr>
          <a:lstStyle/>
          <a:p>
            <a:pPr algn="r"/>
            <a:r>
              <a:rPr lang="en-GB" sz="2500" b="1">
                <a:solidFill>
                  <a:schemeClr val="bg1"/>
                </a:solidFill>
              </a:rPr>
              <a:t> 1. Current Challenges</a:t>
            </a:r>
            <a:br>
              <a:rPr lang="en-GB" sz="2500" b="1">
                <a:solidFill>
                  <a:schemeClr val="bg1"/>
                </a:solidFill>
              </a:rPr>
            </a:br>
            <a:endParaRPr lang="en-US" sz="25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AD4EA-081A-DF32-63A7-81E5E9C44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308" y="960814"/>
            <a:ext cx="4685792" cy="4830385"/>
          </a:xfrm>
        </p:spPr>
        <p:txBody>
          <a:bodyPr anchor="ctr">
            <a:normAutofit/>
          </a:bodyPr>
          <a:lstStyle/>
          <a:p>
            <a:r>
              <a:rPr lang="en-GB" sz="1600"/>
              <a:t>Underdeveloped manager capability</a:t>
            </a:r>
          </a:p>
          <a:p>
            <a:r>
              <a:rPr lang="en-GB" sz="1600"/>
              <a:t>Weak performance management</a:t>
            </a:r>
          </a:p>
          <a:p>
            <a:r>
              <a:rPr lang="en-GB" sz="1600"/>
              <a:t>Low engagement and high turnover</a:t>
            </a:r>
          </a:p>
          <a:p>
            <a:r>
              <a:rPr lang="en-GB" sz="1600"/>
              <a:t>Fragmented culture</a:t>
            </a:r>
          </a:p>
          <a:p>
            <a:r>
              <a:rPr lang="en-GB" sz="1600"/>
              <a:t>Lack of career development 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7621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3DFC2-8228-F33A-BADD-7A8A1A8F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805" y="1588878"/>
            <a:ext cx="2133002" cy="3680244"/>
          </a:xfrm>
        </p:spPr>
        <p:txBody>
          <a:bodyPr>
            <a:normAutofit/>
          </a:bodyPr>
          <a:lstStyle/>
          <a:p>
            <a:pPr algn="l"/>
            <a:r>
              <a:rPr lang="en-GB" sz="1800" b="1">
                <a:solidFill>
                  <a:srgbClr val="FFFFFF"/>
                </a:solidFill>
              </a:rPr>
              <a:t>2. Performance Management</a:t>
            </a:r>
            <a:br>
              <a:rPr lang="en-GB" sz="1800" b="1">
                <a:solidFill>
                  <a:srgbClr val="FFFFFF"/>
                </a:solidFill>
              </a:rPr>
            </a:b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FA1F0-6D4F-6351-FBB4-BC25BCAD7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095" y="1049695"/>
            <a:ext cx="4982105" cy="4758611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Case evidence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>
              <a:lnSpc>
                <a:spcPct val="110000"/>
              </a:lnSpc>
            </a:pPr>
            <a:r>
              <a:rPr lang="en-GB" sz="1700"/>
              <a:t>Supervisors avoid performance conversations</a:t>
            </a:r>
          </a:p>
          <a:p>
            <a:pPr>
              <a:lnSpc>
                <a:spcPct val="110000"/>
              </a:lnSpc>
            </a:pPr>
            <a:r>
              <a:rPr lang="en-GB" sz="1700"/>
              <a:t>Underperformance tolerated</a:t>
            </a:r>
          </a:p>
          <a:p>
            <a:pPr>
              <a:lnSpc>
                <a:spcPct val="110000"/>
              </a:lnSpc>
            </a:pPr>
            <a:r>
              <a:rPr lang="en-GB" sz="1700"/>
              <a:t>Little knowledge of constructive feedback</a:t>
            </a:r>
            <a:br>
              <a:rPr lang="en-GB" sz="1700"/>
            </a:br>
            <a:r>
              <a:rPr lang="en-GB" sz="1700"/>
              <a:t>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Impact:</a:t>
            </a:r>
          </a:p>
          <a:p>
            <a:pPr>
              <a:lnSpc>
                <a:spcPct val="110000"/>
              </a:lnSpc>
            </a:pPr>
            <a:r>
              <a:rPr lang="en-GB" sz="1700"/>
              <a:t>Service inconsistency</a:t>
            </a:r>
          </a:p>
          <a:p>
            <a:pPr>
              <a:lnSpc>
                <a:spcPct val="110000"/>
              </a:lnSpc>
            </a:pPr>
            <a:r>
              <a:rPr lang="en-GB" sz="1700"/>
              <a:t>Productivity for the business loss</a:t>
            </a:r>
          </a:p>
          <a:p>
            <a:pPr>
              <a:lnSpc>
                <a:spcPct val="110000"/>
              </a:lnSpc>
            </a:pPr>
            <a:r>
              <a:rPr lang="en-GB" sz="1700"/>
              <a:t>Creates lack of trust in management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59707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2">
            <a:extLst>
              <a:ext uri="{FF2B5EF4-FFF2-40B4-BE49-F238E27FC236}">
                <a16:creationId xmlns:a16="http://schemas.microsoft.com/office/drawing/2014/main" id="{0917E639-5738-4605-929E-122219831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8B5AF6-66C6-562F-DFC0-9F6ECC790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7" y="640831"/>
            <a:ext cx="2514096" cy="1573863"/>
          </a:xfrm>
        </p:spPr>
        <p:txBody>
          <a:bodyPr>
            <a:normAutofit/>
          </a:bodyPr>
          <a:lstStyle/>
          <a:p>
            <a:pPr algn="l"/>
            <a:r>
              <a:rPr lang="en-GB" sz="3300" b="1"/>
              <a:t>3.Manager Skills </a:t>
            </a:r>
            <a:br>
              <a:rPr lang="en-GB" sz="3300" b="1"/>
            </a:b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91E30-784C-B5E6-B1EB-BC2A15B37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597" y="2367092"/>
            <a:ext cx="2514096" cy="388130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/>
              <a:t>Current state: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/>
          </a:p>
          <a:p>
            <a:pPr>
              <a:lnSpc>
                <a:spcPct val="110000"/>
              </a:lnSpc>
            </a:pPr>
            <a:r>
              <a:rPr lang="en-GB" sz="1600"/>
              <a:t>Managers focus on scheduling &amp; cost control</a:t>
            </a:r>
          </a:p>
          <a:p>
            <a:pPr>
              <a:lnSpc>
                <a:spcPct val="110000"/>
              </a:lnSpc>
            </a:pPr>
            <a:r>
              <a:rPr lang="en-GB" sz="1600"/>
              <a:t>Lack of skills in coaching</a:t>
            </a:r>
          </a:p>
          <a:p>
            <a:pPr>
              <a:lnSpc>
                <a:spcPct val="110000"/>
              </a:lnSpc>
            </a:pPr>
            <a:r>
              <a:rPr lang="en-GB" sz="1600"/>
              <a:t>Growing client complaints</a:t>
            </a:r>
          </a:p>
          <a:p>
            <a:pPr>
              <a:lnSpc>
                <a:spcPct val="110000"/>
              </a:lnSpc>
            </a:pPr>
            <a:r>
              <a:rPr lang="en-GB" sz="1600"/>
              <a:t>Limited staff development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3643" y="-2"/>
            <a:ext cx="60985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684FA2-7F93-8A89-6DCD-8895457216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611" r="38380"/>
          <a:stretch>
            <a:fillRect/>
          </a:stretch>
        </p:blipFill>
        <p:spPr>
          <a:xfrm>
            <a:off x="3534631" y="10"/>
            <a:ext cx="5609368" cy="685799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0"/>
          <a:stretch/>
        </p:blipFill>
        <p:spPr>
          <a:xfrm>
            <a:off x="3488431" y="0"/>
            <a:ext cx="56555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167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AA73E5B4-AFBA-4D53-4EFC-DB050CACB7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111" r="10105" b="1"/>
          <a:stretch>
            <a:fillRect/>
          </a:stretch>
        </p:blipFill>
        <p:spPr>
          <a:xfrm>
            <a:off x="20" y="10"/>
            <a:ext cx="5609348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9370" y="-2"/>
            <a:ext cx="60985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344F4E-106F-B419-8637-7EF2F9101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7306" y="640831"/>
            <a:ext cx="2514096" cy="1573863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4. Shifting cultural change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0924-6753-415B-CBD5-A36BCFCB9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7306" y="2367092"/>
            <a:ext cx="2514096" cy="38813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Effective cultural change requires:</a:t>
            </a:r>
          </a:p>
          <a:p>
            <a:pPr marL="0" indent="0">
              <a:buNone/>
            </a:pPr>
            <a:endParaRPr lang="en-GB" sz="1600"/>
          </a:p>
          <a:p>
            <a:r>
              <a:rPr lang="en-GB" sz="1600"/>
              <a:t>Leadership behaviours </a:t>
            </a:r>
          </a:p>
          <a:p>
            <a:r>
              <a:rPr lang="en-GB" sz="1600"/>
              <a:t> Strengthen Manager Capability</a:t>
            </a:r>
          </a:p>
          <a:p>
            <a:r>
              <a:rPr lang="en-GB" sz="1600"/>
              <a:t>Employee experience / Developing Clear Career Pathways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984264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9F20547C-BC5C-9E6C-5E8E-79521E1B4C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77" r="20745" b="-1"/>
          <a:stretch>
            <a:fillRect/>
          </a:stretch>
        </p:blipFill>
        <p:spPr>
          <a:xfrm>
            <a:off x="20" y="10"/>
            <a:ext cx="560934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9370" y="-2"/>
            <a:ext cx="60985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55523-9081-E0B2-9476-9CCAF522E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7306" y="2367092"/>
            <a:ext cx="2514096" cy="38813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 A strong, positive organisational culture helps bind employees, gives meaning, enhances commitment, supports retention and performance(CIPD, 2024).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0188024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F4DB63-A191-45D9-8A53-9B18F8FE2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BB8E50-9569-495A-A548-A5AD5055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F26545-4582-4DBE-973B-ED1BC9CBD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91"/>
            <a:ext cx="9141714" cy="2286002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47A6981-7EBF-4F2B-BD20-3124170BF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57957" y="-1"/>
            <a:ext cx="954016" cy="8411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97DCFF-C2AA-4065-BFCF-1E7535B0D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24" t="86960" r="29150"/>
          <a:stretch/>
        </p:blipFill>
        <p:spPr>
          <a:xfrm>
            <a:off x="8296316" y="-1"/>
            <a:ext cx="845398" cy="55396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5E1159C-5B31-49A8-A933-C1179723C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59" t="72411" r="-74" b="13790"/>
          <a:stretch/>
        </p:blipFill>
        <p:spPr>
          <a:xfrm>
            <a:off x="57957" y="1444827"/>
            <a:ext cx="822228" cy="841175"/>
          </a:xfrm>
          <a:custGeom>
            <a:avLst/>
            <a:gdLst>
              <a:gd name="connsiteX0" fmla="*/ 0 w 915864"/>
              <a:gd name="connsiteY0" fmla="*/ 0 h 702727"/>
              <a:gd name="connsiteX1" fmla="*/ 915864 w 915864"/>
              <a:gd name="connsiteY1" fmla="*/ 0 h 702727"/>
              <a:gd name="connsiteX2" fmla="*/ 915864 w 915864"/>
              <a:gd name="connsiteY2" fmla="*/ 702727 h 702727"/>
              <a:gd name="connsiteX3" fmla="*/ 176126 w 915864"/>
              <a:gd name="connsiteY3" fmla="*/ 702727 h 702727"/>
              <a:gd name="connsiteX4" fmla="*/ 175195 w 915864"/>
              <a:gd name="connsiteY4" fmla="*/ 702179 h 702727"/>
              <a:gd name="connsiteX5" fmla="*/ 45222 w 915864"/>
              <a:gd name="connsiteY5" fmla="*/ 592499 h 702727"/>
              <a:gd name="connsiteX6" fmla="*/ 0 w 915864"/>
              <a:gd name="connsiteY6" fmla="*/ 531614 h 702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5864" h="702727">
                <a:moveTo>
                  <a:pt x="0" y="0"/>
                </a:moveTo>
                <a:lnTo>
                  <a:pt x="915864" y="0"/>
                </a:lnTo>
                <a:lnTo>
                  <a:pt x="915864" y="702727"/>
                </a:lnTo>
                <a:lnTo>
                  <a:pt x="176126" y="702727"/>
                </a:lnTo>
                <a:lnTo>
                  <a:pt x="175195" y="702179"/>
                </a:lnTo>
                <a:cubicBezTo>
                  <a:pt x="126139" y="669596"/>
                  <a:pt x="82453" y="632772"/>
                  <a:pt x="45222" y="592499"/>
                </a:cubicBezTo>
                <a:lnTo>
                  <a:pt x="0" y="531614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A9BD01A-0D38-48EA-98E5-BB66386F3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8277514" y="1071807"/>
            <a:ext cx="866486" cy="12300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EAF418-C932-6E05-3B83-D685DA9E6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1" y="439924"/>
            <a:ext cx="7773338" cy="143793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5.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Recommendation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F8EFE-DACD-CC69-0BF2-CC92A7656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0" y="2705878"/>
            <a:ext cx="7772870" cy="3085322"/>
          </a:xfrm>
        </p:spPr>
        <p:txBody>
          <a:bodyPr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1. Onboarding &amp; Induction Training</a:t>
            </a:r>
          </a:p>
          <a:p>
            <a:pPr marL="0" indent="0">
              <a:buNone/>
            </a:pPr>
            <a:r>
              <a:rPr lang="en-GB" dirty="0"/>
              <a:t> Ensure new employees understand their role, BrightWave’s culture, and career pathways.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Key  Components:</a:t>
            </a:r>
          </a:p>
          <a:p>
            <a:r>
              <a:rPr lang="en-GB" dirty="0"/>
              <a:t>Welcome to BrightWave: company mission, values, and service expectations.</a:t>
            </a:r>
          </a:p>
          <a:p>
            <a:r>
              <a:rPr lang="en-GB" dirty="0"/>
              <a:t>Role Specific technical induction </a:t>
            </a:r>
          </a:p>
          <a:p>
            <a:r>
              <a:rPr lang="en-GB" dirty="0"/>
              <a:t>Health &amp; safety,  and compliance training.</a:t>
            </a:r>
          </a:p>
          <a:p>
            <a:r>
              <a:rPr lang="en-GB" dirty="0"/>
              <a:t>Introduction to career pathways and development opportunities.</a:t>
            </a:r>
          </a:p>
          <a:p>
            <a:r>
              <a:rPr lang="en-GB" dirty="0"/>
              <a:t>Buddy or mentor system for first 3 months</a:t>
            </a:r>
          </a:p>
        </p:txBody>
      </p:sp>
    </p:spTree>
    <p:extLst>
      <p:ext uri="{BB962C8B-B14F-4D97-AF65-F5344CB8AC3E}">
        <p14:creationId xmlns:p14="http://schemas.microsoft.com/office/powerpoint/2010/main" val="32301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1C0F6D-5AB0-457D-A2E5-4B8E77E39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56A97F-536A-4D70-BE3C-46ED7477A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8F27DD5-AB09-4348-AEAE-38DD5BF3B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284159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AE9AE-A196-1DB5-C9A9-93B09139E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43466"/>
            <a:ext cx="2564088" cy="4308475"/>
          </a:xfrm>
        </p:spPr>
        <p:txBody>
          <a:bodyPr anchor="t">
            <a:normAutofit/>
          </a:bodyPr>
          <a:lstStyle/>
          <a:p>
            <a:pPr algn="l"/>
            <a:r>
              <a:rPr lang="en-GB" sz="3800"/>
              <a:t>2.</a:t>
            </a:r>
            <a:r>
              <a:rPr lang="en-GB" sz="3800" b="1"/>
              <a:t> Wellbeing &amp; Resilience Training</a:t>
            </a:r>
            <a:endParaRPr lang="en-US" sz="3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4EEF4-2735-A28C-7C42-5095E6F78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1" y="643466"/>
            <a:ext cx="4967479" cy="430847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600" b="1"/>
          </a:p>
          <a:p>
            <a:pPr marL="0" indent="0">
              <a:lnSpc>
                <a:spcPct val="110000"/>
              </a:lnSpc>
              <a:buNone/>
            </a:pPr>
            <a:r>
              <a:rPr lang="en-GB" sz="1600"/>
              <a:t>Objective: Support employee wellbeing and reduce burnout, particularly for frontline staff.</a:t>
            </a:r>
            <a:br>
              <a:rPr lang="en-GB" sz="1600"/>
            </a:br>
            <a:endParaRPr lang="en-GB" sz="1600"/>
          </a:p>
          <a:p>
            <a:pPr>
              <a:lnSpc>
                <a:spcPct val="110000"/>
              </a:lnSpc>
            </a:pPr>
            <a:r>
              <a:rPr lang="en-GB" sz="1600"/>
              <a:t>Programmes:</a:t>
            </a:r>
          </a:p>
          <a:p>
            <a:pPr>
              <a:lnSpc>
                <a:spcPct val="110000"/>
              </a:lnSpc>
            </a:pPr>
            <a:r>
              <a:rPr lang="en-GB" sz="1600"/>
              <a:t>Stress management and resilience workshops.</a:t>
            </a:r>
          </a:p>
          <a:p>
            <a:pPr>
              <a:lnSpc>
                <a:spcPct val="110000"/>
              </a:lnSpc>
            </a:pPr>
            <a:r>
              <a:rPr lang="en-GB" sz="1600"/>
              <a:t>Flexible working awareness and personal wellbeing sessions.</a:t>
            </a:r>
          </a:p>
          <a:p>
            <a:pPr>
              <a:lnSpc>
                <a:spcPct val="110000"/>
              </a:lnSpc>
            </a:pPr>
            <a:r>
              <a:rPr lang="en-GB" sz="1600"/>
              <a:t>Training managers to recognise wellbeing concerns and signpost support.</a:t>
            </a:r>
          </a:p>
          <a:p>
            <a:pPr>
              <a:lnSpc>
                <a:spcPct val="110000"/>
              </a:lnSpc>
            </a:pPr>
            <a:r>
              <a:rPr lang="en-GB" sz="1600"/>
              <a:t>Reference: CIPD, Health, Wellbeing and Inclusion at Work (</a:t>
            </a:r>
            <a:r>
              <a:rPr lang="en-GB" sz="1600">
                <a:hlinkClick r:id="rId2"/>
              </a:rPr>
              <a:t>cipd.org</a:t>
            </a:r>
            <a:r>
              <a:rPr lang="en-GB" sz="1600"/>
              <a:t>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22BA091-022A-4EB4-BBA0-0309BF5F9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87"/>
          <a:stretch/>
        </p:blipFill>
        <p:spPr>
          <a:xfrm>
            <a:off x="0" y="5430644"/>
            <a:ext cx="9144000" cy="142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499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585039-CDA7-4B76-B013-776F970D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38" y="0"/>
            <a:ext cx="913036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53D942-8031-42E8-88B4-E03A710E8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FD07472-970F-49B5-8994-ADEAA3148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447800" cy="6858002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2869BAE-8EC0-4D16-ACB8-F0CBFDD90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13638" y="4822361"/>
            <a:ext cx="1433926" cy="20356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524A7AE-FFF7-4F70-9AEA-01A5DFF77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96" t="75007" r="30510"/>
          <a:stretch/>
        </p:blipFill>
        <p:spPr>
          <a:xfrm>
            <a:off x="223391" y="5471958"/>
            <a:ext cx="667411" cy="638482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FBBC0-5B5E-8507-DF7B-C077FD0D0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364" y="1950440"/>
            <a:ext cx="6324835" cy="3840760"/>
          </a:xfrm>
        </p:spPr>
        <p:txBody>
          <a:bodyPr anchor="ctr">
            <a:normAutofit/>
          </a:bodyPr>
          <a:lstStyle/>
          <a:p>
            <a:r>
              <a:rPr lang="en-GB" dirty="0"/>
              <a:t>Short courses in specialist skills </a:t>
            </a:r>
          </a:p>
          <a:p>
            <a:r>
              <a:rPr lang="en-GB" dirty="0"/>
              <a:t>Workshops on teamwork, communication, and customer service.</a:t>
            </a:r>
          </a:p>
          <a:p>
            <a:r>
              <a:rPr lang="en-GB" dirty="0"/>
              <a:t>Opportunities for promotion </a:t>
            </a:r>
          </a:p>
          <a:p>
            <a:r>
              <a:rPr lang="en-GB" dirty="0"/>
              <a:t>Certification programs (CIPD, vocational qualifications) for internal progression.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B4311-DB74-CB96-94F7-CC14252CD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364" y="643467"/>
            <a:ext cx="6325304" cy="1306972"/>
          </a:xfrm>
        </p:spPr>
        <p:txBody>
          <a:bodyPr>
            <a:normAutofit/>
          </a:bodyPr>
          <a:lstStyle/>
          <a:p>
            <a:r>
              <a:rPr lang="en-GB" sz="2900" b="1"/>
              <a:t>3. Continuous Professional Development for Staff</a:t>
            </a:r>
            <a:br>
              <a:rPr lang="en-GB" sz="2900" b="1"/>
            </a:br>
            <a:endParaRPr lang="en-US" sz="2900"/>
          </a:p>
        </p:txBody>
      </p:sp>
    </p:spTree>
    <p:extLst>
      <p:ext uri="{BB962C8B-B14F-4D97-AF65-F5344CB8AC3E}">
        <p14:creationId xmlns:p14="http://schemas.microsoft.com/office/powerpoint/2010/main" val="1063978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7155C6E-91BF-431D-9052-685726DFE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9B92EA-70A3-4CD0-A35F-D144D7F0F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C231839-2081-E971-136E-B12A25B594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9450531"/>
              </p:ext>
            </p:extLst>
          </p:nvPr>
        </p:nvGraphicFramePr>
        <p:xfrm>
          <a:off x="482600" y="1159851"/>
          <a:ext cx="8178801" cy="4538299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1107038">
                  <a:extLst>
                    <a:ext uri="{9D8B030D-6E8A-4147-A177-3AD203B41FA5}">
                      <a16:colId xmlns:a16="http://schemas.microsoft.com/office/drawing/2014/main" val="412566148"/>
                    </a:ext>
                  </a:extLst>
                </a:gridCol>
                <a:gridCol w="3556145">
                  <a:extLst>
                    <a:ext uri="{9D8B030D-6E8A-4147-A177-3AD203B41FA5}">
                      <a16:colId xmlns:a16="http://schemas.microsoft.com/office/drawing/2014/main" val="2520653703"/>
                    </a:ext>
                  </a:extLst>
                </a:gridCol>
                <a:gridCol w="3515618">
                  <a:extLst>
                    <a:ext uri="{9D8B030D-6E8A-4147-A177-3AD203B41FA5}">
                      <a16:colId xmlns:a16="http://schemas.microsoft.com/office/drawing/2014/main" val="1289422535"/>
                    </a:ext>
                  </a:extLst>
                </a:gridCol>
              </a:tblGrid>
              <a:tr h="51554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7052" marR="87052" marT="43526" marB="11606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 Actions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Milestones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947535"/>
                  </a:ext>
                </a:extLst>
              </a:tr>
              <a:tr h="1444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7052" marR="87052" marT="43526" marB="11606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Manager training, new values, performance pilot, onboarding setup, HR data collection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First trained managers, completed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6341871"/>
                  </a:ext>
                </a:extLst>
              </a:tr>
              <a:tr h="1444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L="87052" marR="87052" marT="43526" marB="11606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Roll out performance management, employee voice, career pathways, recognition initiatives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Engagement scores rise, turnover stabilises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8113399"/>
                  </a:ext>
                </a:extLst>
              </a:tr>
              <a:tr h="11345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L="87052" marR="87052" marT="43526" marB="11606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culture change, evaluate impact, continuous improvement</a:t>
                      </a: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7052" marR="87052" marT="43526" marB="1160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01832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0939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ck and calendar on table">
            <a:extLst>
              <a:ext uri="{FF2B5EF4-FFF2-40B4-BE49-F238E27FC236}">
                <a16:creationId xmlns:a16="http://schemas.microsoft.com/office/drawing/2014/main" id="{04B942DE-9CCB-6CE9-2148-91C49D7AFC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0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78669" y="819150"/>
            <a:ext cx="7528204" cy="4972049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E6655-7819-71BD-DB32-920D672B7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7761" y="2367093"/>
            <a:ext cx="7010019" cy="3090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cap="none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Thank you for your time here today. </a:t>
            </a:r>
          </a:p>
          <a:p>
            <a:pPr marL="0" indent="0">
              <a:buNone/>
            </a:pPr>
            <a:endParaRPr lang="en-GB" cap="none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cap="none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Any questions are welcome </a:t>
            </a:r>
            <a:endParaRPr lang="en-US" cap="none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0361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2081EA-7107-46FA-A893-B15086A74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D8889DF-D030-4BCD-9797-4BBD1986C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C8A3CF-7A8E-C08E-DFCB-94BAA08B6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3058" y="643468"/>
            <a:ext cx="2565611" cy="5130046"/>
          </a:xfrm>
        </p:spPr>
        <p:txBody>
          <a:bodyPr anchor="b">
            <a:normAutofit/>
          </a:bodyPr>
          <a:lstStyle/>
          <a:p>
            <a:pPr algn="l"/>
            <a:r>
              <a:rPr lang="en-GB" sz="350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</a:t>
            </a:r>
            <a:endParaRPr lang="en-US" sz="3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B90AAC6-3A34-695C-E466-D7C884F85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643467"/>
            <a:ext cx="4965661" cy="5130046"/>
          </a:xfrm>
        </p:spPr>
        <p:txBody>
          <a:bodyPr anchor="ctr">
            <a:normAutofit/>
          </a:bodyPr>
          <a:lstStyle/>
          <a:p>
            <a:r>
              <a:rPr lang="en-GB" dirty="0"/>
              <a:t>CIPD, Effective Performance Management: Guide for HR Professionals, 2024 </a:t>
            </a:r>
            <a:r>
              <a:rPr lang="en-GB" dirty="0" err="1">
                <a:hlinkClick r:id="rId4"/>
              </a:rPr>
              <a:t>cipd.org</a:t>
            </a:r>
            <a:endParaRPr lang="en-GB" dirty="0"/>
          </a:p>
          <a:p>
            <a:r>
              <a:rPr lang="en-GB" dirty="0"/>
              <a:t>CIPD, Organisational Culture and How to Improve It, 2024. </a:t>
            </a:r>
            <a:r>
              <a:rPr lang="en-GB" dirty="0" err="1">
                <a:hlinkClick r:id="rId5"/>
              </a:rPr>
              <a:t>cipd.org</a:t>
            </a:r>
            <a:endParaRPr lang="en-GB" dirty="0"/>
          </a:p>
          <a:p>
            <a:r>
              <a:rPr lang="en-GB" dirty="0"/>
              <a:t>CIPD, Effective Performance Management, 2024. </a:t>
            </a:r>
            <a:r>
              <a:rPr lang="en-GB" dirty="0" err="1">
                <a:hlinkClick r:id="rId4"/>
              </a:rPr>
              <a:t>cipd.org</a:t>
            </a:r>
            <a:endParaRPr lang="en-GB" dirty="0"/>
          </a:p>
          <a:p>
            <a:r>
              <a:rPr lang="en-GB" dirty="0"/>
              <a:t>CIPD, Flexible &amp; Hybrid Working, 2024 </a:t>
            </a:r>
            <a:r>
              <a:rPr lang="en-GB" dirty="0" err="1">
                <a:hlinkClick r:id="rId6"/>
              </a:rPr>
              <a:t>prod.cipd.org</a:t>
            </a:r>
            <a:endParaRPr lang="en-GB" dirty="0"/>
          </a:p>
          <a:p>
            <a:r>
              <a:rPr lang="en-GB" dirty="0"/>
              <a:t>CIPD, Induction and Onboarding Best Practice (</a:t>
            </a:r>
            <a:r>
              <a:rPr lang="en-GB" dirty="0" err="1">
                <a:hlinkClick r:id="rId7"/>
              </a:rPr>
              <a:t>cipd.org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27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13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Droplet</vt:lpstr>
      <vt:lpstr>    Future People Management Strategy for BrightWave Services Ltd     </vt:lpstr>
      <vt:lpstr>Contents page </vt:lpstr>
      <vt:lpstr> 1. Current Challenges </vt:lpstr>
      <vt:lpstr>2. Performance Management </vt:lpstr>
      <vt:lpstr>3.Manager Skills  </vt:lpstr>
      <vt:lpstr>4. Shifting cultural change</vt:lpstr>
      <vt:lpstr>PowerPoint Presentation</vt:lpstr>
      <vt:lpstr>5. Recommendation</vt:lpstr>
      <vt:lpstr>2. Wellbeing &amp; Resilience Training</vt:lpstr>
      <vt:lpstr>3. Continuous Professional Development for Staff 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People Management Strategy for BrightWave Services Ltd   </dc:title>
  <dc:creator>Jemeka Rule</dc:creator>
  <cp:lastModifiedBy>Jemeka Rule</cp:lastModifiedBy>
  <cp:revision>2</cp:revision>
  <dcterms:created xsi:type="dcterms:W3CDTF">2025-12-01T07:49:11Z</dcterms:created>
  <dcterms:modified xsi:type="dcterms:W3CDTF">2025-12-01T11:33:37Z</dcterms:modified>
</cp:coreProperties>
</file>