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5"/>
  </p:notesMasterIdLst>
  <p:sldIdLst>
    <p:sldId id="257" r:id="rId5"/>
    <p:sldId id="307" r:id="rId6"/>
    <p:sldId id="256" r:id="rId7"/>
    <p:sldId id="308" r:id="rId8"/>
    <p:sldId id="258" r:id="rId9"/>
    <p:sldId id="259" r:id="rId10"/>
    <p:sldId id="260" r:id="rId11"/>
    <p:sldId id="261" r:id="rId12"/>
    <p:sldId id="262" r:id="rId13"/>
    <p:sldId id="263" r:id="rId14"/>
    <p:sldId id="264" r:id="rId15"/>
    <p:sldId id="265" r:id="rId16"/>
    <p:sldId id="266" r:id="rId17"/>
    <p:sldId id="267" r:id="rId18"/>
    <p:sldId id="328" r:id="rId19"/>
    <p:sldId id="330" r:id="rId20"/>
    <p:sldId id="331" r:id="rId21"/>
    <p:sldId id="269" r:id="rId22"/>
    <p:sldId id="270" r:id="rId23"/>
    <p:sldId id="271" r:id="rId24"/>
    <p:sldId id="272" r:id="rId25"/>
    <p:sldId id="273" r:id="rId26"/>
    <p:sldId id="274" r:id="rId27"/>
    <p:sldId id="275" r:id="rId28"/>
    <p:sldId id="276" r:id="rId29"/>
    <p:sldId id="277" r:id="rId30"/>
    <p:sldId id="332" r:id="rId31"/>
    <p:sldId id="279" r:id="rId32"/>
    <p:sldId id="280" r:id="rId33"/>
    <p:sldId id="281" r:id="rId34"/>
    <p:sldId id="333" r:id="rId35"/>
    <p:sldId id="334" r:id="rId36"/>
    <p:sldId id="335" r:id="rId37"/>
    <p:sldId id="315" r:id="rId38"/>
    <p:sldId id="316" r:id="rId39"/>
    <p:sldId id="317" r:id="rId40"/>
    <p:sldId id="318" r:id="rId41"/>
    <p:sldId id="309" r:id="rId42"/>
    <p:sldId id="320" r:id="rId43"/>
    <p:sldId id="321" r:id="rId44"/>
    <p:sldId id="314" r:id="rId45"/>
    <p:sldId id="313" r:id="rId46"/>
    <p:sldId id="310" r:id="rId47"/>
    <p:sldId id="322" r:id="rId48"/>
    <p:sldId id="327" r:id="rId49"/>
    <p:sldId id="326" r:id="rId50"/>
    <p:sldId id="323" r:id="rId51"/>
    <p:sldId id="324" r:id="rId52"/>
    <p:sldId id="325" r:id="rId53"/>
    <p:sldId id="336" r:id="rId54"/>
    <p:sldId id="337" r:id="rId55"/>
    <p:sldId id="338" r:id="rId56"/>
    <p:sldId id="339" r:id="rId57"/>
    <p:sldId id="340" r:id="rId58"/>
    <p:sldId id="341" r:id="rId59"/>
    <p:sldId id="342" r:id="rId60"/>
    <p:sldId id="343" r:id="rId61"/>
    <p:sldId id="344" r:id="rId62"/>
    <p:sldId id="345" r:id="rId63"/>
    <p:sldId id="346" r:id="rId6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EBE889-7CB8-43F4-AC1A-22548A6BD9ED}" type="doc">
      <dgm:prSet loTypeId="urn:microsoft.com/office/officeart/2005/8/layout/cycle1" loCatId="cycle" qsTypeId="urn:microsoft.com/office/officeart/2005/8/quickstyle/simple1" qsCatId="simple" csTypeId="urn:microsoft.com/office/officeart/2005/8/colors/accent1_2" csCatId="accent1"/>
      <dgm:spPr/>
      <dgm:t>
        <a:bodyPr/>
        <a:lstStyle/>
        <a:p>
          <a:endParaRPr lang="en-US"/>
        </a:p>
      </dgm:t>
    </dgm:pt>
    <dgm:pt modelId="{FAFB1F9A-83B1-4867-998B-A07AEC038742}">
      <dgm:prSet/>
      <dgm:spPr/>
      <dgm:t>
        <a:bodyPr/>
        <a:lstStyle/>
        <a:p>
          <a:r>
            <a:rPr lang="en-GB"/>
            <a:t>Phase 5: Implementation Strategy</a:t>
          </a:r>
          <a:endParaRPr lang="en-US"/>
        </a:p>
      </dgm:t>
    </dgm:pt>
    <dgm:pt modelId="{D60C756D-ECB3-42A3-B63A-F53C74BAF94A}" type="parTrans" cxnId="{234F6D27-39EF-4791-B7A5-FE0E5F83277B}">
      <dgm:prSet/>
      <dgm:spPr/>
      <dgm:t>
        <a:bodyPr/>
        <a:lstStyle/>
        <a:p>
          <a:endParaRPr lang="en-US"/>
        </a:p>
      </dgm:t>
    </dgm:pt>
    <dgm:pt modelId="{A13800C0-801F-4C16-9BCB-C26193C5D8F5}" type="sibTrans" cxnId="{234F6D27-39EF-4791-B7A5-FE0E5F83277B}">
      <dgm:prSet/>
      <dgm:spPr/>
      <dgm:t>
        <a:bodyPr/>
        <a:lstStyle/>
        <a:p>
          <a:endParaRPr lang="en-US"/>
        </a:p>
      </dgm:t>
    </dgm:pt>
    <dgm:pt modelId="{4524A233-A34C-472C-BEE9-30C51F19788B}">
      <dgm:prSet/>
      <dgm:spPr/>
      <dgm:t>
        <a:bodyPr/>
        <a:lstStyle/>
        <a:p>
          <a:r>
            <a:rPr lang="en-US"/>
            <a:t>Phased roll-out approach:</a:t>
          </a:r>
        </a:p>
      </dgm:t>
    </dgm:pt>
    <dgm:pt modelId="{61220E98-541C-431C-BB9D-7B137A6A4F3C}" type="parTrans" cxnId="{57E82DE4-8A49-4729-8E9A-EFB01A6E7428}">
      <dgm:prSet/>
      <dgm:spPr/>
      <dgm:t>
        <a:bodyPr/>
        <a:lstStyle/>
        <a:p>
          <a:endParaRPr lang="en-US"/>
        </a:p>
      </dgm:t>
    </dgm:pt>
    <dgm:pt modelId="{69C67069-D1F6-4064-8984-1F317688E0E1}" type="sibTrans" cxnId="{57E82DE4-8A49-4729-8E9A-EFB01A6E7428}">
      <dgm:prSet/>
      <dgm:spPr/>
      <dgm:t>
        <a:bodyPr/>
        <a:lstStyle/>
        <a:p>
          <a:endParaRPr lang="en-US"/>
        </a:p>
      </dgm:t>
    </dgm:pt>
    <dgm:pt modelId="{F042F27A-56AB-4F2D-8037-6299B6D423E3}">
      <dgm:prSet/>
      <dgm:spPr/>
      <dgm:t>
        <a:bodyPr/>
        <a:lstStyle/>
        <a:p>
          <a:r>
            <a:rPr lang="en-US"/>
            <a:t>Pilot with first-year students</a:t>
          </a:r>
        </a:p>
      </dgm:t>
    </dgm:pt>
    <dgm:pt modelId="{6F142200-D744-41D3-BDC7-EC9F597D1B5D}" type="parTrans" cxnId="{30D21AA2-C438-4B35-A36B-4D20CF7CF7D3}">
      <dgm:prSet/>
      <dgm:spPr/>
      <dgm:t>
        <a:bodyPr/>
        <a:lstStyle/>
        <a:p>
          <a:endParaRPr lang="en-US"/>
        </a:p>
      </dgm:t>
    </dgm:pt>
    <dgm:pt modelId="{3EFBE653-CC21-44F1-82ED-ECB08077126A}" type="sibTrans" cxnId="{30D21AA2-C438-4B35-A36B-4D20CF7CF7D3}">
      <dgm:prSet/>
      <dgm:spPr/>
      <dgm:t>
        <a:bodyPr/>
        <a:lstStyle/>
        <a:p>
          <a:endParaRPr lang="en-US"/>
        </a:p>
      </dgm:t>
    </dgm:pt>
    <dgm:pt modelId="{16BD13A9-C13C-4CAC-B995-DB6A0A7C724C}">
      <dgm:prSet/>
      <dgm:spPr/>
      <dgm:t>
        <a:bodyPr/>
        <a:lstStyle/>
        <a:p>
          <a:r>
            <a:rPr lang="en-US"/>
            <a:t>Collect engagement and feedback data</a:t>
          </a:r>
        </a:p>
      </dgm:t>
    </dgm:pt>
    <dgm:pt modelId="{16925AA3-B3D4-47A9-90BA-AA7B5E2A81A2}" type="parTrans" cxnId="{6BDFBE5E-2DD3-4380-940E-59008D9B2536}">
      <dgm:prSet/>
      <dgm:spPr/>
      <dgm:t>
        <a:bodyPr/>
        <a:lstStyle/>
        <a:p>
          <a:endParaRPr lang="en-US"/>
        </a:p>
      </dgm:t>
    </dgm:pt>
    <dgm:pt modelId="{D6794A01-8888-4777-86A2-9CAF5B40EEF3}" type="sibTrans" cxnId="{6BDFBE5E-2DD3-4380-940E-59008D9B2536}">
      <dgm:prSet/>
      <dgm:spPr/>
      <dgm:t>
        <a:bodyPr/>
        <a:lstStyle/>
        <a:p>
          <a:endParaRPr lang="en-US"/>
        </a:p>
      </dgm:t>
    </dgm:pt>
    <dgm:pt modelId="{1A5F115A-C9B2-4585-8A89-34011BCE498A}">
      <dgm:prSet/>
      <dgm:spPr/>
      <dgm:t>
        <a:bodyPr/>
        <a:lstStyle/>
        <a:p>
          <a:r>
            <a:rPr lang="en-US"/>
            <a:t>Refine digital content</a:t>
          </a:r>
        </a:p>
      </dgm:t>
    </dgm:pt>
    <dgm:pt modelId="{04179C65-076F-4C37-ACD9-D46F611E6383}" type="parTrans" cxnId="{D2BD50AA-DC47-49B8-84BB-96F762009D7D}">
      <dgm:prSet/>
      <dgm:spPr/>
      <dgm:t>
        <a:bodyPr/>
        <a:lstStyle/>
        <a:p>
          <a:endParaRPr lang="en-US"/>
        </a:p>
      </dgm:t>
    </dgm:pt>
    <dgm:pt modelId="{E57C4F5F-1E78-489A-B608-095C8ED83AD6}" type="sibTrans" cxnId="{D2BD50AA-DC47-49B8-84BB-96F762009D7D}">
      <dgm:prSet/>
      <dgm:spPr/>
      <dgm:t>
        <a:bodyPr/>
        <a:lstStyle/>
        <a:p>
          <a:endParaRPr lang="en-US"/>
        </a:p>
      </dgm:t>
    </dgm:pt>
    <dgm:pt modelId="{B213A977-82EB-4661-BC7A-369B1899EAB3}">
      <dgm:prSet/>
      <dgm:spPr/>
      <dgm:t>
        <a:bodyPr/>
        <a:lstStyle/>
        <a:p>
          <a:r>
            <a:rPr lang="en-US"/>
            <a:t>University-wide launch</a:t>
          </a:r>
        </a:p>
      </dgm:t>
    </dgm:pt>
    <dgm:pt modelId="{3B5A43FF-8678-44AB-AA4D-EE0506A54F4E}" type="parTrans" cxnId="{70CC3998-74B3-4A9D-92DE-05D3BFEAB93A}">
      <dgm:prSet/>
      <dgm:spPr/>
      <dgm:t>
        <a:bodyPr/>
        <a:lstStyle/>
        <a:p>
          <a:endParaRPr lang="en-US"/>
        </a:p>
      </dgm:t>
    </dgm:pt>
    <dgm:pt modelId="{B6189EFA-4660-4E73-BF64-64309423AF2F}" type="sibTrans" cxnId="{70CC3998-74B3-4A9D-92DE-05D3BFEAB93A}">
      <dgm:prSet/>
      <dgm:spPr/>
      <dgm:t>
        <a:bodyPr/>
        <a:lstStyle/>
        <a:p>
          <a:endParaRPr lang="en-US"/>
        </a:p>
      </dgm:t>
    </dgm:pt>
    <dgm:pt modelId="{CE734481-20F1-44E7-B826-0251A84B86BC}" type="pres">
      <dgm:prSet presAssocID="{5AEBE889-7CB8-43F4-AC1A-22548A6BD9ED}" presName="cycle" presStyleCnt="0">
        <dgm:presLayoutVars>
          <dgm:dir/>
          <dgm:resizeHandles val="exact"/>
        </dgm:presLayoutVars>
      </dgm:prSet>
      <dgm:spPr/>
    </dgm:pt>
    <dgm:pt modelId="{9DECB01A-1D9B-4D4D-8B94-90528932E8FF}" type="pres">
      <dgm:prSet presAssocID="{FAFB1F9A-83B1-4867-998B-A07AEC038742}" presName="dummy" presStyleCnt="0"/>
      <dgm:spPr/>
    </dgm:pt>
    <dgm:pt modelId="{100A9E51-0985-4D25-9DC6-07BA32119CF1}" type="pres">
      <dgm:prSet presAssocID="{FAFB1F9A-83B1-4867-998B-A07AEC038742}" presName="node" presStyleLbl="revTx" presStyleIdx="0" presStyleCnt="6">
        <dgm:presLayoutVars>
          <dgm:bulletEnabled val="1"/>
        </dgm:presLayoutVars>
      </dgm:prSet>
      <dgm:spPr/>
    </dgm:pt>
    <dgm:pt modelId="{F27CB61F-7ECF-4A93-9D41-0279ABDFA3FA}" type="pres">
      <dgm:prSet presAssocID="{A13800C0-801F-4C16-9BCB-C26193C5D8F5}" presName="sibTrans" presStyleLbl="node1" presStyleIdx="0" presStyleCnt="6"/>
      <dgm:spPr/>
    </dgm:pt>
    <dgm:pt modelId="{43AE91D3-2F1C-4F08-B43D-BBD47B5422FE}" type="pres">
      <dgm:prSet presAssocID="{4524A233-A34C-472C-BEE9-30C51F19788B}" presName="dummy" presStyleCnt="0"/>
      <dgm:spPr/>
    </dgm:pt>
    <dgm:pt modelId="{EA4C9699-C8FF-4B8C-B74A-2F65B614A147}" type="pres">
      <dgm:prSet presAssocID="{4524A233-A34C-472C-BEE9-30C51F19788B}" presName="node" presStyleLbl="revTx" presStyleIdx="1" presStyleCnt="6">
        <dgm:presLayoutVars>
          <dgm:bulletEnabled val="1"/>
        </dgm:presLayoutVars>
      </dgm:prSet>
      <dgm:spPr/>
    </dgm:pt>
    <dgm:pt modelId="{4FAEBB53-AD85-45E4-AD4A-08ACBFF6BB70}" type="pres">
      <dgm:prSet presAssocID="{69C67069-D1F6-4064-8984-1F317688E0E1}" presName="sibTrans" presStyleLbl="node1" presStyleIdx="1" presStyleCnt="6"/>
      <dgm:spPr/>
    </dgm:pt>
    <dgm:pt modelId="{033E0F30-22FC-466B-967B-6F6559D438A7}" type="pres">
      <dgm:prSet presAssocID="{F042F27A-56AB-4F2D-8037-6299B6D423E3}" presName="dummy" presStyleCnt="0"/>
      <dgm:spPr/>
    </dgm:pt>
    <dgm:pt modelId="{B9B00AFD-3724-480F-B0AE-3F1EB748941C}" type="pres">
      <dgm:prSet presAssocID="{F042F27A-56AB-4F2D-8037-6299B6D423E3}" presName="node" presStyleLbl="revTx" presStyleIdx="2" presStyleCnt="6">
        <dgm:presLayoutVars>
          <dgm:bulletEnabled val="1"/>
        </dgm:presLayoutVars>
      </dgm:prSet>
      <dgm:spPr/>
    </dgm:pt>
    <dgm:pt modelId="{323B5648-343E-4440-A3C4-36F6F64B2A5E}" type="pres">
      <dgm:prSet presAssocID="{3EFBE653-CC21-44F1-82ED-ECB08077126A}" presName="sibTrans" presStyleLbl="node1" presStyleIdx="2" presStyleCnt="6"/>
      <dgm:spPr/>
    </dgm:pt>
    <dgm:pt modelId="{79863B33-D12E-402D-AC4B-5AFB6EB54B5F}" type="pres">
      <dgm:prSet presAssocID="{16BD13A9-C13C-4CAC-B995-DB6A0A7C724C}" presName="dummy" presStyleCnt="0"/>
      <dgm:spPr/>
    </dgm:pt>
    <dgm:pt modelId="{1AE34C49-D0ED-475C-ACA4-E7CE8FAD5EC9}" type="pres">
      <dgm:prSet presAssocID="{16BD13A9-C13C-4CAC-B995-DB6A0A7C724C}" presName="node" presStyleLbl="revTx" presStyleIdx="3" presStyleCnt="6">
        <dgm:presLayoutVars>
          <dgm:bulletEnabled val="1"/>
        </dgm:presLayoutVars>
      </dgm:prSet>
      <dgm:spPr/>
    </dgm:pt>
    <dgm:pt modelId="{E451821A-110A-43DF-A6D4-DDD73C8D2766}" type="pres">
      <dgm:prSet presAssocID="{D6794A01-8888-4777-86A2-9CAF5B40EEF3}" presName="sibTrans" presStyleLbl="node1" presStyleIdx="3" presStyleCnt="6"/>
      <dgm:spPr/>
    </dgm:pt>
    <dgm:pt modelId="{9666CE71-D410-4F7E-A95F-1DE38F793BF5}" type="pres">
      <dgm:prSet presAssocID="{1A5F115A-C9B2-4585-8A89-34011BCE498A}" presName="dummy" presStyleCnt="0"/>
      <dgm:spPr/>
    </dgm:pt>
    <dgm:pt modelId="{CDFD98F0-3DCC-4476-918F-3199B2EAE0A7}" type="pres">
      <dgm:prSet presAssocID="{1A5F115A-C9B2-4585-8A89-34011BCE498A}" presName="node" presStyleLbl="revTx" presStyleIdx="4" presStyleCnt="6">
        <dgm:presLayoutVars>
          <dgm:bulletEnabled val="1"/>
        </dgm:presLayoutVars>
      </dgm:prSet>
      <dgm:spPr/>
    </dgm:pt>
    <dgm:pt modelId="{36BB561A-134C-4F6C-8ABF-45AF598CC548}" type="pres">
      <dgm:prSet presAssocID="{E57C4F5F-1E78-489A-B608-095C8ED83AD6}" presName="sibTrans" presStyleLbl="node1" presStyleIdx="4" presStyleCnt="6"/>
      <dgm:spPr/>
    </dgm:pt>
    <dgm:pt modelId="{0437ADD6-7D60-450C-B357-315D1D06D18E}" type="pres">
      <dgm:prSet presAssocID="{B213A977-82EB-4661-BC7A-369B1899EAB3}" presName="dummy" presStyleCnt="0"/>
      <dgm:spPr/>
    </dgm:pt>
    <dgm:pt modelId="{E81FF106-A3AA-4176-808B-C191513153AE}" type="pres">
      <dgm:prSet presAssocID="{B213A977-82EB-4661-BC7A-369B1899EAB3}" presName="node" presStyleLbl="revTx" presStyleIdx="5" presStyleCnt="6">
        <dgm:presLayoutVars>
          <dgm:bulletEnabled val="1"/>
        </dgm:presLayoutVars>
      </dgm:prSet>
      <dgm:spPr/>
    </dgm:pt>
    <dgm:pt modelId="{4D0B23C2-F0F3-457A-9EBB-09620F8AAEF7}" type="pres">
      <dgm:prSet presAssocID="{B6189EFA-4660-4E73-BF64-64309423AF2F}" presName="sibTrans" presStyleLbl="node1" presStyleIdx="5" presStyleCnt="6"/>
      <dgm:spPr/>
    </dgm:pt>
  </dgm:ptLst>
  <dgm:cxnLst>
    <dgm:cxn modelId="{0CAD280E-2088-4D85-B569-118A27BED790}" type="presOf" srcId="{D6794A01-8888-4777-86A2-9CAF5B40EEF3}" destId="{E451821A-110A-43DF-A6D4-DDD73C8D2766}" srcOrd="0" destOrd="0" presId="urn:microsoft.com/office/officeart/2005/8/layout/cycle1"/>
    <dgm:cxn modelId="{234F6D27-39EF-4791-B7A5-FE0E5F83277B}" srcId="{5AEBE889-7CB8-43F4-AC1A-22548A6BD9ED}" destId="{FAFB1F9A-83B1-4867-998B-A07AEC038742}" srcOrd="0" destOrd="0" parTransId="{D60C756D-ECB3-42A3-B63A-F53C74BAF94A}" sibTransId="{A13800C0-801F-4C16-9BCB-C26193C5D8F5}"/>
    <dgm:cxn modelId="{EFCB974F-EF07-420F-BC8E-94A2A02E4325}" type="presOf" srcId="{A13800C0-801F-4C16-9BCB-C26193C5D8F5}" destId="{F27CB61F-7ECF-4A93-9D41-0279ABDFA3FA}" srcOrd="0" destOrd="0" presId="urn:microsoft.com/office/officeart/2005/8/layout/cycle1"/>
    <dgm:cxn modelId="{6BDFBE5E-2DD3-4380-940E-59008D9B2536}" srcId="{5AEBE889-7CB8-43F4-AC1A-22548A6BD9ED}" destId="{16BD13A9-C13C-4CAC-B995-DB6A0A7C724C}" srcOrd="3" destOrd="0" parTransId="{16925AA3-B3D4-47A9-90BA-AA7B5E2A81A2}" sibTransId="{D6794A01-8888-4777-86A2-9CAF5B40EEF3}"/>
    <dgm:cxn modelId="{339F098E-56C8-4913-882F-D9591A118DFA}" type="presOf" srcId="{B213A977-82EB-4661-BC7A-369B1899EAB3}" destId="{E81FF106-A3AA-4176-808B-C191513153AE}" srcOrd="0" destOrd="0" presId="urn:microsoft.com/office/officeart/2005/8/layout/cycle1"/>
    <dgm:cxn modelId="{8A31A790-8511-4964-90AD-31D9DAA43F67}" type="presOf" srcId="{4524A233-A34C-472C-BEE9-30C51F19788B}" destId="{EA4C9699-C8FF-4B8C-B74A-2F65B614A147}" srcOrd="0" destOrd="0" presId="urn:microsoft.com/office/officeart/2005/8/layout/cycle1"/>
    <dgm:cxn modelId="{70CC3998-74B3-4A9D-92DE-05D3BFEAB93A}" srcId="{5AEBE889-7CB8-43F4-AC1A-22548A6BD9ED}" destId="{B213A977-82EB-4661-BC7A-369B1899EAB3}" srcOrd="5" destOrd="0" parTransId="{3B5A43FF-8678-44AB-AA4D-EE0506A54F4E}" sibTransId="{B6189EFA-4660-4E73-BF64-64309423AF2F}"/>
    <dgm:cxn modelId="{987A4F9E-C2D8-4C95-AF06-046B70A87BF2}" type="presOf" srcId="{69C67069-D1F6-4064-8984-1F317688E0E1}" destId="{4FAEBB53-AD85-45E4-AD4A-08ACBFF6BB70}" srcOrd="0" destOrd="0" presId="urn:microsoft.com/office/officeart/2005/8/layout/cycle1"/>
    <dgm:cxn modelId="{237B269F-42F1-4B04-8968-643782919926}" type="presOf" srcId="{3EFBE653-CC21-44F1-82ED-ECB08077126A}" destId="{323B5648-343E-4440-A3C4-36F6F64B2A5E}" srcOrd="0" destOrd="0" presId="urn:microsoft.com/office/officeart/2005/8/layout/cycle1"/>
    <dgm:cxn modelId="{E9D076A0-4CE7-4F75-A6CB-479FC59E6BA9}" type="presOf" srcId="{5AEBE889-7CB8-43F4-AC1A-22548A6BD9ED}" destId="{CE734481-20F1-44E7-B826-0251A84B86BC}" srcOrd="0" destOrd="0" presId="urn:microsoft.com/office/officeart/2005/8/layout/cycle1"/>
    <dgm:cxn modelId="{30D21AA2-C438-4B35-A36B-4D20CF7CF7D3}" srcId="{5AEBE889-7CB8-43F4-AC1A-22548A6BD9ED}" destId="{F042F27A-56AB-4F2D-8037-6299B6D423E3}" srcOrd="2" destOrd="0" parTransId="{6F142200-D744-41D3-BDC7-EC9F597D1B5D}" sibTransId="{3EFBE653-CC21-44F1-82ED-ECB08077126A}"/>
    <dgm:cxn modelId="{D2BD50AA-DC47-49B8-84BB-96F762009D7D}" srcId="{5AEBE889-7CB8-43F4-AC1A-22548A6BD9ED}" destId="{1A5F115A-C9B2-4585-8A89-34011BCE498A}" srcOrd="4" destOrd="0" parTransId="{04179C65-076F-4C37-ACD9-D46F611E6383}" sibTransId="{E57C4F5F-1E78-489A-B608-095C8ED83AD6}"/>
    <dgm:cxn modelId="{E22CD6AC-6BC2-4DB4-AF82-254E80371DA4}" type="presOf" srcId="{FAFB1F9A-83B1-4867-998B-A07AEC038742}" destId="{100A9E51-0985-4D25-9DC6-07BA32119CF1}" srcOrd="0" destOrd="0" presId="urn:microsoft.com/office/officeart/2005/8/layout/cycle1"/>
    <dgm:cxn modelId="{34E68EB0-4D87-4EED-8523-3A5291B62A48}" type="presOf" srcId="{F042F27A-56AB-4F2D-8037-6299B6D423E3}" destId="{B9B00AFD-3724-480F-B0AE-3F1EB748941C}" srcOrd="0" destOrd="0" presId="urn:microsoft.com/office/officeart/2005/8/layout/cycle1"/>
    <dgm:cxn modelId="{D9B4A8C8-F464-402E-BA24-C079433C4056}" type="presOf" srcId="{B6189EFA-4660-4E73-BF64-64309423AF2F}" destId="{4D0B23C2-F0F3-457A-9EBB-09620F8AAEF7}" srcOrd="0" destOrd="0" presId="urn:microsoft.com/office/officeart/2005/8/layout/cycle1"/>
    <dgm:cxn modelId="{1AEA6CCB-514D-4DB8-B25F-964328F57C0F}" type="presOf" srcId="{1A5F115A-C9B2-4585-8A89-34011BCE498A}" destId="{CDFD98F0-3DCC-4476-918F-3199B2EAE0A7}" srcOrd="0" destOrd="0" presId="urn:microsoft.com/office/officeart/2005/8/layout/cycle1"/>
    <dgm:cxn modelId="{8A3EC8D2-FBE4-4935-B3A9-949EC2B5E8E8}" type="presOf" srcId="{16BD13A9-C13C-4CAC-B995-DB6A0A7C724C}" destId="{1AE34C49-D0ED-475C-ACA4-E7CE8FAD5EC9}" srcOrd="0" destOrd="0" presId="urn:microsoft.com/office/officeart/2005/8/layout/cycle1"/>
    <dgm:cxn modelId="{57E82DE4-8A49-4729-8E9A-EFB01A6E7428}" srcId="{5AEBE889-7CB8-43F4-AC1A-22548A6BD9ED}" destId="{4524A233-A34C-472C-BEE9-30C51F19788B}" srcOrd="1" destOrd="0" parTransId="{61220E98-541C-431C-BB9D-7B137A6A4F3C}" sibTransId="{69C67069-D1F6-4064-8984-1F317688E0E1}"/>
    <dgm:cxn modelId="{DEF6DDE7-EDDB-4A2C-95BD-4E4115AE48E2}" type="presOf" srcId="{E57C4F5F-1E78-489A-B608-095C8ED83AD6}" destId="{36BB561A-134C-4F6C-8ABF-45AF598CC548}" srcOrd="0" destOrd="0" presId="urn:microsoft.com/office/officeart/2005/8/layout/cycle1"/>
    <dgm:cxn modelId="{F75168B2-3A8B-49AC-8EBF-CCA3F8D7523C}" type="presParOf" srcId="{CE734481-20F1-44E7-B826-0251A84B86BC}" destId="{9DECB01A-1D9B-4D4D-8B94-90528932E8FF}" srcOrd="0" destOrd="0" presId="urn:microsoft.com/office/officeart/2005/8/layout/cycle1"/>
    <dgm:cxn modelId="{FE207E99-5F9E-4E53-A277-7069EE1BE9AE}" type="presParOf" srcId="{CE734481-20F1-44E7-B826-0251A84B86BC}" destId="{100A9E51-0985-4D25-9DC6-07BA32119CF1}" srcOrd="1" destOrd="0" presId="urn:microsoft.com/office/officeart/2005/8/layout/cycle1"/>
    <dgm:cxn modelId="{7E1691CD-69B3-492D-9A27-56BB968F9B9C}" type="presParOf" srcId="{CE734481-20F1-44E7-B826-0251A84B86BC}" destId="{F27CB61F-7ECF-4A93-9D41-0279ABDFA3FA}" srcOrd="2" destOrd="0" presId="urn:microsoft.com/office/officeart/2005/8/layout/cycle1"/>
    <dgm:cxn modelId="{36C0E789-432A-4235-B256-5EAB841C5E87}" type="presParOf" srcId="{CE734481-20F1-44E7-B826-0251A84B86BC}" destId="{43AE91D3-2F1C-4F08-B43D-BBD47B5422FE}" srcOrd="3" destOrd="0" presId="urn:microsoft.com/office/officeart/2005/8/layout/cycle1"/>
    <dgm:cxn modelId="{67C90BCF-DAD3-4410-B9CE-4749A79D85B5}" type="presParOf" srcId="{CE734481-20F1-44E7-B826-0251A84B86BC}" destId="{EA4C9699-C8FF-4B8C-B74A-2F65B614A147}" srcOrd="4" destOrd="0" presId="urn:microsoft.com/office/officeart/2005/8/layout/cycle1"/>
    <dgm:cxn modelId="{0C8B422F-1BB2-4F6D-BCD0-977A87D757D1}" type="presParOf" srcId="{CE734481-20F1-44E7-B826-0251A84B86BC}" destId="{4FAEBB53-AD85-45E4-AD4A-08ACBFF6BB70}" srcOrd="5" destOrd="0" presId="urn:microsoft.com/office/officeart/2005/8/layout/cycle1"/>
    <dgm:cxn modelId="{8C418CC3-DF08-4976-B440-893C8D8ED5C5}" type="presParOf" srcId="{CE734481-20F1-44E7-B826-0251A84B86BC}" destId="{033E0F30-22FC-466B-967B-6F6559D438A7}" srcOrd="6" destOrd="0" presId="urn:microsoft.com/office/officeart/2005/8/layout/cycle1"/>
    <dgm:cxn modelId="{554EB5FD-1707-4DAC-AFCE-4D30732B87FF}" type="presParOf" srcId="{CE734481-20F1-44E7-B826-0251A84B86BC}" destId="{B9B00AFD-3724-480F-B0AE-3F1EB748941C}" srcOrd="7" destOrd="0" presId="urn:microsoft.com/office/officeart/2005/8/layout/cycle1"/>
    <dgm:cxn modelId="{C33CEE78-1E65-451A-AFAB-CE22885C8043}" type="presParOf" srcId="{CE734481-20F1-44E7-B826-0251A84B86BC}" destId="{323B5648-343E-4440-A3C4-36F6F64B2A5E}" srcOrd="8" destOrd="0" presId="urn:microsoft.com/office/officeart/2005/8/layout/cycle1"/>
    <dgm:cxn modelId="{ED9C7BB8-15E7-4F7F-9FC0-B33A6618F0F2}" type="presParOf" srcId="{CE734481-20F1-44E7-B826-0251A84B86BC}" destId="{79863B33-D12E-402D-AC4B-5AFB6EB54B5F}" srcOrd="9" destOrd="0" presId="urn:microsoft.com/office/officeart/2005/8/layout/cycle1"/>
    <dgm:cxn modelId="{89102F06-1D52-4825-8DAC-EA018F2C0C50}" type="presParOf" srcId="{CE734481-20F1-44E7-B826-0251A84B86BC}" destId="{1AE34C49-D0ED-475C-ACA4-E7CE8FAD5EC9}" srcOrd="10" destOrd="0" presId="urn:microsoft.com/office/officeart/2005/8/layout/cycle1"/>
    <dgm:cxn modelId="{9CB92E92-DEE2-4D38-86DD-0FADAE17DADE}" type="presParOf" srcId="{CE734481-20F1-44E7-B826-0251A84B86BC}" destId="{E451821A-110A-43DF-A6D4-DDD73C8D2766}" srcOrd="11" destOrd="0" presId="urn:microsoft.com/office/officeart/2005/8/layout/cycle1"/>
    <dgm:cxn modelId="{2C9100B2-E4DB-45EC-87E6-D38991B31561}" type="presParOf" srcId="{CE734481-20F1-44E7-B826-0251A84B86BC}" destId="{9666CE71-D410-4F7E-A95F-1DE38F793BF5}" srcOrd="12" destOrd="0" presId="urn:microsoft.com/office/officeart/2005/8/layout/cycle1"/>
    <dgm:cxn modelId="{EC923D1D-688E-4CCE-BAC0-D9C5BACCF8E9}" type="presParOf" srcId="{CE734481-20F1-44E7-B826-0251A84B86BC}" destId="{CDFD98F0-3DCC-4476-918F-3199B2EAE0A7}" srcOrd="13" destOrd="0" presId="urn:microsoft.com/office/officeart/2005/8/layout/cycle1"/>
    <dgm:cxn modelId="{CC58FCB3-03D7-4275-A58A-17E6767265B8}" type="presParOf" srcId="{CE734481-20F1-44E7-B826-0251A84B86BC}" destId="{36BB561A-134C-4F6C-8ABF-45AF598CC548}" srcOrd="14" destOrd="0" presId="urn:microsoft.com/office/officeart/2005/8/layout/cycle1"/>
    <dgm:cxn modelId="{90F0002E-1A6F-48D1-86A8-DBA99DF8FC6A}" type="presParOf" srcId="{CE734481-20F1-44E7-B826-0251A84B86BC}" destId="{0437ADD6-7D60-450C-B357-315D1D06D18E}" srcOrd="15" destOrd="0" presId="urn:microsoft.com/office/officeart/2005/8/layout/cycle1"/>
    <dgm:cxn modelId="{A562980F-2145-4D60-ACF4-3CFEDE31879A}" type="presParOf" srcId="{CE734481-20F1-44E7-B826-0251A84B86BC}" destId="{E81FF106-A3AA-4176-808B-C191513153AE}" srcOrd="16" destOrd="0" presId="urn:microsoft.com/office/officeart/2005/8/layout/cycle1"/>
    <dgm:cxn modelId="{AEF29542-34EF-43A3-A1ED-A2E2F57D0D35}" type="presParOf" srcId="{CE734481-20F1-44E7-B826-0251A84B86BC}" destId="{4D0B23C2-F0F3-457A-9EBB-09620F8AAEF7}" srcOrd="17"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A516E7E-3DB6-4D3B-AC71-3FAA6150E22A}"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CF693570-5285-473B-812C-5DD9EA210ED5}">
      <dgm:prSet/>
      <dgm:spPr/>
      <dgm:t>
        <a:bodyPr/>
        <a:lstStyle/>
        <a:p>
          <a:r>
            <a:rPr lang="en-US"/>
            <a:t>1. App Downloads</a:t>
          </a:r>
        </a:p>
      </dgm:t>
    </dgm:pt>
    <dgm:pt modelId="{557B7C47-9309-42FD-971C-FF5EE52A2B19}" type="parTrans" cxnId="{4853CF48-B1E3-4E7F-88E2-C738A9931286}">
      <dgm:prSet/>
      <dgm:spPr/>
      <dgm:t>
        <a:bodyPr/>
        <a:lstStyle/>
        <a:p>
          <a:endParaRPr lang="en-US"/>
        </a:p>
      </dgm:t>
    </dgm:pt>
    <dgm:pt modelId="{6D72CE01-B858-4F2A-8139-D6F6CAC8B0D7}" type="sibTrans" cxnId="{4853CF48-B1E3-4E7F-88E2-C738A9931286}">
      <dgm:prSet/>
      <dgm:spPr/>
      <dgm:t>
        <a:bodyPr/>
        <a:lstStyle/>
        <a:p>
          <a:endParaRPr lang="en-US"/>
        </a:p>
      </dgm:t>
    </dgm:pt>
    <dgm:pt modelId="{82C13759-785E-471D-80CF-D0EE1C97362B}">
      <dgm:prSet/>
      <dgm:spPr/>
      <dgm:t>
        <a:bodyPr/>
        <a:lstStyle/>
        <a:p>
          <a:r>
            <a:rPr lang="en-US"/>
            <a:t>We will monitor the number of students who download the MindConnect Campus app through the university’s app analytics dashboard.</a:t>
          </a:r>
        </a:p>
      </dgm:t>
    </dgm:pt>
    <dgm:pt modelId="{15F44F0F-AEDC-4505-B375-5417FB1902F7}" type="parTrans" cxnId="{F45FF624-86F0-4776-B05B-087251D45741}">
      <dgm:prSet/>
      <dgm:spPr/>
      <dgm:t>
        <a:bodyPr/>
        <a:lstStyle/>
        <a:p>
          <a:endParaRPr lang="en-US"/>
        </a:p>
      </dgm:t>
    </dgm:pt>
    <dgm:pt modelId="{B111C2A7-0A27-4E73-8FCC-CA98AA1CCA6D}" type="sibTrans" cxnId="{F45FF624-86F0-4776-B05B-087251D45741}">
      <dgm:prSet/>
      <dgm:spPr/>
      <dgm:t>
        <a:bodyPr/>
        <a:lstStyle/>
        <a:p>
          <a:endParaRPr lang="en-US"/>
        </a:p>
      </dgm:t>
    </dgm:pt>
    <dgm:pt modelId="{6597CC29-E841-4BE2-BC5C-1DFAE6ECB12C}">
      <dgm:prSet/>
      <dgm:spPr/>
      <dgm:t>
        <a:bodyPr/>
        <a:lstStyle/>
        <a:p>
          <a:r>
            <a:rPr lang="en-US"/>
            <a:t>This helps us understand initial reach and uptake.</a:t>
          </a:r>
        </a:p>
      </dgm:t>
    </dgm:pt>
    <dgm:pt modelId="{FB711D99-3434-4DB9-9C63-2A62B5AA2883}" type="parTrans" cxnId="{E3D98ED1-5354-4C51-B222-2AAC0892053C}">
      <dgm:prSet/>
      <dgm:spPr/>
      <dgm:t>
        <a:bodyPr/>
        <a:lstStyle/>
        <a:p>
          <a:endParaRPr lang="en-US"/>
        </a:p>
      </dgm:t>
    </dgm:pt>
    <dgm:pt modelId="{78CED0B1-D44D-47A5-931C-E84858ED034E}" type="sibTrans" cxnId="{E3D98ED1-5354-4C51-B222-2AAC0892053C}">
      <dgm:prSet/>
      <dgm:spPr/>
      <dgm:t>
        <a:bodyPr/>
        <a:lstStyle/>
        <a:p>
          <a:endParaRPr lang="en-US"/>
        </a:p>
      </dgm:t>
    </dgm:pt>
    <dgm:pt modelId="{085DB7DD-B473-42FD-A50A-D636F634ED74}">
      <dgm:prSet/>
      <dgm:spPr/>
      <dgm:t>
        <a:bodyPr/>
        <a:lstStyle/>
        <a:p>
          <a:r>
            <a:rPr lang="en-US"/>
            <a:t>👤 2. Active User Rates</a:t>
          </a:r>
        </a:p>
      </dgm:t>
    </dgm:pt>
    <dgm:pt modelId="{DB517CE1-D12D-4EBE-8977-A1336923180A}" type="parTrans" cxnId="{E2C8B926-8217-4A72-B72F-ECE6884A40F6}">
      <dgm:prSet/>
      <dgm:spPr/>
      <dgm:t>
        <a:bodyPr/>
        <a:lstStyle/>
        <a:p>
          <a:endParaRPr lang="en-US"/>
        </a:p>
      </dgm:t>
    </dgm:pt>
    <dgm:pt modelId="{C434CA8E-0ABE-44B1-BD1A-3E89ED4FE293}" type="sibTrans" cxnId="{E2C8B926-8217-4A72-B72F-ECE6884A40F6}">
      <dgm:prSet/>
      <dgm:spPr/>
      <dgm:t>
        <a:bodyPr/>
        <a:lstStyle/>
        <a:p>
          <a:endParaRPr lang="en-US"/>
        </a:p>
      </dgm:t>
    </dgm:pt>
    <dgm:pt modelId="{6D617C24-0AE4-4399-834B-86FF888300F5}">
      <dgm:prSet/>
      <dgm:spPr/>
      <dgm:t>
        <a:bodyPr/>
        <a:lstStyle/>
        <a:p>
          <a:r>
            <a:rPr lang="en-US"/>
            <a:t>We will track how many students log in weekly or monthly using built‑in analytics.</a:t>
          </a:r>
        </a:p>
      </dgm:t>
    </dgm:pt>
    <dgm:pt modelId="{F777E9AF-2C32-4A51-90CC-4305A7F89C0B}" type="parTrans" cxnId="{68D33A1C-ED05-452D-ACE0-A6B32B121E1A}">
      <dgm:prSet/>
      <dgm:spPr/>
      <dgm:t>
        <a:bodyPr/>
        <a:lstStyle/>
        <a:p>
          <a:endParaRPr lang="en-US"/>
        </a:p>
      </dgm:t>
    </dgm:pt>
    <dgm:pt modelId="{A1609936-BA35-456D-8D7E-F24DC1B6ACA1}" type="sibTrans" cxnId="{68D33A1C-ED05-452D-ACE0-A6B32B121E1A}">
      <dgm:prSet/>
      <dgm:spPr/>
      <dgm:t>
        <a:bodyPr/>
        <a:lstStyle/>
        <a:p>
          <a:endParaRPr lang="en-US"/>
        </a:p>
      </dgm:t>
    </dgm:pt>
    <dgm:pt modelId="{CB99C73A-0048-43EE-8FCF-CECD9597A109}">
      <dgm:prSet/>
      <dgm:spPr/>
      <dgm:t>
        <a:bodyPr/>
        <a:lstStyle/>
        <a:p>
          <a:r>
            <a:rPr lang="en-US"/>
            <a:t>This shows ongoing engagement, not just download</a:t>
          </a:r>
        </a:p>
      </dgm:t>
    </dgm:pt>
    <dgm:pt modelId="{3B9CB6CA-8668-407A-9CC9-006DDA10F275}" type="parTrans" cxnId="{EC138196-E640-4C6A-8FBB-0F741BA12B55}">
      <dgm:prSet/>
      <dgm:spPr/>
      <dgm:t>
        <a:bodyPr/>
        <a:lstStyle/>
        <a:p>
          <a:endParaRPr lang="en-US"/>
        </a:p>
      </dgm:t>
    </dgm:pt>
    <dgm:pt modelId="{9A30C00D-967B-42C1-B980-EBEA7797C233}" type="sibTrans" cxnId="{EC138196-E640-4C6A-8FBB-0F741BA12B55}">
      <dgm:prSet/>
      <dgm:spPr/>
      <dgm:t>
        <a:bodyPr/>
        <a:lstStyle/>
        <a:p>
          <a:endParaRPr lang="en-US"/>
        </a:p>
      </dgm:t>
    </dgm:pt>
    <dgm:pt modelId="{62A304E6-4C3F-44F9-BA9C-AB73B05E29EB}">
      <dgm:prSet/>
      <dgm:spPr/>
      <dgm:t>
        <a:bodyPr/>
        <a:lstStyle/>
        <a:p>
          <a:r>
            <a:rPr lang="en-US"/>
            <a:t>3. Module Completion Rates</a:t>
          </a:r>
        </a:p>
      </dgm:t>
    </dgm:pt>
    <dgm:pt modelId="{A1937753-3A6D-406B-A8EE-F3F2F9CFF666}" type="parTrans" cxnId="{05743B72-88E4-490B-9C56-A3E554F63AAD}">
      <dgm:prSet/>
      <dgm:spPr/>
      <dgm:t>
        <a:bodyPr/>
        <a:lstStyle/>
        <a:p>
          <a:endParaRPr lang="en-US"/>
        </a:p>
      </dgm:t>
    </dgm:pt>
    <dgm:pt modelId="{0E5C7464-FF01-49C5-A679-DE67961145BE}" type="sibTrans" cxnId="{05743B72-88E4-490B-9C56-A3E554F63AAD}">
      <dgm:prSet/>
      <dgm:spPr/>
      <dgm:t>
        <a:bodyPr/>
        <a:lstStyle/>
        <a:p>
          <a:endParaRPr lang="en-US"/>
        </a:p>
      </dgm:t>
    </dgm:pt>
    <dgm:pt modelId="{3938DE6F-2241-42F6-B7E4-7C04CF0C1E0D}">
      <dgm:prSet/>
      <dgm:spPr/>
      <dgm:t>
        <a:bodyPr/>
        <a:lstStyle/>
        <a:p>
          <a:r>
            <a:rPr lang="en-US"/>
            <a:t>Each wellbeing module (e.g., stress management, sleep, coping skills) will have completion tracking.</a:t>
          </a:r>
        </a:p>
      </dgm:t>
    </dgm:pt>
    <dgm:pt modelId="{9A15C593-CC23-426B-933E-6D3901A0421E}" type="parTrans" cxnId="{1C07F534-0434-451C-AF41-C0A7F5B96929}">
      <dgm:prSet/>
      <dgm:spPr/>
      <dgm:t>
        <a:bodyPr/>
        <a:lstStyle/>
        <a:p>
          <a:endParaRPr lang="en-US"/>
        </a:p>
      </dgm:t>
    </dgm:pt>
    <dgm:pt modelId="{4C6CAF99-ABBA-4E5E-8200-C5FFCA4EC18B}" type="sibTrans" cxnId="{1C07F534-0434-451C-AF41-C0A7F5B96929}">
      <dgm:prSet/>
      <dgm:spPr/>
      <dgm:t>
        <a:bodyPr/>
        <a:lstStyle/>
        <a:p>
          <a:endParaRPr lang="en-US"/>
        </a:p>
      </dgm:t>
    </dgm:pt>
    <dgm:pt modelId="{7F8152EC-CF1A-4902-B3E5-CF72F0277F4C}">
      <dgm:prSet/>
      <dgm:spPr/>
      <dgm:t>
        <a:bodyPr/>
        <a:lstStyle/>
        <a:p>
          <a:r>
            <a:rPr lang="en-US"/>
            <a:t>This tells us whether students are using the intervention as intended.</a:t>
          </a:r>
        </a:p>
      </dgm:t>
    </dgm:pt>
    <dgm:pt modelId="{84CA9421-F964-4AB5-967C-610786C0A9CF}" type="parTrans" cxnId="{BFAB1683-36DC-463B-89A2-261953E9F8F7}">
      <dgm:prSet/>
      <dgm:spPr/>
      <dgm:t>
        <a:bodyPr/>
        <a:lstStyle/>
        <a:p>
          <a:endParaRPr lang="en-US"/>
        </a:p>
      </dgm:t>
    </dgm:pt>
    <dgm:pt modelId="{C2BEC2CF-1202-409E-87E4-F20ADF4F0A55}" type="sibTrans" cxnId="{BFAB1683-36DC-463B-89A2-261953E9F8F7}">
      <dgm:prSet/>
      <dgm:spPr/>
      <dgm:t>
        <a:bodyPr/>
        <a:lstStyle/>
        <a:p>
          <a:endParaRPr lang="en-US"/>
        </a:p>
      </dgm:t>
    </dgm:pt>
    <dgm:pt modelId="{AFD25AC5-2DCE-4EFD-88F6-7ACFC06E4EDE}">
      <dgm:prSet/>
      <dgm:spPr/>
      <dgm:t>
        <a:bodyPr/>
        <a:lstStyle/>
        <a:p>
          <a:r>
            <a:rPr lang="en-US"/>
            <a:t>4. Forum Engagement Levels</a:t>
          </a:r>
        </a:p>
      </dgm:t>
    </dgm:pt>
    <dgm:pt modelId="{7D64EE0B-E219-461F-8C4C-B791EEBAD379}" type="parTrans" cxnId="{9C504404-AE23-45F8-A271-C14B6F657A98}">
      <dgm:prSet/>
      <dgm:spPr/>
      <dgm:t>
        <a:bodyPr/>
        <a:lstStyle/>
        <a:p>
          <a:endParaRPr lang="en-US"/>
        </a:p>
      </dgm:t>
    </dgm:pt>
    <dgm:pt modelId="{BC3B1A09-12EB-449E-935B-F99A4BF95AF1}" type="sibTrans" cxnId="{9C504404-AE23-45F8-A271-C14B6F657A98}">
      <dgm:prSet/>
      <dgm:spPr/>
      <dgm:t>
        <a:bodyPr/>
        <a:lstStyle/>
        <a:p>
          <a:endParaRPr lang="en-US"/>
        </a:p>
      </dgm:t>
    </dgm:pt>
    <dgm:pt modelId="{A9802F9F-50BE-41C5-95FA-BD2ADD6553A8}">
      <dgm:prSet/>
      <dgm:spPr/>
      <dgm:t>
        <a:bodyPr/>
        <a:lstStyle/>
        <a:p>
          <a:r>
            <a:rPr lang="en-US"/>
            <a:t>We will monitor participation in discussion forums or peer‑support spaces (posts, comments, reactions).</a:t>
          </a:r>
        </a:p>
      </dgm:t>
    </dgm:pt>
    <dgm:pt modelId="{4CFF9448-3948-48A4-98D1-2569109E5450}" type="parTrans" cxnId="{634891A9-85E4-447D-9105-BB2AA519D2F8}">
      <dgm:prSet/>
      <dgm:spPr/>
      <dgm:t>
        <a:bodyPr/>
        <a:lstStyle/>
        <a:p>
          <a:endParaRPr lang="en-US"/>
        </a:p>
      </dgm:t>
    </dgm:pt>
    <dgm:pt modelId="{BB19B0D9-F2A7-4DAE-899A-C887DDCC5E26}" type="sibTrans" cxnId="{634891A9-85E4-447D-9105-BB2AA519D2F8}">
      <dgm:prSet/>
      <dgm:spPr/>
      <dgm:t>
        <a:bodyPr/>
        <a:lstStyle/>
        <a:p>
          <a:endParaRPr lang="en-US"/>
        </a:p>
      </dgm:t>
    </dgm:pt>
    <dgm:pt modelId="{F996776C-2EB0-4179-BBC3-9591530995D6}">
      <dgm:prSet/>
      <dgm:spPr/>
      <dgm:t>
        <a:bodyPr/>
        <a:lstStyle/>
        <a:p>
          <a:r>
            <a:rPr lang="en-US"/>
            <a:t>This helps us assess community engagement and peer interaction</a:t>
          </a:r>
        </a:p>
      </dgm:t>
    </dgm:pt>
    <dgm:pt modelId="{09837029-5759-4F17-A07E-64432BE50EFC}" type="parTrans" cxnId="{5721D653-090F-481E-83A3-09226504AD65}">
      <dgm:prSet/>
      <dgm:spPr/>
      <dgm:t>
        <a:bodyPr/>
        <a:lstStyle/>
        <a:p>
          <a:endParaRPr lang="en-US"/>
        </a:p>
      </dgm:t>
    </dgm:pt>
    <dgm:pt modelId="{C71D52C3-BC3D-42AB-94D9-6FA614CE6E39}" type="sibTrans" cxnId="{5721D653-090F-481E-83A3-09226504AD65}">
      <dgm:prSet/>
      <dgm:spPr/>
      <dgm:t>
        <a:bodyPr/>
        <a:lstStyle/>
        <a:p>
          <a:endParaRPr lang="en-US"/>
        </a:p>
      </dgm:t>
    </dgm:pt>
    <dgm:pt modelId="{BA700E66-16AF-49D6-8A70-410565FA35DF}">
      <dgm:prSet/>
      <dgm:spPr/>
      <dgm:t>
        <a:bodyPr/>
        <a:lstStyle/>
        <a:p>
          <a:r>
            <a:rPr lang="en-US"/>
            <a:t>🎯 Purpose of All Monitoring Activities</a:t>
          </a:r>
        </a:p>
      </dgm:t>
    </dgm:pt>
    <dgm:pt modelId="{4EF33001-DE1A-4F05-8F93-7F679CDF6C9C}" type="parTrans" cxnId="{F67AF2F7-EDEB-4781-9E61-23C507B1DBF9}">
      <dgm:prSet/>
      <dgm:spPr/>
      <dgm:t>
        <a:bodyPr/>
        <a:lstStyle/>
        <a:p>
          <a:endParaRPr lang="en-US"/>
        </a:p>
      </dgm:t>
    </dgm:pt>
    <dgm:pt modelId="{659AAD80-3A1A-4E74-84F9-199790E43CE5}" type="sibTrans" cxnId="{F67AF2F7-EDEB-4781-9E61-23C507B1DBF9}">
      <dgm:prSet/>
      <dgm:spPr/>
      <dgm:t>
        <a:bodyPr/>
        <a:lstStyle/>
        <a:p>
          <a:endParaRPr lang="en-US"/>
        </a:p>
      </dgm:t>
    </dgm:pt>
    <dgm:pt modelId="{39806AB1-6378-4F5C-83DF-B2A85330AD9E}">
      <dgm:prSet/>
      <dgm:spPr/>
      <dgm:t>
        <a:bodyPr/>
        <a:lstStyle/>
        <a:p>
          <a:r>
            <a:rPr lang="en-US"/>
            <a:t>Together, these indicators allow us to assess:</a:t>
          </a:r>
        </a:p>
      </dgm:t>
    </dgm:pt>
    <dgm:pt modelId="{CA2868DC-5083-4DE5-AF26-CAC0C5B10B8C}" type="parTrans" cxnId="{F3C399CE-F8A1-4A2B-9343-0DBB2B388BF9}">
      <dgm:prSet/>
      <dgm:spPr/>
      <dgm:t>
        <a:bodyPr/>
        <a:lstStyle/>
        <a:p>
          <a:endParaRPr lang="en-US"/>
        </a:p>
      </dgm:t>
    </dgm:pt>
    <dgm:pt modelId="{2EA88B2F-3982-4FA0-9D64-6272817C270D}" type="sibTrans" cxnId="{F3C399CE-F8A1-4A2B-9343-0DBB2B388BF9}">
      <dgm:prSet/>
      <dgm:spPr/>
      <dgm:t>
        <a:bodyPr/>
        <a:lstStyle/>
        <a:p>
          <a:endParaRPr lang="en-US"/>
        </a:p>
      </dgm:t>
    </dgm:pt>
    <dgm:pt modelId="{637783E1-AF7F-4702-89CF-10E54B2E1AD1}">
      <dgm:prSet/>
      <dgm:spPr/>
      <dgm:t>
        <a:bodyPr/>
        <a:lstStyle/>
        <a:p>
          <a:r>
            <a:rPr lang="en-US"/>
            <a:t>• Reach – how many students we are accessing</a:t>
          </a:r>
        </a:p>
      </dgm:t>
    </dgm:pt>
    <dgm:pt modelId="{084489C0-A029-49A9-BBD6-75E3714BD302}" type="parTrans" cxnId="{E7C77563-801F-464A-AA43-D7A70DC7414B}">
      <dgm:prSet/>
      <dgm:spPr/>
      <dgm:t>
        <a:bodyPr/>
        <a:lstStyle/>
        <a:p>
          <a:endParaRPr lang="en-US"/>
        </a:p>
      </dgm:t>
    </dgm:pt>
    <dgm:pt modelId="{8DFE25E1-3EBE-4371-9803-4B9797BA4D52}" type="sibTrans" cxnId="{E7C77563-801F-464A-AA43-D7A70DC7414B}">
      <dgm:prSet/>
      <dgm:spPr/>
      <dgm:t>
        <a:bodyPr/>
        <a:lstStyle/>
        <a:p>
          <a:endParaRPr lang="en-US"/>
        </a:p>
      </dgm:t>
    </dgm:pt>
    <dgm:pt modelId="{8E97F3BB-7702-42EE-8496-C1B12A31D679}">
      <dgm:prSet/>
      <dgm:spPr/>
      <dgm:t>
        <a:bodyPr/>
        <a:lstStyle/>
        <a:p>
          <a:r>
            <a:rPr lang="en-US"/>
            <a:t>• Fidelity – whether the programme is delivered as planned</a:t>
          </a:r>
        </a:p>
      </dgm:t>
    </dgm:pt>
    <dgm:pt modelId="{FE12958D-026C-45A7-BD77-EE621FEDC1E4}" type="parTrans" cxnId="{449251C2-A8EF-4937-82BB-3DFA1C75E7EC}">
      <dgm:prSet/>
      <dgm:spPr/>
      <dgm:t>
        <a:bodyPr/>
        <a:lstStyle/>
        <a:p>
          <a:endParaRPr lang="en-US"/>
        </a:p>
      </dgm:t>
    </dgm:pt>
    <dgm:pt modelId="{E74CFBC0-6F5F-435D-BD3B-5464DB14FE79}" type="sibTrans" cxnId="{449251C2-A8EF-4937-82BB-3DFA1C75E7EC}">
      <dgm:prSet/>
      <dgm:spPr/>
      <dgm:t>
        <a:bodyPr/>
        <a:lstStyle/>
        <a:p>
          <a:endParaRPr lang="en-US"/>
        </a:p>
      </dgm:t>
    </dgm:pt>
    <dgm:pt modelId="{EF43D695-4825-4B0E-8FF1-15FB0BAF9136}">
      <dgm:prSet/>
      <dgm:spPr/>
      <dgm:t>
        <a:bodyPr/>
        <a:lstStyle/>
        <a:p>
          <a:r>
            <a:rPr lang="en-US"/>
            <a:t>• Engagement – how actively students use the intervention</a:t>
          </a:r>
        </a:p>
      </dgm:t>
    </dgm:pt>
    <dgm:pt modelId="{FB755B88-60F3-46E3-AD8F-5AA5C7617972}" type="parTrans" cxnId="{8F511600-7F6F-4B6A-A4E0-47B6599D695C}">
      <dgm:prSet/>
      <dgm:spPr/>
      <dgm:t>
        <a:bodyPr/>
        <a:lstStyle/>
        <a:p>
          <a:endParaRPr lang="en-US"/>
        </a:p>
      </dgm:t>
    </dgm:pt>
    <dgm:pt modelId="{EAE63761-8963-400F-9782-A8FD0166387A}" type="sibTrans" cxnId="{8F511600-7F6F-4B6A-A4E0-47B6599D695C}">
      <dgm:prSet/>
      <dgm:spPr/>
      <dgm:t>
        <a:bodyPr/>
        <a:lstStyle/>
        <a:p>
          <a:endParaRPr lang="en-US"/>
        </a:p>
      </dgm:t>
    </dgm:pt>
    <dgm:pt modelId="{1B429A1B-5BC7-4484-878B-2132CAB68AF9}">
      <dgm:prSet/>
      <dgm:spPr/>
      <dgm:t>
        <a:bodyPr/>
        <a:lstStyle/>
        <a:p>
          <a:r>
            <a:rPr lang="en-US"/>
            <a:t>This aligns with modern digital‑health evaluation guidance (Moore et al., 2015; Michie, Atkins and West, 2014).</a:t>
          </a:r>
        </a:p>
      </dgm:t>
    </dgm:pt>
    <dgm:pt modelId="{96396B34-E989-4D2A-913E-65180AD00F24}" type="parTrans" cxnId="{834AB773-6F48-447B-B42D-CA601EF3756B}">
      <dgm:prSet/>
      <dgm:spPr/>
      <dgm:t>
        <a:bodyPr/>
        <a:lstStyle/>
        <a:p>
          <a:endParaRPr lang="en-US"/>
        </a:p>
      </dgm:t>
    </dgm:pt>
    <dgm:pt modelId="{D8C6189F-7806-4292-87A7-6A390C908A1D}" type="sibTrans" cxnId="{834AB773-6F48-447B-B42D-CA601EF3756B}">
      <dgm:prSet/>
      <dgm:spPr/>
      <dgm:t>
        <a:bodyPr/>
        <a:lstStyle/>
        <a:p>
          <a:endParaRPr lang="en-US"/>
        </a:p>
      </dgm:t>
    </dgm:pt>
    <dgm:pt modelId="{D69BC47F-C9F9-40E7-85D3-B91CFE77C737}" type="pres">
      <dgm:prSet presAssocID="{3A516E7E-3DB6-4D3B-AC71-3FAA6150E22A}" presName="diagram" presStyleCnt="0">
        <dgm:presLayoutVars>
          <dgm:dir/>
          <dgm:resizeHandles val="exact"/>
        </dgm:presLayoutVars>
      </dgm:prSet>
      <dgm:spPr/>
    </dgm:pt>
    <dgm:pt modelId="{332D2634-BE37-454E-A8C5-960CB310F57C}" type="pres">
      <dgm:prSet presAssocID="{CF693570-5285-473B-812C-5DD9EA210ED5}" presName="node" presStyleLbl="node1" presStyleIdx="0" presStyleCnt="18">
        <dgm:presLayoutVars>
          <dgm:bulletEnabled val="1"/>
        </dgm:presLayoutVars>
      </dgm:prSet>
      <dgm:spPr/>
    </dgm:pt>
    <dgm:pt modelId="{2E376F50-A11C-435A-97CA-B0C798132CE3}" type="pres">
      <dgm:prSet presAssocID="{6D72CE01-B858-4F2A-8139-D6F6CAC8B0D7}" presName="sibTrans" presStyleCnt="0"/>
      <dgm:spPr/>
    </dgm:pt>
    <dgm:pt modelId="{254CF734-AB6D-4E14-838B-B45EAC261ECF}" type="pres">
      <dgm:prSet presAssocID="{82C13759-785E-471D-80CF-D0EE1C97362B}" presName="node" presStyleLbl="node1" presStyleIdx="1" presStyleCnt="18">
        <dgm:presLayoutVars>
          <dgm:bulletEnabled val="1"/>
        </dgm:presLayoutVars>
      </dgm:prSet>
      <dgm:spPr/>
    </dgm:pt>
    <dgm:pt modelId="{235A1CE4-45F6-4301-9FB4-8DD54D132BC7}" type="pres">
      <dgm:prSet presAssocID="{B111C2A7-0A27-4E73-8FCC-CA98AA1CCA6D}" presName="sibTrans" presStyleCnt="0"/>
      <dgm:spPr/>
    </dgm:pt>
    <dgm:pt modelId="{DF285310-8597-4D06-A81D-B3ED863690FC}" type="pres">
      <dgm:prSet presAssocID="{6597CC29-E841-4BE2-BC5C-1DFAE6ECB12C}" presName="node" presStyleLbl="node1" presStyleIdx="2" presStyleCnt="18">
        <dgm:presLayoutVars>
          <dgm:bulletEnabled val="1"/>
        </dgm:presLayoutVars>
      </dgm:prSet>
      <dgm:spPr/>
    </dgm:pt>
    <dgm:pt modelId="{1653B533-A8D9-4F2D-86F2-385166B78ED1}" type="pres">
      <dgm:prSet presAssocID="{78CED0B1-D44D-47A5-931C-E84858ED034E}" presName="sibTrans" presStyleCnt="0"/>
      <dgm:spPr/>
    </dgm:pt>
    <dgm:pt modelId="{EF0D9661-D44C-486D-BC84-BBAC13A06E85}" type="pres">
      <dgm:prSet presAssocID="{085DB7DD-B473-42FD-A50A-D636F634ED74}" presName="node" presStyleLbl="node1" presStyleIdx="3" presStyleCnt="18">
        <dgm:presLayoutVars>
          <dgm:bulletEnabled val="1"/>
        </dgm:presLayoutVars>
      </dgm:prSet>
      <dgm:spPr/>
    </dgm:pt>
    <dgm:pt modelId="{F85CAEBD-641C-4C26-B82F-394C0BCA6425}" type="pres">
      <dgm:prSet presAssocID="{C434CA8E-0ABE-44B1-BD1A-3E89ED4FE293}" presName="sibTrans" presStyleCnt="0"/>
      <dgm:spPr/>
    </dgm:pt>
    <dgm:pt modelId="{EC98EF0B-83FA-47AC-A6C5-7A581E610F7D}" type="pres">
      <dgm:prSet presAssocID="{6D617C24-0AE4-4399-834B-86FF888300F5}" presName="node" presStyleLbl="node1" presStyleIdx="4" presStyleCnt="18">
        <dgm:presLayoutVars>
          <dgm:bulletEnabled val="1"/>
        </dgm:presLayoutVars>
      </dgm:prSet>
      <dgm:spPr/>
    </dgm:pt>
    <dgm:pt modelId="{6F077A40-E0A7-4960-9455-FDB151F5BB46}" type="pres">
      <dgm:prSet presAssocID="{A1609936-BA35-456D-8D7E-F24DC1B6ACA1}" presName="sibTrans" presStyleCnt="0"/>
      <dgm:spPr/>
    </dgm:pt>
    <dgm:pt modelId="{31E2B443-4B25-4952-8D8C-0674C48D5DCD}" type="pres">
      <dgm:prSet presAssocID="{CB99C73A-0048-43EE-8FCF-CECD9597A109}" presName="node" presStyleLbl="node1" presStyleIdx="5" presStyleCnt="18">
        <dgm:presLayoutVars>
          <dgm:bulletEnabled val="1"/>
        </dgm:presLayoutVars>
      </dgm:prSet>
      <dgm:spPr/>
    </dgm:pt>
    <dgm:pt modelId="{C2CB60B5-7D3C-4AC5-B719-9C32A399D863}" type="pres">
      <dgm:prSet presAssocID="{9A30C00D-967B-42C1-B980-EBEA7797C233}" presName="sibTrans" presStyleCnt="0"/>
      <dgm:spPr/>
    </dgm:pt>
    <dgm:pt modelId="{DBB2768C-A831-4CAA-8421-6DDA287D7749}" type="pres">
      <dgm:prSet presAssocID="{62A304E6-4C3F-44F9-BA9C-AB73B05E29EB}" presName="node" presStyleLbl="node1" presStyleIdx="6" presStyleCnt="18">
        <dgm:presLayoutVars>
          <dgm:bulletEnabled val="1"/>
        </dgm:presLayoutVars>
      </dgm:prSet>
      <dgm:spPr/>
    </dgm:pt>
    <dgm:pt modelId="{7C93ED75-85D2-40FB-9CA5-E02CB2EE818B}" type="pres">
      <dgm:prSet presAssocID="{0E5C7464-FF01-49C5-A679-DE67961145BE}" presName="sibTrans" presStyleCnt="0"/>
      <dgm:spPr/>
    </dgm:pt>
    <dgm:pt modelId="{EFDDF027-E5C9-40CA-B931-BCEAFDF8361E}" type="pres">
      <dgm:prSet presAssocID="{3938DE6F-2241-42F6-B7E4-7C04CF0C1E0D}" presName="node" presStyleLbl="node1" presStyleIdx="7" presStyleCnt="18">
        <dgm:presLayoutVars>
          <dgm:bulletEnabled val="1"/>
        </dgm:presLayoutVars>
      </dgm:prSet>
      <dgm:spPr/>
    </dgm:pt>
    <dgm:pt modelId="{226E328B-DAC5-4107-A72E-146C45C27620}" type="pres">
      <dgm:prSet presAssocID="{4C6CAF99-ABBA-4E5E-8200-C5FFCA4EC18B}" presName="sibTrans" presStyleCnt="0"/>
      <dgm:spPr/>
    </dgm:pt>
    <dgm:pt modelId="{9E9FEE60-8005-4684-9720-C44BBD7E536B}" type="pres">
      <dgm:prSet presAssocID="{7F8152EC-CF1A-4902-B3E5-CF72F0277F4C}" presName="node" presStyleLbl="node1" presStyleIdx="8" presStyleCnt="18">
        <dgm:presLayoutVars>
          <dgm:bulletEnabled val="1"/>
        </dgm:presLayoutVars>
      </dgm:prSet>
      <dgm:spPr/>
    </dgm:pt>
    <dgm:pt modelId="{98888DCE-07BB-4CED-A4BA-002E3DBFB23A}" type="pres">
      <dgm:prSet presAssocID="{C2BEC2CF-1202-409E-87E4-F20ADF4F0A55}" presName="sibTrans" presStyleCnt="0"/>
      <dgm:spPr/>
    </dgm:pt>
    <dgm:pt modelId="{837CF747-BF80-4C1D-A44B-7FF1E7A602F0}" type="pres">
      <dgm:prSet presAssocID="{AFD25AC5-2DCE-4EFD-88F6-7ACFC06E4EDE}" presName="node" presStyleLbl="node1" presStyleIdx="9" presStyleCnt="18">
        <dgm:presLayoutVars>
          <dgm:bulletEnabled val="1"/>
        </dgm:presLayoutVars>
      </dgm:prSet>
      <dgm:spPr/>
    </dgm:pt>
    <dgm:pt modelId="{37D1F7C4-22E2-490C-8DF2-F68D1E0CF882}" type="pres">
      <dgm:prSet presAssocID="{BC3B1A09-12EB-449E-935B-F99A4BF95AF1}" presName="sibTrans" presStyleCnt="0"/>
      <dgm:spPr/>
    </dgm:pt>
    <dgm:pt modelId="{2BE237D5-6536-46F3-A324-3513D4A558BD}" type="pres">
      <dgm:prSet presAssocID="{A9802F9F-50BE-41C5-95FA-BD2ADD6553A8}" presName="node" presStyleLbl="node1" presStyleIdx="10" presStyleCnt="18">
        <dgm:presLayoutVars>
          <dgm:bulletEnabled val="1"/>
        </dgm:presLayoutVars>
      </dgm:prSet>
      <dgm:spPr/>
    </dgm:pt>
    <dgm:pt modelId="{8F8577DC-B2D7-4370-A4E9-D51DC85ED0EE}" type="pres">
      <dgm:prSet presAssocID="{BB19B0D9-F2A7-4DAE-899A-C887DDCC5E26}" presName="sibTrans" presStyleCnt="0"/>
      <dgm:spPr/>
    </dgm:pt>
    <dgm:pt modelId="{6C7E115F-07A8-4A92-BB9A-AF871D0B18C4}" type="pres">
      <dgm:prSet presAssocID="{F996776C-2EB0-4179-BBC3-9591530995D6}" presName="node" presStyleLbl="node1" presStyleIdx="11" presStyleCnt="18">
        <dgm:presLayoutVars>
          <dgm:bulletEnabled val="1"/>
        </dgm:presLayoutVars>
      </dgm:prSet>
      <dgm:spPr/>
    </dgm:pt>
    <dgm:pt modelId="{0E398071-D78F-4933-B33D-73ACAB1C65EB}" type="pres">
      <dgm:prSet presAssocID="{C71D52C3-BC3D-42AB-94D9-6FA614CE6E39}" presName="sibTrans" presStyleCnt="0"/>
      <dgm:spPr/>
    </dgm:pt>
    <dgm:pt modelId="{1886F0BD-4C20-494F-82D4-77F93B912D43}" type="pres">
      <dgm:prSet presAssocID="{BA700E66-16AF-49D6-8A70-410565FA35DF}" presName="node" presStyleLbl="node1" presStyleIdx="12" presStyleCnt="18">
        <dgm:presLayoutVars>
          <dgm:bulletEnabled val="1"/>
        </dgm:presLayoutVars>
      </dgm:prSet>
      <dgm:spPr/>
    </dgm:pt>
    <dgm:pt modelId="{219AC9B7-E770-4C4A-AEBB-CDE7F0651522}" type="pres">
      <dgm:prSet presAssocID="{659AAD80-3A1A-4E74-84F9-199790E43CE5}" presName="sibTrans" presStyleCnt="0"/>
      <dgm:spPr/>
    </dgm:pt>
    <dgm:pt modelId="{94DC93ED-CA28-4A43-BCD3-5D8EC0FFF24E}" type="pres">
      <dgm:prSet presAssocID="{39806AB1-6378-4F5C-83DF-B2A85330AD9E}" presName="node" presStyleLbl="node1" presStyleIdx="13" presStyleCnt="18">
        <dgm:presLayoutVars>
          <dgm:bulletEnabled val="1"/>
        </dgm:presLayoutVars>
      </dgm:prSet>
      <dgm:spPr/>
    </dgm:pt>
    <dgm:pt modelId="{E063941D-4C6B-428E-B219-14E68AF0B692}" type="pres">
      <dgm:prSet presAssocID="{2EA88B2F-3982-4FA0-9D64-6272817C270D}" presName="sibTrans" presStyleCnt="0"/>
      <dgm:spPr/>
    </dgm:pt>
    <dgm:pt modelId="{F85C192E-4FBF-4023-8C8D-4629DF234E97}" type="pres">
      <dgm:prSet presAssocID="{637783E1-AF7F-4702-89CF-10E54B2E1AD1}" presName="node" presStyleLbl="node1" presStyleIdx="14" presStyleCnt="18">
        <dgm:presLayoutVars>
          <dgm:bulletEnabled val="1"/>
        </dgm:presLayoutVars>
      </dgm:prSet>
      <dgm:spPr/>
    </dgm:pt>
    <dgm:pt modelId="{86553F1A-C41A-4642-940E-BDDB2A3BBD44}" type="pres">
      <dgm:prSet presAssocID="{8DFE25E1-3EBE-4371-9803-4B9797BA4D52}" presName="sibTrans" presStyleCnt="0"/>
      <dgm:spPr/>
    </dgm:pt>
    <dgm:pt modelId="{64A9B189-A42D-438E-8BF4-0B6DE296E696}" type="pres">
      <dgm:prSet presAssocID="{8E97F3BB-7702-42EE-8496-C1B12A31D679}" presName="node" presStyleLbl="node1" presStyleIdx="15" presStyleCnt="18">
        <dgm:presLayoutVars>
          <dgm:bulletEnabled val="1"/>
        </dgm:presLayoutVars>
      </dgm:prSet>
      <dgm:spPr/>
    </dgm:pt>
    <dgm:pt modelId="{DA137BC6-B239-4B7F-AF8E-A9183550F911}" type="pres">
      <dgm:prSet presAssocID="{E74CFBC0-6F5F-435D-BD3B-5464DB14FE79}" presName="sibTrans" presStyleCnt="0"/>
      <dgm:spPr/>
    </dgm:pt>
    <dgm:pt modelId="{70520A51-037B-4345-BD6E-B9A72A9DCB78}" type="pres">
      <dgm:prSet presAssocID="{EF43D695-4825-4B0E-8FF1-15FB0BAF9136}" presName="node" presStyleLbl="node1" presStyleIdx="16" presStyleCnt="18">
        <dgm:presLayoutVars>
          <dgm:bulletEnabled val="1"/>
        </dgm:presLayoutVars>
      </dgm:prSet>
      <dgm:spPr/>
    </dgm:pt>
    <dgm:pt modelId="{484FA4D8-A147-4C8C-AAA0-9808C1E05897}" type="pres">
      <dgm:prSet presAssocID="{EAE63761-8963-400F-9782-A8FD0166387A}" presName="sibTrans" presStyleCnt="0"/>
      <dgm:spPr/>
    </dgm:pt>
    <dgm:pt modelId="{83C1BA49-8F82-4AAF-A2AF-B4ECBC77102D}" type="pres">
      <dgm:prSet presAssocID="{1B429A1B-5BC7-4484-878B-2132CAB68AF9}" presName="node" presStyleLbl="node1" presStyleIdx="17" presStyleCnt="18">
        <dgm:presLayoutVars>
          <dgm:bulletEnabled val="1"/>
        </dgm:presLayoutVars>
      </dgm:prSet>
      <dgm:spPr/>
    </dgm:pt>
  </dgm:ptLst>
  <dgm:cxnLst>
    <dgm:cxn modelId="{8F511600-7F6F-4B6A-A4E0-47B6599D695C}" srcId="{3A516E7E-3DB6-4D3B-AC71-3FAA6150E22A}" destId="{EF43D695-4825-4B0E-8FF1-15FB0BAF9136}" srcOrd="16" destOrd="0" parTransId="{FB755B88-60F3-46E3-AD8F-5AA5C7617972}" sibTransId="{EAE63761-8963-400F-9782-A8FD0166387A}"/>
    <dgm:cxn modelId="{E66D0C02-C96C-43C8-AF72-ECD2344CCA62}" type="presOf" srcId="{CB99C73A-0048-43EE-8FCF-CECD9597A109}" destId="{31E2B443-4B25-4952-8D8C-0674C48D5DCD}" srcOrd="0" destOrd="0" presId="urn:microsoft.com/office/officeart/2005/8/layout/default"/>
    <dgm:cxn modelId="{9C504404-AE23-45F8-A271-C14B6F657A98}" srcId="{3A516E7E-3DB6-4D3B-AC71-3FAA6150E22A}" destId="{AFD25AC5-2DCE-4EFD-88F6-7ACFC06E4EDE}" srcOrd="9" destOrd="0" parTransId="{7D64EE0B-E219-461F-8C4C-B791EEBAD379}" sibTransId="{BC3B1A09-12EB-449E-935B-F99A4BF95AF1}"/>
    <dgm:cxn modelId="{68D33A1C-ED05-452D-ACE0-A6B32B121E1A}" srcId="{3A516E7E-3DB6-4D3B-AC71-3FAA6150E22A}" destId="{6D617C24-0AE4-4399-834B-86FF888300F5}" srcOrd="4" destOrd="0" parTransId="{F777E9AF-2C32-4A51-90CC-4305A7F89C0B}" sibTransId="{A1609936-BA35-456D-8D7E-F24DC1B6ACA1}"/>
    <dgm:cxn modelId="{4EB27622-B61A-49BD-84EF-D5853133828C}" type="presOf" srcId="{6597CC29-E841-4BE2-BC5C-1DFAE6ECB12C}" destId="{DF285310-8597-4D06-A81D-B3ED863690FC}" srcOrd="0" destOrd="0" presId="urn:microsoft.com/office/officeart/2005/8/layout/default"/>
    <dgm:cxn modelId="{FA455C24-470C-42EC-95D7-7D5C7A4EFF3E}" type="presOf" srcId="{82C13759-785E-471D-80CF-D0EE1C97362B}" destId="{254CF734-AB6D-4E14-838B-B45EAC261ECF}" srcOrd="0" destOrd="0" presId="urn:microsoft.com/office/officeart/2005/8/layout/default"/>
    <dgm:cxn modelId="{F45FF624-86F0-4776-B05B-087251D45741}" srcId="{3A516E7E-3DB6-4D3B-AC71-3FAA6150E22A}" destId="{82C13759-785E-471D-80CF-D0EE1C97362B}" srcOrd="1" destOrd="0" parTransId="{15F44F0F-AEDC-4505-B375-5417FB1902F7}" sibTransId="{B111C2A7-0A27-4E73-8FCC-CA98AA1CCA6D}"/>
    <dgm:cxn modelId="{E2C8B926-8217-4A72-B72F-ECE6884A40F6}" srcId="{3A516E7E-3DB6-4D3B-AC71-3FAA6150E22A}" destId="{085DB7DD-B473-42FD-A50A-D636F634ED74}" srcOrd="3" destOrd="0" parTransId="{DB517CE1-D12D-4EBE-8977-A1336923180A}" sibTransId="{C434CA8E-0ABE-44B1-BD1A-3E89ED4FE293}"/>
    <dgm:cxn modelId="{1C07F534-0434-451C-AF41-C0A7F5B96929}" srcId="{3A516E7E-3DB6-4D3B-AC71-3FAA6150E22A}" destId="{3938DE6F-2241-42F6-B7E4-7C04CF0C1E0D}" srcOrd="7" destOrd="0" parTransId="{9A15C593-CC23-426B-933E-6D3901A0421E}" sibTransId="{4C6CAF99-ABBA-4E5E-8200-C5FFCA4EC18B}"/>
    <dgm:cxn modelId="{4853CF48-B1E3-4E7F-88E2-C738A9931286}" srcId="{3A516E7E-3DB6-4D3B-AC71-3FAA6150E22A}" destId="{CF693570-5285-473B-812C-5DD9EA210ED5}" srcOrd="0" destOrd="0" parTransId="{557B7C47-9309-42FD-971C-FF5EE52A2B19}" sibTransId="{6D72CE01-B858-4F2A-8139-D6F6CAC8B0D7}"/>
    <dgm:cxn modelId="{7D926853-06D7-4208-B651-6AD8CEB72382}" type="presOf" srcId="{EF43D695-4825-4B0E-8FF1-15FB0BAF9136}" destId="{70520A51-037B-4345-BD6E-B9A72A9DCB78}" srcOrd="0" destOrd="0" presId="urn:microsoft.com/office/officeart/2005/8/layout/default"/>
    <dgm:cxn modelId="{5721D653-090F-481E-83A3-09226504AD65}" srcId="{3A516E7E-3DB6-4D3B-AC71-3FAA6150E22A}" destId="{F996776C-2EB0-4179-BBC3-9591530995D6}" srcOrd="11" destOrd="0" parTransId="{09837029-5759-4F17-A07E-64432BE50EFC}" sibTransId="{C71D52C3-BC3D-42AB-94D9-6FA614CE6E39}"/>
    <dgm:cxn modelId="{10B58454-373B-4085-A7A8-12445529917A}" type="presOf" srcId="{3A516E7E-3DB6-4D3B-AC71-3FAA6150E22A}" destId="{D69BC47F-C9F9-40E7-85D3-B91CFE77C737}" srcOrd="0" destOrd="0" presId="urn:microsoft.com/office/officeart/2005/8/layout/default"/>
    <dgm:cxn modelId="{97C1E95A-130C-4F31-A033-9B660F486703}" type="presOf" srcId="{085DB7DD-B473-42FD-A50A-D636F634ED74}" destId="{EF0D9661-D44C-486D-BC84-BBAC13A06E85}" srcOrd="0" destOrd="0" presId="urn:microsoft.com/office/officeart/2005/8/layout/default"/>
    <dgm:cxn modelId="{E7C77563-801F-464A-AA43-D7A70DC7414B}" srcId="{3A516E7E-3DB6-4D3B-AC71-3FAA6150E22A}" destId="{637783E1-AF7F-4702-89CF-10E54B2E1AD1}" srcOrd="14" destOrd="0" parTransId="{084489C0-A029-49A9-BBD6-75E3714BD302}" sibTransId="{8DFE25E1-3EBE-4371-9803-4B9797BA4D52}"/>
    <dgm:cxn modelId="{12B35F6D-FF3B-42B1-9790-74A458582AE5}" type="presOf" srcId="{F996776C-2EB0-4179-BBC3-9591530995D6}" destId="{6C7E115F-07A8-4A92-BB9A-AF871D0B18C4}" srcOrd="0" destOrd="0" presId="urn:microsoft.com/office/officeart/2005/8/layout/default"/>
    <dgm:cxn modelId="{B768BC70-1F20-4343-B96F-83DFDEF0A7AA}" type="presOf" srcId="{637783E1-AF7F-4702-89CF-10E54B2E1AD1}" destId="{F85C192E-4FBF-4023-8C8D-4629DF234E97}" srcOrd="0" destOrd="0" presId="urn:microsoft.com/office/officeart/2005/8/layout/default"/>
    <dgm:cxn modelId="{05743B72-88E4-490B-9C56-A3E554F63AAD}" srcId="{3A516E7E-3DB6-4D3B-AC71-3FAA6150E22A}" destId="{62A304E6-4C3F-44F9-BA9C-AB73B05E29EB}" srcOrd="6" destOrd="0" parTransId="{A1937753-3A6D-406B-A8EE-F3F2F9CFF666}" sibTransId="{0E5C7464-FF01-49C5-A679-DE67961145BE}"/>
    <dgm:cxn modelId="{834AB773-6F48-447B-B42D-CA601EF3756B}" srcId="{3A516E7E-3DB6-4D3B-AC71-3FAA6150E22A}" destId="{1B429A1B-5BC7-4484-878B-2132CAB68AF9}" srcOrd="17" destOrd="0" parTransId="{96396B34-E989-4D2A-913E-65180AD00F24}" sibTransId="{D8C6189F-7806-4292-87A7-6A390C908A1D}"/>
    <dgm:cxn modelId="{1930BF78-7220-493D-BE54-948D1EDC4064}" type="presOf" srcId="{BA700E66-16AF-49D6-8A70-410565FA35DF}" destId="{1886F0BD-4C20-494F-82D4-77F93B912D43}" srcOrd="0" destOrd="0" presId="urn:microsoft.com/office/officeart/2005/8/layout/default"/>
    <dgm:cxn modelId="{BFAB1683-36DC-463B-89A2-261953E9F8F7}" srcId="{3A516E7E-3DB6-4D3B-AC71-3FAA6150E22A}" destId="{7F8152EC-CF1A-4902-B3E5-CF72F0277F4C}" srcOrd="8" destOrd="0" parTransId="{84CA9421-F964-4AB5-967C-610786C0A9CF}" sibTransId="{C2BEC2CF-1202-409E-87E4-F20ADF4F0A55}"/>
    <dgm:cxn modelId="{5504F987-BAFB-4F24-84AB-0B26EDDA23BD}" type="presOf" srcId="{62A304E6-4C3F-44F9-BA9C-AB73B05E29EB}" destId="{DBB2768C-A831-4CAA-8421-6DDA287D7749}" srcOrd="0" destOrd="0" presId="urn:microsoft.com/office/officeart/2005/8/layout/default"/>
    <dgm:cxn modelId="{EA629589-6E25-4104-B95E-E74853243590}" type="presOf" srcId="{7F8152EC-CF1A-4902-B3E5-CF72F0277F4C}" destId="{9E9FEE60-8005-4684-9720-C44BBD7E536B}" srcOrd="0" destOrd="0" presId="urn:microsoft.com/office/officeart/2005/8/layout/default"/>
    <dgm:cxn modelId="{8D5AA68A-5986-4B38-A3F9-E83CD6ECC67E}" type="presOf" srcId="{39806AB1-6378-4F5C-83DF-B2A85330AD9E}" destId="{94DC93ED-CA28-4A43-BCD3-5D8EC0FFF24E}" srcOrd="0" destOrd="0" presId="urn:microsoft.com/office/officeart/2005/8/layout/default"/>
    <dgm:cxn modelId="{427D3A8C-6750-48D8-9F59-F916F27EA1CC}" type="presOf" srcId="{AFD25AC5-2DCE-4EFD-88F6-7ACFC06E4EDE}" destId="{837CF747-BF80-4C1D-A44B-7FF1E7A602F0}" srcOrd="0" destOrd="0" presId="urn:microsoft.com/office/officeart/2005/8/layout/default"/>
    <dgm:cxn modelId="{EC138196-E640-4C6A-8FBB-0F741BA12B55}" srcId="{3A516E7E-3DB6-4D3B-AC71-3FAA6150E22A}" destId="{CB99C73A-0048-43EE-8FCF-CECD9597A109}" srcOrd="5" destOrd="0" parTransId="{3B9CB6CA-8668-407A-9CC9-006DDA10F275}" sibTransId="{9A30C00D-967B-42C1-B980-EBEA7797C233}"/>
    <dgm:cxn modelId="{B8DB26A2-2F77-4207-8611-187864EF91E1}" type="presOf" srcId="{8E97F3BB-7702-42EE-8496-C1B12A31D679}" destId="{64A9B189-A42D-438E-8BF4-0B6DE296E696}" srcOrd="0" destOrd="0" presId="urn:microsoft.com/office/officeart/2005/8/layout/default"/>
    <dgm:cxn modelId="{79CEFFA4-FB69-4F7D-8FB6-022B8E4D5B78}" type="presOf" srcId="{1B429A1B-5BC7-4484-878B-2132CAB68AF9}" destId="{83C1BA49-8F82-4AAF-A2AF-B4ECBC77102D}" srcOrd="0" destOrd="0" presId="urn:microsoft.com/office/officeart/2005/8/layout/default"/>
    <dgm:cxn modelId="{634891A9-85E4-447D-9105-BB2AA519D2F8}" srcId="{3A516E7E-3DB6-4D3B-AC71-3FAA6150E22A}" destId="{A9802F9F-50BE-41C5-95FA-BD2ADD6553A8}" srcOrd="10" destOrd="0" parTransId="{4CFF9448-3948-48A4-98D1-2569109E5450}" sibTransId="{BB19B0D9-F2A7-4DAE-899A-C887DDCC5E26}"/>
    <dgm:cxn modelId="{085FC5C0-98D6-4B60-ACFD-76D69CED9E96}" type="presOf" srcId="{A9802F9F-50BE-41C5-95FA-BD2ADD6553A8}" destId="{2BE237D5-6536-46F3-A324-3513D4A558BD}" srcOrd="0" destOrd="0" presId="urn:microsoft.com/office/officeart/2005/8/layout/default"/>
    <dgm:cxn modelId="{449251C2-A8EF-4937-82BB-3DFA1C75E7EC}" srcId="{3A516E7E-3DB6-4D3B-AC71-3FAA6150E22A}" destId="{8E97F3BB-7702-42EE-8496-C1B12A31D679}" srcOrd="15" destOrd="0" parTransId="{FE12958D-026C-45A7-BD77-EE621FEDC1E4}" sibTransId="{E74CFBC0-6F5F-435D-BD3B-5464DB14FE79}"/>
    <dgm:cxn modelId="{915E01C6-28EE-4F23-8839-24318F370A22}" type="presOf" srcId="{3938DE6F-2241-42F6-B7E4-7C04CF0C1E0D}" destId="{EFDDF027-E5C9-40CA-B931-BCEAFDF8361E}" srcOrd="0" destOrd="0" presId="urn:microsoft.com/office/officeart/2005/8/layout/default"/>
    <dgm:cxn modelId="{39982DCC-9D6D-45A4-ACAD-E710C2D71387}" type="presOf" srcId="{6D617C24-0AE4-4399-834B-86FF888300F5}" destId="{EC98EF0B-83FA-47AC-A6C5-7A581E610F7D}" srcOrd="0" destOrd="0" presId="urn:microsoft.com/office/officeart/2005/8/layout/default"/>
    <dgm:cxn modelId="{F3C399CE-F8A1-4A2B-9343-0DBB2B388BF9}" srcId="{3A516E7E-3DB6-4D3B-AC71-3FAA6150E22A}" destId="{39806AB1-6378-4F5C-83DF-B2A85330AD9E}" srcOrd="13" destOrd="0" parTransId="{CA2868DC-5083-4DE5-AF26-CAC0C5B10B8C}" sibTransId="{2EA88B2F-3982-4FA0-9D64-6272817C270D}"/>
    <dgm:cxn modelId="{E3D98ED1-5354-4C51-B222-2AAC0892053C}" srcId="{3A516E7E-3DB6-4D3B-AC71-3FAA6150E22A}" destId="{6597CC29-E841-4BE2-BC5C-1DFAE6ECB12C}" srcOrd="2" destOrd="0" parTransId="{FB711D99-3434-4DB9-9C63-2A62B5AA2883}" sibTransId="{78CED0B1-D44D-47A5-931C-E84858ED034E}"/>
    <dgm:cxn modelId="{E991F3EB-FA3C-4C8C-A924-7048E57E401A}" type="presOf" srcId="{CF693570-5285-473B-812C-5DD9EA210ED5}" destId="{332D2634-BE37-454E-A8C5-960CB310F57C}" srcOrd="0" destOrd="0" presId="urn:microsoft.com/office/officeart/2005/8/layout/default"/>
    <dgm:cxn modelId="{F67AF2F7-EDEB-4781-9E61-23C507B1DBF9}" srcId="{3A516E7E-3DB6-4D3B-AC71-3FAA6150E22A}" destId="{BA700E66-16AF-49D6-8A70-410565FA35DF}" srcOrd="12" destOrd="0" parTransId="{4EF33001-DE1A-4F05-8F93-7F679CDF6C9C}" sibTransId="{659AAD80-3A1A-4E74-84F9-199790E43CE5}"/>
    <dgm:cxn modelId="{B9906A95-0DAD-4A21-8582-DE0FB48D6238}" type="presParOf" srcId="{D69BC47F-C9F9-40E7-85D3-B91CFE77C737}" destId="{332D2634-BE37-454E-A8C5-960CB310F57C}" srcOrd="0" destOrd="0" presId="urn:microsoft.com/office/officeart/2005/8/layout/default"/>
    <dgm:cxn modelId="{C43CD992-FDBA-4EF2-A87E-088E6A6B515D}" type="presParOf" srcId="{D69BC47F-C9F9-40E7-85D3-B91CFE77C737}" destId="{2E376F50-A11C-435A-97CA-B0C798132CE3}" srcOrd="1" destOrd="0" presId="urn:microsoft.com/office/officeart/2005/8/layout/default"/>
    <dgm:cxn modelId="{49058B07-BE3B-4F99-AEDB-3C0D0CC65CC6}" type="presParOf" srcId="{D69BC47F-C9F9-40E7-85D3-B91CFE77C737}" destId="{254CF734-AB6D-4E14-838B-B45EAC261ECF}" srcOrd="2" destOrd="0" presId="urn:microsoft.com/office/officeart/2005/8/layout/default"/>
    <dgm:cxn modelId="{EFFAE01C-2E18-4841-801F-C4FE46F143EA}" type="presParOf" srcId="{D69BC47F-C9F9-40E7-85D3-B91CFE77C737}" destId="{235A1CE4-45F6-4301-9FB4-8DD54D132BC7}" srcOrd="3" destOrd="0" presId="urn:microsoft.com/office/officeart/2005/8/layout/default"/>
    <dgm:cxn modelId="{F36ED2D6-47D2-49E5-BFC6-45A22CDE9E21}" type="presParOf" srcId="{D69BC47F-C9F9-40E7-85D3-B91CFE77C737}" destId="{DF285310-8597-4D06-A81D-B3ED863690FC}" srcOrd="4" destOrd="0" presId="urn:microsoft.com/office/officeart/2005/8/layout/default"/>
    <dgm:cxn modelId="{4A8BFD1E-2FA3-4385-9369-4496DF9629F3}" type="presParOf" srcId="{D69BC47F-C9F9-40E7-85D3-B91CFE77C737}" destId="{1653B533-A8D9-4F2D-86F2-385166B78ED1}" srcOrd="5" destOrd="0" presId="urn:microsoft.com/office/officeart/2005/8/layout/default"/>
    <dgm:cxn modelId="{2A7521BB-76C1-431C-B261-673A5DA3EF47}" type="presParOf" srcId="{D69BC47F-C9F9-40E7-85D3-B91CFE77C737}" destId="{EF0D9661-D44C-486D-BC84-BBAC13A06E85}" srcOrd="6" destOrd="0" presId="urn:microsoft.com/office/officeart/2005/8/layout/default"/>
    <dgm:cxn modelId="{428F49D4-5AD4-4363-9357-03225D41A7BE}" type="presParOf" srcId="{D69BC47F-C9F9-40E7-85D3-B91CFE77C737}" destId="{F85CAEBD-641C-4C26-B82F-394C0BCA6425}" srcOrd="7" destOrd="0" presId="urn:microsoft.com/office/officeart/2005/8/layout/default"/>
    <dgm:cxn modelId="{44991C24-4D3A-40FB-9C9B-74A829B7CCB5}" type="presParOf" srcId="{D69BC47F-C9F9-40E7-85D3-B91CFE77C737}" destId="{EC98EF0B-83FA-47AC-A6C5-7A581E610F7D}" srcOrd="8" destOrd="0" presId="urn:microsoft.com/office/officeart/2005/8/layout/default"/>
    <dgm:cxn modelId="{11678DC2-DD3F-4ABE-963B-AC445CAFAB96}" type="presParOf" srcId="{D69BC47F-C9F9-40E7-85D3-B91CFE77C737}" destId="{6F077A40-E0A7-4960-9455-FDB151F5BB46}" srcOrd="9" destOrd="0" presId="urn:microsoft.com/office/officeart/2005/8/layout/default"/>
    <dgm:cxn modelId="{8000CF3E-E594-4C06-972D-4961CDE4F193}" type="presParOf" srcId="{D69BC47F-C9F9-40E7-85D3-B91CFE77C737}" destId="{31E2B443-4B25-4952-8D8C-0674C48D5DCD}" srcOrd="10" destOrd="0" presId="urn:microsoft.com/office/officeart/2005/8/layout/default"/>
    <dgm:cxn modelId="{774EF9B0-CE49-4C87-A71F-C9D4A8D1FD30}" type="presParOf" srcId="{D69BC47F-C9F9-40E7-85D3-B91CFE77C737}" destId="{C2CB60B5-7D3C-4AC5-B719-9C32A399D863}" srcOrd="11" destOrd="0" presId="urn:microsoft.com/office/officeart/2005/8/layout/default"/>
    <dgm:cxn modelId="{FE5845B5-78D5-4021-A9EC-95D36534902C}" type="presParOf" srcId="{D69BC47F-C9F9-40E7-85D3-B91CFE77C737}" destId="{DBB2768C-A831-4CAA-8421-6DDA287D7749}" srcOrd="12" destOrd="0" presId="urn:microsoft.com/office/officeart/2005/8/layout/default"/>
    <dgm:cxn modelId="{FA47DEC5-FC4B-4DF3-9C44-508C478D2EA3}" type="presParOf" srcId="{D69BC47F-C9F9-40E7-85D3-B91CFE77C737}" destId="{7C93ED75-85D2-40FB-9CA5-E02CB2EE818B}" srcOrd="13" destOrd="0" presId="urn:microsoft.com/office/officeart/2005/8/layout/default"/>
    <dgm:cxn modelId="{0B1BF4AA-F882-42BE-838D-AE36D6DCC6C6}" type="presParOf" srcId="{D69BC47F-C9F9-40E7-85D3-B91CFE77C737}" destId="{EFDDF027-E5C9-40CA-B931-BCEAFDF8361E}" srcOrd="14" destOrd="0" presId="urn:microsoft.com/office/officeart/2005/8/layout/default"/>
    <dgm:cxn modelId="{C8EBF43F-06E1-43DF-AC8B-CEE96A1CB611}" type="presParOf" srcId="{D69BC47F-C9F9-40E7-85D3-B91CFE77C737}" destId="{226E328B-DAC5-4107-A72E-146C45C27620}" srcOrd="15" destOrd="0" presId="urn:microsoft.com/office/officeart/2005/8/layout/default"/>
    <dgm:cxn modelId="{E0F09E2F-F728-4F85-9523-7226C1EFA277}" type="presParOf" srcId="{D69BC47F-C9F9-40E7-85D3-B91CFE77C737}" destId="{9E9FEE60-8005-4684-9720-C44BBD7E536B}" srcOrd="16" destOrd="0" presId="urn:microsoft.com/office/officeart/2005/8/layout/default"/>
    <dgm:cxn modelId="{ED7ADCEA-68DF-45BC-A684-3517FC88B169}" type="presParOf" srcId="{D69BC47F-C9F9-40E7-85D3-B91CFE77C737}" destId="{98888DCE-07BB-4CED-A4BA-002E3DBFB23A}" srcOrd="17" destOrd="0" presId="urn:microsoft.com/office/officeart/2005/8/layout/default"/>
    <dgm:cxn modelId="{0FDFE9B3-797B-422B-9072-7DF018B08F43}" type="presParOf" srcId="{D69BC47F-C9F9-40E7-85D3-B91CFE77C737}" destId="{837CF747-BF80-4C1D-A44B-7FF1E7A602F0}" srcOrd="18" destOrd="0" presId="urn:microsoft.com/office/officeart/2005/8/layout/default"/>
    <dgm:cxn modelId="{C7B22149-8E66-4D36-A20F-623BBC03CB90}" type="presParOf" srcId="{D69BC47F-C9F9-40E7-85D3-B91CFE77C737}" destId="{37D1F7C4-22E2-490C-8DF2-F68D1E0CF882}" srcOrd="19" destOrd="0" presId="urn:microsoft.com/office/officeart/2005/8/layout/default"/>
    <dgm:cxn modelId="{5D1EC0A1-443A-43A8-8C92-953F34EC8B2D}" type="presParOf" srcId="{D69BC47F-C9F9-40E7-85D3-B91CFE77C737}" destId="{2BE237D5-6536-46F3-A324-3513D4A558BD}" srcOrd="20" destOrd="0" presId="urn:microsoft.com/office/officeart/2005/8/layout/default"/>
    <dgm:cxn modelId="{868B2D17-AD1A-4B6F-A985-81EB8652EB2C}" type="presParOf" srcId="{D69BC47F-C9F9-40E7-85D3-B91CFE77C737}" destId="{8F8577DC-B2D7-4370-A4E9-D51DC85ED0EE}" srcOrd="21" destOrd="0" presId="urn:microsoft.com/office/officeart/2005/8/layout/default"/>
    <dgm:cxn modelId="{AE7F198C-79FC-451D-AB86-89F55736CE45}" type="presParOf" srcId="{D69BC47F-C9F9-40E7-85D3-B91CFE77C737}" destId="{6C7E115F-07A8-4A92-BB9A-AF871D0B18C4}" srcOrd="22" destOrd="0" presId="urn:microsoft.com/office/officeart/2005/8/layout/default"/>
    <dgm:cxn modelId="{B1099EA5-171A-4C58-AB64-60DED1E5DF24}" type="presParOf" srcId="{D69BC47F-C9F9-40E7-85D3-B91CFE77C737}" destId="{0E398071-D78F-4933-B33D-73ACAB1C65EB}" srcOrd="23" destOrd="0" presId="urn:microsoft.com/office/officeart/2005/8/layout/default"/>
    <dgm:cxn modelId="{81327A0E-8BCD-47FC-B691-4A93F1E9D46E}" type="presParOf" srcId="{D69BC47F-C9F9-40E7-85D3-B91CFE77C737}" destId="{1886F0BD-4C20-494F-82D4-77F93B912D43}" srcOrd="24" destOrd="0" presId="urn:microsoft.com/office/officeart/2005/8/layout/default"/>
    <dgm:cxn modelId="{CDF30AB8-6E16-4141-9038-06F1E21C5629}" type="presParOf" srcId="{D69BC47F-C9F9-40E7-85D3-B91CFE77C737}" destId="{219AC9B7-E770-4C4A-AEBB-CDE7F0651522}" srcOrd="25" destOrd="0" presId="urn:microsoft.com/office/officeart/2005/8/layout/default"/>
    <dgm:cxn modelId="{3201CF67-DB5D-4F37-A937-9862639ED6A7}" type="presParOf" srcId="{D69BC47F-C9F9-40E7-85D3-B91CFE77C737}" destId="{94DC93ED-CA28-4A43-BCD3-5D8EC0FFF24E}" srcOrd="26" destOrd="0" presId="urn:microsoft.com/office/officeart/2005/8/layout/default"/>
    <dgm:cxn modelId="{846CF750-0838-4357-8E73-D7AA32AF74F6}" type="presParOf" srcId="{D69BC47F-C9F9-40E7-85D3-B91CFE77C737}" destId="{E063941D-4C6B-428E-B219-14E68AF0B692}" srcOrd="27" destOrd="0" presId="urn:microsoft.com/office/officeart/2005/8/layout/default"/>
    <dgm:cxn modelId="{BCD81930-DA56-461C-B296-D23691347AF6}" type="presParOf" srcId="{D69BC47F-C9F9-40E7-85D3-B91CFE77C737}" destId="{F85C192E-4FBF-4023-8C8D-4629DF234E97}" srcOrd="28" destOrd="0" presId="urn:microsoft.com/office/officeart/2005/8/layout/default"/>
    <dgm:cxn modelId="{F56A1588-33C2-4470-98AD-8FE632923808}" type="presParOf" srcId="{D69BC47F-C9F9-40E7-85D3-B91CFE77C737}" destId="{86553F1A-C41A-4642-940E-BDDB2A3BBD44}" srcOrd="29" destOrd="0" presId="urn:microsoft.com/office/officeart/2005/8/layout/default"/>
    <dgm:cxn modelId="{9A2A019D-F4F4-4289-973D-C2FDCF7316CA}" type="presParOf" srcId="{D69BC47F-C9F9-40E7-85D3-B91CFE77C737}" destId="{64A9B189-A42D-438E-8BF4-0B6DE296E696}" srcOrd="30" destOrd="0" presId="urn:microsoft.com/office/officeart/2005/8/layout/default"/>
    <dgm:cxn modelId="{F1A2E4EE-567E-47AB-BA67-65C422FFA194}" type="presParOf" srcId="{D69BC47F-C9F9-40E7-85D3-B91CFE77C737}" destId="{DA137BC6-B239-4B7F-AF8E-A9183550F911}" srcOrd="31" destOrd="0" presId="urn:microsoft.com/office/officeart/2005/8/layout/default"/>
    <dgm:cxn modelId="{4367E11A-9E8B-43FD-BBAC-B4AB041AB40E}" type="presParOf" srcId="{D69BC47F-C9F9-40E7-85D3-B91CFE77C737}" destId="{70520A51-037B-4345-BD6E-B9A72A9DCB78}" srcOrd="32" destOrd="0" presId="urn:microsoft.com/office/officeart/2005/8/layout/default"/>
    <dgm:cxn modelId="{A062864B-AA19-473A-84BE-03713E76A2A0}" type="presParOf" srcId="{D69BC47F-C9F9-40E7-85D3-B91CFE77C737}" destId="{484FA4D8-A147-4C8C-AAA0-9808C1E05897}" srcOrd="33" destOrd="0" presId="urn:microsoft.com/office/officeart/2005/8/layout/default"/>
    <dgm:cxn modelId="{78F8D87B-3BA8-42C7-8CF3-4C46094F9D25}" type="presParOf" srcId="{D69BC47F-C9F9-40E7-85D3-B91CFE77C737}" destId="{83C1BA49-8F82-4AAF-A2AF-B4ECBC77102D}" srcOrd="3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0A9E51-0985-4D25-9DC6-07BA32119CF1}">
      <dsp:nvSpPr>
        <dsp:cNvPr id="0" name=""/>
        <dsp:cNvSpPr/>
      </dsp:nvSpPr>
      <dsp:spPr>
        <a:xfrm>
          <a:off x="3536120" y="433162"/>
          <a:ext cx="1055390" cy="1055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GB" sz="1200" kern="1200"/>
            <a:t>Phase 5: Implementation Strategy</a:t>
          </a:r>
          <a:endParaRPr lang="en-US" sz="1200" kern="1200"/>
        </a:p>
      </dsp:txBody>
      <dsp:txXfrm>
        <a:off x="3536120" y="433162"/>
        <a:ext cx="1055390" cy="1055390"/>
      </dsp:txXfrm>
    </dsp:sp>
    <dsp:sp modelId="{F27CB61F-7ECF-4A93-9D41-0279ABDFA3FA}">
      <dsp:nvSpPr>
        <dsp:cNvPr id="0" name=""/>
        <dsp:cNvSpPr/>
      </dsp:nvSpPr>
      <dsp:spPr>
        <a:xfrm>
          <a:off x="306720" y="422249"/>
          <a:ext cx="5158094" cy="5158094"/>
        </a:xfrm>
        <a:prstGeom prst="circularArrow">
          <a:avLst>
            <a:gd name="adj1" fmla="val 3990"/>
            <a:gd name="adj2" fmla="val 250290"/>
            <a:gd name="adj3" fmla="val 20573170"/>
            <a:gd name="adj4" fmla="val 18982995"/>
            <a:gd name="adj5" fmla="val 4655"/>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4C9699-C8FF-4B8C-B74A-2F65B614A147}">
      <dsp:nvSpPr>
        <dsp:cNvPr id="0" name=""/>
        <dsp:cNvSpPr/>
      </dsp:nvSpPr>
      <dsp:spPr>
        <a:xfrm>
          <a:off x="4714168" y="2473601"/>
          <a:ext cx="1055390" cy="1055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a:t>Phased roll-out approach:</a:t>
          </a:r>
        </a:p>
      </dsp:txBody>
      <dsp:txXfrm>
        <a:off x="4714168" y="2473601"/>
        <a:ext cx="1055390" cy="1055390"/>
      </dsp:txXfrm>
    </dsp:sp>
    <dsp:sp modelId="{4FAEBB53-AD85-45E4-AD4A-08ACBFF6BB70}">
      <dsp:nvSpPr>
        <dsp:cNvPr id="0" name=""/>
        <dsp:cNvSpPr/>
      </dsp:nvSpPr>
      <dsp:spPr>
        <a:xfrm>
          <a:off x="306720" y="422249"/>
          <a:ext cx="5158094" cy="5158094"/>
        </a:xfrm>
        <a:prstGeom prst="circularArrow">
          <a:avLst>
            <a:gd name="adj1" fmla="val 3990"/>
            <a:gd name="adj2" fmla="val 250290"/>
            <a:gd name="adj3" fmla="val 2366715"/>
            <a:gd name="adj4" fmla="val 776540"/>
            <a:gd name="adj5" fmla="val 4655"/>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B00AFD-3724-480F-B0AE-3F1EB748941C}">
      <dsp:nvSpPr>
        <dsp:cNvPr id="0" name=""/>
        <dsp:cNvSpPr/>
      </dsp:nvSpPr>
      <dsp:spPr>
        <a:xfrm>
          <a:off x="3536120" y="4514040"/>
          <a:ext cx="1055390" cy="1055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a:t>Pilot with first-year students</a:t>
          </a:r>
        </a:p>
      </dsp:txBody>
      <dsp:txXfrm>
        <a:off x="3536120" y="4514040"/>
        <a:ext cx="1055390" cy="1055390"/>
      </dsp:txXfrm>
    </dsp:sp>
    <dsp:sp modelId="{323B5648-343E-4440-A3C4-36F6F64B2A5E}">
      <dsp:nvSpPr>
        <dsp:cNvPr id="0" name=""/>
        <dsp:cNvSpPr/>
      </dsp:nvSpPr>
      <dsp:spPr>
        <a:xfrm>
          <a:off x="306720" y="422249"/>
          <a:ext cx="5158094" cy="5158094"/>
        </a:xfrm>
        <a:prstGeom prst="circularArrow">
          <a:avLst>
            <a:gd name="adj1" fmla="val 3990"/>
            <a:gd name="adj2" fmla="val 250290"/>
            <a:gd name="adj3" fmla="val 6111114"/>
            <a:gd name="adj4" fmla="val 4438596"/>
            <a:gd name="adj5" fmla="val 4655"/>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AE34C49-D0ED-475C-ACA4-E7CE8FAD5EC9}">
      <dsp:nvSpPr>
        <dsp:cNvPr id="0" name=""/>
        <dsp:cNvSpPr/>
      </dsp:nvSpPr>
      <dsp:spPr>
        <a:xfrm>
          <a:off x="1180024" y="4514040"/>
          <a:ext cx="1055390" cy="1055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a:t>Collect engagement and feedback data</a:t>
          </a:r>
        </a:p>
      </dsp:txBody>
      <dsp:txXfrm>
        <a:off x="1180024" y="4514040"/>
        <a:ext cx="1055390" cy="1055390"/>
      </dsp:txXfrm>
    </dsp:sp>
    <dsp:sp modelId="{E451821A-110A-43DF-A6D4-DDD73C8D2766}">
      <dsp:nvSpPr>
        <dsp:cNvPr id="0" name=""/>
        <dsp:cNvSpPr/>
      </dsp:nvSpPr>
      <dsp:spPr>
        <a:xfrm>
          <a:off x="306720" y="422249"/>
          <a:ext cx="5158094" cy="5158094"/>
        </a:xfrm>
        <a:prstGeom prst="circularArrow">
          <a:avLst>
            <a:gd name="adj1" fmla="val 3990"/>
            <a:gd name="adj2" fmla="val 250290"/>
            <a:gd name="adj3" fmla="val 9773170"/>
            <a:gd name="adj4" fmla="val 8182995"/>
            <a:gd name="adj5" fmla="val 4655"/>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FD98F0-3DCC-4476-918F-3199B2EAE0A7}">
      <dsp:nvSpPr>
        <dsp:cNvPr id="0" name=""/>
        <dsp:cNvSpPr/>
      </dsp:nvSpPr>
      <dsp:spPr>
        <a:xfrm>
          <a:off x="1976" y="2473601"/>
          <a:ext cx="1055390" cy="1055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a:t>Refine digital content</a:t>
          </a:r>
        </a:p>
      </dsp:txBody>
      <dsp:txXfrm>
        <a:off x="1976" y="2473601"/>
        <a:ext cx="1055390" cy="1055390"/>
      </dsp:txXfrm>
    </dsp:sp>
    <dsp:sp modelId="{36BB561A-134C-4F6C-8ABF-45AF598CC548}">
      <dsp:nvSpPr>
        <dsp:cNvPr id="0" name=""/>
        <dsp:cNvSpPr/>
      </dsp:nvSpPr>
      <dsp:spPr>
        <a:xfrm>
          <a:off x="306720" y="422249"/>
          <a:ext cx="5158094" cy="5158094"/>
        </a:xfrm>
        <a:prstGeom prst="circularArrow">
          <a:avLst>
            <a:gd name="adj1" fmla="val 3990"/>
            <a:gd name="adj2" fmla="val 250290"/>
            <a:gd name="adj3" fmla="val 13166715"/>
            <a:gd name="adj4" fmla="val 11576540"/>
            <a:gd name="adj5" fmla="val 4655"/>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1FF106-A3AA-4176-808B-C191513153AE}">
      <dsp:nvSpPr>
        <dsp:cNvPr id="0" name=""/>
        <dsp:cNvSpPr/>
      </dsp:nvSpPr>
      <dsp:spPr>
        <a:xfrm>
          <a:off x="1180024" y="433162"/>
          <a:ext cx="1055390" cy="1055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a:t>University-wide launch</a:t>
          </a:r>
        </a:p>
      </dsp:txBody>
      <dsp:txXfrm>
        <a:off x="1180024" y="433162"/>
        <a:ext cx="1055390" cy="1055390"/>
      </dsp:txXfrm>
    </dsp:sp>
    <dsp:sp modelId="{4D0B23C2-F0F3-457A-9EBB-09620F8AAEF7}">
      <dsp:nvSpPr>
        <dsp:cNvPr id="0" name=""/>
        <dsp:cNvSpPr/>
      </dsp:nvSpPr>
      <dsp:spPr>
        <a:xfrm>
          <a:off x="306720" y="422249"/>
          <a:ext cx="5158094" cy="5158094"/>
        </a:xfrm>
        <a:prstGeom prst="circularArrow">
          <a:avLst>
            <a:gd name="adj1" fmla="val 3990"/>
            <a:gd name="adj2" fmla="val 250290"/>
            <a:gd name="adj3" fmla="val 16911114"/>
            <a:gd name="adj4" fmla="val 15238596"/>
            <a:gd name="adj5" fmla="val 4655"/>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2D2634-BE37-454E-A8C5-960CB310F57C}">
      <dsp:nvSpPr>
        <dsp:cNvPr id="0" name=""/>
        <dsp:cNvSpPr/>
      </dsp:nvSpPr>
      <dsp:spPr>
        <a:xfrm>
          <a:off x="3880" y="155610"/>
          <a:ext cx="2101118" cy="126067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1. App Downloads</a:t>
          </a:r>
        </a:p>
      </dsp:txBody>
      <dsp:txXfrm>
        <a:off x="3880" y="155610"/>
        <a:ext cx="2101118" cy="1260670"/>
      </dsp:txXfrm>
    </dsp:sp>
    <dsp:sp modelId="{254CF734-AB6D-4E14-838B-B45EAC261ECF}">
      <dsp:nvSpPr>
        <dsp:cNvPr id="0" name=""/>
        <dsp:cNvSpPr/>
      </dsp:nvSpPr>
      <dsp:spPr>
        <a:xfrm>
          <a:off x="2315110" y="155610"/>
          <a:ext cx="2101118" cy="126067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We will monitor the number of students who download the MindConnect Campus app through the university’s app analytics dashboard.</a:t>
          </a:r>
        </a:p>
      </dsp:txBody>
      <dsp:txXfrm>
        <a:off x="2315110" y="155610"/>
        <a:ext cx="2101118" cy="1260670"/>
      </dsp:txXfrm>
    </dsp:sp>
    <dsp:sp modelId="{DF285310-8597-4D06-A81D-B3ED863690FC}">
      <dsp:nvSpPr>
        <dsp:cNvPr id="0" name=""/>
        <dsp:cNvSpPr/>
      </dsp:nvSpPr>
      <dsp:spPr>
        <a:xfrm>
          <a:off x="4626340" y="155610"/>
          <a:ext cx="2101118" cy="126067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This helps us understand initial reach and uptake.</a:t>
          </a:r>
        </a:p>
      </dsp:txBody>
      <dsp:txXfrm>
        <a:off x="4626340" y="155610"/>
        <a:ext cx="2101118" cy="1260670"/>
      </dsp:txXfrm>
    </dsp:sp>
    <dsp:sp modelId="{EF0D9661-D44C-486D-BC84-BBAC13A06E85}">
      <dsp:nvSpPr>
        <dsp:cNvPr id="0" name=""/>
        <dsp:cNvSpPr/>
      </dsp:nvSpPr>
      <dsp:spPr>
        <a:xfrm>
          <a:off x="6937570" y="155610"/>
          <a:ext cx="2101118" cy="126067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 2. Active User Rates</a:t>
          </a:r>
        </a:p>
      </dsp:txBody>
      <dsp:txXfrm>
        <a:off x="6937570" y="155610"/>
        <a:ext cx="2101118" cy="1260670"/>
      </dsp:txXfrm>
    </dsp:sp>
    <dsp:sp modelId="{EC98EF0B-83FA-47AC-A6C5-7A581E610F7D}">
      <dsp:nvSpPr>
        <dsp:cNvPr id="0" name=""/>
        <dsp:cNvSpPr/>
      </dsp:nvSpPr>
      <dsp:spPr>
        <a:xfrm>
          <a:off x="9248801" y="155610"/>
          <a:ext cx="2101118" cy="126067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We will track how many students log in weekly or monthly using built‑in analytics.</a:t>
          </a:r>
        </a:p>
      </dsp:txBody>
      <dsp:txXfrm>
        <a:off x="9248801" y="155610"/>
        <a:ext cx="2101118" cy="1260670"/>
      </dsp:txXfrm>
    </dsp:sp>
    <dsp:sp modelId="{31E2B443-4B25-4952-8D8C-0674C48D5DCD}">
      <dsp:nvSpPr>
        <dsp:cNvPr id="0" name=""/>
        <dsp:cNvSpPr/>
      </dsp:nvSpPr>
      <dsp:spPr>
        <a:xfrm>
          <a:off x="3880" y="1626393"/>
          <a:ext cx="2101118" cy="126067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This shows ongoing engagement, not just download</a:t>
          </a:r>
        </a:p>
      </dsp:txBody>
      <dsp:txXfrm>
        <a:off x="3880" y="1626393"/>
        <a:ext cx="2101118" cy="1260670"/>
      </dsp:txXfrm>
    </dsp:sp>
    <dsp:sp modelId="{DBB2768C-A831-4CAA-8421-6DDA287D7749}">
      <dsp:nvSpPr>
        <dsp:cNvPr id="0" name=""/>
        <dsp:cNvSpPr/>
      </dsp:nvSpPr>
      <dsp:spPr>
        <a:xfrm>
          <a:off x="2315110" y="1626393"/>
          <a:ext cx="2101118" cy="126067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3. Module Completion Rates</a:t>
          </a:r>
        </a:p>
      </dsp:txBody>
      <dsp:txXfrm>
        <a:off x="2315110" y="1626393"/>
        <a:ext cx="2101118" cy="1260670"/>
      </dsp:txXfrm>
    </dsp:sp>
    <dsp:sp modelId="{EFDDF027-E5C9-40CA-B931-BCEAFDF8361E}">
      <dsp:nvSpPr>
        <dsp:cNvPr id="0" name=""/>
        <dsp:cNvSpPr/>
      </dsp:nvSpPr>
      <dsp:spPr>
        <a:xfrm>
          <a:off x="4626340" y="1626393"/>
          <a:ext cx="2101118" cy="126067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Each wellbeing module (e.g., stress management, sleep, coping skills) will have completion tracking.</a:t>
          </a:r>
        </a:p>
      </dsp:txBody>
      <dsp:txXfrm>
        <a:off x="4626340" y="1626393"/>
        <a:ext cx="2101118" cy="1260670"/>
      </dsp:txXfrm>
    </dsp:sp>
    <dsp:sp modelId="{9E9FEE60-8005-4684-9720-C44BBD7E536B}">
      <dsp:nvSpPr>
        <dsp:cNvPr id="0" name=""/>
        <dsp:cNvSpPr/>
      </dsp:nvSpPr>
      <dsp:spPr>
        <a:xfrm>
          <a:off x="6937570" y="1626393"/>
          <a:ext cx="2101118" cy="126067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This tells us whether students are using the intervention as intended.</a:t>
          </a:r>
        </a:p>
      </dsp:txBody>
      <dsp:txXfrm>
        <a:off x="6937570" y="1626393"/>
        <a:ext cx="2101118" cy="1260670"/>
      </dsp:txXfrm>
    </dsp:sp>
    <dsp:sp modelId="{837CF747-BF80-4C1D-A44B-7FF1E7A602F0}">
      <dsp:nvSpPr>
        <dsp:cNvPr id="0" name=""/>
        <dsp:cNvSpPr/>
      </dsp:nvSpPr>
      <dsp:spPr>
        <a:xfrm>
          <a:off x="9248801" y="1626393"/>
          <a:ext cx="2101118" cy="126067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4. Forum Engagement Levels</a:t>
          </a:r>
        </a:p>
      </dsp:txBody>
      <dsp:txXfrm>
        <a:off x="9248801" y="1626393"/>
        <a:ext cx="2101118" cy="1260670"/>
      </dsp:txXfrm>
    </dsp:sp>
    <dsp:sp modelId="{2BE237D5-6536-46F3-A324-3513D4A558BD}">
      <dsp:nvSpPr>
        <dsp:cNvPr id="0" name=""/>
        <dsp:cNvSpPr/>
      </dsp:nvSpPr>
      <dsp:spPr>
        <a:xfrm>
          <a:off x="3880" y="3097175"/>
          <a:ext cx="2101118" cy="126067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We will monitor participation in discussion forums or peer‑support spaces (posts, comments, reactions).</a:t>
          </a:r>
        </a:p>
      </dsp:txBody>
      <dsp:txXfrm>
        <a:off x="3880" y="3097175"/>
        <a:ext cx="2101118" cy="1260670"/>
      </dsp:txXfrm>
    </dsp:sp>
    <dsp:sp modelId="{6C7E115F-07A8-4A92-BB9A-AF871D0B18C4}">
      <dsp:nvSpPr>
        <dsp:cNvPr id="0" name=""/>
        <dsp:cNvSpPr/>
      </dsp:nvSpPr>
      <dsp:spPr>
        <a:xfrm>
          <a:off x="2315110" y="3097175"/>
          <a:ext cx="2101118" cy="126067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This helps us assess community engagement and peer interaction</a:t>
          </a:r>
        </a:p>
      </dsp:txBody>
      <dsp:txXfrm>
        <a:off x="2315110" y="3097175"/>
        <a:ext cx="2101118" cy="1260670"/>
      </dsp:txXfrm>
    </dsp:sp>
    <dsp:sp modelId="{1886F0BD-4C20-494F-82D4-77F93B912D43}">
      <dsp:nvSpPr>
        <dsp:cNvPr id="0" name=""/>
        <dsp:cNvSpPr/>
      </dsp:nvSpPr>
      <dsp:spPr>
        <a:xfrm>
          <a:off x="4626340" y="3097175"/>
          <a:ext cx="2101118" cy="126067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 Purpose of All Monitoring Activities</a:t>
          </a:r>
        </a:p>
      </dsp:txBody>
      <dsp:txXfrm>
        <a:off x="4626340" y="3097175"/>
        <a:ext cx="2101118" cy="1260670"/>
      </dsp:txXfrm>
    </dsp:sp>
    <dsp:sp modelId="{94DC93ED-CA28-4A43-BCD3-5D8EC0FFF24E}">
      <dsp:nvSpPr>
        <dsp:cNvPr id="0" name=""/>
        <dsp:cNvSpPr/>
      </dsp:nvSpPr>
      <dsp:spPr>
        <a:xfrm>
          <a:off x="6937570" y="3097175"/>
          <a:ext cx="2101118" cy="126067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Together, these indicators allow us to assess:</a:t>
          </a:r>
        </a:p>
      </dsp:txBody>
      <dsp:txXfrm>
        <a:off x="6937570" y="3097175"/>
        <a:ext cx="2101118" cy="1260670"/>
      </dsp:txXfrm>
    </dsp:sp>
    <dsp:sp modelId="{F85C192E-4FBF-4023-8C8D-4629DF234E97}">
      <dsp:nvSpPr>
        <dsp:cNvPr id="0" name=""/>
        <dsp:cNvSpPr/>
      </dsp:nvSpPr>
      <dsp:spPr>
        <a:xfrm>
          <a:off x="9248801" y="3097175"/>
          <a:ext cx="2101118" cy="126067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 Reach – how many students we are accessing</a:t>
          </a:r>
        </a:p>
      </dsp:txBody>
      <dsp:txXfrm>
        <a:off x="9248801" y="3097175"/>
        <a:ext cx="2101118" cy="1260670"/>
      </dsp:txXfrm>
    </dsp:sp>
    <dsp:sp modelId="{64A9B189-A42D-438E-8BF4-0B6DE296E696}">
      <dsp:nvSpPr>
        <dsp:cNvPr id="0" name=""/>
        <dsp:cNvSpPr/>
      </dsp:nvSpPr>
      <dsp:spPr>
        <a:xfrm>
          <a:off x="2315110" y="4567958"/>
          <a:ext cx="2101118" cy="126067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 Fidelity – whether the programme is delivered as planned</a:t>
          </a:r>
        </a:p>
      </dsp:txBody>
      <dsp:txXfrm>
        <a:off x="2315110" y="4567958"/>
        <a:ext cx="2101118" cy="1260670"/>
      </dsp:txXfrm>
    </dsp:sp>
    <dsp:sp modelId="{70520A51-037B-4345-BD6E-B9A72A9DCB78}">
      <dsp:nvSpPr>
        <dsp:cNvPr id="0" name=""/>
        <dsp:cNvSpPr/>
      </dsp:nvSpPr>
      <dsp:spPr>
        <a:xfrm>
          <a:off x="4626340" y="4567958"/>
          <a:ext cx="2101118" cy="126067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 Engagement – how actively students use the intervention</a:t>
          </a:r>
        </a:p>
      </dsp:txBody>
      <dsp:txXfrm>
        <a:off x="4626340" y="4567958"/>
        <a:ext cx="2101118" cy="1260670"/>
      </dsp:txXfrm>
    </dsp:sp>
    <dsp:sp modelId="{83C1BA49-8F82-4AAF-A2AF-B4ECBC77102D}">
      <dsp:nvSpPr>
        <dsp:cNvPr id="0" name=""/>
        <dsp:cNvSpPr/>
      </dsp:nvSpPr>
      <dsp:spPr>
        <a:xfrm>
          <a:off x="6937570" y="4567958"/>
          <a:ext cx="2101118" cy="126067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This aligns with modern digital‑health evaluation guidance (Moore et al., 2015; Michie, Atkins and West, 2014).</a:t>
          </a:r>
        </a:p>
      </dsp:txBody>
      <dsp:txXfrm>
        <a:off x="6937570" y="4567958"/>
        <a:ext cx="2101118" cy="1260670"/>
      </dsp:txXfrm>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02365C-4C65-4B56-B7D6-EF6E567BB570}" type="datetimeFigureOut">
              <a:rPr lang="en-GB" smtClean="0"/>
              <a:t>15/03/2026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DBAA04-3B95-4D8C-9A4E-9A526216D034}" type="slidenum">
              <a:rPr lang="en-GB" smtClean="0"/>
              <a:t>‹#›</a:t>
            </a:fld>
            <a:endParaRPr lang="en-GB"/>
          </a:p>
        </p:txBody>
      </p:sp>
    </p:spTree>
    <p:extLst>
      <p:ext uri="{BB962C8B-B14F-4D97-AF65-F5344CB8AC3E}">
        <p14:creationId xmlns:p14="http://schemas.microsoft.com/office/powerpoint/2010/main" val="23325946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ADBAA04-3B95-4D8C-9A4E-9A526216D034}" type="slidenum">
              <a:rPr lang="en-GB" smtClean="0"/>
              <a:t>1</a:t>
            </a:fld>
            <a:endParaRPr lang="en-GB"/>
          </a:p>
        </p:txBody>
      </p:sp>
    </p:spTree>
    <p:extLst>
      <p:ext uri="{BB962C8B-B14F-4D97-AF65-F5344CB8AC3E}">
        <p14:creationId xmlns:p14="http://schemas.microsoft.com/office/powerpoint/2010/main" val="28846343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ADBAA04-3B95-4D8C-9A4E-9A526216D034}" type="slidenum">
              <a:rPr lang="en-GB" smtClean="0"/>
              <a:t>2</a:t>
            </a:fld>
            <a:endParaRPr lang="en-GB"/>
          </a:p>
        </p:txBody>
      </p:sp>
    </p:spTree>
    <p:extLst>
      <p:ext uri="{BB962C8B-B14F-4D97-AF65-F5344CB8AC3E}">
        <p14:creationId xmlns:p14="http://schemas.microsoft.com/office/powerpoint/2010/main" val="635535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ADBAA04-3B95-4D8C-9A4E-9A526216D034}" type="slidenum">
              <a:rPr lang="en-GB" smtClean="0"/>
              <a:t>7</a:t>
            </a:fld>
            <a:endParaRPr lang="en-GB"/>
          </a:p>
        </p:txBody>
      </p:sp>
    </p:spTree>
    <p:extLst>
      <p:ext uri="{BB962C8B-B14F-4D97-AF65-F5344CB8AC3E}">
        <p14:creationId xmlns:p14="http://schemas.microsoft.com/office/powerpoint/2010/main" val="42215289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ADBAA04-3B95-4D8C-9A4E-9A526216D034}" type="slidenum">
              <a:rPr lang="en-GB" smtClean="0"/>
              <a:t>19</a:t>
            </a:fld>
            <a:endParaRPr lang="en-GB"/>
          </a:p>
        </p:txBody>
      </p:sp>
    </p:spTree>
    <p:extLst>
      <p:ext uri="{BB962C8B-B14F-4D97-AF65-F5344CB8AC3E}">
        <p14:creationId xmlns:p14="http://schemas.microsoft.com/office/powerpoint/2010/main" val="2413431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ADBAA04-3B95-4D8C-9A4E-9A526216D034}" type="slidenum">
              <a:rPr lang="en-GB" smtClean="0"/>
              <a:t>60</a:t>
            </a:fld>
            <a:endParaRPr lang="en-GB"/>
          </a:p>
        </p:txBody>
      </p:sp>
    </p:spTree>
    <p:extLst>
      <p:ext uri="{BB962C8B-B14F-4D97-AF65-F5344CB8AC3E}">
        <p14:creationId xmlns:p14="http://schemas.microsoft.com/office/powerpoint/2010/main" val="9634895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22AF7D-9CFF-767C-E84B-5C9CCB81EA3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D3FB90E-F0CB-C95B-2833-04DE72CA907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45F4035-F637-5032-6478-2306AC94270C}"/>
              </a:ext>
            </a:extLst>
          </p:cNvPr>
          <p:cNvSpPr>
            <a:spLocks noGrp="1"/>
          </p:cNvSpPr>
          <p:nvPr>
            <p:ph type="dt" sz="half" idx="10"/>
          </p:nvPr>
        </p:nvSpPr>
        <p:spPr/>
        <p:txBody>
          <a:bodyPr/>
          <a:lstStyle/>
          <a:p>
            <a:fld id="{12CAB411-6C20-4A5C-A0E8-02C55D5D68B6}" type="datetimeFigureOut">
              <a:rPr lang="en-GB" smtClean="0"/>
              <a:t>15/03/2026</a:t>
            </a:fld>
            <a:endParaRPr lang="en-GB"/>
          </a:p>
        </p:txBody>
      </p:sp>
      <p:sp>
        <p:nvSpPr>
          <p:cNvPr id="5" name="Footer Placeholder 4">
            <a:extLst>
              <a:ext uri="{FF2B5EF4-FFF2-40B4-BE49-F238E27FC236}">
                <a16:creationId xmlns:a16="http://schemas.microsoft.com/office/drawing/2014/main" id="{C923294A-BDCE-1A2E-0F7A-D7AA676870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807D3C-9119-C654-27B2-0F56562431F9}"/>
              </a:ext>
            </a:extLst>
          </p:cNvPr>
          <p:cNvSpPr>
            <a:spLocks noGrp="1"/>
          </p:cNvSpPr>
          <p:nvPr>
            <p:ph type="sldNum" sz="quarter" idx="12"/>
          </p:nvPr>
        </p:nvSpPr>
        <p:spPr/>
        <p:txBody>
          <a:bodyPr/>
          <a:lstStyle/>
          <a:p>
            <a:fld id="{D95CBA35-388F-4BA7-8647-0B43D6166DD3}" type="slidenum">
              <a:rPr lang="en-GB" smtClean="0"/>
              <a:t>‹#›</a:t>
            </a:fld>
            <a:endParaRPr lang="en-GB"/>
          </a:p>
        </p:txBody>
      </p:sp>
    </p:spTree>
    <p:extLst>
      <p:ext uri="{BB962C8B-B14F-4D97-AF65-F5344CB8AC3E}">
        <p14:creationId xmlns:p14="http://schemas.microsoft.com/office/powerpoint/2010/main" val="11842894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3CEFA6-F4FB-C1F7-7A6B-323A9D0B871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EF684BE-F95E-42E3-9674-F40DA5A54FC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1ED83C-F22C-C320-3DC1-77995C24CE8C}"/>
              </a:ext>
            </a:extLst>
          </p:cNvPr>
          <p:cNvSpPr>
            <a:spLocks noGrp="1"/>
          </p:cNvSpPr>
          <p:nvPr>
            <p:ph type="dt" sz="half" idx="10"/>
          </p:nvPr>
        </p:nvSpPr>
        <p:spPr/>
        <p:txBody>
          <a:bodyPr/>
          <a:lstStyle/>
          <a:p>
            <a:fld id="{12CAB411-6C20-4A5C-A0E8-02C55D5D68B6}" type="datetimeFigureOut">
              <a:rPr lang="en-GB" smtClean="0"/>
              <a:t>15/03/2026</a:t>
            </a:fld>
            <a:endParaRPr lang="en-GB"/>
          </a:p>
        </p:txBody>
      </p:sp>
      <p:sp>
        <p:nvSpPr>
          <p:cNvPr id="5" name="Footer Placeholder 4">
            <a:extLst>
              <a:ext uri="{FF2B5EF4-FFF2-40B4-BE49-F238E27FC236}">
                <a16:creationId xmlns:a16="http://schemas.microsoft.com/office/drawing/2014/main" id="{39DA637B-8DBD-3A7C-69E4-C1A7673EB5C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0DD5C0-8D2C-2A2F-B738-0F308A476475}"/>
              </a:ext>
            </a:extLst>
          </p:cNvPr>
          <p:cNvSpPr>
            <a:spLocks noGrp="1"/>
          </p:cNvSpPr>
          <p:nvPr>
            <p:ph type="sldNum" sz="quarter" idx="12"/>
          </p:nvPr>
        </p:nvSpPr>
        <p:spPr/>
        <p:txBody>
          <a:bodyPr/>
          <a:lstStyle/>
          <a:p>
            <a:fld id="{D95CBA35-388F-4BA7-8647-0B43D6166DD3}" type="slidenum">
              <a:rPr lang="en-GB" smtClean="0"/>
              <a:t>‹#›</a:t>
            </a:fld>
            <a:endParaRPr lang="en-GB"/>
          </a:p>
        </p:txBody>
      </p:sp>
    </p:spTree>
    <p:extLst>
      <p:ext uri="{BB962C8B-B14F-4D97-AF65-F5344CB8AC3E}">
        <p14:creationId xmlns:p14="http://schemas.microsoft.com/office/powerpoint/2010/main" val="38102149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12812E-E2F5-56F1-9E31-1FBDA25C3B5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DDE0058-1B97-F5DD-85D8-B2AD042FF8A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8C9D4CA-C79F-4742-FBB1-721B4C66FB63}"/>
              </a:ext>
            </a:extLst>
          </p:cNvPr>
          <p:cNvSpPr>
            <a:spLocks noGrp="1"/>
          </p:cNvSpPr>
          <p:nvPr>
            <p:ph type="dt" sz="half" idx="10"/>
          </p:nvPr>
        </p:nvSpPr>
        <p:spPr/>
        <p:txBody>
          <a:bodyPr/>
          <a:lstStyle/>
          <a:p>
            <a:fld id="{12CAB411-6C20-4A5C-A0E8-02C55D5D68B6}" type="datetimeFigureOut">
              <a:rPr lang="en-GB" smtClean="0"/>
              <a:t>15/03/2026</a:t>
            </a:fld>
            <a:endParaRPr lang="en-GB"/>
          </a:p>
        </p:txBody>
      </p:sp>
      <p:sp>
        <p:nvSpPr>
          <p:cNvPr id="5" name="Footer Placeholder 4">
            <a:extLst>
              <a:ext uri="{FF2B5EF4-FFF2-40B4-BE49-F238E27FC236}">
                <a16:creationId xmlns:a16="http://schemas.microsoft.com/office/drawing/2014/main" id="{0A1D3516-75A8-58BD-A9E5-54A5F12638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724D6FC-6E07-670D-062D-7BF1C0E3D0ED}"/>
              </a:ext>
            </a:extLst>
          </p:cNvPr>
          <p:cNvSpPr>
            <a:spLocks noGrp="1"/>
          </p:cNvSpPr>
          <p:nvPr>
            <p:ph type="sldNum" sz="quarter" idx="12"/>
          </p:nvPr>
        </p:nvSpPr>
        <p:spPr/>
        <p:txBody>
          <a:bodyPr/>
          <a:lstStyle/>
          <a:p>
            <a:fld id="{D95CBA35-388F-4BA7-8647-0B43D6166DD3}" type="slidenum">
              <a:rPr lang="en-GB" smtClean="0"/>
              <a:t>‹#›</a:t>
            </a:fld>
            <a:endParaRPr lang="en-GB"/>
          </a:p>
        </p:txBody>
      </p:sp>
    </p:spTree>
    <p:extLst>
      <p:ext uri="{BB962C8B-B14F-4D97-AF65-F5344CB8AC3E}">
        <p14:creationId xmlns:p14="http://schemas.microsoft.com/office/powerpoint/2010/main" val="15667752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05F7D-D7DF-2044-8B90-DA315126EA1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8E77D5A-3098-C720-2801-A3AD10DE2FD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2979551-0E4F-6342-B24E-72482CFE2B7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D46DE54-650B-4AF7-B4F2-684BE289244A}"/>
              </a:ext>
            </a:extLst>
          </p:cNvPr>
          <p:cNvSpPr>
            <a:spLocks noGrp="1"/>
          </p:cNvSpPr>
          <p:nvPr>
            <p:ph type="dt" sz="half" idx="10"/>
          </p:nvPr>
        </p:nvSpPr>
        <p:spPr/>
        <p:txBody>
          <a:bodyPr/>
          <a:lstStyle/>
          <a:p>
            <a:fld id="{12CAB411-6C20-4A5C-A0E8-02C55D5D68B6}" type="datetimeFigureOut">
              <a:rPr lang="en-GB" smtClean="0"/>
              <a:t>15/03/2026</a:t>
            </a:fld>
            <a:endParaRPr lang="en-GB"/>
          </a:p>
        </p:txBody>
      </p:sp>
      <p:sp>
        <p:nvSpPr>
          <p:cNvPr id="6" name="Footer Placeholder 5">
            <a:extLst>
              <a:ext uri="{FF2B5EF4-FFF2-40B4-BE49-F238E27FC236}">
                <a16:creationId xmlns:a16="http://schemas.microsoft.com/office/drawing/2014/main" id="{C3D3DE25-5D31-4B9E-3110-AC3B1099CC8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D675388-817C-1093-7F58-C86E36B553B4}"/>
              </a:ext>
            </a:extLst>
          </p:cNvPr>
          <p:cNvSpPr>
            <a:spLocks noGrp="1"/>
          </p:cNvSpPr>
          <p:nvPr>
            <p:ph type="sldNum" sz="quarter" idx="12"/>
          </p:nvPr>
        </p:nvSpPr>
        <p:spPr/>
        <p:txBody>
          <a:bodyPr/>
          <a:lstStyle/>
          <a:p>
            <a:fld id="{D95CBA35-388F-4BA7-8647-0B43D6166DD3}" type="slidenum">
              <a:rPr lang="en-GB" smtClean="0"/>
              <a:t>‹#›</a:t>
            </a:fld>
            <a:endParaRPr lang="en-GB"/>
          </a:p>
        </p:txBody>
      </p:sp>
    </p:spTree>
    <p:extLst>
      <p:ext uri="{BB962C8B-B14F-4D97-AF65-F5344CB8AC3E}">
        <p14:creationId xmlns:p14="http://schemas.microsoft.com/office/powerpoint/2010/main" val="15868448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79D12E-E9EC-2105-CD60-66DBDCE240D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7089094-D23E-B267-8DE0-F7461CC019F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FC2BD6D-D8DA-8BD4-6401-BF86B2FB1C3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FA1A973-F9D0-C115-D983-A9AB9CF78A0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F211DF0-80F3-9969-D9A6-5FFD30A93A7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2B01B79-CD71-AF43-523F-87E1F4F70B40}"/>
              </a:ext>
            </a:extLst>
          </p:cNvPr>
          <p:cNvSpPr>
            <a:spLocks noGrp="1"/>
          </p:cNvSpPr>
          <p:nvPr>
            <p:ph type="dt" sz="half" idx="10"/>
          </p:nvPr>
        </p:nvSpPr>
        <p:spPr/>
        <p:txBody>
          <a:bodyPr/>
          <a:lstStyle/>
          <a:p>
            <a:fld id="{12CAB411-6C20-4A5C-A0E8-02C55D5D68B6}" type="datetimeFigureOut">
              <a:rPr lang="en-GB" smtClean="0"/>
              <a:t>15/03/2026</a:t>
            </a:fld>
            <a:endParaRPr lang="en-GB"/>
          </a:p>
        </p:txBody>
      </p:sp>
      <p:sp>
        <p:nvSpPr>
          <p:cNvPr id="8" name="Footer Placeholder 7">
            <a:extLst>
              <a:ext uri="{FF2B5EF4-FFF2-40B4-BE49-F238E27FC236}">
                <a16:creationId xmlns:a16="http://schemas.microsoft.com/office/drawing/2014/main" id="{D682BF71-D16D-3D41-5EEA-5393C466171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4F85163-E591-5C82-DF7D-611739D5CBC8}"/>
              </a:ext>
            </a:extLst>
          </p:cNvPr>
          <p:cNvSpPr>
            <a:spLocks noGrp="1"/>
          </p:cNvSpPr>
          <p:nvPr>
            <p:ph type="sldNum" sz="quarter" idx="12"/>
          </p:nvPr>
        </p:nvSpPr>
        <p:spPr/>
        <p:txBody>
          <a:bodyPr/>
          <a:lstStyle/>
          <a:p>
            <a:fld id="{D95CBA35-388F-4BA7-8647-0B43D6166DD3}" type="slidenum">
              <a:rPr lang="en-GB" smtClean="0"/>
              <a:t>‹#›</a:t>
            </a:fld>
            <a:endParaRPr lang="en-GB"/>
          </a:p>
        </p:txBody>
      </p:sp>
    </p:spTree>
    <p:extLst>
      <p:ext uri="{BB962C8B-B14F-4D97-AF65-F5344CB8AC3E}">
        <p14:creationId xmlns:p14="http://schemas.microsoft.com/office/powerpoint/2010/main" val="149715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AD0520-4E10-8CE7-2509-66245D88577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348391B-4173-FE85-5F1A-5B975ABDCF42}"/>
              </a:ext>
            </a:extLst>
          </p:cNvPr>
          <p:cNvSpPr>
            <a:spLocks noGrp="1"/>
          </p:cNvSpPr>
          <p:nvPr>
            <p:ph type="dt" sz="half" idx="10"/>
          </p:nvPr>
        </p:nvSpPr>
        <p:spPr/>
        <p:txBody>
          <a:bodyPr/>
          <a:lstStyle/>
          <a:p>
            <a:fld id="{12CAB411-6C20-4A5C-A0E8-02C55D5D68B6}" type="datetimeFigureOut">
              <a:rPr lang="en-GB" smtClean="0"/>
              <a:t>15/03/2026</a:t>
            </a:fld>
            <a:endParaRPr lang="en-GB"/>
          </a:p>
        </p:txBody>
      </p:sp>
      <p:sp>
        <p:nvSpPr>
          <p:cNvPr id="4" name="Footer Placeholder 3">
            <a:extLst>
              <a:ext uri="{FF2B5EF4-FFF2-40B4-BE49-F238E27FC236}">
                <a16:creationId xmlns:a16="http://schemas.microsoft.com/office/drawing/2014/main" id="{4A280BB1-CDB7-0896-8545-93FF83968F7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4A3E6FA-7E78-4291-CC32-E7C1F806FF25}"/>
              </a:ext>
            </a:extLst>
          </p:cNvPr>
          <p:cNvSpPr>
            <a:spLocks noGrp="1"/>
          </p:cNvSpPr>
          <p:nvPr>
            <p:ph type="sldNum" sz="quarter" idx="12"/>
          </p:nvPr>
        </p:nvSpPr>
        <p:spPr/>
        <p:txBody>
          <a:bodyPr/>
          <a:lstStyle/>
          <a:p>
            <a:fld id="{D95CBA35-388F-4BA7-8647-0B43D6166DD3}" type="slidenum">
              <a:rPr lang="en-GB" smtClean="0"/>
              <a:t>‹#›</a:t>
            </a:fld>
            <a:endParaRPr lang="en-GB"/>
          </a:p>
        </p:txBody>
      </p:sp>
    </p:spTree>
    <p:extLst>
      <p:ext uri="{BB962C8B-B14F-4D97-AF65-F5344CB8AC3E}">
        <p14:creationId xmlns:p14="http://schemas.microsoft.com/office/powerpoint/2010/main" val="3560690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567835F-DD94-C461-163C-5C0A0C7BF92E}"/>
              </a:ext>
            </a:extLst>
          </p:cNvPr>
          <p:cNvSpPr>
            <a:spLocks noGrp="1"/>
          </p:cNvSpPr>
          <p:nvPr>
            <p:ph type="dt" sz="half" idx="10"/>
          </p:nvPr>
        </p:nvSpPr>
        <p:spPr/>
        <p:txBody>
          <a:bodyPr/>
          <a:lstStyle/>
          <a:p>
            <a:fld id="{12CAB411-6C20-4A5C-A0E8-02C55D5D68B6}" type="datetimeFigureOut">
              <a:rPr lang="en-GB" smtClean="0"/>
              <a:t>15/03/2026</a:t>
            </a:fld>
            <a:endParaRPr lang="en-GB"/>
          </a:p>
        </p:txBody>
      </p:sp>
      <p:sp>
        <p:nvSpPr>
          <p:cNvPr id="3" name="Footer Placeholder 2">
            <a:extLst>
              <a:ext uri="{FF2B5EF4-FFF2-40B4-BE49-F238E27FC236}">
                <a16:creationId xmlns:a16="http://schemas.microsoft.com/office/drawing/2014/main" id="{F9676A19-70FB-E8E8-88ED-3189D2A38B6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8F2D3F8-3CD8-91C1-FD60-27772805C756}"/>
              </a:ext>
            </a:extLst>
          </p:cNvPr>
          <p:cNvSpPr>
            <a:spLocks noGrp="1"/>
          </p:cNvSpPr>
          <p:nvPr>
            <p:ph type="sldNum" sz="quarter" idx="12"/>
          </p:nvPr>
        </p:nvSpPr>
        <p:spPr/>
        <p:txBody>
          <a:bodyPr/>
          <a:lstStyle/>
          <a:p>
            <a:fld id="{D95CBA35-388F-4BA7-8647-0B43D6166DD3}" type="slidenum">
              <a:rPr lang="en-GB" smtClean="0"/>
              <a:t>‹#›</a:t>
            </a:fld>
            <a:endParaRPr lang="en-GB"/>
          </a:p>
        </p:txBody>
      </p:sp>
    </p:spTree>
    <p:extLst>
      <p:ext uri="{BB962C8B-B14F-4D97-AF65-F5344CB8AC3E}">
        <p14:creationId xmlns:p14="http://schemas.microsoft.com/office/powerpoint/2010/main" val="20427692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33A8D0-0C83-9652-CB65-B3724C8FE6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AD18BFD-ADEE-13E1-E2BA-2B47EA9CD02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636B073-323F-607F-8A87-A7D66AA8AA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F9DC7EE-13AA-2323-24FC-D46B99BBDA8E}"/>
              </a:ext>
            </a:extLst>
          </p:cNvPr>
          <p:cNvSpPr>
            <a:spLocks noGrp="1"/>
          </p:cNvSpPr>
          <p:nvPr>
            <p:ph type="dt" sz="half" idx="10"/>
          </p:nvPr>
        </p:nvSpPr>
        <p:spPr/>
        <p:txBody>
          <a:bodyPr/>
          <a:lstStyle/>
          <a:p>
            <a:fld id="{12CAB411-6C20-4A5C-A0E8-02C55D5D68B6}" type="datetimeFigureOut">
              <a:rPr lang="en-GB" smtClean="0"/>
              <a:t>15/03/2026</a:t>
            </a:fld>
            <a:endParaRPr lang="en-GB"/>
          </a:p>
        </p:txBody>
      </p:sp>
      <p:sp>
        <p:nvSpPr>
          <p:cNvPr id="6" name="Footer Placeholder 5">
            <a:extLst>
              <a:ext uri="{FF2B5EF4-FFF2-40B4-BE49-F238E27FC236}">
                <a16:creationId xmlns:a16="http://schemas.microsoft.com/office/drawing/2014/main" id="{DC3A9052-AD4E-35F9-CC2D-3876458CFB3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5D3B8F2-B2BC-AF45-D368-41268FA35023}"/>
              </a:ext>
            </a:extLst>
          </p:cNvPr>
          <p:cNvSpPr>
            <a:spLocks noGrp="1"/>
          </p:cNvSpPr>
          <p:nvPr>
            <p:ph type="sldNum" sz="quarter" idx="12"/>
          </p:nvPr>
        </p:nvSpPr>
        <p:spPr/>
        <p:txBody>
          <a:bodyPr/>
          <a:lstStyle/>
          <a:p>
            <a:fld id="{D95CBA35-388F-4BA7-8647-0B43D6166DD3}" type="slidenum">
              <a:rPr lang="en-GB" smtClean="0"/>
              <a:t>‹#›</a:t>
            </a:fld>
            <a:endParaRPr lang="en-GB"/>
          </a:p>
        </p:txBody>
      </p:sp>
    </p:spTree>
    <p:extLst>
      <p:ext uri="{BB962C8B-B14F-4D97-AF65-F5344CB8AC3E}">
        <p14:creationId xmlns:p14="http://schemas.microsoft.com/office/powerpoint/2010/main" val="9316426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1DAA7B-0D79-5633-59E4-DC3146457D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7E1E8F7-C4D3-175D-8889-7854A222F9C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B772D15-C5B8-B1D4-8E37-FFAD96C4B7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5613072-21C1-F945-A55A-2E883E6DD4CE}"/>
              </a:ext>
            </a:extLst>
          </p:cNvPr>
          <p:cNvSpPr>
            <a:spLocks noGrp="1"/>
          </p:cNvSpPr>
          <p:nvPr>
            <p:ph type="dt" sz="half" idx="10"/>
          </p:nvPr>
        </p:nvSpPr>
        <p:spPr/>
        <p:txBody>
          <a:bodyPr/>
          <a:lstStyle/>
          <a:p>
            <a:fld id="{12CAB411-6C20-4A5C-A0E8-02C55D5D68B6}" type="datetimeFigureOut">
              <a:rPr lang="en-GB" smtClean="0"/>
              <a:t>15/03/2026</a:t>
            </a:fld>
            <a:endParaRPr lang="en-GB"/>
          </a:p>
        </p:txBody>
      </p:sp>
      <p:sp>
        <p:nvSpPr>
          <p:cNvPr id="6" name="Footer Placeholder 5">
            <a:extLst>
              <a:ext uri="{FF2B5EF4-FFF2-40B4-BE49-F238E27FC236}">
                <a16:creationId xmlns:a16="http://schemas.microsoft.com/office/drawing/2014/main" id="{53E5CA19-678D-4AA6-3D7C-D98DD5F7FBE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0FCAC31-CC06-DDC6-9281-9E4ED7D48747}"/>
              </a:ext>
            </a:extLst>
          </p:cNvPr>
          <p:cNvSpPr>
            <a:spLocks noGrp="1"/>
          </p:cNvSpPr>
          <p:nvPr>
            <p:ph type="sldNum" sz="quarter" idx="12"/>
          </p:nvPr>
        </p:nvSpPr>
        <p:spPr/>
        <p:txBody>
          <a:bodyPr/>
          <a:lstStyle/>
          <a:p>
            <a:fld id="{D95CBA35-388F-4BA7-8647-0B43D6166DD3}" type="slidenum">
              <a:rPr lang="en-GB" smtClean="0"/>
              <a:t>‹#›</a:t>
            </a:fld>
            <a:endParaRPr lang="en-GB"/>
          </a:p>
        </p:txBody>
      </p:sp>
    </p:spTree>
    <p:extLst>
      <p:ext uri="{BB962C8B-B14F-4D97-AF65-F5344CB8AC3E}">
        <p14:creationId xmlns:p14="http://schemas.microsoft.com/office/powerpoint/2010/main" val="28688476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F57594-03C8-52F9-92EF-C394799023D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9FAF98E-7BEB-F6C9-9EEC-876B73CFD1A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5E1302-39F6-5B24-FF7E-734AEE2DCFA3}"/>
              </a:ext>
            </a:extLst>
          </p:cNvPr>
          <p:cNvSpPr>
            <a:spLocks noGrp="1"/>
          </p:cNvSpPr>
          <p:nvPr>
            <p:ph type="dt" sz="half" idx="10"/>
          </p:nvPr>
        </p:nvSpPr>
        <p:spPr/>
        <p:txBody>
          <a:bodyPr/>
          <a:lstStyle/>
          <a:p>
            <a:fld id="{12CAB411-6C20-4A5C-A0E8-02C55D5D68B6}" type="datetimeFigureOut">
              <a:rPr lang="en-GB" smtClean="0"/>
              <a:t>15/03/2026</a:t>
            </a:fld>
            <a:endParaRPr lang="en-GB"/>
          </a:p>
        </p:txBody>
      </p:sp>
      <p:sp>
        <p:nvSpPr>
          <p:cNvPr id="5" name="Footer Placeholder 4">
            <a:extLst>
              <a:ext uri="{FF2B5EF4-FFF2-40B4-BE49-F238E27FC236}">
                <a16:creationId xmlns:a16="http://schemas.microsoft.com/office/drawing/2014/main" id="{5C3D31FD-A155-3679-8C64-3D371D483C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70DDC2-DE3C-632F-F7DE-2E6CD90AA2B2}"/>
              </a:ext>
            </a:extLst>
          </p:cNvPr>
          <p:cNvSpPr>
            <a:spLocks noGrp="1"/>
          </p:cNvSpPr>
          <p:nvPr>
            <p:ph type="sldNum" sz="quarter" idx="12"/>
          </p:nvPr>
        </p:nvSpPr>
        <p:spPr/>
        <p:txBody>
          <a:bodyPr/>
          <a:lstStyle/>
          <a:p>
            <a:fld id="{D95CBA35-388F-4BA7-8647-0B43D6166DD3}" type="slidenum">
              <a:rPr lang="en-GB" smtClean="0"/>
              <a:t>‹#›</a:t>
            </a:fld>
            <a:endParaRPr lang="en-GB"/>
          </a:p>
        </p:txBody>
      </p:sp>
    </p:spTree>
    <p:extLst>
      <p:ext uri="{BB962C8B-B14F-4D97-AF65-F5344CB8AC3E}">
        <p14:creationId xmlns:p14="http://schemas.microsoft.com/office/powerpoint/2010/main" val="2456570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EBB255E-B7CB-6583-1061-DD1F206D16D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33BB64B-243B-53A3-49E6-D60EF779EB9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79836E2-6D3D-0C9A-E645-271E5FA2AD80}"/>
              </a:ext>
            </a:extLst>
          </p:cNvPr>
          <p:cNvSpPr>
            <a:spLocks noGrp="1"/>
          </p:cNvSpPr>
          <p:nvPr>
            <p:ph type="dt" sz="half" idx="10"/>
          </p:nvPr>
        </p:nvSpPr>
        <p:spPr/>
        <p:txBody>
          <a:bodyPr/>
          <a:lstStyle/>
          <a:p>
            <a:fld id="{12CAB411-6C20-4A5C-A0E8-02C55D5D68B6}" type="datetimeFigureOut">
              <a:rPr lang="en-GB" smtClean="0"/>
              <a:t>15/03/2026</a:t>
            </a:fld>
            <a:endParaRPr lang="en-GB"/>
          </a:p>
        </p:txBody>
      </p:sp>
      <p:sp>
        <p:nvSpPr>
          <p:cNvPr id="5" name="Footer Placeholder 4">
            <a:extLst>
              <a:ext uri="{FF2B5EF4-FFF2-40B4-BE49-F238E27FC236}">
                <a16:creationId xmlns:a16="http://schemas.microsoft.com/office/drawing/2014/main" id="{76BF1525-869B-D147-28BC-F1E162DECC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315BDFF-7CD8-305C-02FA-060338B293DA}"/>
              </a:ext>
            </a:extLst>
          </p:cNvPr>
          <p:cNvSpPr>
            <a:spLocks noGrp="1"/>
          </p:cNvSpPr>
          <p:nvPr>
            <p:ph type="sldNum" sz="quarter" idx="12"/>
          </p:nvPr>
        </p:nvSpPr>
        <p:spPr/>
        <p:txBody>
          <a:bodyPr/>
          <a:lstStyle/>
          <a:p>
            <a:fld id="{D95CBA35-388F-4BA7-8647-0B43D6166DD3}" type="slidenum">
              <a:rPr lang="en-GB" smtClean="0"/>
              <a:t>‹#›</a:t>
            </a:fld>
            <a:endParaRPr lang="en-GB"/>
          </a:p>
        </p:txBody>
      </p:sp>
    </p:spTree>
    <p:extLst>
      <p:ext uri="{BB962C8B-B14F-4D97-AF65-F5344CB8AC3E}">
        <p14:creationId xmlns:p14="http://schemas.microsoft.com/office/powerpoint/2010/main" val="16904824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912CB2-52F2-1B15-C2D2-26DA2EBE4AC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3759B84-3805-6B70-AB80-7B9457980FC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67E4654-71C0-A6E7-B6C7-05E485E9BBE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2CAB411-6C20-4A5C-A0E8-02C55D5D68B6}" type="datetimeFigureOut">
              <a:rPr lang="en-GB" smtClean="0"/>
              <a:t>15/03/2026</a:t>
            </a:fld>
            <a:endParaRPr lang="en-GB"/>
          </a:p>
        </p:txBody>
      </p:sp>
      <p:sp>
        <p:nvSpPr>
          <p:cNvPr id="5" name="Footer Placeholder 4">
            <a:extLst>
              <a:ext uri="{FF2B5EF4-FFF2-40B4-BE49-F238E27FC236}">
                <a16:creationId xmlns:a16="http://schemas.microsoft.com/office/drawing/2014/main" id="{04B56A62-E6C0-FFBA-BCD7-44CD113C8AA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3682FAA-AB84-291B-C442-B270306789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95CBA35-388F-4BA7-8647-0B43D6166DD3}" type="slidenum">
              <a:rPr lang="en-GB" smtClean="0"/>
              <a:t>‹#›</a:t>
            </a:fld>
            <a:endParaRPr lang="en-GB"/>
          </a:p>
        </p:txBody>
      </p:sp>
    </p:spTree>
    <p:extLst>
      <p:ext uri="{BB962C8B-B14F-4D97-AF65-F5344CB8AC3E}">
        <p14:creationId xmlns:p14="http://schemas.microsoft.com/office/powerpoint/2010/main" val="22571200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hyperlink" Target="https://www.thelancet.com/journals/lanpsy/article/PIIS2215-0366(18)30296-7/abstract" TargetMode="External"/><Relationship Id="rId3" Type="http://schemas.openxmlformats.org/officeDocument/2006/relationships/hyperlink" Target="https://doi.org/10.1002/wps.20661" TargetMode="External"/><Relationship Id="rId7" Type="http://schemas.openxmlformats.org/officeDocument/2006/relationships/hyperlink" Target="https://www.jisc.ac.uk/" TargetMode="External"/><Relationship Id="rId12" Type="http://schemas.openxmlformats.org/officeDocument/2006/relationships/hyperlink" Target="https://www.england.nhs.uk/" TargetMode="External"/><Relationship Id="rId2" Type="http://schemas.openxmlformats.org/officeDocument/2006/relationships/hyperlink" Target="https://doi.org/10.1016/j.janxdis.2018.01.001" TargetMode="External"/><Relationship Id="rId1" Type="http://schemas.openxmlformats.org/officeDocument/2006/relationships/slideLayout" Target="../slideLayouts/slideLayout7.xml"/><Relationship Id="rId6" Type="http://schemas.openxmlformats.org/officeDocument/2006/relationships/hyperlink" Target="https://doi.org/10.1136/bmj.n178" TargetMode="External"/><Relationship Id="rId11" Type="http://schemas.openxmlformats.org/officeDocument/2006/relationships/hyperlink" Target="https://digital.nhs.uk/" TargetMode="External"/><Relationship Id="rId5" Type="http://schemas.openxmlformats.org/officeDocument/2006/relationships/hyperlink" Target="https://www.hesa.ac.uk/" TargetMode="External"/><Relationship Id="rId10" Type="http://schemas.openxmlformats.org/officeDocument/2006/relationships/hyperlink" Target="https://doi.org/10.1093/heapro/dar059" TargetMode="External"/><Relationship Id="rId4" Type="http://schemas.openxmlformats.org/officeDocument/2006/relationships/hyperlink" Target="https://doi.org/10.1186/1471-244X-10-113" TargetMode="External"/><Relationship Id="rId9" Type="http://schemas.openxmlformats.org/officeDocument/2006/relationships/hyperlink" Target="https://doi.org/10.1177/0950422220980920" TargetMode="External"/></Relationships>
</file>

<file path=ppt/slides/_rels/slide17.xml.rels><?xml version="1.0" encoding="UTF-8" standalone="yes"?>
<Relationships xmlns="http://schemas.openxmlformats.org/package/2006/relationships"><Relationship Id="rId8" Type="http://schemas.openxmlformats.org/officeDocument/2006/relationships/hyperlink" Target="https://www.rcpsych.ac.uk/" TargetMode="External"/><Relationship Id="rId3" Type="http://schemas.openxmlformats.org/officeDocument/2006/relationships/hyperlink" Target="https://www.nus.org.uk/" TargetMode="External"/><Relationship Id="rId7" Type="http://schemas.openxmlformats.org/officeDocument/2006/relationships/hyperlink" Target="https://www.gov.uk/" TargetMode="External"/><Relationship Id="rId12" Type="http://schemas.openxmlformats.org/officeDocument/2006/relationships/hyperlink" Target="https://doi.org/10.1016/j.jad.2022.12.015" TargetMode="External"/><Relationship Id="rId2" Type="http://schemas.openxmlformats.org/officeDocument/2006/relationships/hyperlink" Target="https://www.nice.org.uk/" TargetMode="External"/><Relationship Id="rId1" Type="http://schemas.openxmlformats.org/officeDocument/2006/relationships/slideLayout" Target="../slideLayouts/slideLayout7.xml"/><Relationship Id="rId6" Type="http://schemas.openxmlformats.org/officeDocument/2006/relationships/hyperlink" Target="https://www.ofcom.org.uk/" TargetMode="External"/><Relationship Id="rId11" Type="http://schemas.openxmlformats.org/officeDocument/2006/relationships/hyperlink" Target="https://www.who.int/" TargetMode="External"/><Relationship Id="rId5" Type="http://schemas.openxmlformats.org/officeDocument/2006/relationships/hyperlink" Target="https://www.officeforstudents.org.uk/" TargetMode="External"/><Relationship Id="rId10" Type="http://schemas.openxmlformats.org/officeDocument/2006/relationships/hyperlink" Target="https://www.universitiesuk.ac.uk/" TargetMode="External"/><Relationship Id="rId4" Type="http://schemas.openxmlformats.org/officeDocument/2006/relationships/hyperlink" Target="https://www.ons.gov.uk/" TargetMode="External"/><Relationship Id="rId9" Type="http://schemas.openxmlformats.org/officeDocument/2006/relationships/hyperlink" Target="https://www.stonewall.org.uk/"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bing.com/search?q=%22https%3A%2F%2Fwww.tandfonline.com%2Fdoi%2Ffull%2F10.1080%2F19496591.2016.1157908%22" TargetMode="External"/><Relationship Id="rId7" Type="http://schemas.openxmlformats.org/officeDocument/2006/relationships/hyperlink" Target="https://www.bing.com/search?q=%22https%3A%2F%2Fwww.universitiesuk.ac.uk%2F%22" TargetMode="External"/><Relationship Id="rId2" Type="http://schemas.openxmlformats.org/officeDocument/2006/relationships/hyperlink" Target="https://psycnet.apa.org/buy/2018-44951-001" TargetMode="External"/><Relationship Id="rId1" Type="http://schemas.openxmlformats.org/officeDocument/2006/relationships/slideLayout" Target="../slideLayouts/slideLayout7.xml"/><Relationship Id="rId6" Type="http://schemas.openxmlformats.org/officeDocument/2006/relationships/hyperlink" Target="https://www.bing.com/search?q=%22https%3A%2F%2Fwww.ippr.org%2Fpublications%2Fnot-by-degrees%22" TargetMode="External"/><Relationship Id="rId5" Type="http://schemas.openxmlformats.org/officeDocument/2006/relationships/hyperlink" Target="https://www.stonewall.org.uk/" TargetMode="External"/><Relationship Id="rId4" Type="http://schemas.openxmlformats.org/officeDocument/2006/relationships/hyperlink" Target="https://www.bing.com/search?q=%22https%3A%2F%2Fwww.ijcm.org.in%2Ftext.asp%3F2019%2F44%2F1%2F1%2F253943%22" TargetMode="External"/></Relationships>
</file>

<file path=ppt/slides/_rels/slide33.xml.rels><?xml version="1.0" encoding="UTF-8" standalone="yes"?>
<Relationships xmlns="http://schemas.openxmlformats.org/package/2006/relationships"><Relationship Id="rId3" Type="http://schemas.openxmlformats.org/officeDocument/2006/relationships/hyperlink" Target="https://jumh.org/kim2022" TargetMode="External"/><Relationship Id="rId2" Type="http://schemas.openxmlformats.org/officeDocument/2006/relationships/hyperlink" Target="https://www.jisc.ac.uk/" TargetMode="External"/><Relationship Id="rId1" Type="http://schemas.openxmlformats.org/officeDocument/2006/relationships/slideLayout" Target="../slideLayouts/slideLayout7.xml"/><Relationship Id="rId6" Type="http://schemas.openxmlformats.org/officeDocument/2006/relationships/hyperlink" Target="https://www.bing.com/search?q=%22https%3A%2F%2Fwww.mja.com.au%2Fjournal%2F2015%2F187%2F7%2Fwhen-and-how-do-young-people-seek-professional-help%22" TargetMode="External"/><Relationship Id="rId5" Type="http://schemas.openxmlformats.org/officeDocument/2006/relationships/hyperlink" Target="https://www.pewresearch.org/" TargetMode="External"/><Relationship Id="rId4" Type="http://schemas.openxmlformats.org/officeDocument/2006/relationships/hyperlink" Target="https://www.england.nhs.uk/" TargetMode="External"/></Relationships>
</file>

<file path=ppt/slides/_rels/slide3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FCB34F0-0DFF-9017-71C9-C1AE401F9099}"/>
              </a:ext>
            </a:extLst>
          </p:cNvPr>
          <p:cNvSpPr txBox="1"/>
          <p:nvPr/>
        </p:nvSpPr>
        <p:spPr>
          <a:xfrm>
            <a:off x="0" y="70338"/>
            <a:ext cx="12192000" cy="7755969"/>
          </a:xfrm>
          <a:prstGeom prst="rect">
            <a:avLst/>
          </a:prstGeom>
          <a:noFill/>
        </p:spPr>
        <p:txBody>
          <a:bodyPr wrap="square" lIns="91440" tIns="45720" rIns="91440" bIns="45720" anchor="t">
            <a:spAutoFit/>
          </a:bodyPr>
          <a:lstStyle/>
          <a:p>
            <a:pPr>
              <a:lnSpc>
                <a:spcPct val="150000"/>
              </a:lnSpc>
            </a:pPr>
            <a:endParaRPr lang="en-GB" sz="2000" b="1">
              <a:latin typeface="Arial" panose="020B0604020202020204" pitchFamily="34" charset="0"/>
              <a:cs typeface="Arial" panose="020B0604020202020204" pitchFamily="34" charset="0"/>
            </a:endParaRPr>
          </a:p>
          <a:p>
            <a:pPr>
              <a:lnSpc>
                <a:spcPct val="150000"/>
              </a:lnSpc>
            </a:pPr>
            <a:endParaRPr lang="en-GB" sz="2000" b="1">
              <a:latin typeface="Arial" panose="020B0604020202020204" pitchFamily="34" charset="0"/>
              <a:cs typeface="Arial" panose="020B0604020202020204" pitchFamily="34" charset="0"/>
            </a:endParaRPr>
          </a:p>
          <a:p>
            <a:pPr>
              <a:lnSpc>
                <a:spcPct val="150000"/>
              </a:lnSpc>
            </a:pPr>
            <a:r>
              <a:rPr lang="en-GB" sz="2400" b="1">
                <a:latin typeface="Arial"/>
                <a:cs typeface="Arial"/>
              </a:rPr>
              <a:t>Student name: Rosena lucy</a:t>
            </a:r>
            <a:endParaRPr lang="en-GB" sz="2400" b="1">
              <a:latin typeface="Arial" panose="020B0604020202020204" pitchFamily="34" charset="0"/>
              <a:cs typeface="Arial" panose="020B0604020202020204" pitchFamily="34" charset="0"/>
            </a:endParaRPr>
          </a:p>
          <a:p>
            <a:pPr>
              <a:lnSpc>
                <a:spcPct val="150000"/>
              </a:lnSpc>
            </a:pPr>
            <a:r>
              <a:rPr lang="en-GB" sz="2400" b="1">
                <a:latin typeface="Arial"/>
                <a:cs typeface="Arial"/>
              </a:rPr>
              <a:t>Student ID number: 2210256</a:t>
            </a:r>
            <a:endParaRPr lang="en-GB" sz="2400" b="1">
              <a:effectLst/>
              <a:latin typeface="Arial" panose="020B0604020202020204" pitchFamily="34" charset="0"/>
              <a:ea typeface="Times New Roman" panose="02020603050405020304" pitchFamily="18" charset="0"/>
              <a:cs typeface="Arial" panose="020B0604020202020204" pitchFamily="34" charset="0"/>
            </a:endParaRPr>
          </a:p>
          <a:p>
            <a:pPr>
              <a:lnSpc>
                <a:spcPct val="150000"/>
              </a:lnSpc>
            </a:pPr>
            <a:r>
              <a:rPr lang="en-GB" sz="2400" b="1">
                <a:effectLst/>
                <a:latin typeface="Arial"/>
                <a:ea typeface="Times New Roman" panose="02020603050405020304" pitchFamily="18" charset="0"/>
                <a:cs typeface="Arial"/>
              </a:rPr>
              <a:t>Programme: </a:t>
            </a:r>
            <a:r>
              <a:rPr lang="en-US" sz="2400" b="1">
                <a:effectLst/>
                <a:latin typeface="Arial"/>
                <a:ea typeface="Times New Roman" panose="02020603050405020304" pitchFamily="18" charset="0"/>
                <a:cs typeface="Arial"/>
              </a:rPr>
              <a:t>MSc Public Health and Social Care in Practice </a:t>
            </a:r>
          </a:p>
          <a:p>
            <a:pPr>
              <a:lnSpc>
                <a:spcPct val="150000"/>
              </a:lnSpc>
            </a:pPr>
            <a:r>
              <a:rPr lang="en-GB" sz="2400" b="1">
                <a:latin typeface="Arial"/>
                <a:cs typeface="Arial"/>
              </a:rPr>
              <a:t>Module: Population Health and digital Health Promotion</a:t>
            </a:r>
          </a:p>
          <a:p>
            <a:pPr>
              <a:lnSpc>
                <a:spcPct val="150000"/>
              </a:lnSpc>
            </a:pPr>
            <a:r>
              <a:rPr lang="en-GB" sz="2400" b="1">
                <a:latin typeface="Arial"/>
                <a:cs typeface="Arial"/>
              </a:rPr>
              <a:t>Lecturer: Besty</a:t>
            </a:r>
          </a:p>
          <a:p>
            <a:pPr>
              <a:lnSpc>
                <a:spcPct val="150000"/>
              </a:lnSpc>
            </a:pPr>
            <a:r>
              <a:rPr lang="en-GB" sz="2400" b="1">
                <a:latin typeface="Arial"/>
                <a:cs typeface="Arial"/>
              </a:rPr>
              <a:t>Assignment : Component 3 Group Project Presentation  </a:t>
            </a:r>
          </a:p>
          <a:p>
            <a:pPr>
              <a:lnSpc>
                <a:spcPct val="150000"/>
              </a:lnSpc>
            </a:pPr>
            <a:r>
              <a:rPr lang="en-GB" sz="2400" b="1">
                <a:latin typeface="Arial"/>
                <a:cs typeface="Arial"/>
              </a:rPr>
              <a:t>Title: </a:t>
            </a:r>
            <a:r>
              <a:rPr lang="en-US" sz="2400" b="1">
                <a:latin typeface="Arial"/>
                <a:cs typeface="Arial"/>
              </a:rPr>
              <a:t>Addressing Young Adult Mental Health Using Digital Technology</a:t>
            </a:r>
          </a:p>
          <a:p>
            <a:pPr>
              <a:lnSpc>
                <a:spcPct val="150000"/>
              </a:lnSpc>
            </a:pPr>
            <a:r>
              <a:rPr lang="en-US" sz="2400" b="1">
                <a:latin typeface="Arial" panose="020B0604020202020204" pitchFamily="34" charset="0"/>
                <a:cs typeface="Arial" panose="020B0604020202020204" pitchFamily="34" charset="0"/>
              </a:rPr>
              <a:t>          A Digital Health Promotion Intervention for University Students (18–25 Years)</a:t>
            </a:r>
            <a:endParaRPr lang="en-US" sz="2400">
              <a:latin typeface="Arial" panose="020B0604020202020204" pitchFamily="34" charset="0"/>
              <a:cs typeface="Arial" panose="020B0604020202020204" pitchFamily="34" charset="0"/>
            </a:endParaRPr>
          </a:p>
          <a:p>
            <a:pPr>
              <a:lnSpc>
                <a:spcPct val="150000"/>
              </a:lnSpc>
            </a:pPr>
            <a:endParaRPr lang="en-GB" sz="2400">
              <a:latin typeface="Arial" panose="020B0604020202020204" pitchFamily="34" charset="0"/>
              <a:cs typeface="Arial" panose="020B0604020202020204" pitchFamily="34" charset="0"/>
            </a:endParaRPr>
          </a:p>
          <a:p>
            <a:pPr>
              <a:lnSpc>
                <a:spcPct val="150000"/>
              </a:lnSpc>
            </a:pPr>
            <a:endParaRPr lang="en-GB" sz="2000">
              <a:latin typeface="Arial" panose="020B0604020202020204" pitchFamily="34" charset="0"/>
              <a:cs typeface="Arial" panose="020B0604020202020204" pitchFamily="34" charset="0"/>
            </a:endParaRPr>
          </a:p>
          <a:p>
            <a:pPr>
              <a:lnSpc>
                <a:spcPct val="150000"/>
              </a:lnSpc>
            </a:pPr>
            <a:endParaRPr lang="en-GB" sz="2000" b="1">
              <a:latin typeface="Arial" panose="020B0604020202020204" pitchFamily="34" charset="0"/>
              <a:cs typeface="Arial" panose="020B0604020202020204" pitchFamily="34" charset="0"/>
            </a:endParaRPr>
          </a:p>
          <a:p>
            <a:endParaRPr lang="en-GB" b="1"/>
          </a:p>
          <a:p>
            <a:endParaRPr lang="en-GB" sz="1800" b="1">
              <a:effectLst/>
              <a:latin typeface="Arial" panose="020B0604020202020204" pitchFamily="34" charset="0"/>
              <a:ea typeface="Times New Roman" panose="02020603050405020304" pitchFamily="18" charset="0"/>
            </a:endParaRPr>
          </a:p>
          <a:p>
            <a:endParaRPr lang="en-GB"/>
          </a:p>
        </p:txBody>
      </p:sp>
      <p:pic>
        <p:nvPicPr>
          <p:cNvPr id="15" name="Picture 14">
            <a:extLst>
              <a:ext uri="{FF2B5EF4-FFF2-40B4-BE49-F238E27FC236}">
                <a16:creationId xmlns:a16="http://schemas.microsoft.com/office/drawing/2014/main" id="{492D0971-1D35-433B-FBB2-4CFDFA825FA4}"/>
              </a:ext>
            </a:extLst>
          </p:cNvPr>
          <p:cNvPicPr>
            <a:picLocks noChangeAspect="1"/>
          </p:cNvPicPr>
          <p:nvPr/>
        </p:nvPicPr>
        <p:blipFill>
          <a:blip r:embed="rId3"/>
          <a:stretch>
            <a:fillRect/>
          </a:stretch>
        </p:blipFill>
        <p:spPr>
          <a:xfrm>
            <a:off x="8006963" y="0"/>
            <a:ext cx="4103398" cy="2039814"/>
          </a:xfrm>
          <a:prstGeom prst="rect">
            <a:avLst/>
          </a:prstGeom>
        </p:spPr>
      </p:pic>
    </p:spTree>
    <p:extLst>
      <p:ext uri="{BB962C8B-B14F-4D97-AF65-F5344CB8AC3E}">
        <p14:creationId xmlns:p14="http://schemas.microsoft.com/office/powerpoint/2010/main" val="9919903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723F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F8054A3A-FC18-8E34-A2C2-F9BC0ECDFE46}"/>
              </a:ext>
            </a:extLst>
          </p:cNvPr>
          <p:cNvPicPr>
            <a:picLocks noChangeAspect="1"/>
          </p:cNvPicPr>
          <p:nvPr/>
        </p:nvPicPr>
        <p:blipFill>
          <a:blip r:embed="rId3"/>
          <a:stretch>
            <a:fillRect/>
          </a:stretch>
        </p:blipFill>
        <p:spPr>
          <a:xfrm>
            <a:off x="3136489" y="643467"/>
            <a:ext cx="5378245" cy="5571066"/>
          </a:xfrm>
          <a:prstGeom prst="rect">
            <a:avLst/>
          </a:prstGeom>
        </p:spPr>
      </p:pic>
    </p:spTree>
    <p:extLst>
      <p:ext uri="{BB962C8B-B14F-4D97-AF65-F5344CB8AC3E}">
        <p14:creationId xmlns:p14="http://schemas.microsoft.com/office/powerpoint/2010/main" val="16381818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AB72AB48-10ED-C9BB-16A7-7465B50D6FF4}"/>
              </a:ext>
            </a:extLst>
          </p:cNvPr>
          <p:cNvSpPr>
            <a:spLocks noGrp="1"/>
          </p:cNvSpPr>
          <p:nvPr>
            <p:ph type="subTitle" idx="1"/>
          </p:nvPr>
        </p:nvSpPr>
        <p:spPr>
          <a:xfrm>
            <a:off x="0" y="170822"/>
            <a:ext cx="12192000" cy="6687178"/>
          </a:xfrm>
        </p:spPr>
        <p:txBody>
          <a:bodyPr>
            <a:normAutofit/>
          </a:bodyPr>
          <a:lstStyle/>
          <a:p>
            <a:pPr algn="l">
              <a:lnSpc>
                <a:spcPct val="150000"/>
              </a:lnSpc>
            </a:pPr>
            <a:r>
              <a:rPr lang="en-US" sz="1400" b="1">
                <a:solidFill>
                  <a:srgbClr val="9900FF"/>
                </a:solidFill>
                <a:latin typeface="Arial" panose="020B0604020202020204" pitchFamily="34" charset="0"/>
                <a:cs typeface="Arial" panose="020B0604020202020204" pitchFamily="34" charset="0"/>
              </a:rPr>
              <a:t>Slide 3:  					</a:t>
            </a:r>
            <a:r>
              <a:rPr lang="en-US" sz="1400" b="1" err="1">
                <a:solidFill>
                  <a:srgbClr val="9900FF"/>
                </a:solidFill>
                <a:latin typeface="Arial" panose="020B0604020202020204" pitchFamily="34" charset="0"/>
                <a:cs typeface="Arial" panose="020B0604020202020204" pitchFamily="34" charset="0"/>
              </a:rPr>
              <a:t>MindConnect</a:t>
            </a:r>
            <a:r>
              <a:rPr lang="en-US" sz="1400" b="1">
                <a:solidFill>
                  <a:srgbClr val="9900FF"/>
                </a:solidFill>
                <a:latin typeface="Arial" panose="020B0604020202020204" pitchFamily="34" charset="0"/>
                <a:cs typeface="Arial" panose="020B0604020202020204" pitchFamily="34" charset="0"/>
              </a:rPr>
              <a:t> Campus</a:t>
            </a:r>
          </a:p>
          <a:p>
            <a:pPr>
              <a:lnSpc>
                <a:spcPct val="150000"/>
              </a:lnSpc>
            </a:pPr>
            <a:r>
              <a:rPr lang="en-US" sz="1400" b="1">
                <a:solidFill>
                  <a:srgbClr val="9900FF"/>
                </a:solidFill>
                <a:latin typeface="Arial" panose="020B0604020202020204" pitchFamily="34" charset="0"/>
                <a:cs typeface="Arial" panose="020B0604020202020204" pitchFamily="34" charset="0"/>
              </a:rPr>
              <a:t>A Digital Health Promotion Intervention to Support Mental Wellbeing in University Students (Aged 18–25) </a:t>
            </a:r>
          </a:p>
        </p:txBody>
      </p:sp>
      <p:sp>
        <p:nvSpPr>
          <p:cNvPr id="4" name="TextBox 3">
            <a:extLst>
              <a:ext uri="{FF2B5EF4-FFF2-40B4-BE49-F238E27FC236}">
                <a16:creationId xmlns:a16="http://schemas.microsoft.com/office/drawing/2014/main" id="{6C5742DD-3046-D39D-8072-5A2B487C1368}"/>
              </a:ext>
            </a:extLst>
          </p:cNvPr>
          <p:cNvSpPr txBox="1"/>
          <p:nvPr/>
        </p:nvSpPr>
        <p:spPr>
          <a:xfrm>
            <a:off x="254442" y="1001864"/>
            <a:ext cx="11937558" cy="5217326"/>
          </a:xfrm>
          <a:prstGeom prst="rect">
            <a:avLst/>
          </a:prstGeom>
          <a:noFill/>
        </p:spPr>
        <p:txBody>
          <a:bodyPr wrap="square">
            <a:spAutoFit/>
          </a:bodyPr>
          <a:lstStyle/>
          <a:p>
            <a:pPr>
              <a:lnSpc>
                <a:spcPct val="150000"/>
              </a:lnSpc>
            </a:pPr>
            <a:r>
              <a:rPr lang="en-US" sz="1600" b="1">
                <a:latin typeface="Arial" panose="020B0604020202020204" pitchFamily="34" charset="0"/>
                <a:cs typeface="Arial" panose="020B0604020202020204" pitchFamily="34" charset="0"/>
              </a:rPr>
              <a:t>Aim of the Activity</a:t>
            </a:r>
          </a:p>
          <a:p>
            <a:pPr>
              <a:lnSpc>
                <a:spcPct val="150000"/>
              </a:lnSpc>
            </a:pPr>
            <a:r>
              <a:rPr lang="en-US" sz="1600">
                <a:latin typeface="Arial" panose="020B0604020202020204" pitchFamily="34" charset="0"/>
                <a:cs typeface="Arial" panose="020B0604020202020204" pitchFamily="34" charset="0"/>
              </a:rPr>
              <a:t>To design and justify a digital mental health promotion intervention for university students aged 18–25.</a:t>
            </a:r>
          </a:p>
          <a:p>
            <a:pPr>
              <a:lnSpc>
                <a:spcPct val="150000"/>
              </a:lnSpc>
            </a:pPr>
            <a:r>
              <a:rPr lang="en-US" sz="1600" b="1">
                <a:latin typeface="Arial" panose="020B0604020202020204" pitchFamily="34" charset="0"/>
                <a:cs typeface="Arial" panose="020B0604020202020204" pitchFamily="34" charset="0"/>
              </a:rPr>
              <a:t>What This Activity Covers</a:t>
            </a:r>
          </a:p>
          <a:p>
            <a:pPr marL="285750" indent="-285750">
              <a:lnSpc>
                <a:spcPct val="150000"/>
              </a:lnSpc>
              <a:buFont typeface="Wingdings" panose="05000000000000000000" pitchFamily="2" charset="2"/>
              <a:buChar char="§"/>
            </a:pPr>
            <a:r>
              <a:rPr lang="en-US" sz="1600">
                <a:latin typeface="Arial" panose="020B0604020202020204" pitchFamily="34" charset="0"/>
                <a:cs typeface="Arial" panose="020B0604020202020204" pitchFamily="34" charset="0"/>
              </a:rPr>
              <a:t>Justification for the target group: Students aged 18–25 show higher rates of anxiety, depression and stress than the general population (Royal College of Psychiatrists, 2021). Female students report significantly higher levels of anxiety and depression than males, with prevalence around 1.5–2 times higher (ONS, 2022).</a:t>
            </a:r>
          </a:p>
          <a:p>
            <a:pPr marL="285750" indent="-285750">
              <a:lnSpc>
                <a:spcPct val="150000"/>
              </a:lnSpc>
              <a:buFont typeface="Wingdings" panose="05000000000000000000" pitchFamily="2" charset="2"/>
              <a:buChar char="§"/>
            </a:pPr>
            <a:r>
              <a:rPr lang="en-US" sz="1600">
                <a:latin typeface="Arial" panose="020B0604020202020204" pitchFamily="34" charset="0"/>
                <a:cs typeface="Arial" panose="020B0604020202020204" pitchFamily="34" charset="0"/>
              </a:rPr>
              <a:t>Using PRECEDE–PROCEED ensures structured needs assessment and clear design‑to‑evaluation pathways, strengthening feasibility and impact (Kok et al., 2016).Barriers to implementation: Recognising these barriers early ensures the intervention remains feasible, equitable and responsive to real student needs (Gulliver, Griffiths &amp; Christensen, 2010).</a:t>
            </a:r>
          </a:p>
          <a:p>
            <a:pPr marL="285750" indent="-285750">
              <a:lnSpc>
                <a:spcPct val="150000"/>
              </a:lnSpc>
              <a:buFont typeface="Wingdings" panose="05000000000000000000" pitchFamily="2" charset="2"/>
              <a:buChar char="§"/>
            </a:pPr>
            <a:r>
              <a:rPr lang="en-US" sz="1600">
                <a:latin typeface="Arial" panose="020B0604020202020204" pitchFamily="34" charset="0"/>
                <a:cs typeface="Arial" panose="020B0604020202020204" pitchFamily="34" charset="0"/>
              </a:rPr>
              <a:t>Benefits and implications: Digital interventions offer scalable, stigma‑free support that improves student wellbeing and academic outcomes (Hollis et al., 2018).</a:t>
            </a:r>
          </a:p>
          <a:p>
            <a:pPr marL="285750" indent="-285750">
              <a:lnSpc>
                <a:spcPct val="150000"/>
              </a:lnSpc>
              <a:buFont typeface="Wingdings" panose="05000000000000000000" pitchFamily="2" charset="2"/>
              <a:buChar char="§"/>
            </a:pPr>
            <a:r>
              <a:rPr lang="en-US" sz="1600">
                <a:latin typeface="Arial" panose="020B0604020202020204" pitchFamily="34" charset="0"/>
                <a:cs typeface="Arial" panose="020B0604020202020204" pitchFamily="34" charset="0"/>
              </a:rPr>
              <a:t>Final recommendations for practice:  Co‑design and integration with existing services strengthen acceptability, continuity and long‑term sustainability (NICE, 2022). These recommendations ensure the intervention remains feasible, equitable and responsive to student needs (Public Health England, 2021).</a:t>
            </a:r>
            <a:endParaRPr lang="en-GB" sz="16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595930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16269-B4CE-C074-9EA7-0A8F1EE734F2}"/>
              </a:ext>
            </a:extLst>
          </p:cNvPr>
          <p:cNvSpPr>
            <a:spLocks noGrp="1"/>
          </p:cNvSpPr>
          <p:nvPr>
            <p:ph type="title"/>
          </p:nvPr>
        </p:nvSpPr>
        <p:spPr>
          <a:xfrm>
            <a:off x="206477" y="108155"/>
            <a:ext cx="11147323" cy="953729"/>
          </a:xfrm>
        </p:spPr>
        <p:txBody>
          <a:bodyPr>
            <a:normAutofit fontScale="90000"/>
          </a:bodyPr>
          <a:lstStyle/>
          <a:p>
            <a:pPr marL="0" marR="0" lvl="0" indent="0" defTabSz="914400" rtl="0" eaLnBrk="1" fontAlgn="auto" latinLnBrk="0" hangingPunct="1">
              <a:lnSpc>
                <a:spcPct val="150000"/>
              </a:lnSpc>
              <a:spcBef>
                <a:spcPts val="1000"/>
              </a:spcBef>
              <a:spcAft>
                <a:spcPts val="0"/>
              </a:spcAft>
              <a:tabLst/>
              <a:defRPr/>
            </a:pPr>
            <a:br>
              <a:rPr kumimoji="0" lang="en-US" sz="24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br>
            <a:r>
              <a:rPr kumimoji="0" lang="en-US" sz="3100" b="1" i="0" u="none" strike="noStrike" kern="1200" cap="none" spc="0" normalizeH="0" baseline="0" noProof="0">
                <a:ln>
                  <a:noFill/>
                </a:ln>
                <a:solidFill>
                  <a:srgbClr val="9900FF"/>
                </a:solidFill>
                <a:effectLst/>
                <a:uLnTx/>
                <a:uFillTx/>
                <a:latin typeface="Arial" panose="020B0604020202020204" pitchFamily="34" charset="0"/>
                <a:ea typeface="+mn-ea"/>
                <a:cs typeface="Arial" panose="020B0604020202020204" pitchFamily="34" charset="0"/>
              </a:rPr>
              <a:t>S</a:t>
            </a:r>
            <a:r>
              <a:rPr lang="en-US" sz="3100" b="1" err="1">
                <a:solidFill>
                  <a:srgbClr val="9900FF"/>
                </a:solidFill>
                <a:latin typeface="Arial" panose="020B0604020202020204" pitchFamily="34" charset="0"/>
                <a:ea typeface="+mn-ea"/>
                <a:cs typeface="Arial" panose="020B0604020202020204" pitchFamily="34" charset="0"/>
              </a:rPr>
              <a:t>lide</a:t>
            </a:r>
            <a:r>
              <a:rPr lang="en-US" sz="3100" b="1">
                <a:solidFill>
                  <a:srgbClr val="9900FF"/>
                </a:solidFill>
                <a:latin typeface="Arial" panose="020B0604020202020204" pitchFamily="34" charset="0"/>
                <a:ea typeface="+mn-ea"/>
                <a:cs typeface="Arial" panose="020B0604020202020204" pitchFamily="34" charset="0"/>
              </a:rPr>
              <a:t> 4: T</a:t>
            </a:r>
            <a:r>
              <a:rPr kumimoji="0" lang="en-US" sz="3100" b="1" i="0" u="none" strike="noStrike" kern="1200" cap="none" spc="0" normalizeH="0" baseline="0" noProof="0">
                <a:ln>
                  <a:noFill/>
                </a:ln>
                <a:solidFill>
                  <a:srgbClr val="9900FF"/>
                </a:solidFill>
                <a:effectLst/>
                <a:uLnTx/>
                <a:uFillTx/>
                <a:latin typeface="Arial" panose="020B0604020202020204" pitchFamily="34" charset="0"/>
                <a:ea typeface="+mn-ea"/>
                <a:cs typeface="Arial" panose="020B0604020202020204" pitchFamily="34" charset="0"/>
              </a:rPr>
              <a:t>he chosen digital health technology:</a:t>
            </a:r>
            <a:br>
              <a:rPr kumimoji="0" lang="en-US" sz="24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br>
            <a:endParaRPr lang="en-GB"/>
          </a:p>
        </p:txBody>
      </p:sp>
      <p:sp>
        <p:nvSpPr>
          <p:cNvPr id="3" name="Content Placeholder 2">
            <a:extLst>
              <a:ext uri="{FF2B5EF4-FFF2-40B4-BE49-F238E27FC236}">
                <a16:creationId xmlns:a16="http://schemas.microsoft.com/office/drawing/2014/main" id="{4BBFECAE-2185-974D-8E81-78F16648F6B6}"/>
              </a:ext>
            </a:extLst>
          </p:cNvPr>
          <p:cNvSpPr>
            <a:spLocks noGrp="1"/>
          </p:cNvSpPr>
          <p:nvPr>
            <p:ph idx="1"/>
          </p:nvPr>
        </p:nvSpPr>
        <p:spPr>
          <a:xfrm>
            <a:off x="0" y="707666"/>
            <a:ext cx="12103510" cy="6150333"/>
          </a:xfrm>
        </p:spPr>
        <p:txBody>
          <a:bodyPr>
            <a:noAutofit/>
          </a:bodyPr>
          <a:lstStyle/>
          <a:p>
            <a:pPr marL="0" indent="0">
              <a:lnSpc>
                <a:spcPct val="150000"/>
              </a:lnSpc>
              <a:buNone/>
            </a:pPr>
            <a:r>
              <a:rPr lang="en-US" sz="1800">
                <a:latin typeface="Arial" panose="020B0604020202020204" pitchFamily="34" charset="0"/>
                <a:cs typeface="Arial" panose="020B0604020202020204" pitchFamily="34" charset="0"/>
              </a:rPr>
              <a:t>• </a:t>
            </a:r>
            <a:r>
              <a:rPr lang="en-US" sz="1800" err="1">
                <a:latin typeface="Arial" panose="020B0604020202020204" pitchFamily="34" charset="0"/>
                <a:cs typeface="Arial" panose="020B0604020202020204" pitchFamily="34" charset="0"/>
              </a:rPr>
              <a:t>MindConnect</a:t>
            </a:r>
            <a:r>
              <a:rPr lang="en-US" sz="1800">
                <a:latin typeface="Arial" panose="020B0604020202020204" pitchFamily="34" charset="0"/>
                <a:cs typeface="Arial" panose="020B0604020202020204" pitchFamily="34" charset="0"/>
              </a:rPr>
              <a:t> Campus is a mobile mental‑health app for students aged 18–25, addressing rising mental‑health needs in this group (Royal College of Psychiatrists, 2021).</a:t>
            </a:r>
          </a:p>
          <a:p>
            <a:pPr marL="0" indent="0">
              <a:lnSpc>
                <a:spcPct val="150000"/>
              </a:lnSpc>
              <a:buNone/>
            </a:pPr>
            <a:r>
              <a:rPr lang="en-US" sz="1800">
                <a:latin typeface="Arial" panose="020B0604020202020204" pitchFamily="34" charset="0"/>
                <a:cs typeface="Arial" panose="020B0604020202020204" pitchFamily="34" charset="0"/>
              </a:rPr>
              <a:t>• Provides daily self‑monitoring tools (mood tracker, stress slider) to build emotional awareness and early self‑regulation (Hollis et al., 2018).</a:t>
            </a:r>
          </a:p>
          <a:p>
            <a:pPr marL="0" indent="0">
              <a:lnSpc>
                <a:spcPct val="150000"/>
              </a:lnSpc>
              <a:buNone/>
            </a:pPr>
            <a:r>
              <a:rPr lang="en-US" sz="1800">
                <a:latin typeface="Arial" panose="020B0604020202020204" pitchFamily="34" charset="0"/>
                <a:cs typeface="Arial" panose="020B0604020202020204" pitchFamily="34" charset="0"/>
              </a:rPr>
              <a:t>• Offers direct access to support, including wellbeing mentor chat and peer‑support functions, improving help‑seeking and reducing stigma (Gulliver, Griffiths &amp; Christensen, 2010).</a:t>
            </a:r>
          </a:p>
          <a:p>
            <a:pPr marL="0" indent="0">
              <a:lnSpc>
                <a:spcPct val="150000"/>
              </a:lnSpc>
              <a:buNone/>
            </a:pPr>
            <a:r>
              <a:rPr lang="en-US" sz="1800">
                <a:latin typeface="Arial" panose="020B0604020202020204" pitchFamily="34" charset="0"/>
                <a:cs typeface="Arial" panose="020B0604020202020204" pitchFamily="34" charset="0"/>
              </a:rPr>
              <a:t>• Includes referral pathways to formal mental‑health services for safe escalation when higher‑level support is required (NICE, 2022).</a:t>
            </a:r>
          </a:p>
          <a:p>
            <a:pPr marL="0" indent="0">
              <a:lnSpc>
                <a:spcPct val="150000"/>
              </a:lnSpc>
              <a:buNone/>
            </a:pPr>
            <a:r>
              <a:rPr lang="en-US" sz="1800">
                <a:latin typeface="Arial" panose="020B0604020202020204" pitchFamily="34" charset="0"/>
                <a:cs typeface="Arial" panose="020B0604020202020204" pitchFamily="34" charset="0"/>
              </a:rPr>
              <a:t>• Uses an accessible, student‑friendly design, supporting daily integration and sustained engagement (Baumel et al., 2019).</a:t>
            </a:r>
            <a:endParaRPr lang="en-US" sz="1800" b="1">
              <a:latin typeface="Arial" panose="020B0604020202020204" pitchFamily="34" charset="0"/>
              <a:cs typeface="Arial" panose="020B0604020202020204" pitchFamily="34" charset="0"/>
            </a:endParaRPr>
          </a:p>
          <a:p>
            <a:pPr marL="0" indent="0">
              <a:lnSpc>
                <a:spcPct val="150000"/>
              </a:lnSpc>
              <a:buNone/>
            </a:pPr>
            <a:r>
              <a:rPr lang="en-US" sz="1800">
                <a:latin typeface="Arial" panose="020B0604020202020204" pitchFamily="34" charset="0"/>
                <a:cs typeface="Arial" panose="020B0604020202020204" pitchFamily="34" charset="0"/>
              </a:rPr>
              <a:t>The evidence ensures each feature is safe, equitable and genuinely meets diverse student needs (Baumel et al., 2019).</a:t>
            </a:r>
            <a:endParaRPr lang="en-GB" sz="18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669814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A299C3-DA22-B58C-F850-0E6ACCB8D571}"/>
              </a:ext>
            </a:extLst>
          </p:cNvPr>
          <p:cNvSpPr>
            <a:spLocks noGrp="1"/>
          </p:cNvSpPr>
          <p:nvPr>
            <p:ph type="title"/>
          </p:nvPr>
        </p:nvSpPr>
        <p:spPr>
          <a:xfrm>
            <a:off x="0" y="0"/>
            <a:ext cx="11956026" cy="1442720"/>
          </a:xfrm>
        </p:spPr>
        <p:txBody>
          <a:bodyPr>
            <a:normAutofit/>
          </a:bodyPr>
          <a:lstStyle/>
          <a:p>
            <a:pPr>
              <a:lnSpc>
                <a:spcPct val="100000"/>
              </a:lnSpc>
            </a:pPr>
            <a:r>
              <a:rPr lang="en-US" b="1">
                <a:solidFill>
                  <a:srgbClr val="9900FF"/>
                </a:solidFill>
              </a:rPr>
              <a:t>1</a:t>
            </a:r>
            <a:r>
              <a:rPr lang="en-US"/>
              <a:t>👩‍🎓</a:t>
            </a:r>
            <a:r>
              <a:rPr lang="en-US" sz="2800">
                <a:solidFill>
                  <a:srgbClr val="9900FF"/>
                </a:solidFill>
                <a:latin typeface="Arial" panose="020B0604020202020204" pitchFamily="34" charset="0"/>
                <a:cs typeface="Arial" panose="020B0604020202020204" pitchFamily="34" charset="0"/>
              </a:rPr>
              <a:t>Slide 5 - “MindConnect Campus” – Justification for Selecting the University Setting</a:t>
            </a:r>
            <a:endParaRPr lang="en-GB" sz="2800" b="1">
              <a:solidFill>
                <a:srgbClr val="9900FF"/>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6DDAED3-2DE2-157D-1104-216DF8E2FD75}"/>
              </a:ext>
            </a:extLst>
          </p:cNvPr>
          <p:cNvSpPr>
            <a:spLocks noGrp="1"/>
          </p:cNvSpPr>
          <p:nvPr>
            <p:ph idx="1"/>
          </p:nvPr>
        </p:nvSpPr>
        <p:spPr>
          <a:xfrm>
            <a:off x="0" y="1351280"/>
            <a:ext cx="12192000" cy="5506720"/>
          </a:xfrm>
        </p:spPr>
        <p:txBody>
          <a:bodyPr>
            <a:normAutofit/>
          </a:bodyPr>
          <a:lstStyle/>
          <a:p>
            <a:pPr>
              <a:lnSpc>
                <a:spcPct val="150000"/>
              </a:lnSpc>
            </a:pPr>
            <a:r>
              <a:rPr lang="en-US" sz="1800">
                <a:latin typeface="Arial" panose="020B0604020202020204" pitchFamily="34" charset="0"/>
                <a:cs typeface="Arial" panose="020B0604020202020204" pitchFamily="34" charset="0"/>
              </a:rPr>
              <a:t>University students represent a high‑risk population for mental‑health difficulties, reporting 32% anxiety symptoms compared with 26% in the general adult population (Office for National Statistics, 2023).</a:t>
            </a:r>
          </a:p>
          <a:p>
            <a:pPr>
              <a:lnSpc>
                <a:spcPct val="150000"/>
              </a:lnSpc>
            </a:pPr>
            <a:r>
              <a:rPr lang="en-US" sz="1800">
                <a:latin typeface="Arial" panose="020B0604020202020204" pitchFamily="34" charset="0"/>
                <a:cs typeface="Arial" panose="020B0604020202020204" pitchFamily="34" charset="0"/>
              </a:rPr>
              <a:t>Suicide remains a leading cause of death among young adults aged 15–29, with over 700,000 deaths globally each year (World Health Organization, 2022).</a:t>
            </a:r>
          </a:p>
          <a:p>
            <a:pPr>
              <a:lnSpc>
                <a:spcPct val="150000"/>
              </a:lnSpc>
            </a:pPr>
            <a:r>
              <a:rPr lang="en-US" sz="1800">
                <a:latin typeface="Arial" panose="020B0604020202020204" pitchFamily="34" charset="0"/>
                <a:cs typeface="Arial" panose="020B0604020202020204" pitchFamily="34" charset="0"/>
              </a:rPr>
              <a:t>University counselling services across the UK continue to experience record demand, with some services reporting a 30–40% rise in referrals over recent years (NHS England, 2023).</a:t>
            </a:r>
          </a:p>
          <a:p>
            <a:pPr>
              <a:lnSpc>
                <a:spcPct val="150000"/>
              </a:lnSpc>
            </a:pPr>
            <a:r>
              <a:rPr lang="en-US" sz="1800">
                <a:latin typeface="Arial" panose="020B0604020202020204" pitchFamily="34" charset="0"/>
                <a:cs typeface="Arial" panose="020B0604020202020204" pitchFamily="34" charset="0"/>
              </a:rPr>
              <a:t>University is therefore both a vulnerable period of life and a strategic setting for early intervention. Designed to be feasible within existing university wellbeing and digital learning infrastructure, requiring minimal staff training (Jisc, 2020).”</a:t>
            </a:r>
          </a:p>
          <a:p>
            <a:pPr>
              <a:lnSpc>
                <a:spcPct val="150000"/>
              </a:lnSpc>
            </a:pPr>
            <a:r>
              <a:rPr lang="en-US" sz="1800">
                <a:latin typeface="Arial" panose="020B0604020202020204" pitchFamily="34" charset="0"/>
                <a:cs typeface="Arial" panose="020B0604020202020204" pitchFamily="34" charset="0"/>
              </a:rPr>
              <a:t>Student‑involved co‑design enhances feasibility and practical fit in university wellbeing programmes (Hickey et al., 2018)</a:t>
            </a:r>
          </a:p>
        </p:txBody>
      </p:sp>
    </p:spTree>
    <p:extLst>
      <p:ext uri="{BB962C8B-B14F-4D97-AF65-F5344CB8AC3E}">
        <p14:creationId xmlns:p14="http://schemas.microsoft.com/office/powerpoint/2010/main" val="1658786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ADF998-32C7-08B7-E51A-8423D836DCC7}"/>
              </a:ext>
            </a:extLst>
          </p:cNvPr>
          <p:cNvSpPr>
            <a:spLocks noGrp="1"/>
          </p:cNvSpPr>
          <p:nvPr>
            <p:ph type="title"/>
          </p:nvPr>
        </p:nvSpPr>
        <p:spPr>
          <a:xfrm>
            <a:off x="93407" y="261281"/>
            <a:ext cx="12005186" cy="568452"/>
          </a:xfrm>
        </p:spPr>
        <p:txBody>
          <a:bodyPr>
            <a:normAutofit fontScale="90000"/>
          </a:bodyPr>
          <a:lstStyle/>
          <a:p>
            <a:r>
              <a:rPr lang="en-US" sz="3100" b="1">
                <a:solidFill>
                  <a:srgbClr val="9900FF"/>
                </a:solidFill>
                <a:latin typeface="Arial" panose="020B0604020202020204" pitchFamily="34" charset="0"/>
                <a:cs typeface="Arial" panose="020B0604020202020204" pitchFamily="34" charset="0"/>
              </a:rPr>
              <a:t>Slide – 6  Mental Health in UK Universities: The Scale of the Problem</a:t>
            </a:r>
            <a:br>
              <a:rPr lang="en-US" b="1">
                <a:solidFill>
                  <a:srgbClr val="9900FF"/>
                </a:solidFill>
              </a:rPr>
            </a:br>
            <a:endParaRPr lang="en-GB">
              <a:solidFill>
                <a:srgbClr val="9900FF"/>
              </a:solidFill>
            </a:endParaRPr>
          </a:p>
        </p:txBody>
      </p:sp>
      <p:sp>
        <p:nvSpPr>
          <p:cNvPr id="3" name="Content Placeholder 2">
            <a:extLst>
              <a:ext uri="{FF2B5EF4-FFF2-40B4-BE49-F238E27FC236}">
                <a16:creationId xmlns:a16="http://schemas.microsoft.com/office/drawing/2014/main" id="{DBB34820-DAAD-9719-08A9-2852086A4FAE}"/>
              </a:ext>
            </a:extLst>
          </p:cNvPr>
          <p:cNvSpPr>
            <a:spLocks noGrp="1"/>
          </p:cNvSpPr>
          <p:nvPr>
            <p:ph idx="1"/>
          </p:nvPr>
        </p:nvSpPr>
        <p:spPr>
          <a:xfrm>
            <a:off x="0" y="829734"/>
            <a:ext cx="12192000" cy="6028266"/>
          </a:xfrm>
        </p:spPr>
        <p:txBody>
          <a:bodyPr>
            <a:normAutofit/>
          </a:bodyPr>
          <a:lstStyle/>
          <a:p>
            <a:pPr>
              <a:lnSpc>
                <a:spcPct val="150000"/>
              </a:lnSpc>
            </a:pPr>
            <a:r>
              <a:rPr lang="en-US" sz="2000">
                <a:latin typeface="Arial" panose="020B0604020202020204" pitchFamily="34" charset="0"/>
                <a:cs typeface="Arial" panose="020B0604020202020204" pitchFamily="34" charset="0"/>
              </a:rPr>
              <a:t> Approximately 1 in 4 students report symptoms of anxiety or depression (NHS England, 2023).</a:t>
            </a:r>
          </a:p>
          <a:p>
            <a:pPr>
              <a:lnSpc>
                <a:spcPct val="150000"/>
              </a:lnSpc>
            </a:pPr>
            <a:r>
              <a:rPr lang="en-US" sz="2000">
                <a:latin typeface="Arial" panose="020B0604020202020204" pitchFamily="34" charset="0"/>
                <a:cs typeface="Arial" panose="020B0604020202020204" pitchFamily="34" charset="0"/>
              </a:rPr>
              <a:t>Disclosures of mental‑health conditions at enrolment have increased by over 450% since 2010 (Universities UK, 2020).</a:t>
            </a:r>
          </a:p>
          <a:p>
            <a:pPr>
              <a:lnSpc>
                <a:spcPct val="150000"/>
              </a:lnSpc>
            </a:pPr>
            <a:r>
              <a:rPr lang="en-US" sz="2000">
                <a:latin typeface="Arial" panose="020B0604020202020204" pitchFamily="34" charset="0"/>
                <a:cs typeface="Arial" panose="020B0604020202020204" pitchFamily="34" charset="0"/>
              </a:rPr>
              <a:t>Since COVID‑19, data show significant deterioration in student wellbeing (Office for National Statistics, 2023). Around 37% of UK students reported moderate to severe anxiety in 2023, compared with 22% pre‑pandemic (Office for National Statistics, 2023).</a:t>
            </a:r>
          </a:p>
          <a:p>
            <a:pPr>
              <a:lnSpc>
                <a:spcPct val="150000"/>
              </a:lnSpc>
            </a:pPr>
            <a:r>
              <a:rPr lang="en-US" sz="2000">
                <a:latin typeface="Arial" panose="020B0604020202020204" pitchFamily="34" charset="0"/>
                <a:cs typeface="Arial" panose="020B0604020202020204" pitchFamily="34" charset="0"/>
              </a:rPr>
              <a:t>This represents a growing public‑health concern within higher‑education settings (World Health Organization, 2022).</a:t>
            </a:r>
          </a:p>
          <a:p>
            <a:pPr>
              <a:lnSpc>
                <a:spcPct val="150000"/>
              </a:lnSpc>
            </a:pPr>
            <a:r>
              <a:rPr lang="en-US" sz="2000">
                <a:latin typeface="Arial" panose="020B0604020202020204" pitchFamily="34" charset="0"/>
                <a:cs typeface="Arial" panose="020B0604020202020204" pitchFamily="34" charset="0"/>
              </a:rPr>
              <a:t>The evidence is strong but may under‑represent students who do not disclose mental‑health difficulties or who face barriers to reporting, meaning the true scale may be even higher (Thorley, 2017).</a:t>
            </a:r>
            <a:endParaRPr lang="en-GB" sz="20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73618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751EFE-CA0F-0873-D1C1-973E02EEBE62}"/>
              </a:ext>
            </a:extLst>
          </p:cNvPr>
          <p:cNvSpPr>
            <a:spLocks noGrp="1"/>
          </p:cNvSpPr>
          <p:nvPr>
            <p:ph type="title"/>
          </p:nvPr>
        </p:nvSpPr>
        <p:spPr>
          <a:xfrm>
            <a:off x="0" y="1"/>
            <a:ext cx="11353800" cy="1258528"/>
          </a:xfrm>
        </p:spPr>
        <p:txBody>
          <a:bodyPr>
            <a:normAutofit/>
          </a:bodyPr>
          <a:lstStyle/>
          <a:p>
            <a:r>
              <a:rPr lang="en-US" sz="2800" b="1">
                <a:solidFill>
                  <a:srgbClr val="9900FF"/>
                </a:solidFill>
                <a:latin typeface="Arial" panose="020B0604020202020204" pitchFamily="34" charset="0"/>
                <a:cs typeface="Arial" panose="020B0604020202020204" pitchFamily="34" charset="0"/>
              </a:rPr>
              <a:t>Slide 7 – Why the University Environment Increases Risk</a:t>
            </a:r>
            <a:endParaRPr lang="en-GB" sz="2800" b="1">
              <a:solidFill>
                <a:srgbClr val="9900FF"/>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CF06355-B0EE-BD27-3F86-7FE5CEC4AB39}"/>
              </a:ext>
            </a:extLst>
          </p:cNvPr>
          <p:cNvSpPr>
            <a:spLocks noGrp="1"/>
          </p:cNvSpPr>
          <p:nvPr>
            <p:ph idx="1"/>
          </p:nvPr>
        </p:nvSpPr>
        <p:spPr>
          <a:xfrm>
            <a:off x="0" y="806245"/>
            <a:ext cx="12191999" cy="6051755"/>
          </a:xfrm>
        </p:spPr>
        <p:txBody>
          <a:bodyPr>
            <a:normAutofit/>
          </a:bodyPr>
          <a:lstStyle/>
          <a:p>
            <a:pPr marL="0" indent="0">
              <a:lnSpc>
                <a:spcPct val="150000"/>
              </a:lnSpc>
              <a:buNone/>
            </a:pPr>
            <a:r>
              <a:rPr lang="en-GB" sz="1600" b="1">
                <a:latin typeface="Arial" panose="020B0604020202020204" pitchFamily="34" charset="0"/>
                <a:cs typeface="Arial" panose="020B0604020202020204" pitchFamily="34" charset="0"/>
              </a:rPr>
              <a:t>University Students Face Unique Stressors</a:t>
            </a:r>
          </a:p>
          <a:p>
            <a:pPr marL="0" indent="0">
              <a:lnSpc>
                <a:spcPct val="150000"/>
              </a:lnSpc>
              <a:buNone/>
            </a:pPr>
            <a:endParaRPr lang="en-GB" sz="1600">
              <a:latin typeface="Arial" panose="020B0604020202020204" pitchFamily="34" charset="0"/>
              <a:cs typeface="Arial" panose="020B0604020202020204" pitchFamily="34" charset="0"/>
            </a:endParaRPr>
          </a:p>
          <a:p>
            <a:pPr marL="0" indent="0">
              <a:lnSpc>
                <a:spcPct val="150000"/>
              </a:lnSpc>
              <a:buNone/>
            </a:pPr>
            <a:endParaRPr lang="en-GB" sz="160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D74F171-2CF2-7A37-5BF5-D0755F61F373}"/>
              </a:ext>
            </a:extLst>
          </p:cNvPr>
          <p:cNvPicPr>
            <a:picLocks noChangeAspect="1"/>
          </p:cNvPicPr>
          <p:nvPr/>
        </p:nvPicPr>
        <p:blipFill>
          <a:blip r:embed="rId3"/>
          <a:stretch>
            <a:fillRect/>
          </a:stretch>
        </p:blipFill>
        <p:spPr>
          <a:xfrm>
            <a:off x="8589709" y="929471"/>
            <a:ext cx="3602290" cy="4860558"/>
          </a:xfrm>
          <a:prstGeom prst="rect">
            <a:avLst/>
          </a:prstGeom>
        </p:spPr>
      </p:pic>
      <p:sp>
        <p:nvSpPr>
          <p:cNvPr id="7" name="TextBox 6">
            <a:extLst>
              <a:ext uri="{FF2B5EF4-FFF2-40B4-BE49-F238E27FC236}">
                <a16:creationId xmlns:a16="http://schemas.microsoft.com/office/drawing/2014/main" id="{EC322670-1FF4-55B6-541C-D3E248A80BFF}"/>
              </a:ext>
            </a:extLst>
          </p:cNvPr>
          <p:cNvSpPr txBox="1"/>
          <p:nvPr/>
        </p:nvSpPr>
        <p:spPr>
          <a:xfrm>
            <a:off x="103366" y="1200647"/>
            <a:ext cx="8486343" cy="4899868"/>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1400">
                <a:latin typeface="Arial" panose="020B0604020202020204" pitchFamily="34" charset="0"/>
                <a:cs typeface="Arial" panose="020B0604020202020204" pitchFamily="34" charset="0"/>
              </a:rPr>
              <a:t>Academic performance pressure – high assessment demands and competitive grading contribute to elevated stress and anxiety among students (Universities UK, 2020).</a:t>
            </a:r>
          </a:p>
          <a:p>
            <a:pPr marL="285750" indent="-285750">
              <a:lnSpc>
                <a:spcPct val="150000"/>
              </a:lnSpc>
              <a:buFont typeface="Arial" panose="020B0604020202020204" pitchFamily="34" charset="0"/>
              <a:buChar char="•"/>
            </a:pPr>
            <a:r>
              <a:rPr lang="en-US" sz="1400">
                <a:latin typeface="Arial" panose="020B0604020202020204" pitchFamily="34" charset="0"/>
                <a:cs typeface="Arial" panose="020B0604020202020204" pitchFamily="34" charset="0"/>
              </a:rPr>
              <a:t>Financial hardship and tuition debt - around 52% of students report financial stress, which is strongly linked to poorer mental health (NUS, 2022).</a:t>
            </a:r>
          </a:p>
          <a:p>
            <a:pPr marL="285750" indent="-285750">
              <a:lnSpc>
                <a:spcPct val="150000"/>
              </a:lnSpc>
              <a:buFont typeface="Arial" panose="020B0604020202020204" pitchFamily="34" charset="0"/>
              <a:buChar char="•"/>
            </a:pPr>
            <a:r>
              <a:rPr lang="en-US" sz="1400">
                <a:latin typeface="Arial" panose="020B0604020202020204" pitchFamily="34" charset="0"/>
                <a:cs typeface="Arial" panose="020B0604020202020204" pitchFamily="34" charset="0"/>
              </a:rPr>
              <a:t>Relocation and social isolation – moving away from home increases loneliness, with one‑third of students reporting frequent loneliness (Office for National Statistics, 2023).</a:t>
            </a:r>
          </a:p>
          <a:p>
            <a:pPr marL="285750" indent="-285750">
              <a:lnSpc>
                <a:spcPct val="150000"/>
              </a:lnSpc>
              <a:buFont typeface="Arial" panose="020B0604020202020204" pitchFamily="34" charset="0"/>
              <a:buChar char="•"/>
            </a:pPr>
            <a:r>
              <a:rPr lang="en-US" sz="1400">
                <a:latin typeface="Arial" panose="020B0604020202020204" pitchFamily="34" charset="0"/>
                <a:cs typeface="Arial" panose="020B0604020202020204" pitchFamily="34" charset="0"/>
              </a:rPr>
              <a:t>Transition to independent living – managing finances, accommodation and self‑care independently can heighten vulnerability during early adulthood (NHS England, 2023).</a:t>
            </a:r>
          </a:p>
          <a:p>
            <a:pPr marL="285750" indent="-285750">
              <a:lnSpc>
                <a:spcPct val="150000"/>
              </a:lnSpc>
              <a:buFont typeface="Arial" panose="020B0604020202020204" pitchFamily="34" charset="0"/>
              <a:buChar char="•"/>
            </a:pPr>
            <a:r>
              <a:rPr lang="en-US" sz="1400">
                <a:latin typeface="Arial" panose="020B0604020202020204" pitchFamily="34" charset="0"/>
                <a:cs typeface="Arial" panose="020B0604020202020204" pitchFamily="34" charset="0"/>
              </a:rPr>
              <a:t>Competitive graduate employment market – uncertainty about future employment contributes to anxiety, especially in final‑year students (Institute for Student Employers, 2021).</a:t>
            </a:r>
          </a:p>
          <a:p>
            <a:pPr marL="285750" indent="-285750">
              <a:lnSpc>
                <a:spcPct val="150000"/>
              </a:lnSpc>
              <a:buFont typeface="Arial" panose="020B0604020202020204" pitchFamily="34" charset="0"/>
              <a:buChar char="•"/>
            </a:pPr>
            <a:r>
              <a:rPr lang="en-US" sz="1400">
                <a:latin typeface="Arial" panose="020B0604020202020204" pitchFamily="34" charset="0"/>
                <a:cs typeface="Arial" panose="020B0604020202020204" pitchFamily="34" charset="0"/>
              </a:rPr>
              <a:t>Additional inequalities – international students and LGBTQ+ students face cultural, social and discrimination‑related stressors, increasing risk of anxiety and depression (Stonewall, 2018; Universities UK, 2020).</a:t>
            </a:r>
          </a:p>
          <a:p>
            <a:pPr marL="285750" indent="-285750">
              <a:lnSpc>
                <a:spcPct val="150000"/>
              </a:lnSpc>
              <a:buFont typeface="Arial" panose="020B0604020202020204" pitchFamily="34" charset="0"/>
              <a:buChar char="•"/>
            </a:pPr>
            <a:r>
              <a:rPr lang="en-US" sz="1400">
                <a:latin typeface="Arial" panose="020B0604020202020204" pitchFamily="34" charset="0"/>
                <a:cs typeface="Arial" panose="020B0604020202020204" pitchFamily="34" charset="0"/>
              </a:rPr>
              <a:t>75% of lifetime mental‑health disorders emerge before age 24, placing university students within a     critical risk window (World Health Organization, 2022).</a:t>
            </a:r>
            <a:endParaRPr lang="en-GB" sz="140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4FA90CC6-BFBE-5F9B-0779-7BF04D5E4F85}"/>
              </a:ext>
            </a:extLst>
          </p:cNvPr>
          <p:cNvSpPr txBox="1"/>
          <p:nvPr/>
        </p:nvSpPr>
        <p:spPr>
          <a:xfrm>
            <a:off x="9732396" y="5790029"/>
            <a:ext cx="2356238" cy="276999"/>
          </a:xfrm>
          <a:prstGeom prst="rect">
            <a:avLst/>
          </a:prstGeom>
          <a:noFill/>
        </p:spPr>
        <p:txBody>
          <a:bodyPr wrap="square" rtlCol="0">
            <a:spAutoFit/>
          </a:bodyPr>
          <a:lstStyle/>
          <a:p>
            <a:r>
              <a:rPr lang="en-GB" sz="1200">
                <a:latin typeface="Arial" panose="020B0604020202020204" pitchFamily="34" charset="0"/>
                <a:cs typeface="Arial" panose="020B0604020202020204" pitchFamily="34" charset="0"/>
              </a:rPr>
              <a:t>Source: (alamy.com, 2025</a:t>
            </a:r>
            <a:endParaRPr lang="en-GB" sz="1200"/>
          </a:p>
        </p:txBody>
      </p:sp>
    </p:spTree>
    <p:extLst>
      <p:ext uri="{BB962C8B-B14F-4D97-AF65-F5344CB8AC3E}">
        <p14:creationId xmlns:p14="http://schemas.microsoft.com/office/powerpoint/2010/main" val="31183087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70ABF-674D-16A1-47FF-AEBA577901D8}"/>
              </a:ext>
            </a:extLst>
          </p:cNvPr>
          <p:cNvSpPr>
            <a:spLocks noGrp="1"/>
          </p:cNvSpPr>
          <p:nvPr>
            <p:ph type="title"/>
          </p:nvPr>
        </p:nvSpPr>
        <p:spPr>
          <a:xfrm>
            <a:off x="838200" y="137652"/>
            <a:ext cx="10515600" cy="943896"/>
          </a:xfrm>
        </p:spPr>
        <p:txBody>
          <a:bodyPr>
            <a:normAutofit/>
          </a:bodyPr>
          <a:lstStyle/>
          <a:p>
            <a:r>
              <a:rPr lang="en-US" sz="2800" b="1">
                <a:solidFill>
                  <a:srgbClr val="9900FF"/>
                </a:solidFill>
              </a:rPr>
              <a:t>Slide 8 – National Guidelines Supporting University-Based Action</a:t>
            </a:r>
            <a:endParaRPr lang="en-GB" sz="2800" b="1">
              <a:solidFill>
                <a:srgbClr val="9900FF"/>
              </a:solidFill>
            </a:endParaRPr>
          </a:p>
        </p:txBody>
      </p:sp>
      <p:sp>
        <p:nvSpPr>
          <p:cNvPr id="3" name="Content Placeholder 2">
            <a:extLst>
              <a:ext uri="{FF2B5EF4-FFF2-40B4-BE49-F238E27FC236}">
                <a16:creationId xmlns:a16="http://schemas.microsoft.com/office/drawing/2014/main" id="{108F1065-C775-FD27-361F-32AC4F9704F9}"/>
              </a:ext>
            </a:extLst>
          </p:cNvPr>
          <p:cNvSpPr>
            <a:spLocks noGrp="1"/>
          </p:cNvSpPr>
          <p:nvPr>
            <p:ph idx="1"/>
          </p:nvPr>
        </p:nvSpPr>
        <p:spPr>
          <a:xfrm>
            <a:off x="838200" y="1081548"/>
            <a:ext cx="11353800" cy="5095415"/>
          </a:xfrm>
        </p:spPr>
        <p:txBody>
          <a:bodyPr>
            <a:normAutofit/>
          </a:bodyPr>
          <a:lstStyle/>
          <a:p>
            <a:pPr>
              <a:lnSpc>
                <a:spcPct val="150000"/>
              </a:lnSpc>
            </a:pPr>
            <a:endParaRPr lang="en-US" sz="2400">
              <a:latin typeface="Arial" panose="020B0604020202020204" pitchFamily="34" charset="0"/>
              <a:cs typeface="Arial" panose="020B0604020202020204" pitchFamily="34" charset="0"/>
            </a:endParaRPr>
          </a:p>
          <a:p>
            <a:pPr>
              <a:lnSpc>
                <a:spcPct val="150000"/>
              </a:lnSpc>
            </a:pPr>
            <a:endParaRPr lang="en-US" sz="2400">
              <a:latin typeface="Arial" panose="020B0604020202020204" pitchFamily="34" charset="0"/>
              <a:cs typeface="Arial" panose="020B0604020202020204" pitchFamily="34" charset="0"/>
            </a:endParaRPr>
          </a:p>
          <a:p>
            <a:pPr marL="0" indent="0">
              <a:lnSpc>
                <a:spcPct val="150000"/>
              </a:lnSpc>
              <a:buNone/>
            </a:pPr>
            <a:endParaRPr lang="en-US" sz="2400">
              <a:latin typeface="Arial" panose="020B0604020202020204" pitchFamily="34" charset="0"/>
              <a:cs typeface="Arial" panose="020B0604020202020204" pitchFamily="34" charset="0"/>
            </a:endParaRPr>
          </a:p>
          <a:p>
            <a:pPr marL="0" indent="0">
              <a:buNone/>
            </a:pPr>
            <a:endParaRPr lang="en-GB"/>
          </a:p>
        </p:txBody>
      </p:sp>
      <p:pic>
        <p:nvPicPr>
          <p:cNvPr id="5" name="Picture 4">
            <a:extLst>
              <a:ext uri="{FF2B5EF4-FFF2-40B4-BE49-F238E27FC236}">
                <a16:creationId xmlns:a16="http://schemas.microsoft.com/office/drawing/2014/main" id="{5EC50A27-BA11-607F-A6D9-4503BA4973C5}"/>
              </a:ext>
            </a:extLst>
          </p:cNvPr>
          <p:cNvPicPr>
            <a:picLocks noChangeAspect="1"/>
          </p:cNvPicPr>
          <p:nvPr/>
        </p:nvPicPr>
        <p:blipFill>
          <a:blip r:embed="rId2"/>
          <a:stretch>
            <a:fillRect/>
          </a:stretch>
        </p:blipFill>
        <p:spPr>
          <a:xfrm>
            <a:off x="8023123" y="952343"/>
            <a:ext cx="3676508" cy="5224620"/>
          </a:xfrm>
          <a:prstGeom prst="rect">
            <a:avLst/>
          </a:prstGeom>
        </p:spPr>
      </p:pic>
      <p:sp>
        <p:nvSpPr>
          <p:cNvPr id="6" name="TextBox 5">
            <a:extLst>
              <a:ext uri="{FF2B5EF4-FFF2-40B4-BE49-F238E27FC236}">
                <a16:creationId xmlns:a16="http://schemas.microsoft.com/office/drawing/2014/main" id="{2D65097D-3EE9-42A8-4723-B193091135F7}"/>
              </a:ext>
            </a:extLst>
          </p:cNvPr>
          <p:cNvSpPr txBox="1"/>
          <p:nvPr/>
        </p:nvSpPr>
        <p:spPr>
          <a:xfrm>
            <a:off x="68827" y="835742"/>
            <a:ext cx="7787148" cy="5217326"/>
          </a:xfrm>
          <a:prstGeom prst="rect">
            <a:avLst/>
          </a:prstGeom>
          <a:noFill/>
        </p:spPr>
        <p:txBody>
          <a:bodyPr wrap="square" rtlCol="0">
            <a:spAutoFit/>
          </a:bodyPr>
          <a:lstStyle/>
          <a:p>
            <a:pPr>
              <a:lnSpc>
                <a:spcPct val="150000"/>
              </a:lnSpc>
            </a:pPr>
            <a:r>
              <a:rPr lang="en-US" sz="1600" b="1">
                <a:latin typeface="Arial" panose="020B0604020202020204" pitchFamily="34" charset="0"/>
                <a:cs typeface="Arial" panose="020B0604020202020204" pitchFamily="34" charset="0"/>
              </a:rPr>
              <a:t>The National Institute for Health and Care Excellence recommends</a:t>
            </a:r>
            <a:r>
              <a:rPr lang="en-US" sz="1600">
                <a:latin typeface="Arial" panose="020B0604020202020204" pitchFamily="34" charset="0"/>
                <a:cs typeface="Arial" panose="020B0604020202020204" pitchFamily="34" charset="0"/>
              </a:rPr>
              <a:t>:</a:t>
            </a:r>
          </a:p>
          <a:p>
            <a:pPr>
              <a:lnSpc>
                <a:spcPct val="150000"/>
              </a:lnSpc>
            </a:pPr>
            <a:r>
              <a:rPr lang="en-US" sz="1600">
                <a:latin typeface="Arial" panose="020B0604020202020204" pitchFamily="34" charset="0"/>
                <a:cs typeface="Arial" panose="020B0604020202020204" pitchFamily="34" charset="0"/>
              </a:rPr>
              <a:t>• Early identification of anxiety and depression (NICE, 2022).</a:t>
            </a:r>
          </a:p>
          <a:p>
            <a:pPr>
              <a:lnSpc>
                <a:spcPct val="150000"/>
              </a:lnSpc>
            </a:pPr>
            <a:r>
              <a:rPr lang="en-US" sz="1600">
                <a:latin typeface="Arial" panose="020B0604020202020204" pitchFamily="34" charset="0"/>
                <a:cs typeface="Arial" panose="020B0604020202020204" pitchFamily="34" charset="0"/>
              </a:rPr>
              <a:t>• Guided self‑help interventions with light practitioner support (NICE, 2023). UK example: SilverCloud (Watkins et al., 2025).</a:t>
            </a:r>
          </a:p>
          <a:p>
            <a:pPr>
              <a:lnSpc>
                <a:spcPct val="150000"/>
              </a:lnSpc>
            </a:pPr>
            <a:r>
              <a:rPr lang="en-US" sz="1600">
                <a:latin typeface="Arial" panose="020B0604020202020204" pitchFamily="34" charset="0"/>
                <a:cs typeface="Arial" panose="020B0604020202020204" pitchFamily="34" charset="0"/>
              </a:rPr>
              <a:t>• Digital CBT(Cognitive Behavioural Therapy) recommended for mild–moderate anxiety and low mood (NICE, 2023).</a:t>
            </a:r>
          </a:p>
          <a:p>
            <a:pPr>
              <a:lnSpc>
                <a:spcPct val="150000"/>
              </a:lnSpc>
            </a:pPr>
            <a:r>
              <a:rPr lang="en-US" sz="1600" b="1">
                <a:latin typeface="Arial" panose="020B0604020202020204" pitchFamily="34" charset="0"/>
                <a:cs typeface="Arial" panose="020B0604020202020204" pitchFamily="34" charset="0"/>
              </a:rPr>
              <a:t>The World Health Organization advocates:</a:t>
            </a:r>
          </a:p>
          <a:p>
            <a:pPr marL="285750" indent="-285750">
              <a:lnSpc>
                <a:spcPct val="150000"/>
              </a:lnSpc>
              <a:buFont typeface="Arial" panose="020B0604020202020204" pitchFamily="34" charset="0"/>
              <a:buChar char="•"/>
            </a:pPr>
            <a:r>
              <a:rPr lang="en-US" sz="1600">
                <a:latin typeface="Arial" panose="020B0604020202020204" pitchFamily="34" charset="0"/>
                <a:cs typeface="Arial" panose="020B0604020202020204" pitchFamily="34" charset="0"/>
              </a:rPr>
              <a:t>Community-based mental health promotions, e.g., peer‑support networks and local outreach programmes.</a:t>
            </a:r>
          </a:p>
          <a:p>
            <a:pPr marL="285750" indent="-285750">
              <a:lnSpc>
                <a:spcPct val="150000"/>
              </a:lnSpc>
              <a:buFont typeface="Arial" panose="020B0604020202020204" pitchFamily="34" charset="0"/>
              <a:buChar char="•"/>
            </a:pPr>
            <a:r>
              <a:rPr lang="en-US" sz="1600">
                <a:latin typeface="Arial" panose="020B0604020202020204" pitchFamily="34" charset="0"/>
                <a:cs typeface="Arial" panose="020B0604020202020204" pitchFamily="34" charset="0"/>
              </a:rPr>
              <a:t>Integration of digital mental‑health innovation: Adoption of evidence‑based digital tools to expand access (WHO, 2022).</a:t>
            </a:r>
          </a:p>
          <a:p>
            <a:pPr marL="285750" indent="-285750">
              <a:lnSpc>
                <a:spcPct val="150000"/>
              </a:lnSpc>
              <a:buFont typeface="Arial" panose="020B0604020202020204" pitchFamily="34" charset="0"/>
              <a:buChar char="•"/>
            </a:pPr>
            <a:r>
              <a:rPr lang="en-US" sz="1600">
                <a:latin typeface="Arial" panose="020B0604020202020204" pitchFamily="34" charset="0"/>
                <a:cs typeface="Arial" panose="020B0604020202020204" pitchFamily="34" charset="0"/>
              </a:rPr>
              <a:t>Universities encouraged to implement preventative strategies: Whole‑campus wellbeing, early support and proactive mental‑health promotion (Universities UK, 2020).</a:t>
            </a:r>
          </a:p>
        </p:txBody>
      </p:sp>
    </p:spTree>
    <p:extLst>
      <p:ext uri="{BB962C8B-B14F-4D97-AF65-F5344CB8AC3E}">
        <p14:creationId xmlns:p14="http://schemas.microsoft.com/office/powerpoint/2010/main" val="32324660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9FCF6-47DC-2DCC-F244-538978CC5DE6}"/>
              </a:ext>
            </a:extLst>
          </p:cNvPr>
          <p:cNvSpPr>
            <a:spLocks noGrp="1"/>
          </p:cNvSpPr>
          <p:nvPr>
            <p:ph type="title"/>
          </p:nvPr>
        </p:nvSpPr>
        <p:spPr>
          <a:xfrm>
            <a:off x="275303" y="127819"/>
            <a:ext cx="11078497" cy="452284"/>
          </a:xfrm>
        </p:spPr>
        <p:txBody>
          <a:bodyPr>
            <a:normAutofit fontScale="90000"/>
          </a:bodyPr>
          <a:lstStyle/>
          <a:p>
            <a:r>
              <a:rPr lang="en-US" sz="2800" b="1">
                <a:solidFill>
                  <a:srgbClr val="9900FF"/>
                </a:solidFill>
                <a:latin typeface="Arial" panose="020B0604020202020204" pitchFamily="34" charset="0"/>
                <a:cs typeface="Arial" panose="020B0604020202020204" pitchFamily="34" charset="0"/>
              </a:rPr>
              <a:t>Slide 9 – Current Gaps Within the University System</a:t>
            </a:r>
            <a:endParaRPr lang="en-GB" sz="2800" b="1">
              <a:solidFill>
                <a:srgbClr val="9900FF"/>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8D4C1E4-B998-F9DD-29F7-BCE8F02DD862}"/>
              </a:ext>
            </a:extLst>
          </p:cNvPr>
          <p:cNvSpPr>
            <a:spLocks noGrp="1"/>
          </p:cNvSpPr>
          <p:nvPr>
            <p:ph idx="1"/>
          </p:nvPr>
        </p:nvSpPr>
        <p:spPr>
          <a:xfrm>
            <a:off x="0" y="747252"/>
            <a:ext cx="12044515" cy="6110748"/>
          </a:xfrm>
        </p:spPr>
        <p:txBody>
          <a:bodyPr>
            <a:normAutofit fontScale="62500" lnSpcReduction="20000"/>
          </a:bodyPr>
          <a:lstStyle/>
          <a:p>
            <a:pPr marL="0" indent="0">
              <a:lnSpc>
                <a:spcPct val="170000"/>
              </a:lnSpc>
              <a:buNone/>
            </a:pPr>
            <a:r>
              <a:rPr lang="en-US" sz="2600">
                <a:latin typeface="Arial" panose="020B0604020202020204" pitchFamily="34" charset="0"/>
                <a:cs typeface="Arial" panose="020B0604020202020204" pitchFamily="34" charset="0"/>
              </a:rPr>
              <a:t>• Counselling services overstretched – demand has risen by 50%+ in five years, exceeding available capacity (NUS, 2022).</a:t>
            </a:r>
          </a:p>
          <a:p>
            <a:pPr marL="0" indent="0">
              <a:lnSpc>
                <a:spcPct val="170000"/>
              </a:lnSpc>
              <a:buNone/>
            </a:pPr>
            <a:r>
              <a:rPr lang="en-US" sz="2600">
                <a:latin typeface="Arial" panose="020B0604020202020204" pitchFamily="34" charset="0"/>
                <a:cs typeface="Arial" panose="020B0604020202020204" pitchFamily="34" charset="0"/>
              </a:rPr>
              <a:t>• Long waiting times – students often wait 4–12 weeks for support, delaying early intervention (Office for Students, 2023).</a:t>
            </a:r>
          </a:p>
          <a:p>
            <a:pPr marL="0" indent="0">
              <a:lnSpc>
                <a:spcPct val="170000"/>
              </a:lnSpc>
              <a:buNone/>
            </a:pPr>
            <a:r>
              <a:rPr lang="en-US" sz="2600">
                <a:latin typeface="Arial" panose="020B0604020202020204" pitchFamily="34" charset="0"/>
                <a:cs typeface="Arial" panose="020B0604020202020204" pitchFamily="34" charset="0"/>
              </a:rPr>
              <a:t>• Stigma reduces help‑seeking – 30% avoid face‑to‑face support due to embarrassment or fear of judgement (NUS, 2022).</a:t>
            </a:r>
          </a:p>
          <a:p>
            <a:pPr marL="0" indent="0">
              <a:lnSpc>
                <a:spcPct val="170000"/>
              </a:lnSpc>
              <a:buNone/>
            </a:pPr>
            <a:r>
              <a:rPr lang="en-US" sz="2600">
                <a:latin typeface="Arial" panose="020B0604020202020204" pitchFamily="34" charset="0"/>
                <a:cs typeface="Arial" panose="020B0604020202020204" pitchFamily="34" charset="0"/>
              </a:rPr>
              <a:t>• Preventative mental‑health promotion remains limited, despite national guidance for early action (Universities UK, 2020).</a:t>
            </a:r>
          </a:p>
          <a:p>
            <a:pPr marL="0" indent="0">
              <a:lnSpc>
                <a:spcPct val="170000"/>
              </a:lnSpc>
              <a:buNone/>
            </a:pPr>
            <a:r>
              <a:rPr lang="en-US" sz="2600">
                <a:latin typeface="Arial" panose="020B0604020202020204" pitchFamily="34" charset="0"/>
                <a:cs typeface="Arial" panose="020B0604020202020204" pitchFamily="34" charset="0"/>
              </a:rPr>
              <a:t>• Overall gap – universities struggle to meet NICE, WHO and UK recommendations due to resource and capacity constraints.</a:t>
            </a:r>
          </a:p>
          <a:p>
            <a:pPr marL="0" indent="0">
              <a:lnSpc>
                <a:spcPct val="170000"/>
              </a:lnSpc>
              <a:buNone/>
            </a:pPr>
            <a:r>
              <a:rPr lang="en-US" sz="2600">
                <a:latin typeface="Arial" panose="020B0604020202020204" pitchFamily="34" charset="0"/>
                <a:cs typeface="Arial" panose="020B0604020202020204" pitchFamily="34" charset="0"/>
              </a:rPr>
              <a:t>• National bodies call for early identification, guided self‑help, digital innovation and preventative strategies (NICE, 2022; WHO, 2022; Universities UK, 2020).</a:t>
            </a:r>
          </a:p>
          <a:p>
            <a:pPr marL="0" indent="0">
              <a:lnSpc>
                <a:spcPct val="170000"/>
              </a:lnSpc>
              <a:buNone/>
            </a:pPr>
            <a:r>
              <a:rPr lang="en-US" sz="2600">
                <a:latin typeface="Arial" panose="020B0604020202020204" pitchFamily="34" charset="0"/>
                <a:cs typeface="Arial" panose="020B0604020202020204" pitchFamily="34" charset="0"/>
              </a:rPr>
              <a:t>• Universities rely heavily on traditional counselling, restricted by staffing shortages, long waits and inconsistent availability (Office for Students, 2023).</a:t>
            </a:r>
          </a:p>
          <a:p>
            <a:pPr marL="0" indent="0">
              <a:lnSpc>
                <a:spcPct val="170000"/>
              </a:lnSpc>
              <a:buNone/>
            </a:pPr>
            <a:r>
              <a:rPr lang="en-US" sz="2600">
                <a:latin typeface="Arial" panose="020B0604020202020204" pitchFamily="34" charset="0"/>
                <a:cs typeface="Arial" panose="020B0604020202020204" pitchFamily="34" charset="0"/>
              </a:rPr>
              <a:t>• Digital delivery aligns more closely with national guidance by offering scalability, anonymity and 24/7 access (NICE, 2023).</a:t>
            </a:r>
            <a:endParaRPr lang="en-US" sz="2600" b="1">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124386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EBBF0-0EFC-1488-1D8D-EC024ACDC76B}"/>
              </a:ext>
            </a:extLst>
          </p:cNvPr>
          <p:cNvSpPr>
            <a:spLocks noGrp="1"/>
          </p:cNvSpPr>
          <p:nvPr>
            <p:ph type="title"/>
          </p:nvPr>
        </p:nvSpPr>
        <p:spPr>
          <a:xfrm>
            <a:off x="838200" y="1"/>
            <a:ext cx="10515600" cy="703384"/>
          </a:xfrm>
        </p:spPr>
        <p:txBody>
          <a:bodyPr>
            <a:normAutofit/>
          </a:bodyPr>
          <a:lstStyle/>
          <a:p>
            <a:r>
              <a:rPr lang="en-US" sz="2800" b="1">
                <a:solidFill>
                  <a:srgbClr val="9900FF"/>
                </a:solidFill>
              </a:rPr>
              <a:t>Slide 10 – Consequences of Not Addressing Student Mental Health</a:t>
            </a:r>
            <a:endParaRPr lang="en-GB" sz="2800" b="1">
              <a:solidFill>
                <a:srgbClr val="9900FF"/>
              </a:solidFill>
            </a:endParaRPr>
          </a:p>
        </p:txBody>
      </p:sp>
      <p:sp>
        <p:nvSpPr>
          <p:cNvPr id="3" name="Content Placeholder 2">
            <a:extLst>
              <a:ext uri="{FF2B5EF4-FFF2-40B4-BE49-F238E27FC236}">
                <a16:creationId xmlns:a16="http://schemas.microsoft.com/office/drawing/2014/main" id="{9D51F99B-8C15-29FB-22A3-C217F194C34F}"/>
              </a:ext>
            </a:extLst>
          </p:cNvPr>
          <p:cNvSpPr>
            <a:spLocks noGrp="1"/>
          </p:cNvSpPr>
          <p:nvPr>
            <p:ph idx="1"/>
          </p:nvPr>
        </p:nvSpPr>
        <p:spPr>
          <a:xfrm>
            <a:off x="70338" y="633046"/>
            <a:ext cx="12121662" cy="6224954"/>
          </a:xfrm>
        </p:spPr>
        <p:txBody>
          <a:bodyPr>
            <a:normAutofit/>
          </a:bodyPr>
          <a:lstStyle/>
          <a:p>
            <a:pPr marL="0" indent="0">
              <a:lnSpc>
                <a:spcPct val="150000"/>
              </a:lnSpc>
              <a:buNone/>
            </a:pPr>
            <a:r>
              <a:rPr lang="en-US" sz="1600" b="1">
                <a:latin typeface="Arial" panose="020B0604020202020204" pitchFamily="34" charset="0"/>
                <a:cs typeface="Arial" panose="020B0604020202020204" pitchFamily="34" charset="0"/>
              </a:rPr>
              <a:t>Individual Impact</a:t>
            </a:r>
          </a:p>
          <a:p>
            <a:pPr marL="0" indent="0">
              <a:lnSpc>
                <a:spcPct val="150000"/>
              </a:lnSpc>
              <a:buNone/>
            </a:pPr>
            <a:r>
              <a:rPr lang="en-US" sz="1600">
                <a:latin typeface="Arial" panose="020B0604020202020204" pitchFamily="34" charset="0"/>
                <a:cs typeface="Arial" panose="020B0604020202020204" pitchFamily="34" charset="0"/>
              </a:rPr>
              <a:t>• Lower grades – students with poor mental health are 2× more likely to underperform (</a:t>
            </a:r>
            <a:r>
              <a:rPr lang="en-US" sz="1600" err="1">
                <a:latin typeface="Arial" panose="020B0604020202020204" pitchFamily="34" charset="0"/>
                <a:cs typeface="Arial" panose="020B0604020202020204" pitchFamily="34" charset="0"/>
              </a:rPr>
              <a:t>OfS</a:t>
            </a:r>
            <a:r>
              <a:rPr lang="en-US" sz="1600">
                <a:latin typeface="Arial" panose="020B0604020202020204" pitchFamily="34" charset="0"/>
                <a:cs typeface="Arial" panose="020B0604020202020204" pitchFamily="34" charset="0"/>
              </a:rPr>
              <a:t>, 2023).</a:t>
            </a:r>
          </a:p>
          <a:p>
            <a:pPr marL="0" indent="0">
              <a:lnSpc>
                <a:spcPct val="150000"/>
              </a:lnSpc>
              <a:buNone/>
            </a:pPr>
            <a:r>
              <a:rPr lang="en-US" sz="1600">
                <a:latin typeface="Arial" panose="020B0604020202020204" pitchFamily="34" charset="0"/>
                <a:cs typeface="Arial" panose="020B0604020202020204" pitchFamily="34" charset="0"/>
              </a:rPr>
              <a:t>• Higher dropout – mental‑health issues linked to up to 40% of withdrawals (HESA, 2023).</a:t>
            </a:r>
          </a:p>
          <a:p>
            <a:pPr marL="0" indent="0">
              <a:lnSpc>
                <a:spcPct val="150000"/>
              </a:lnSpc>
              <a:buNone/>
            </a:pPr>
            <a:r>
              <a:rPr lang="en-US" sz="1600">
                <a:latin typeface="Arial" panose="020B0604020202020204" pitchFamily="34" charset="0"/>
                <a:cs typeface="Arial" panose="020B0604020202020204" pitchFamily="34" charset="0"/>
              </a:rPr>
              <a:t>• Greater self‑harm risk – 18–24s show one of the highest UK self‑harm rates (NHS Digital, 2022).</a:t>
            </a:r>
          </a:p>
          <a:p>
            <a:pPr marL="0" indent="0">
              <a:lnSpc>
                <a:spcPct val="150000"/>
              </a:lnSpc>
              <a:buNone/>
            </a:pPr>
            <a:r>
              <a:rPr lang="en-US" sz="1600" b="1">
                <a:latin typeface="Arial" panose="020B0604020202020204" pitchFamily="34" charset="0"/>
                <a:cs typeface="Arial" panose="020B0604020202020204" pitchFamily="34" charset="0"/>
              </a:rPr>
              <a:t>Institutional Impact</a:t>
            </a:r>
          </a:p>
          <a:p>
            <a:pPr marL="0" indent="0">
              <a:lnSpc>
                <a:spcPct val="150000"/>
              </a:lnSpc>
              <a:buNone/>
            </a:pPr>
            <a:r>
              <a:rPr lang="en-US" sz="1600">
                <a:latin typeface="Arial" panose="020B0604020202020204" pitchFamily="34" charset="0"/>
                <a:cs typeface="Arial" panose="020B0604020202020204" pitchFamily="34" charset="0"/>
              </a:rPr>
              <a:t>• Reduced retention – mental health is a key predictor of non‑continuation (HESA, 2023).</a:t>
            </a:r>
          </a:p>
          <a:p>
            <a:pPr marL="0" indent="0">
              <a:lnSpc>
                <a:spcPct val="150000"/>
              </a:lnSpc>
              <a:buNone/>
            </a:pPr>
            <a:r>
              <a:rPr lang="en-US" sz="1600">
                <a:latin typeface="Arial" panose="020B0604020202020204" pitchFamily="34" charset="0"/>
                <a:cs typeface="Arial" panose="020B0604020202020204" pitchFamily="34" charset="0"/>
              </a:rPr>
              <a:t>• More crisis cases – emergency referrals rising due to delayed help‑seeking (UUK, 2020).</a:t>
            </a:r>
          </a:p>
          <a:p>
            <a:pPr marL="0" indent="0">
              <a:lnSpc>
                <a:spcPct val="150000"/>
              </a:lnSpc>
              <a:buNone/>
            </a:pPr>
            <a:r>
              <a:rPr lang="en-US" sz="1600" b="1">
                <a:latin typeface="Arial" panose="020B0604020202020204" pitchFamily="34" charset="0"/>
                <a:cs typeface="Arial" panose="020B0604020202020204" pitchFamily="34" charset="0"/>
              </a:rPr>
              <a:t>Societal Impact</a:t>
            </a:r>
          </a:p>
          <a:p>
            <a:pPr marL="0" indent="0">
              <a:lnSpc>
                <a:spcPct val="150000"/>
              </a:lnSpc>
              <a:buNone/>
            </a:pPr>
            <a:r>
              <a:rPr lang="en-US" sz="1600">
                <a:latin typeface="Arial" panose="020B0604020202020204" pitchFamily="34" charset="0"/>
                <a:cs typeface="Arial" panose="020B0604020202020204" pitchFamily="34" charset="0"/>
              </a:rPr>
              <a:t>• Higher NHS costs from long‑term mental‑health needs (McDaid &amp; Park, 2011).</a:t>
            </a:r>
          </a:p>
          <a:p>
            <a:pPr marL="0" indent="0">
              <a:lnSpc>
                <a:spcPct val="150000"/>
              </a:lnSpc>
              <a:buNone/>
            </a:pPr>
            <a:r>
              <a:rPr lang="en-US" sz="1600">
                <a:latin typeface="Arial" panose="020B0604020202020204" pitchFamily="34" charset="0"/>
                <a:cs typeface="Arial" panose="020B0604020202020204" pitchFamily="34" charset="0"/>
              </a:rPr>
              <a:t>• Lower workforce productivity and reduced future earnings (McDaid &amp; Park, 2011).</a:t>
            </a:r>
          </a:p>
          <a:p>
            <a:pPr marL="0" indent="0">
              <a:buNone/>
            </a:pPr>
            <a:endParaRPr lang="en-GB"/>
          </a:p>
        </p:txBody>
      </p:sp>
      <p:pic>
        <p:nvPicPr>
          <p:cNvPr id="5" name="Picture 4">
            <a:extLst>
              <a:ext uri="{FF2B5EF4-FFF2-40B4-BE49-F238E27FC236}">
                <a16:creationId xmlns:a16="http://schemas.microsoft.com/office/drawing/2014/main" id="{EDAA5415-C77A-75D2-7AB5-52C2A870F7E0}"/>
              </a:ext>
            </a:extLst>
          </p:cNvPr>
          <p:cNvPicPr>
            <a:picLocks noChangeAspect="1"/>
          </p:cNvPicPr>
          <p:nvPr/>
        </p:nvPicPr>
        <p:blipFill>
          <a:blip r:embed="rId2"/>
          <a:stretch>
            <a:fillRect/>
          </a:stretch>
        </p:blipFill>
        <p:spPr>
          <a:xfrm>
            <a:off x="8452237" y="529679"/>
            <a:ext cx="3739762" cy="5104562"/>
          </a:xfrm>
          <a:prstGeom prst="rect">
            <a:avLst/>
          </a:prstGeom>
        </p:spPr>
      </p:pic>
    </p:spTree>
    <p:extLst>
      <p:ext uri="{BB962C8B-B14F-4D97-AF65-F5344CB8AC3E}">
        <p14:creationId xmlns:p14="http://schemas.microsoft.com/office/powerpoint/2010/main" val="31709357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6123C9-B14C-0DF8-1CED-989566A999CC}"/>
              </a:ext>
            </a:extLst>
          </p:cNvPr>
          <p:cNvSpPr>
            <a:spLocks noGrp="1"/>
          </p:cNvSpPr>
          <p:nvPr>
            <p:ph type="title"/>
          </p:nvPr>
        </p:nvSpPr>
        <p:spPr>
          <a:xfrm>
            <a:off x="0" y="1"/>
            <a:ext cx="11353800" cy="1022554"/>
          </a:xfrm>
        </p:spPr>
        <p:txBody>
          <a:bodyPr>
            <a:normAutofit/>
          </a:bodyPr>
          <a:lstStyle/>
          <a:p>
            <a:r>
              <a:rPr lang="en-US" sz="2800" b="1">
                <a:solidFill>
                  <a:srgbClr val="9900FF"/>
                </a:solidFill>
                <a:latin typeface="Arial" panose="020B0604020202020204" pitchFamily="34" charset="0"/>
                <a:cs typeface="Arial" panose="020B0604020202020204" pitchFamily="34" charset="0"/>
              </a:rPr>
              <a:t>Slide 11 – Why a Digital Health Promotion Intervention?</a:t>
            </a:r>
            <a:endParaRPr lang="en-GB" sz="2800" b="1">
              <a:solidFill>
                <a:srgbClr val="9900FF"/>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3A97CF5-3BA4-6C3A-0A6D-37A606EBC140}"/>
              </a:ext>
            </a:extLst>
          </p:cNvPr>
          <p:cNvSpPr>
            <a:spLocks noGrp="1"/>
          </p:cNvSpPr>
          <p:nvPr>
            <p:ph idx="1"/>
          </p:nvPr>
        </p:nvSpPr>
        <p:spPr>
          <a:xfrm>
            <a:off x="176981" y="884902"/>
            <a:ext cx="12015019" cy="5973097"/>
          </a:xfrm>
          <a:solidFill>
            <a:schemeClr val="bg1">
              <a:lumMod val="95000"/>
            </a:schemeClr>
          </a:solidFill>
        </p:spPr>
        <p:txBody>
          <a:bodyPr>
            <a:normAutofit/>
          </a:bodyPr>
          <a:lstStyle/>
          <a:p>
            <a:pPr marL="0" indent="0">
              <a:lnSpc>
                <a:spcPct val="160000"/>
              </a:lnSpc>
              <a:buNone/>
            </a:pPr>
            <a:r>
              <a:rPr lang="en-GB" sz="2000" b="1">
                <a:latin typeface="Arial" panose="020B0604020202020204" pitchFamily="34" charset="0"/>
                <a:cs typeface="Arial" panose="020B0604020202020204" pitchFamily="34" charset="0"/>
              </a:rPr>
              <a:t>University students are digitally engaged:</a:t>
            </a:r>
          </a:p>
          <a:p>
            <a:pPr marL="0" indent="0">
              <a:lnSpc>
                <a:spcPct val="160000"/>
              </a:lnSpc>
              <a:buNone/>
            </a:pPr>
            <a:r>
              <a:rPr lang="en-US" sz="2000">
                <a:latin typeface="Arial" panose="020B0604020202020204" pitchFamily="34" charset="0"/>
                <a:cs typeface="Arial" panose="020B0604020202020204" pitchFamily="34" charset="0"/>
              </a:rPr>
              <a:t>• 95%+ of 18–25‑year‑olds own a smartphone, making mobile delivery accessible (Ofcom, 2023).</a:t>
            </a:r>
          </a:p>
          <a:p>
            <a:pPr marL="0" indent="0">
              <a:lnSpc>
                <a:spcPct val="160000"/>
              </a:lnSpc>
              <a:buNone/>
            </a:pPr>
            <a:r>
              <a:rPr lang="en-US" sz="2000">
                <a:latin typeface="Arial" panose="020B0604020202020204" pitchFamily="34" charset="0"/>
                <a:cs typeface="Arial" panose="020B0604020202020204" pitchFamily="34" charset="0"/>
              </a:rPr>
              <a:t>• Students are highly familiar with app‑based tools, online learning systems and digital self‑help platforms (Jisc, 2022).</a:t>
            </a:r>
            <a:endParaRPr lang="en-GB" sz="2000">
              <a:latin typeface="Arial" panose="020B0604020202020204" pitchFamily="34" charset="0"/>
              <a:cs typeface="Arial" panose="020B0604020202020204" pitchFamily="34" charset="0"/>
            </a:endParaRPr>
          </a:p>
          <a:p>
            <a:pPr marL="0" indent="0">
              <a:lnSpc>
                <a:spcPct val="160000"/>
              </a:lnSpc>
              <a:buNone/>
            </a:pPr>
            <a:r>
              <a:rPr lang="en-US" sz="2000" b="1">
                <a:latin typeface="Arial" panose="020B0604020202020204" pitchFamily="34" charset="0"/>
                <a:cs typeface="Arial" panose="020B0604020202020204" pitchFamily="34" charset="0"/>
              </a:rPr>
              <a:t>Benefits of Digital Delivery</a:t>
            </a:r>
          </a:p>
          <a:p>
            <a:pPr marL="0" indent="0">
              <a:lnSpc>
                <a:spcPct val="160000"/>
              </a:lnSpc>
              <a:buNone/>
            </a:pPr>
            <a:r>
              <a:rPr lang="en-GB" sz="2000">
                <a:latin typeface="Arial" panose="020B0604020202020204" pitchFamily="34" charset="0"/>
                <a:cs typeface="Arial" panose="020B0604020202020204" pitchFamily="34" charset="0"/>
              </a:rPr>
              <a:t>• 24/7 access, allowing flexible support for students.</a:t>
            </a:r>
          </a:p>
          <a:p>
            <a:pPr marL="0" indent="0">
              <a:lnSpc>
                <a:spcPct val="160000"/>
              </a:lnSpc>
              <a:buNone/>
            </a:pPr>
            <a:r>
              <a:rPr lang="en-GB" sz="2000">
                <a:latin typeface="Arial" panose="020B0604020202020204" pitchFamily="34" charset="0"/>
                <a:cs typeface="Arial" panose="020B0604020202020204" pitchFamily="34" charset="0"/>
              </a:rPr>
              <a:t>• Anonymity reduces stigma, increasing help‑seeking.</a:t>
            </a:r>
          </a:p>
          <a:p>
            <a:pPr marL="0" indent="0">
              <a:lnSpc>
                <a:spcPct val="160000"/>
              </a:lnSpc>
              <a:buNone/>
            </a:pPr>
            <a:r>
              <a:rPr lang="en-GB" sz="2000">
                <a:latin typeface="Arial" panose="020B0604020202020204" pitchFamily="34" charset="0"/>
                <a:cs typeface="Arial" panose="020B0604020202020204" pitchFamily="34" charset="0"/>
              </a:rPr>
              <a:t>• Scalable for large student populations, supporting early intervention.</a:t>
            </a:r>
          </a:p>
          <a:p>
            <a:pPr marL="0" indent="0">
              <a:lnSpc>
                <a:spcPct val="160000"/>
              </a:lnSpc>
              <a:buNone/>
            </a:pPr>
            <a:r>
              <a:rPr lang="en-GB" sz="2000">
                <a:latin typeface="Arial" panose="020B0604020202020204" pitchFamily="34" charset="0"/>
                <a:cs typeface="Arial" panose="020B0604020202020204" pitchFamily="34" charset="0"/>
              </a:rPr>
              <a:t>• Digital CBT effective for mild–moderate anxiety/depression (Andrews et al., 2018).</a:t>
            </a:r>
          </a:p>
        </p:txBody>
      </p:sp>
    </p:spTree>
    <p:extLst>
      <p:ext uri="{BB962C8B-B14F-4D97-AF65-F5344CB8AC3E}">
        <p14:creationId xmlns:p14="http://schemas.microsoft.com/office/powerpoint/2010/main" val="35768146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34092-7410-129E-8018-86D999BCE5A4}"/>
              </a:ext>
            </a:extLst>
          </p:cNvPr>
          <p:cNvSpPr>
            <a:spLocks noGrp="1"/>
          </p:cNvSpPr>
          <p:nvPr>
            <p:ph type="title"/>
          </p:nvPr>
        </p:nvSpPr>
        <p:spPr>
          <a:xfrm>
            <a:off x="838200" y="68827"/>
            <a:ext cx="10515600" cy="914399"/>
          </a:xfrm>
        </p:spPr>
        <p:txBody>
          <a:bodyPr>
            <a:normAutofit/>
          </a:bodyPr>
          <a:lstStyle/>
          <a:p>
            <a:r>
              <a:rPr lang="en-US" sz="2800" b="1">
                <a:solidFill>
                  <a:srgbClr val="9900FF"/>
                </a:solidFill>
                <a:latin typeface="Arial" panose="020B0604020202020204" pitchFamily="34" charset="0"/>
                <a:cs typeface="Arial" panose="020B0604020202020204" pitchFamily="34" charset="0"/>
              </a:rPr>
              <a:t>Slide 12 – Introducing “</a:t>
            </a:r>
            <a:r>
              <a:rPr lang="en-US" sz="2800" b="1" err="1">
                <a:solidFill>
                  <a:srgbClr val="9900FF"/>
                </a:solidFill>
                <a:latin typeface="Arial" panose="020B0604020202020204" pitchFamily="34" charset="0"/>
                <a:cs typeface="Arial" panose="020B0604020202020204" pitchFamily="34" charset="0"/>
              </a:rPr>
              <a:t>MindConnect</a:t>
            </a:r>
            <a:r>
              <a:rPr lang="en-US" sz="2800" b="1">
                <a:solidFill>
                  <a:srgbClr val="9900FF"/>
                </a:solidFill>
                <a:latin typeface="Arial" panose="020B0604020202020204" pitchFamily="34" charset="0"/>
                <a:cs typeface="Arial" panose="020B0604020202020204" pitchFamily="34" charset="0"/>
              </a:rPr>
              <a:t> Campus”</a:t>
            </a:r>
            <a:endParaRPr lang="en-GB" sz="2800" b="1">
              <a:solidFill>
                <a:srgbClr val="9900FF"/>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52576BE6-A45B-75D6-FF68-54A093788785}"/>
              </a:ext>
            </a:extLst>
          </p:cNvPr>
          <p:cNvSpPr>
            <a:spLocks noGrp="1"/>
          </p:cNvSpPr>
          <p:nvPr>
            <p:ph idx="1"/>
          </p:nvPr>
        </p:nvSpPr>
        <p:spPr>
          <a:xfrm>
            <a:off x="0" y="875070"/>
            <a:ext cx="4955458" cy="5982929"/>
          </a:xfrm>
        </p:spPr>
        <p:txBody>
          <a:bodyPr>
            <a:normAutofit fontScale="92500" lnSpcReduction="10000"/>
          </a:bodyPr>
          <a:lstStyle/>
          <a:p>
            <a:pPr marL="0" marR="0" lvl="0" indent="0"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en-US" sz="2600" b="0" i="0" u="none" strike="noStrike" kern="1200" cap="none" spc="0" normalizeH="0" baseline="0" noProof="0" err="1">
                <a:ln>
                  <a:noFill/>
                </a:ln>
                <a:solidFill>
                  <a:srgbClr val="FF0000"/>
                </a:solidFill>
                <a:effectLst/>
                <a:uLnTx/>
                <a:uFillTx/>
                <a:latin typeface="Arial" panose="020B0604020202020204" pitchFamily="34" charset="0"/>
                <a:cs typeface="Arial" panose="020B0604020202020204" pitchFamily="34" charset="0"/>
              </a:rPr>
              <a:t>MindConnect</a:t>
            </a:r>
            <a:r>
              <a:rPr kumimoji="0" lang="en-US" sz="2600" b="0" i="0" u="none" strike="noStrike" kern="1200" cap="none" spc="0" normalizeH="0" baseline="0" noProof="0">
                <a:ln>
                  <a:noFill/>
                </a:ln>
                <a:solidFill>
                  <a:srgbClr val="FF0000"/>
                </a:solidFill>
                <a:effectLst/>
                <a:uLnTx/>
                <a:uFillTx/>
                <a:latin typeface="Arial" panose="020B0604020202020204" pitchFamily="34" charset="0"/>
                <a:cs typeface="Arial" panose="020B0604020202020204" pitchFamily="34" charset="0"/>
              </a:rPr>
              <a:t> Campus” </a:t>
            </a:r>
            <a:r>
              <a:rPr kumimoji="0" lang="en-US" sz="26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is a digital mental health promotion </a:t>
            </a:r>
            <a:r>
              <a:rPr kumimoji="0" lang="en-US" sz="2600" b="0" i="0" u="none" strike="noStrike" kern="1200" cap="none" spc="0" normalizeH="0" baseline="0" noProof="0" err="1">
                <a:ln>
                  <a:noFill/>
                </a:ln>
                <a:solidFill>
                  <a:prstClr val="black"/>
                </a:solidFill>
                <a:effectLst/>
                <a:uLnTx/>
                <a:uFillTx/>
                <a:latin typeface="Arial" panose="020B0604020202020204" pitchFamily="34" charset="0"/>
                <a:cs typeface="Arial" panose="020B0604020202020204" pitchFamily="34" charset="0"/>
              </a:rPr>
              <a:t>programme</a:t>
            </a:r>
            <a:r>
              <a:rPr kumimoji="0" lang="en-US" sz="26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 designed specifically for university students.</a:t>
            </a:r>
          </a:p>
          <a:p>
            <a:pPr marL="0" marR="0" lvl="0" indent="0"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It includes:</a:t>
            </a:r>
          </a:p>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CBT-informed psychoeducation modules</a:t>
            </a:r>
          </a:p>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Mood tracking and reflective tools</a:t>
            </a:r>
          </a:p>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Anonymous peer support forums</a:t>
            </a:r>
          </a:p>
          <a:p>
            <a:pPr marL="0" marR="0" lvl="0" indent="0" algn="l" defTabSz="914400" rtl="0" eaLnBrk="1" fontAlgn="auto" latinLnBrk="0" hangingPunct="1">
              <a:lnSpc>
                <a:spcPct val="150000"/>
              </a:lnSpc>
              <a:spcBef>
                <a:spcPts val="1000"/>
              </a:spcBef>
              <a:spcAft>
                <a:spcPts val="0"/>
              </a:spcAft>
              <a:buClrTx/>
              <a:buSzTx/>
              <a:buNone/>
              <a:tabLst/>
              <a:defRPr/>
            </a:pPr>
            <a:r>
              <a:rPr kumimoji="0" lang="en-US" sz="2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(Office for Students, 2022)</a:t>
            </a:r>
          </a:p>
          <a:p>
            <a:pPr marL="0" marR="0" lvl="0" indent="0"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a:p>
            <a:pPr marL="0" indent="0">
              <a:buNone/>
            </a:pPr>
            <a:endParaRPr lang="en-GB"/>
          </a:p>
        </p:txBody>
      </p:sp>
      <p:sp>
        <p:nvSpPr>
          <p:cNvPr id="7" name="TextBox 6">
            <a:extLst>
              <a:ext uri="{FF2B5EF4-FFF2-40B4-BE49-F238E27FC236}">
                <a16:creationId xmlns:a16="http://schemas.microsoft.com/office/drawing/2014/main" id="{F6D892BC-D1E9-661D-20CA-D57BCACC0F11}"/>
              </a:ext>
            </a:extLst>
          </p:cNvPr>
          <p:cNvSpPr txBox="1"/>
          <p:nvPr/>
        </p:nvSpPr>
        <p:spPr>
          <a:xfrm>
            <a:off x="5132440" y="737419"/>
            <a:ext cx="7059560" cy="5969648"/>
          </a:xfrm>
          <a:prstGeom prst="rect">
            <a:avLst/>
          </a:prstGeom>
          <a:noFill/>
        </p:spPr>
        <p:txBody>
          <a:bodyPr wrap="square">
            <a:spAutoFit/>
          </a:bodyPr>
          <a:lstStyle/>
          <a:p>
            <a:pPr marL="0" marR="0" lvl="0" indent="0"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lang="en-US" sz="2000">
                <a:solidFill>
                  <a:prstClr val="black"/>
                </a:solidFill>
                <a:latin typeface="Arial" panose="020B0604020202020204" pitchFamily="34" charset="0"/>
                <a:cs typeface="Arial" panose="020B0604020202020204" pitchFamily="34" charset="0"/>
              </a:rPr>
              <a:t>The </a:t>
            </a:r>
            <a:r>
              <a:rPr lang="en-US" sz="2000" err="1">
                <a:solidFill>
                  <a:prstClr val="black"/>
                </a:solidFill>
                <a:latin typeface="Arial" panose="020B0604020202020204" pitchFamily="34" charset="0"/>
                <a:cs typeface="Arial" panose="020B0604020202020204" pitchFamily="34" charset="0"/>
              </a:rPr>
              <a:t>programme</a:t>
            </a:r>
            <a:r>
              <a:rPr lang="en-US" sz="2000">
                <a:solidFill>
                  <a:prstClr val="black"/>
                </a:solidFill>
                <a:latin typeface="Arial" panose="020B0604020202020204" pitchFamily="34" charset="0"/>
                <a:cs typeface="Arial" panose="020B0604020202020204" pitchFamily="34" charset="0"/>
              </a:rPr>
              <a:t> integrates key safety and support features:</a:t>
            </a:r>
          </a:p>
          <a:p>
            <a:pPr marL="0" marR="0" lvl="0" indent="0"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lang="en-US" sz="2000">
                <a:solidFill>
                  <a:prstClr val="black"/>
                </a:solidFill>
                <a:latin typeface="Arial" panose="020B0604020202020204" pitchFamily="34" charset="0"/>
                <a:cs typeface="Arial" panose="020B0604020202020204" pitchFamily="34" charset="0"/>
              </a:rPr>
              <a:t>• Direct referral pathways to counselling</a:t>
            </a:r>
          </a:p>
          <a:p>
            <a:pPr marL="0" marR="0" lvl="0" indent="0"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lang="en-US" sz="2000">
                <a:solidFill>
                  <a:prstClr val="black"/>
                </a:solidFill>
                <a:latin typeface="Arial" panose="020B0604020202020204" pitchFamily="34" charset="0"/>
                <a:cs typeface="Arial" panose="020B0604020202020204" pitchFamily="34" charset="0"/>
              </a:rPr>
              <a:t>• Crisis signposting links</a:t>
            </a:r>
          </a:p>
          <a:p>
            <a:pPr marL="0" marR="0" lvl="0" indent="0"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lang="en-US" sz="2000">
                <a:solidFill>
                  <a:prstClr val="black"/>
                </a:solidFill>
                <a:latin typeface="Arial" panose="020B0604020202020204" pitchFamily="34" charset="0"/>
                <a:cs typeface="Arial" panose="020B0604020202020204" pitchFamily="34" charset="0"/>
              </a:rPr>
              <a:t>• Feasible within existing digital systems, yet ongoing staff capability may be underestimated</a:t>
            </a:r>
          </a:p>
          <a:p>
            <a:pPr marL="0" marR="0" lvl="0" indent="0"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lang="en-US" sz="2000">
                <a:solidFill>
                  <a:prstClr val="black"/>
                </a:solidFill>
                <a:latin typeface="Arial" panose="020B0604020202020204" pitchFamily="34" charset="0"/>
                <a:cs typeface="Arial" panose="020B0604020202020204" pitchFamily="34" charset="0"/>
              </a:rPr>
              <a:t>• Co‑production enhances relevance, though sustaining meaningful engagement is challenging</a:t>
            </a:r>
          </a:p>
          <a:p>
            <a:pPr marL="0" marR="0" lvl="0" indent="0"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lang="en-US" sz="2000">
                <a:solidFill>
                  <a:prstClr val="black"/>
                </a:solidFill>
                <a:latin typeface="Arial" panose="020B0604020202020204" pitchFamily="34" charset="0"/>
                <a:cs typeface="Arial" panose="020B0604020202020204" pitchFamily="34" charset="0"/>
              </a:rPr>
              <a:t>It aims to shift from reactive crisis response to prevention, but relies on consistent student uptake</a:t>
            </a:r>
          </a:p>
          <a:p>
            <a:pPr marL="0" marR="0" lvl="0" indent="0"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lang="en-US" sz="2000">
                <a:solidFill>
                  <a:prstClr val="black"/>
                </a:solidFill>
                <a:latin typeface="Arial" panose="020B0604020202020204" pitchFamily="34" charset="0"/>
                <a:cs typeface="Arial" panose="020B0604020202020204" pitchFamily="34" charset="0"/>
              </a:rPr>
              <a:t>                                               (Office for Students, 2022</a:t>
            </a:r>
            <a:r>
              <a:rPr lang="en-US" sz="2200">
                <a:solidFill>
                  <a:prstClr val="black"/>
                </a:solidFill>
                <a:latin typeface="Arial" panose="020B0604020202020204" pitchFamily="34" charset="0"/>
                <a:cs typeface="Arial" panose="020B0604020202020204" pitchFamily="34" charset="0"/>
              </a:rPr>
              <a:t>				</a:t>
            </a:r>
            <a:endParaRPr kumimoji="0" lang="en-US" sz="2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530312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69AD7D-E9C5-1581-7BC4-0D542475584B}"/>
              </a:ext>
            </a:extLst>
          </p:cNvPr>
          <p:cNvSpPr>
            <a:spLocks noGrp="1"/>
          </p:cNvSpPr>
          <p:nvPr>
            <p:ph type="title"/>
          </p:nvPr>
        </p:nvSpPr>
        <p:spPr>
          <a:xfrm>
            <a:off x="838200" y="365126"/>
            <a:ext cx="10515600" cy="578771"/>
          </a:xfrm>
        </p:spPr>
        <p:txBody>
          <a:bodyPr>
            <a:normAutofit/>
          </a:bodyPr>
          <a:lstStyle/>
          <a:p>
            <a:r>
              <a:rPr lang="en-US" sz="2800" b="1">
                <a:solidFill>
                  <a:srgbClr val="9900FF"/>
                </a:solidFill>
                <a:latin typeface="Arial" panose="020B0604020202020204" pitchFamily="34" charset="0"/>
                <a:cs typeface="Arial" panose="020B0604020202020204" pitchFamily="34" charset="0"/>
              </a:rPr>
              <a:t>Slide 13 – Why This Intervention Was Chosen</a:t>
            </a:r>
            <a:endParaRPr lang="en-GB" sz="2800" b="1">
              <a:solidFill>
                <a:srgbClr val="9900FF"/>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C08A0D3-140A-9AFF-0154-6ACAEF9287CE}"/>
              </a:ext>
            </a:extLst>
          </p:cNvPr>
          <p:cNvSpPr>
            <a:spLocks noGrp="1"/>
          </p:cNvSpPr>
          <p:nvPr>
            <p:ph idx="1"/>
          </p:nvPr>
        </p:nvSpPr>
        <p:spPr>
          <a:xfrm>
            <a:off x="88490" y="1229032"/>
            <a:ext cx="6951407" cy="5368413"/>
          </a:xfrm>
        </p:spPr>
        <p:txBody>
          <a:bodyPr>
            <a:normAutofit lnSpcReduction="10000"/>
          </a:bodyPr>
          <a:lstStyle/>
          <a:p>
            <a:pPr marL="0" indent="0">
              <a:lnSpc>
                <a:spcPct val="150000"/>
              </a:lnSpc>
              <a:buNone/>
            </a:pPr>
            <a:r>
              <a:rPr lang="en-US" sz="1600" b="1">
                <a:latin typeface="Arial" panose="020B0604020202020204" pitchFamily="34" charset="0"/>
                <a:cs typeface="Arial" panose="020B0604020202020204" pitchFamily="34" charset="0"/>
              </a:rPr>
              <a:t>This intervention was selected because it:</a:t>
            </a:r>
          </a:p>
          <a:p>
            <a:pPr marL="0" indent="0">
              <a:lnSpc>
                <a:spcPct val="150000"/>
              </a:lnSpc>
              <a:buNone/>
            </a:pPr>
            <a:r>
              <a:rPr lang="en-US" sz="1600">
                <a:latin typeface="Arial" panose="020B0604020202020204" pitchFamily="34" charset="0"/>
                <a:cs typeface="Arial" panose="020B0604020202020204" pitchFamily="34" charset="0"/>
              </a:rPr>
              <a:t>• Aligns with NICE stepped‑care recommendations, though digital delivery may not suit all students (NICE, 2022)</a:t>
            </a:r>
          </a:p>
          <a:p>
            <a:pPr marL="0" indent="0">
              <a:lnSpc>
                <a:spcPct val="150000"/>
              </a:lnSpc>
              <a:buNone/>
            </a:pPr>
            <a:r>
              <a:rPr lang="en-US" sz="1600">
                <a:latin typeface="Arial" panose="020B0604020202020204" pitchFamily="34" charset="0"/>
                <a:cs typeface="Arial" panose="020B0604020202020204" pitchFamily="34" charset="0"/>
              </a:rPr>
              <a:t>• Supports WHO digital mental health priorities, yet implementation quality varies across institutions (WHO, 2022)</a:t>
            </a:r>
          </a:p>
          <a:p>
            <a:pPr marL="0" indent="0">
              <a:lnSpc>
                <a:spcPct val="150000"/>
              </a:lnSpc>
              <a:buNone/>
            </a:pPr>
            <a:r>
              <a:rPr lang="en-US" sz="1600">
                <a:latin typeface="Arial" panose="020B0604020202020204" pitchFamily="34" charset="0"/>
                <a:cs typeface="Arial" panose="020B0604020202020204" pitchFamily="34" charset="0"/>
              </a:rPr>
              <a:t>• Addresses university access barriers, although structural capacity issues may persist (Office for Students, 2022)</a:t>
            </a:r>
          </a:p>
          <a:p>
            <a:pPr marL="0" indent="0">
              <a:lnSpc>
                <a:spcPct val="150000"/>
              </a:lnSpc>
              <a:buNone/>
            </a:pPr>
            <a:r>
              <a:rPr lang="en-US" sz="1600">
                <a:latin typeface="Arial" panose="020B0604020202020204" pitchFamily="34" charset="0"/>
                <a:cs typeface="Arial" panose="020B0604020202020204" pitchFamily="34" charset="0"/>
              </a:rPr>
              <a:t>• Provides early self‑management, but relies on students engaging before symptoms escalate (Office for Students, 2022)</a:t>
            </a:r>
          </a:p>
          <a:p>
            <a:pPr marL="0" indent="0">
              <a:lnSpc>
                <a:spcPct val="150000"/>
              </a:lnSpc>
              <a:buNone/>
            </a:pPr>
            <a:r>
              <a:rPr lang="en-US" sz="1600">
                <a:latin typeface="Arial" panose="020B0604020202020204" pitchFamily="34" charset="0"/>
                <a:cs typeface="Arial" panose="020B0604020202020204" pitchFamily="34" charset="0"/>
              </a:rPr>
              <a:t>• Is scalable across higher education, though digital equity and uptake remain challenges (Office for Students, 2022)</a:t>
            </a:r>
          </a:p>
          <a:p>
            <a:pPr marL="0" indent="0">
              <a:lnSpc>
                <a:spcPct val="150000"/>
              </a:lnSpc>
              <a:buNone/>
            </a:pPr>
            <a:r>
              <a:rPr lang="en-US" sz="1600">
                <a:latin typeface="Arial" panose="020B0604020202020204" pitchFamily="34" charset="0"/>
                <a:cs typeface="Arial" panose="020B0604020202020204" pitchFamily="34" charset="0"/>
              </a:rPr>
              <a:t>It integrates health promotion principles with digital innovation, but sustained institutional commitment is essential (Office for Students, 2022).</a:t>
            </a:r>
            <a:endParaRPr lang="en-GB" sz="160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72C9D190-446A-B3DE-1ED7-B7E517BCFED9}"/>
              </a:ext>
            </a:extLst>
          </p:cNvPr>
          <p:cNvPicPr>
            <a:picLocks noChangeAspect="1"/>
          </p:cNvPicPr>
          <p:nvPr/>
        </p:nvPicPr>
        <p:blipFill>
          <a:blip r:embed="rId2"/>
          <a:stretch>
            <a:fillRect/>
          </a:stretch>
        </p:blipFill>
        <p:spPr>
          <a:xfrm>
            <a:off x="7231402" y="1229032"/>
            <a:ext cx="3841881" cy="5263842"/>
          </a:xfrm>
          <a:prstGeom prst="rect">
            <a:avLst/>
          </a:prstGeom>
        </p:spPr>
      </p:pic>
    </p:spTree>
    <p:extLst>
      <p:ext uri="{BB962C8B-B14F-4D97-AF65-F5344CB8AC3E}">
        <p14:creationId xmlns:p14="http://schemas.microsoft.com/office/powerpoint/2010/main" val="30316808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9F6958-6B07-0740-127E-AD15D43168A1}"/>
              </a:ext>
            </a:extLst>
          </p:cNvPr>
          <p:cNvSpPr>
            <a:spLocks noGrp="1"/>
          </p:cNvSpPr>
          <p:nvPr>
            <p:ph type="title"/>
          </p:nvPr>
        </p:nvSpPr>
        <p:spPr>
          <a:xfrm>
            <a:off x="838200" y="0"/>
            <a:ext cx="10515600" cy="681038"/>
          </a:xfrm>
        </p:spPr>
        <p:txBody>
          <a:bodyPr>
            <a:normAutofit/>
          </a:bodyPr>
          <a:lstStyle/>
          <a:p>
            <a:r>
              <a:rPr lang="en-US" sz="2800" b="1">
                <a:solidFill>
                  <a:srgbClr val="9900FF"/>
                </a:solidFill>
                <a:latin typeface="Arial" panose="020B0604020202020204" pitchFamily="34" charset="0"/>
                <a:cs typeface="Arial" panose="020B0604020202020204" pitchFamily="34" charset="0"/>
              </a:rPr>
              <a:t>Slide  14– Summary of Justification</a:t>
            </a:r>
            <a:endParaRPr lang="en-GB" sz="2800" b="1">
              <a:solidFill>
                <a:srgbClr val="9900FF"/>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FD8C6B8-45D4-942E-F814-DDE6E44913D7}"/>
              </a:ext>
            </a:extLst>
          </p:cNvPr>
          <p:cNvSpPr>
            <a:spLocks noGrp="1"/>
          </p:cNvSpPr>
          <p:nvPr>
            <p:ph idx="1"/>
          </p:nvPr>
        </p:nvSpPr>
        <p:spPr>
          <a:xfrm>
            <a:off x="0" y="681038"/>
            <a:ext cx="12192000" cy="6176962"/>
          </a:xfrm>
          <a:ln w="76200">
            <a:solidFill>
              <a:srgbClr val="9900FF"/>
            </a:solidFill>
          </a:ln>
        </p:spPr>
        <p:txBody>
          <a:bodyPr>
            <a:normAutofit fontScale="92500" lnSpcReduction="20000"/>
          </a:bodyPr>
          <a:lstStyle/>
          <a:p>
            <a:pPr marL="0" indent="0">
              <a:lnSpc>
                <a:spcPct val="150000"/>
              </a:lnSpc>
              <a:buNone/>
            </a:pPr>
            <a:r>
              <a:rPr lang="en-US" b="1">
                <a:latin typeface="Arial" panose="020B0604020202020204" pitchFamily="34" charset="0"/>
                <a:cs typeface="Arial" panose="020B0604020202020204" pitchFamily="34" charset="0"/>
              </a:rPr>
              <a:t>The university setting was chosen because:</a:t>
            </a:r>
          </a:p>
          <a:p>
            <a:pPr marL="0" indent="0">
              <a:lnSpc>
                <a:spcPct val="150000"/>
              </a:lnSpc>
              <a:buNone/>
            </a:pPr>
            <a:r>
              <a:rPr lang="en-US">
                <a:solidFill>
                  <a:schemeClr val="accent6"/>
                </a:solidFill>
                <a:latin typeface="Arial" panose="020B0604020202020204" pitchFamily="34" charset="0"/>
                <a:cs typeface="Arial" panose="020B0604020202020204" pitchFamily="34" charset="0"/>
              </a:rPr>
              <a:t>✔</a:t>
            </a:r>
            <a:r>
              <a:rPr lang="en-US">
                <a:latin typeface="Arial" panose="020B0604020202020204" pitchFamily="34" charset="0"/>
                <a:cs typeface="Arial" panose="020B0604020202020204" pitchFamily="34" charset="0"/>
              </a:rPr>
              <a:t> Students experience high levels of psychological distress </a:t>
            </a:r>
            <a:r>
              <a:rPr lang="en-GB"/>
              <a:t>(RCP, 2021; ONS, 2023).</a:t>
            </a:r>
            <a:br>
              <a:rPr lang="en-US">
                <a:latin typeface="Arial" panose="020B0604020202020204" pitchFamily="34" charset="0"/>
                <a:cs typeface="Arial" panose="020B0604020202020204" pitchFamily="34" charset="0"/>
              </a:rPr>
            </a:br>
            <a:r>
              <a:rPr lang="en-US">
                <a:solidFill>
                  <a:schemeClr val="accent6"/>
                </a:solidFill>
                <a:latin typeface="Arial" panose="020B0604020202020204" pitchFamily="34" charset="0"/>
                <a:cs typeface="Arial" panose="020B0604020202020204" pitchFamily="34" charset="0"/>
              </a:rPr>
              <a:t>✔</a:t>
            </a:r>
            <a:r>
              <a:rPr lang="en-US">
                <a:latin typeface="Arial" panose="020B0604020202020204" pitchFamily="34" charset="0"/>
                <a:cs typeface="Arial" panose="020B0604020202020204" pitchFamily="34" charset="0"/>
              </a:rPr>
              <a:t> National guidelines support early and digital </a:t>
            </a:r>
            <a:r>
              <a:rPr lang="en-US" err="1">
                <a:latin typeface="Arial" panose="020B0604020202020204" pitchFamily="34" charset="0"/>
                <a:cs typeface="Arial" panose="020B0604020202020204" pitchFamily="34" charset="0"/>
              </a:rPr>
              <a:t>interventio</a:t>
            </a:r>
            <a:r>
              <a:rPr lang="en-GB"/>
              <a:t>(NICE, 2022).</a:t>
            </a:r>
            <a:br>
              <a:rPr lang="en-US">
                <a:latin typeface="Arial" panose="020B0604020202020204" pitchFamily="34" charset="0"/>
                <a:cs typeface="Arial" panose="020B0604020202020204" pitchFamily="34" charset="0"/>
              </a:rPr>
            </a:br>
            <a:r>
              <a:rPr lang="en-US">
                <a:solidFill>
                  <a:schemeClr val="accent6"/>
                </a:solidFill>
                <a:latin typeface="Arial" panose="020B0604020202020204" pitchFamily="34" charset="0"/>
                <a:cs typeface="Arial" panose="020B0604020202020204" pitchFamily="34" charset="0"/>
              </a:rPr>
              <a:t>✔</a:t>
            </a:r>
            <a:r>
              <a:rPr lang="en-US">
                <a:latin typeface="Arial" panose="020B0604020202020204" pitchFamily="34" charset="0"/>
                <a:cs typeface="Arial" panose="020B0604020202020204" pitchFamily="34" charset="0"/>
              </a:rPr>
              <a:t> Current services are under pressure </a:t>
            </a:r>
            <a:r>
              <a:rPr lang="en-GB"/>
              <a:t>(</a:t>
            </a:r>
            <a:r>
              <a:rPr lang="en-GB" err="1"/>
              <a:t>OfS</a:t>
            </a:r>
            <a:r>
              <a:rPr lang="en-GB"/>
              <a:t>, 2022).</a:t>
            </a:r>
            <a:br>
              <a:rPr lang="en-US">
                <a:latin typeface="Arial" panose="020B0604020202020204" pitchFamily="34" charset="0"/>
                <a:cs typeface="Arial" panose="020B0604020202020204" pitchFamily="34" charset="0"/>
              </a:rPr>
            </a:br>
            <a:r>
              <a:rPr lang="en-US">
                <a:solidFill>
                  <a:schemeClr val="accent6"/>
                </a:solidFill>
                <a:latin typeface="Arial" panose="020B0604020202020204" pitchFamily="34" charset="0"/>
                <a:cs typeface="Arial" panose="020B0604020202020204" pitchFamily="34" charset="0"/>
              </a:rPr>
              <a:t>✔ </a:t>
            </a:r>
            <a:r>
              <a:rPr lang="en-US">
                <a:latin typeface="Arial" panose="020B0604020202020204" pitchFamily="34" charset="0"/>
                <a:cs typeface="Arial" panose="020B0604020202020204" pitchFamily="34" charset="0"/>
              </a:rPr>
              <a:t>Consequences of inaction are significant</a:t>
            </a:r>
          </a:p>
          <a:p>
            <a:pPr marL="0" indent="0">
              <a:lnSpc>
                <a:spcPct val="150000"/>
              </a:lnSpc>
              <a:buNone/>
            </a:pPr>
            <a:r>
              <a:rPr lang="en-US">
                <a:latin typeface="Arial" panose="020B0604020202020204" pitchFamily="34" charset="0"/>
                <a:cs typeface="Arial" panose="020B0604020202020204" pitchFamily="34" charset="0"/>
              </a:rPr>
              <a:t>“</a:t>
            </a:r>
            <a:r>
              <a:rPr lang="en-US" err="1">
                <a:latin typeface="Arial" panose="020B0604020202020204" pitchFamily="34" charset="0"/>
                <a:cs typeface="Arial" panose="020B0604020202020204" pitchFamily="34" charset="0"/>
              </a:rPr>
              <a:t>MindConnect</a:t>
            </a:r>
            <a:r>
              <a:rPr lang="en-US">
                <a:latin typeface="Arial" panose="020B0604020202020204" pitchFamily="34" charset="0"/>
                <a:cs typeface="Arial" panose="020B0604020202020204" pitchFamily="34" charset="0"/>
              </a:rPr>
              <a:t> Campus” provides an evidence-based, policy-aligned, scalable response to this public health need</a:t>
            </a:r>
            <a:r>
              <a:rPr lang="en-GB"/>
              <a:t> NICE, 2022; </a:t>
            </a:r>
            <a:r>
              <a:rPr lang="en-GB" err="1"/>
              <a:t>OfS</a:t>
            </a:r>
            <a:r>
              <a:rPr lang="en-GB"/>
              <a:t>, 2022).</a:t>
            </a:r>
            <a:endParaRPr lang="en-US">
              <a:latin typeface="Arial" panose="020B0604020202020204" pitchFamily="34" charset="0"/>
              <a:cs typeface="Arial" panose="020B0604020202020204" pitchFamily="34" charset="0"/>
            </a:endParaRPr>
          </a:p>
          <a:p>
            <a:pPr marL="0" indent="0">
              <a:lnSpc>
                <a:spcPct val="150000"/>
              </a:lnSpc>
              <a:buNone/>
            </a:pPr>
            <a:r>
              <a:rPr lang="en-US">
                <a:latin typeface="Arial" panose="020B0604020202020204" pitchFamily="34" charset="0"/>
                <a:cs typeface="Arial" panose="020B0604020202020204" pitchFamily="34" charset="0"/>
              </a:rPr>
              <a:t>This justification also reflects wider professional practice, where evidence‑based digital interventions are increasingly essential in modern public health to deliver scalable, preventative mental health support</a:t>
            </a:r>
            <a:r>
              <a:rPr lang="en-GB"/>
              <a:t> (WHO, 2022)</a:t>
            </a:r>
            <a:r>
              <a:rPr lang="en-US">
                <a:latin typeface="Arial" panose="020B0604020202020204" pitchFamily="34" charset="0"/>
                <a:cs typeface="Arial" panose="020B0604020202020204" pitchFamily="34" charset="0"/>
              </a:rPr>
              <a:t>.</a:t>
            </a:r>
          </a:p>
          <a:p>
            <a:pPr marL="0" indent="0">
              <a:buNone/>
            </a:pPr>
            <a:endParaRPr lang="en-GB"/>
          </a:p>
        </p:txBody>
      </p:sp>
    </p:spTree>
    <p:extLst>
      <p:ext uri="{BB962C8B-B14F-4D97-AF65-F5344CB8AC3E}">
        <p14:creationId xmlns:p14="http://schemas.microsoft.com/office/powerpoint/2010/main" val="18963139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5EFDDA-57C9-44EA-EC64-E3B808DF25AE}"/>
              </a:ext>
            </a:extLst>
          </p:cNvPr>
          <p:cNvSpPr>
            <a:spLocks noGrp="1"/>
          </p:cNvSpPr>
          <p:nvPr>
            <p:ph type="title"/>
          </p:nvPr>
        </p:nvSpPr>
        <p:spPr>
          <a:xfrm>
            <a:off x="0" y="71120"/>
            <a:ext cx="11353800" cy="782320"/>
          </a:xfrm>
        </p:spPr>
        <p:txBody>
          <a:bodyPr/>
          <a:lstStyle/>
          <a:p>
            <a:r>
              <a:rPr lang="en-GB">
                <a:solidFill>
                  <a:srgbClr val="9900FF"/>
                </a:solidFill>
              </a:rPr>
              <a:t>Slide 15 </a:t>
            </a:r>
            <a:r>
              <a:rPr lang="en-GB" err="1">
                <a:solidFill>
                  <a:srgbClr val="9900FF"/>
                </a:solidFill>
              </a:rPr>
              <a:t>MindConnect</a:t>
            </a:r>
            <a:r>
              <a:rPr lang="en-GB">
                <a:solidFill>
                  <a:srgbClr val="9900FF"/>
                </a:solidFill>
              </a:rPr>
              <a:t> Campus? conclusion</a:t>
            </a:r>
          </a:p>
        </p:txBody>
      </p:sp>
      <p:sp>
        <p:nvSpPr>
          <p:cNvPr id="3" name="Content Placeholder 2">
            <a:extLst>
              <a:ext uri="{FF2B5EF4-FFF2-40B4-BE49-F238E27FC236}">
                <a16:creationId xmlns:a16="http://schemas.microsoft.com/office/drawing/2014/main" id="{76EBA021-C940-7D37-F0B5-27EA34EB98AB}"/>
              </a:ext>
            </a:extLst>
          </p:cNvPr>
          <p:cNvSpPr>
            <a:spLocks noGrp="1"/>
          </p:cNvSpPr>
          <p:nvPr>
            <p:ph idx="1"/>
          </p:nvPr>
        </p:nvSpPr>
        <p:spPr>
          <a:xfrm>
            <a:off x="313267" y="772160"/>
            <a:ext cx="11353799" cy="5552440"/>
          </a:xfrm>
          <a:ln w="76200">
            <a:solidFill>
              <a:srgbClr val="9900FF"/>
            </a:solidFill>
          </a:ln>
        </p:spPr>
        <p:txBody>
          <a:bodyPr>
            <a:normAutofit lnSpcReduction="10000"/>
          </a:bodyPr>
          <a:lstStyle/>
          <a:p>
            <a:pPr marL="0" indent="0">
              <a:lnSpc>
                <a:spcPct val="150000"/>
              </a:lnSpc>
              <a:buNone/>
            </a:pPr>
            <a:endParaRPr lang="en-US" sz="1600">
              <a:latin typeface="Arial" panose="020B0604020202020204" pitchFamily="34" charset="0"/>
              <a:cs typeface="Arial" panose="020B0604020202020204" pitchFamily="34" charset="0"/>
            </a:endParaRPr>
          </a:p>
          <a:p>
            <a:pPr>
              <a:lnSpc>
                <a:spcPct val="150000"/>
              </a:lnSpc>
            </a:pPr>
            <a:r>
              <a:rPr lang="en-US" sz="1800" err="1">
                <a:latin typeface="Arial" panose="020B0604020202020204" pitchFamily="34" charset="0"/>
                <a:cs typeface="Arial" panose="020B0604020202020204" pitchFamily="34" charset="0"/>
              </a:rPr>
              <a:t>MindConnect</a:t>
            </a:r>
            <a:r>
              <a:rPr lang="en-US" sz="1800">
                <a:latin typeface="Arial" panose="020B0604020202020204" pitchFamily="34" charset="0"/>
                <a:cs typeface="Arial" panose="020B0604020202020204" pitchFamily="34" charset="0"/>
              </a:rPr>
              <a:t> Campus offers a scalable, evidence‑based response to rising student mental‑health needs, with students showing higher anxiety and depression than the general population (RCP, 2021; ONS, 2023). It aligns with NICE stepped‑care guidance and supports WHO priorities for digital, preventative mental‑health promotion (NICE, 2022; NICE, 2023; WHO, 2022).</a:t>
            </a:r>
          </a:p>
          <a:p>
            <a:pPr>
              <a:lnSpc>
                <a:spcPct val="150000"/>
              </a:lnSpc>
            </a:pPr>
            <a:r>
              <a:rPr lang="en-US" sz="1800">
                <a:latin typeface="Arial" panose="020B0604020202020204" pitchFamily="34" charset="0"/>
                <a:cs typeface="Arial" panose="020B0604020202020204" pitchFamily="34" charset="0"/>
              </a:rPr>
              <a:t>With overstretched services, long waits and stigma limiting access (</a:t>
            </a:r>
            <a:r>
              <a:rPr lang="en-US" sz="1800" err="1">
                <a:latin typeface="Arial" panose="020B0604020202020204" pitchFamily="34" charset="0"/>
                <a:cs typeface="Arial" panose="020B0604020202020204" pitchFamily="34" charset="0"/>
              </a:rPr>
              <a:t>OfS</a:t>
            </a:r>
            <a:r>
              <a:rPr lang="en-US" sz="1800">
                <a:latin typeface="Arial" panose="020B0604020202020204" pitchFamily="34" charset="0"/>
                <a:cs typeface="Arial" panose="020B0604020202020204" pitchFamily="34" charset="0"/>
              </a:rPr>
              <a:t>, 2023; NUS, 2022), the intervention provides 24/7 access, anonymity and structured self‑management, enabling earlier support (Andrews et al., 2018).</a:t>
            </a:r>
          </a:p>
          <a:p>
            <a:pPr>
              <a:lnSpc>
                <a:spcPct val="150000"/>
              </a:lnSpc>
            </a:pPr>
            <a:r>
              <a:rPr lang="en-US" sz="1800">
                <a:latin typeface="Arial" panose="020B0604020202020204" pitchFamily="34" charset="0"/>
                <a:cs typeface="Arial" panose="020B0604020202020204" pitchFamily="34" charset="0"/>
              </a:rPr>
              <a:t>Critically, digital tools face challenges,  variable engagement, digital inequities and institutional capacity constraints (</a:t>
            </a:r>
            <a:r>
              <a:rPr lang="en-US" sz="1800" err="1">
                <a:latin typeface="Arial" panose="020B0604020202020204" pitchFamily="34" charset="0"/>
                <a:cs typeface="Arial" panose="020B0604020202020204" pitchFamily="34" charset="0"/>
              </a:rPr>
              <a:t>OfS</a:t>
            </a:r>
            <a:r>
              <a:rPr lang="en-US" sz="1800">
                <a:latin typeface="Arial" panose="020B0604020202020204" pitchFamily="34" charset="0"/>
                <a:cs typeface="Arial" panose="020B0604020202020204" pitchFamily="34" charset="0"/>
              </a:rPr>
              <a:t>, 2022). Yet when co‑designed with students and embedded in existing systems, they offer a feasible, sustainable and policy‑aligned model (Hickey et al., 2018; UUK, 2020).</a:t>
            </a:r>
          </a:p>
          <a:p>
            <a:pPr>
              <a:lnSpc>
                <a:spcPct val="150000"/>
              </a:lnSpc>
            </a:pPr>
            <a:r>
              <a:rPr lang="en-US" sz="1800">
                <a:latin typeface="Arial" panose="020B0604020202020204" pitchFamily="34" charset="0"/>
                <a:cs typeface="Arial" panose="020B0604020202020204" pitchFamily="34" charset="0"/>
              </a:rPr>
              <a:t>Overall, </a:t>
            </a:r>
            <a:r>
              <a:rPr lang="en-US" sz="1800" err="1">
                <a:latin typeface="Arial" panose="020B0604020202020204" pitchFamily="34" charset="0"/>
                <a:cs typeface="Arial" panose="020B0604020202020204" pitchFamily="34" charset="0"/>
              </a:rPr>
              <a:t>MindConnect</a:t>
            </a:r>
            <a:r>
              <a:rPr lang="en-US" sz="1800">
                <a:latin typeface="Arial" panose="020B0604020202020204" pitchFamily="34" charset="0"/>
                <a:cs typeface="Arial" panose="020B0604020202020204" pitchFamily="34" charset="0"/>
              </a:rPr>
              <a:t> Campus delivers a preventative, scalable and guideline‑aligned solution that addresses urgent system gaps, making it the strongest strategic choice for universities.</a:t>
            </a:r>
            <a:endParaRPr lang="en-GB" sz="18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371953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EB55C374-15BA-3E9E-B0DD-563ECE602F70}"/>
              </a:ext>
            </a:extLst>
          </p:cNvPr>
          <p:cNvSpPr txBox="1"/>
          <p:nvPr/>
        </p:nvSpPr>
        <p:spPr>
          <a:xfrm>
            <a:off x="0" y="-50800"/>
            <a:ext cx="12120880" cy="6706131"/>
          </a:xfrm>
          <a:prstGeom prst="rect">
            <a:avLst/>
          </a:prstGeom>
          <a:noFill/>
          <a:ln w="76200">
            <a:solidFill>
              <a:srgbClr val="9900FF"/>
            </a:solidFill>
          </a:ln>
        </p:spPr>
        <p:txBody>
          <a:bodyPr wrap="square">
            <a:spAutoFit/>
          </a:bodyPr>
          <a:lstStyle/>
          <a:p>
            <a:endParaRPr lang="en-US"/>
          </a:p>
          <a:p>
            <a:pPr>
              <a:lnSpc>
                <a:spcPct val="150000"/>
              </a:lnSpc>
            </a:pPr>
            <a:r>
              <a:rPr lang="en-US" sz="1200">
                <a:latin typeface="Arial" panose="020B0604020202020204" pitchFamily="34" charset="0"/>
                <a:cs typeface="Arial" panose="020B0604020202020204" pitchFamily="34" charset="0"/>
              </a:rPr>
              <a:t>Slide 16-</a:t>
            </a:r>
          </a:p>
          <a:p>
            <a:pPr>
              <a:lnSpc>
                <a:spcPct val="150000"/>
              </a:lnSpc>
            </a:pPr>
            <a:r>
              <a:rPr lang="en-US" sz="1200">
                <a:latin typeface="Arial" panose="020B0604020202020204" pitchFamily="34" charset="0"/>
                <a:cs typeface="Arial" panose="020B0604020202020204" pitchFamily="34" charset="0"/>
              </a:rPr>
              <a:t>REFERENCE LIST:</a:t>
            </a:r>
          </a:p>
          <a:p>
            <a:pPr>
              <a:lnSpc>
                <a:spcPct val="150000"/>
              </a:lnSpc>
            </a:pPr>
            <a:endParaRPr lang="en-US" sz="1200">
              <a:latin typeface="Arial" panose="020B0604020202020204" pitchFamily="34" charset="0"/>
              <a:cs typeface="Arial" panose="020B0604020202020204" pitchFamily="34" charset="0"/>
            </a:endParaRPr>
          </a:p>
          <a:p>
            <a:pPr>
              <a:lnSpc>
                <a:spcPct val="150000"/>
              </a:lnSpc>
            </a:pPr>
            <a:r>
              <a:rPr lang="en-US" sz="1200">
                <a:latin typeface="Arial" panose="020B0604020202020204" pitchFamily="34" charset="0"/>
                <a:cs typeface="Arial" panose="020B0604020202020204" pitchFamily="34" charset="0"/>
              </a:rPr>
              <a:t>Andrews, G., Basu, A., Cuijpers, P., Craske, M., McEvoy, P., English, C. and Newby, J. (2018) ‘Computer therapy for the anxiety and depression disorders is effective, acceptable and practical health care: A meta-analysis’, Journal of Anxiety Disorders, 55, pp. 70–78. Available at: </a:t>
            </a:r>
            <a:r>
              <a:rPr lang="en-US" sz="1200">
                <a:latin typeface="Arial" panose="020B0604020202020204" pitchFamily="34" charset="0"/>
                <a:cs typeface="Arial" panose="020B0604020202020204" pitchFamily="34" charset="0"/>
                <a:hlinkClick r:id="rId2"/>
              </a:rPr>
              <a:t>https://doi.org/10.1016/j.janxdis.2018.01.001</a:t>
            </a:r>
            <a:r>
              <a:rPr lang="en-US" sz="1200">
                <a:latin typeface="Arial" panose="020B0604020202020204" pitchFamily="34" charset="0"/>
                <a:cs typeface="Arial" panose="020B0604020202020204" pitchFamily="34" charset="0"/>
              </a:rPr>
              <a:t>. </a:t>
            </a:r>
          </a:p>
          <a:p>
            <a:pPr>
              <a:lnSpc>
                <a:spcPct val="150000"/>
              </a:lnSpc>
            </a:pPr>
            <a:r>
              <a:rPr lang="en-US" sz="1200">
                <a:latin typeface="Arial" panose="020B0604020202020204" pitchFamily="34" charset="0"/>
                <a:cs typeface="Arial" panose="020B0604020202020204" pitchFamily="34" charset="0"/>
              </a:rPr>
              <a:t>Baumel, A. et al. (2019) ‘Digital mental health interventions: Progress and challenges.’ World Psychiatry, 18(3), pp.259–260. Available at: </a:t>
            </a:r>
            <a:r>
              <a:rPr lang="en-US" sz="1200">
                <a:latin typeface="Arial" panose="020B0604020202020204" pitchFamily="34" charset="0"/>
                <a:cs typeface="Arial" panose="020B0604020202020204" pitchFamily="34" charset="0"/>
                <a:hlinkClick r:id="rId3"/>
              </a:rPr>
              <a:t>https://doi.org/10.1002/wps.20661</a:t>
            </a:r>
            <a:r>
              <a:rPr lang="en-US" sz="1200">
                <a:latin typeface="Arial" panose="020B0604020202020204" pitchFamily="34" charset="0"/>
                <a:cs typeface="Arial" panose="020B0604020202020204" pitchFamily="34" charset="0"/>
              </a:rPr>
              <a:t>. </a:t>
            </a:r>
          </a:p>
          <a:p>
            <a:pPr>
              <a:lnSpc>
                <a:spcPct val="150000"/>
              </a:lnSpc>
            </a:pPr>
            <a:r>
              <a:rPr lang="en-US" sz="1200">
                <a:latin typeface="Arial" panose="020B0604020202020204" pitchFamily="34" charset="0"/>
                <a:cs typeface="Arial" panose="020B0604020202020204" pitchFamily="34" charset="0"/>
              </a:rPr>
              <a:t>Gulliver, A., Griffiths, K.M. &amp; Christensen, H. (2010) ‘Perceived barriers to help seeking in young people: Systematic review.’ BMC Psychiatry, 10(113). </a:t>
            </a:r>
            <a:r>
              <a:rPr lang="en-US" sz="1200">
                <a:latin typeface="Arial" panose="020B0604020202020204" pitchFamily="34" charset="0"/>
                <a:cs typeface="Arial" panose="020B0604020202020204" pitchFamily="34" charset="0"/>
                <a:hlinkClick r:id="rId4"/>
              </a:rPr>
              <a:t>https://doi.org/10.1186/1471-244X-10-113</a:t>
            </a:r>
            <a:r>
              <a:rPr lang="en-US" sz="1200">
                <a:latin typeface="Arial" panose="020B0604020202020204" pitchFamily="34" charset="0"/>
                <a:cs typeface="Arial" panose="020B0604020202020204" pitchFamily="34" charset="0"/>
              </a:rPr>
              <a:t>. </a:t>
            </a:r>
          </a:p>
          <a:p>
            <a:pPr>
              <a:lnSpc>
                <a:spcPct val="150000"/>
              </a:lnSpc>
            </a:pPr>
            <a:r>
              <a:rPr lang="en-US" sz="1200">
                <a:latin typeface="Arial" panose="020B0604020202020204" pitchFamily="34" charset="0"/>
                <a:cs typeface="Arial" panose="020B0604020202020204" pitchFamily="34" charset="0"/>
              </a:rPr>
              <a:t>HESA (2023) ‘Higher Education Student Statistics.’ Available at: </a:t>
            </a:r>
            <a:r>
              <a:rPr lang="en-US" sz="1200">
                <a:latin typeface="Arial" panose="020B0604020202020204" pitchFamily="34" charset="0"/>
                <a:cs typeface="Arial" panose="020B0604020202020204" pitchFamily="34" charset="0"/>
                <a:hlinkClick r:id="rId5"/>
              </a:rPr>
              <a:t>https://www.hesa.ac.uk</a:t>
            </a:r>
            <a:r>
              <a:rPr lang="en-US" sz="1200">
                <a:latin typeface="Arial" panose="020B0604020202020204" pitchFamily="34" charset="0"/>
                <a:cs typeface="Arial" panose="020B0604020202020204" pitchFamily="34" charset="0"/>
              </a:rPr>
              <a:t>. </a:t>
            </a:r>
          </a:p>
          <a:p>
            <a:pPr>
              <a:lnSpc>
                <a:spcPct val="150000"/>
              </a:lnSpc>
            </a:pPr>
            <a:r>
              <a:rPr lang="en-US" sz="1200">
                <a:latin typeface="Arial" panose="020B0604020202020204" pitchFamily="34" charset="0"/>
                <a:cs typeface="Arial" panose="020B0604020202020204" pitchFamily="34" charset="0"/>
              </a:rPr>
              <a:t>Hickey, G., Tembo, D., Montenegro, C., Chandler, D., Nelson, E., Porter, K., </a:t>
            </a:r>
            <a:r>
              <a:rPr lang="en-US" sz="1200" err="1">
                <a:latin typeface="Arial" panose="020B0604020202020204" pitchFamily="34" charset="0"/>
                <a:cs typeface="Arial" panose="020B0604020202020204" pitchFamily="34" charset="0"/>
              </a:rPr>
              <a:t>Dikomitis</a:t>
            </a:r>
            <a:r>
              <a:rPr lang="en-US" sz="1200">
                <a:latin typeface="Arial" panose="020B0604020202020204" pitchFamily="34" charset="0"/>
                <a:cs typeface="Arial" panose="020B0604020202020204" pitchFamily="34" charset="0"/>
              </a:rPr>
              <a:t>, L., Chambers, M., </a:t>
            </a:r>
            <a:r>
              <a:rPr lang="en-US" sz="1200" err="1">
                <a:latin typeface="Arial" panose="020B0604020202020204" pitchFamily="34" charset="0"/>
                <a:cs typeface="Arial" panose="020B0604020202020204" pitchFamily="34" charset="0"/>
              </a:rPr>
              <a:t>Chimbari</a:t>
            </a:r>
            <a:r>
              <a:rPr lang="en-US" sz="1200">
                <a:latin typeface="Arial" panose="020B0604020202020204" pitchFamily="34" charset="0"/>
                <a:cs typeface="Arial" panose="020B0604020202020204" pitchFamily="34" charset="0"/>
              </a:rPr>
              <a:t>, M., Mumba, N. and Beresford, P. (2021) ‘Effective engagement and involvement with community stakeholders in the co-production of global health research.’ Available at: </a:t>
            </a:r>
            <a:r>
              <a:rPr lang="en-US" sz="1200">
                <a:latin typeface="Arial" panose="020B0604020202020204" pitchFamily="34" charset="0"/>
                <a:cs typeface="Arial" panose="020B0604020202020204" pitchFamily="34" charset="0"/>
                <a:hlinkClick r:id="rId6"/>
              </a:rPr>
              <a:t>https://doi.org/10.1136/bmj.n178</a:t>
            </a:r>
            <a:r>
              <a:rPr lang="en-US" sz="1200">
                <a:latin typeface="Arial" panose="020B0604020202020204" pitchFamily="34" charset="0"/>
                <a:cs typeface="Arial" panose="020B0604020202020204" pitchFamily="34" charset="0"/>
              </a:rPr>
              <a:t>. </a:t>
            </a:r>
          </a:p>
          <a:p>
            <a:pPr>
              <a:lnSpc>
                <a:spcPct val="150000"/>
              </a:lnSpc>
            </a:pPr>
            <a:r>
              <a:rPr lang="en-US" sz="1200">
                <a:latin typeface="Arial" panose="020B0604020202020204" pitchFamily="34" charset="0"/>
                <a:cs typeface="Arial" panose="020B0604020202020204" pitchFamily="34" charset="0"/>
              </a:rPr>
              <a:t>Hollis, C., Sampson, S., Simons, L., Davies, E.B., Churchill, R., Betton, V., Butler, D., Chapman, K., Easton, K., Gronlund, T.A. and Kabir, T. (2018) ‘Identifying research priorities for digital technology in mental health care: results of the James Lind Alliance Priority Setting Partnership.’ </a:t>
            </a:r>
            <a:r>
              <a:rPr lang="en-US" sz="1200" i="1">
                <a:latin typeface="Arial" panose="020B0604020202020204" pitchFamily="34" charset="0"/>
                <a:cs typeface="Arial" panose="020B0604020202020204" pitchFamily="34" charset="0"/>
              </a:rPr>
              <a:t>The Lancet Psychiatry</a:t>
            </a:r>
            <a:r>
              <a:rPr lang="en-US" sz="1200">
                <a:latin typeface="Arial" panose="020B0604020202020204" pitchFamily="34" charset="0"/>
                <a:cs typeface="Arial" panose="020B0604020202020204" pitchFamily="34" charset="0"/>
              </a:rPr>
              <a:t>, 5(10), pp.845–854. Available at: </a:t>
            </a:r>
            <a:r>
              <a:rPr lang="en-US" sz="1200">
                <a:latin typeface="Arial" panose="020B0604020202020204" pitchFamily="34" charset="0"/>
                <a:cs typeface="Arial" panose="020B0604020202020204" pitchFamily="34" charset="0"/>
                <a:hlinkClick r:id="rId7"/>
              </a:rPr>
              <a:t>https://www </a:t>
            </a:r>
            <a:r>
              <a:rPr lang="en-US" sz="1200">
                <a:hlinkClick r:id="rId8"/>
              </a:rPr>
              <a:t>Identifying research priorities for digital technology in mental health care: results of the James Lind Alliance Priority Setting Partnership - The Lancet Psychiatry</a:t>
            </a:r>
            <a:r>
              <a:rPr lang="en-US" sz="1200"/>
              <a:t>. </a:t>
            </a:r>
            <a:r>
              <a:rPr lang="en-US" sz="1200">
                <a:latin typeface="Arial" panose="020B0604020202020204" pitchFamily="34" charset="0"/>
                <a:cs typeface="Arial" panose="020B0604020202020204" pitchFamily="34" charset="0"/>
              </a:rPr>
              <a:t>(Accessed: 8 March 2026).</a:t>
            </a:r>
          </a:p>
          <a:p>
            <a:pPr>
              <a:lnSpc>
                <a:spcPct val="150000"/>
              </a:lnSpc>
            </a:pPr>
            <a:r>
              <a:rPr lang="en-US" sz="1200">
                <a:latin typeface="Arial" panose="020B0604020202020204" pitchFamily="34" charset="0"/>
                <a:cs typeface="Arial" panose="020B0604020202020204" pitchFamily="34" charset="0"/>
              </a:rPr>
              <a:t>Institute for Student Employers (2021) Student Recruitment Survey. Available at: </a:t>
            </a:r>
            <a:r>
              <a:rPr lang="en-US" sz="1200">
                <a:latin typeface="Arial" panose="020B0604020202020204" pitchFamily="34" charset="0"/>
                <a:cs typeface="Arial" panose="020B0604020202020204" pitchFamily="34" charset="0"/>
                <a:hlinkClick r:id="rId9"/>
              </a:rPr>
              <a:t>https://doi.org/10.1177/0950422220980920</a:t>
            </a:r>
            <a:r>
              <a:rPr lang="en-US" sz="1200">
                <a:latin typeface="Arial" panose="020B0604020202020204" pitchFamily="34" charset="0"/>
                <a:cs typeface="Arial" panose="020B0604020202020204" pitchFamily="34" charset="0"/>
              </a:rPr>
              <a:t>. </a:t>
            </a:r>
          </a:p>
          <a:p>
            <a:pPr>
              <a:lnSpc>
                <a:spcPct val="150000"/>
              </a:lnSpc>
            </a:pPr>
            <a:r>
              <a:rPr lang="en-US" sz="1200">
                <a:latin typeface="Arial" panose="020B0604020202020204" pitchFamily="34" charset="0"/>
                <a:cs typeface="Arial" panose="020B0604020202020204" pitchFamily="34" charset="0"/>
              </a:rPr>
              <a:t>Jisc (2020) ‘Digital Experience Insights Survey.’ Available at: </a:t>
            </a:r>
            <a:r>
              <a:rPr lang="en-US" sz="1200">
                <a:latin typeface="Arial" panose="020B0604020202020204" pitchFamily="34" charset="0"/>
                <a:cs typeface="Arial" panose="020B0604020202020204" pitchFamily="34" charset="0"/>
                <a:hlinkClick r:id="rId7"/>
              </a:rPr>
              <a:t>https://www.jisc.ac.uk</a:t>
            </a:r>
            <a:r>
              <a:rPr lang="en-US" sz="1200">
                <a:latin typeface="Arial" panose="020B0604020202020204" pitchFamily="34" charset="0"/>
                <a:cs typeface="Arial" panose="020B0604020202020204" pitchFamily="34" charset="0"/>
              </a:rPr>
              <a:t>. </a:t>
            </a:r>
          </a:p>
          <a:p>
            <a:pPr>
              <a:lnSpc>
                <a:spcPct val="150000"/>
              </a:lnSpc>
            </a:pPr>
            <a:r>
              <a:rPr lang="en-US" sz="1200">
                <a:latin typeface="Arial" panose="020B0604020202020204" pitchFamily="34" charset="0"/>
                <a:cs typeface="Arial" panose="020B0604020202020204" pitchFamily="34" charset="0"/>
              </a:rPr>
              <a:t>Jisc (2022) Student Digital Experience Insights. Available at: </a:t>
            </a:r>
            <a:r>
              <a:rPr lang="en-US" sz="1200">
                <a:latin typeface="Arial" panose="020B0604020202020204" pitchFamily="34" charset="0"/>
                <a:cs typeface="Arial" panose="020B0604020202020204" pitchFamily="34" charset="0"/>
                <a:hlinkClick r:id="rId7"/>
              </a:rPr>
              <a:t>https://www.jisc.ac.uk</a:t>
            </a:r>
            <a:r>
              <a:rPr lang="en-US" sz="1200">
                <a:latin typeface="Arial" panose="020B0604020202020204" pitchFamily="34" charset="0"/>
                <a:cs typeface="Arial" panose="020B0604020202020204" pitchFamily="34" charset="0"/>
              </a:rPr>
              <a:t>. </a:t>
            </a:r>
          </a:p>
          <a:p>
            <a:pPr>
              <a:lnSpc>
                <a:spcPct val="150000"/>
              </a:lnSpc>
            </a:pPr>
            <a:r>
              <a:rPr lang="en-US" sz="1200">
                <a:latin typeface="Arial" panose="020B0604020202020204" pitchFamily="34" charset="0"/>
                <a:cs typeface="Arial" panose="020B0604020202020204" pitchFamily="34" charset="0"/>
              </a:rPr>
              <a:t>McDaid, D. &amp; Park, A. (2011) ‘Investing in mental health and wellbeing: Data Prev findings.’ European Commission. Available at: </a:t>
            </a:r>
            <a:r>
              <a:rPr lang="en-US" sz="1200">
                <a:latin typeface="Arial" panose="020B0604020202020204" pitchFamily="34" charset="0"/>
                <a:cs typeface="Arial" panose="020B0604020202020204" pitchFamily="34" charset="0"/>
                <a:hlinkClick r:id="rId10"/>
              </a:rPr>
              <a:t>https://doi.org/10.1093/heapro/dar059</a:t>
            </a:r>
            <a:r>
              <a:rPr lang="en-US" sz="1200">
                <a:latin typeface="Arial" panose="020B0604020202020204" pitchFamily="34" charset="0"/>
                <a:cs typeface="Arial" panose="020B0604020202020204" pitchFamily="34" charset="0"/>
              </a:rPr>
              <a:t>. </a:t>
            </a:r>
          </a:p>
          <a:p>
            <a:pPr>
              <a:lnSpc>
                <a:spcPct val="150000"/>
              </a:lnSpc>
            </a:pPr>
            <a:r>
              <a:rPr lang="en-US" sz="1200">
                <a:latin typeface="Arial" panose="020B0604020202020204" pitchFamily="34" charset="0"/>
                <a:cs typeface="Arial" panose="020B0604020202020204" pitchFamily="34" charset="0"/>
              </a:rPr>
              <a:t>McDaid, D. &amp; Park, A. (2011) ‘Investing in mental health and wellbeing: Data Prev findings.’ European Commission. Available at: </a:t>
            </a:r>
            <a:r>
              <a:rPr lang="en-US" sz="1200">
                <a:latin typeface="Arial" panose="020B0604020202020204" pitchFamily="34" charset="0"/>
                <a:cs typeface="Arial" panose="020B0604020202020204" pitchFamily="34" charset="0"/>
                <a:hlinkClick r:id="rId10"/>
              </a:rPr>
              <a:t>https://doi.org/10.1093/heapro/dar059</a:t>
            </a:r>
            <a:r>
              <a:rPr lang="en-US" sz="1200">
                <a:latin typeface="Arial" panose="020B0604020202020204" pitchFamily="34" charset="0"/>
                <a:cs typeface="Arial" panose="020B0604020202020204" pitchFamily="34" charset="0"/>
              </a:rPr>
              <a:t>. </a:t>
            </a:r>
          </a:p>
          <a:p>
            <a:pPr>
              <a:lnSpc>
                <a:spcPct val="150000"/>
              </a:lnSpc>
            </a:pPr>
            <a:r>
              <a:rPr lang="en-US" sz="1200">
                <a:latin typeface="Arial" panose="020B0604020202020204" pitchFamily="34" charset="0"/>
                <a:cs typeface="Arial" panose="020B0604020202020204" pitchFamily="34" charset="0"/>
              </a:rPr>
              <a:t>NHS Digital (2022) ‘Mental Health of Children and Young People in England.’ Available at: </a:t>
            </a:r>
            <a:r>
              <a:rPr lang="en-US" sz="1200">
                <a:latin typeface="Arial" panose="020B0604020202020204" pitchFamily="34" charset="0"/>
                <a:cs typeface="Arial" panose="020B0604020202020204" pitchFamily="34" charset="0"/>
                <a:hlinkClick r:id="rId11"/>
              </a:rPr>
              <a:t>https://digital.nhs.uk</a:t>
            </a:r>
            <a:r>
              <a:rPr lang="en-US" sz="1200">
                <a:latin typeface="Arial" panose="020B0604020202020204" pitchFamily="34" charset="0"/>
                <a:cs typeface="Arial" panose="020B0604020202020204" pitchFamily="34" charset="0"/>
              </a:rPr>
              <a:t>. (Accessed: 8 March 2026).</a:t>
            </a:r>
          </a:p>
          <a:p>
            <a:pPr>
              <a:lnSpc>
                <a:spcPct val="150000"/>
              </a:lnSpc>
            </a:pPr>
            <a:r>
              <a:rPr lang="en-US" sz="1200">
                <a:latin typeface="Arial" panose="020B0604020202020204" pitchFamily="34" charset="0"/>
                <a:cs typeface="Arial" panose="020B0604020202020204" pitchFamily="34" charset="0"/>
              </a:rPr>
              <a:t>NHS England (2023) ‘Mental Health: National Overview.’ Available at: </a:t>
            </a:r>
            <a:r>
              <a:rPr lang="en-US" sz="1200">
                <a:latin typeface="Arial" panose="020B0604020202020204" pitchFamily="34" charset="0"/>
                <a:cs typeface="Arial" panose="020B0604020202020204" pitchFamily="34" charset="0"/>
                <a:hlinkClick r:id="rId12"/>
              </a:rPr>
              <a:t>https://www.england.nhs.uk</a:t>
            </a:r>
            <a:r>
              <a:rPr lang="en-US" sz="1200">
                <a:latin typeface="Arial" panose="020B0604020202020204" pitchFamily="34" charset="0"/>
                <a:cs typeface="Arial" panose="020B0604020202020204" pitchFamily="34" charset="0"/>
              </a:rPr>
              <a:t>.  (Accessed: 8 March 2026).</a:t>
            </a:r>
          </a:p>
          <a:p>
            <a:pPr>
              <a:lnSpc>
                <a:spcPct val="150000"/>
              </a:lnSpc>
            </a:pPr>
            <a:endParaRPr lang="en-GB" sz="12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485974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2316492-E4A5-2C05-2121-66C53540EEC3}"/>
              </a:ext>
            </a:extLst>
          </p:cNvPr>
          <p:cNvSpPr txBox="1"/>
          <p:nvPr/>
        </p:nvSpPr>
        <p:spPr>
          <a:xfrm>
            <a:off x="0" y="0"/>
            <a:ext cx="12192000" cy="6792693"/>
          </a:xfrm>
          <a:prstGeom prst="rect">
            <a:avLst/>
          </a:prstGeom>
          <a:noFill/>
          <a:ln w="76200">
            <a:solidFill>
              <a:srgbClr val="9900FF"/>
            </a:solidFill>
          </a:ln>
        </p:spPr>
        <p:txBody>
          <a:bodyPr wrap="square">
            <a:spAutoFit/>
          </a:bodyPr>
          <a:lstStyle/>
          <a:p>
            <a:pPr>
              <a:lnSpc>
                <a:spcPct val="150000"/>
              </a:lnSpc>
            </a:pPr>
            <a:r>
              <a:rPr lang="en-US" sz="1200">
                <a:latin typeface="Arial" panose="020B0604020202020204" pitchFamily="34" charset="0"/>
                <a:cs typeface="Arial" panose="020B0604020202020204" pitchFamily="34" charset="0"/>
              </a:rPr>
              <a:t>Reference continued……</a:t>
            </a:r>
          </a:p>
          <a:p>
            <a:pPr>
              <a:lnSpc>
                <a:spcPct val="150000"/>
              </a:lnSpc>
            </a:pPr>
            <a:r>
              <a:rPr lang="en-US" sz="1400">
                <a:latin typeface="Arial" panose="020B0604020202020204" pitchFamily="34" charset="0"/>
                <a:cs typeface="Arial" panose="020B0604020202020204" pitchFamily="34" charset="0"/>
              </a:rPr>
              <a:t>NICE (2022) ‘Depression in adults: Treatment and management’ (NG222). Available at: </a:t>
            </a:r>
            <a:r>
              <a:rPr lang="en-US" sz="1400">
                <a:latin typeface="Arial" panose="020B0604020202020204" pitchFamily="34" charset="0"/>
                <a:cs typeface="Arial" panose="020B0604020202020204" pitchFamily="34" charset="0"/>
                <a:hlinkClick r:id="rId2"/>
              </a:rPr>
              <a:t>https://www.nice.org.uk</a:t>
            </a:r>
            <a:r>
              <a:rPr lang="en-US" sz="1400">
                <a:latin typeface="Arial" panose="020B0604020202020204" pitchFamily="34" charset="0"/>
                <a:cs typeface="Arial" panose="020B0604020202020204" pitchFamily="34" charset="0"/>
              </a:rPr>
              <a:t>. (Accessed: 8 March 2026).</a:t>
            </a:r>
          </a:p>
          <a:p>
            <a:pPr>
              <a:lnSpc>
                <a:spcPct val="150000"/>
              </a:lnSpc>
            </a:pPr>
            <a:r>
              <a:rPr lang="en-US" sz="1400">
                <a:latin typeface="Arial" panose="020B0604020202020204" pitchFamily="34" charset="0"/>
                <a:cs typeface="Arial" panose="020B0604020202020204" pitchFamily="34" charset="0"/>
              </a:rPr>
              <a:t>NICE (2023) ‘Anxiety disorders: Digital CBT and guided self help.’ Available at: </a:t>
            </a:r>
            <a:r>
              <a:rPr lang="en-US" sz="1400">
                <a:latin typeface="Arial" panose="020B0604020202020204" pitchFamily="34" charset="0"/>
                <a:cs typeface="Arial" panose="020B0604020202020204" pitchFamily="34" charset="0"/>
                <a:hlinkClick r:id="rId2"/>
              </a:rPr>
              <a:t>https://www.nice.org.uk</a:t>
            </a:r>
            <a:r>
              <a:rPr lang="en-US" sz="1400">
                <a:latin typeface="Arial" panose="020B0604020202020204" pitchFamily="34" charset="0"/>
                <a:cs typeface="Arial" panose="020B0604020202020204" pitchFamily="34" charset="0"/>
              </a:rPr>
              <a:t>.  (Accessed: 8 March 2026).</a:t>
            </a:r>
          </a:p>
          <a:p>
            <a:pPr>
              <a:lnSpc>
                <a:spcPct val="150000"/>
              </a:lnSpc>
            </a:pPr>
            <a:r>
              <a:rPr lang="en-US" sz="1400">
                <a:latin typeface="Arial" panose="020B0604020202020204" pitchFamily="34" charset="0"/>
                <a:cs typeface="Arial" panose="020B0604020202020204" pitchFamily="34" charset="0"/>
              </a:rPr>
              <a:t>NUS (2022) ‘Student Mental Health Survey.’ Available at: </a:t>
            </a:r>
            <a:r>
              <a:rPr lang="en-US" sz="1400">
                <a:latin typeface="Arial" panose="020B0604020202020204" pitchFamily="34" charset="0"/>
                <a:cs typeface="Arial" panose="020B0604020202020204" pitchFamily="34" charset="0"/>
                <a:hlinkClick r:id="rId3"/>
              </a:rPr>
              <a:t>https://www.nus.org.uk</a:t>
            </a:r>
            <a:r>
              <a:rPr lang="en-US" sz="1400">
                <a:latin typeface="Arial" panose="020B0604020202020204" pitchFamily="34" charset="0"/>
                <a:cs typeface="Arial" panose="020B0604020202020204" pitchFamily="34" charset="0"/>
              </a:rPr>
              <a:t>. (Accessed: 8 March 2026).</a:t>
            </a:r>
          </a:p>
          <a:p>
            <a:pPr>
              <a:lnSpc>
                <a:spcPct val="150000"/>
              </a:lnSpc>
            </a:pPr>
            <a:r>
              <a:rPr lang="en-US" sz="1400">
                <a:latin typeface="Arial" panose="020B0604020202020204" pitchFamily="34" charset="0"/>
                <a:cs typeface="Arial" panose="020B0604020202020204" pitchFamily="34" charset="0"/>
              </a:rPr>
              <a:t>Office for National Statistics (2022) ‘Anxiety and depression among students.’ Available at: </a:t>
            </a:r>
            <a:r>
              <a:rPr lang="en-US" sz="1400">
                <a:latin typeface="Arial" panose="020B0604020202020204" pitchFamily="34" charset="0"/>
                <a:cs typeface="Arial" panose="020B0604020202020204" pitchFamily="34" charset="0"/>
                <a:hlinkClick r:id="rId4"/>
              </a:rPr>
              <a:t>https://www.ons.gov.uk</a:t>
            </a:r>
            <a:r>
              <a:rPr lang="en-US" sz="1400">
                <a:latin typeface="Arial" panose="020B0604020202020204" pitchFamily="34" charset="0"/>
                <a:cs typeface="Arial" panose="020B0604020202020204" pitchFamily="34" charset="0"/>
              </a:rPr>
              <a:t>.  (Accessed: 8 March 2026).</a:t>
            </a:r>
          </a:p>
          <a:p>
            <a:pPr>
              <a:lnSpc>
                <a:spcPct val="150000"/>
              </a:lnSpc>
            </a:pPr>
            <a:r>
              <a:rPr lang="en-US" sz="1400">
                <a:latin typeface="Arial" panose="020B0604020202020204" pitchFamily="34" charset="0"/>
                <a:cs typeface="Arial" panose="020B0604020202020204" pitchFamily="34" charset="0"/>
              </a:rPr>
              <a:t>Office for National Statistics (2023) ‘Student wellbeing and mental health.’ Available at: </a:t>
            </a:r>
            <a:r>
              <a:rPr lang="en-US" sz="1400">
                <a:latin typeface="Arial" panose="020B0604020202020204" pitchFamily="34" charset="0"/>
                <a:cs typeface="Arial" panose="020B0604020202020204" pitchFamily="34" charset="0"/>
                <a:hlinkClick r:id="rId4"/>
              </a:rPr>
              <a:t>https://www.ons.gov.uk</a:t>
            </a:r>
            <a:r>
              <a:rPr lang="en-US" sz="1400">
                <a:latin typeface="Arial" panose="020B0604020202020204" pitchFamily="34" charset="0"/>
                <a:cs typeface="Arial" panose="020B0604020202020204" pitchFamily="34" charset="0"/>
              </a:rPr>
              <a:t>.  (Accessed: 8 March 2026).</a:t>
            </a:r>
          </a:p>
          <a:p>
            <a:pPr>
              <a:lnSpc>
                <a:spcPct val="150000"/>
              </a:lnSpc>
            </a:pPr>
            <a:r>
              <a:rPr lang="en-US" sz="1400">
                <a:latin typeface="Arial" panose="020B0604020202020204" pitchFamily="34" charset="0"/>
                <a:cs typeface="Arial" panose="020B0604020202020204" pitchFamily="34" charset="0"/>
              </a:rPr>
              <a:t>Office for Students (2022) ‘Mental Health: Effective Practice in Higher Education.’ Available at: </a:t>
            </a:r>
            <a:r>
              <a:rPr lang="en-US" sz="1400">
                <a:latin typeface="Arial" panose="020B0604020202020204" pitchFamily="34" charset="0"/>
                <a:cs typeface="Arial" panose="020B0604020202020204" pitchFamily="34" charset="0"/>
                <a:hlinkClick r:id="rId5"/>
              </a:rPr>
              <a:t>https://www.officeforstudents.org.uk</a:t>
            </a:r>
            <a:r>
              <a:rPr lang="en-US" sz="1400">
                <a:latin typeface="Arial" panose="020B0604020202020204" pitchFamily="34" charset="0"/>
                <a:cs typeface="Arial" panose="020B0604020202020204" pitchFamily="34" charset="0"/>
              </a:rPr>
              <a:t>. (Accessed: 8 March 2026).</a:t>
            </a:r>
          </a:p>
          <a:p>
            <a:pPr>
              <a:lnSpc>
                <a:spcPct val="150000"/>
              </a:lnSpc>
            </a:pPr>
            <a:r>
              <a:rPr lang="en-US" sz="1400">
                <a:latin typeface="Arial" panose="020B0604020202020204" pitchFamily="34" charset="0"/>
                <a:cs typeface="Arial" panose="020B0604020202020204" pitchFamily="34" charset="0"/>
              </a:rPr>
              <a:t>Office for Students (2023) ‘Waiting Times and Access to Support Services.’ Available at: </a:t>
            </a:r>
            <a:r>
              <a:rPr lang="en-US" sz="1400">
                <a:latin typeface="Arial" panose="020B0604020202020204" pitchFamily="34" charset="0"/>
                <a:cs typeface="Arial" panose="020B0604020202020204" pitchFamily="34" charset="0"/>
                <a:hlinkClick r:id="rId5"/>
              </a:rPr>
              <a:t>https://www.officeforstudents.org.uk</a:t>
            </a:r>
            <a:r>
              <a:rPr lang="en-US" sz="1400">
                <a:latin typeface="Arial" panose="020B0604020202020204" pitchFamily="34" charset="0"/>
                <a:cs typeface="Arial" panose="020B0604020202020204" pitchFamily="34" charset="0"/>
              </a:rPr>
              <a:t>.  (Accessed: 6 March 2026).</a:t>
            </a:r>
          </a:p>
          <a:p>
            <a:pPr>
              <a:lnSpc>
                <a:spcPct val="150000"/>
              </a:lnSpc>
            </a:pPr>
            <a:r>
              <a:rPr lang="en-US" sz="1400">
                <a:latin typeface="Arial" panose="020B0604020202020204" pitchFamily="34" charset="0"/>
                <a:cs typeface="Arial" panose="020B0604020202020204" pitchFamily="34" charset="0"/>
              </a:rPr>
              <a:t>Ofcom (2023) ‘Adults’ Media Use and Attitudes Report.’ Available at: </a:t>
            </a:r>
            <a:r>
              <a:rPr lang="en-US" sz="1400">
                <a:latin typeface="Arial" panose="020B0604020202020204" pitchFamily="34" charset="0"/>
                <a:cs typeface="Arial" panose="020B0604020202020204" pitchFamily="34" charset="0"/>
                <a:hlinkClick r:id="rId6"/>
              </a:rPr>
              <a:t>https://www.ofcom.org.uk</a:t>
            </a:r>
            <a:r>
              <a:rPr lang="en-US" sz="1400">
                <a:latin typeface="Arial" panose="020B0604020202020204" pitchFamily="34" charset="0"/>
                <a:cs typeface="Arial" panose="020B0604020202020204" pitchFamily="34" charset="0"/>
              </a:rPr>
              <a:t>.  (Accessed: 8 March 2026).</a:t>
            </a:r>
          </a:p>
          <a:p>
            <a:pPr>
              <a:lnSpc>
                <a:spcPct val="150000"/>
              </a:lnSpc>
            </a:pPr>
            <a:r>
              <a:rPr lang="en-US" sz="1400">
                <a:latin typeface="Arial" panose="020B0604020202020204" pitchFamily="34" charset="0"/>
                <a:cs typeface="Arial" panose="020B0604020202020204" pitchFamily="34" charset="0"/>
              </a:rPr>
              <a:t>Public Health England (2021) ‘Mental Health Promotion and Prevention.’ Available at: </a:t>
            </a:r>
            <a:r>
              <a:rPr lang="en-US" sz="1400">
                <a:latin typeface="Arial" panose="020B0604020202020204" pitchFamily="34" charset="0"/>
                <a:cs typeface="Arial" panose="020B0604020202020204" pitchFamily="34" charset="0"/>
                <a:hlinkClick r:id="rId7"/>
              </a:rPr>
              <a:t>https://www.gov.uk</a:t>
            </a:r>
            <a:r>
              <a:rPr lang="en-US" sz="1400">
                <a:latin typeface="Arial" panose="020B0604020202020204" pitchFamily="34" charset="0"/>
                <a:cs typeface="Arial" panose="020B0604020202020204" pitchFamily="34" charset="0"/>
              </a:rPr>
              <a:t>.  (Accessed: 8 March 2026).</a:t>
            </a:r>
          </a:p>
          <a:p>
            <a:pPr>
              <a:lnSpc>
                <a:spcPct val="150000"/>
              </a:lnSpc>
            </a:pPr>
            <a:r>
              <a:rPr lang="en-US" sz="1400">
                <a:latin typeface="Arial" panose="020B0604020202020204" pitchFamily="34" charset="0"/>
                <a:cs typeface="Arial" panose="020B0604020202020204" pitchFamily="34" charset="0"/>
              </a:rPr>
              <a:t>Royal College of Psychiatrists (2021) ‘Mental Health of Higher Education Students.’ Available at: </a:t>
            </a:r>
            <a:r>
              <a:rPr lang="en-US" sz="1400">
                <a:latin typeface="Arial" panose="020B0604020202020204" pitchFamily="34" charset="0"/>
                <a:cs typeface="Arial" panose="020B0604020202020204" pitchFamily="34" charset="0"/>
                <a:hlinkClick r:id="rId8"/>
              </a:rPr>
              <a:t>https://www.rcpsych.ac.uk</a:t>
            </a:r>
            <a:r>
              <a:rPr lang="en-US" sz="1400">
                <a:latin typeface="Arial" panose="020B0604020202020204" pitchFamily="34" charset="0"/>
                <a:cs typeface="Arial" panose="020B0604020202020204" pitchFamily="34" charset="0"/>
              </a:rPr>
              <a:t>. (Accessed: 8 March 2026).</a:t>
            </a:r>
          </a:p>
          <a:p>
            <a:pPr>
              <a:lnSpc>
                <a:spcPct val="150000"/>
              </a:lnSpc>
            </a:pPr>
            <a:r>
              <a:rPr lang="en-US" sz="1400">
                <a:latin typeface="Arial" panose="020B0604020202020204" pitchFamily="34" charset="0"/>
                <a:cs typeface="Arial" panose="020B0604020202020204" pitchFamily="34" charset="0"/>
              </a:rPr>
              <a:t>Stonewall (2018) ‘LGBT in Britain’ University Report. Available at: </a:t>
            </a:r>
            <a:r>
              <a:rPr lang="en-US" sz="1400">
                <a:latin typeface="Arial" panose="020B0604020202020204" pitchFamily="34" charset="0"/>
                <a:cs typeface="Arial" panose="020B0604020202020204" pitchFamily="34" charset="0"/>
                <a:hlinkClick r:id="rId9"/>
              </a:rPr>
              <a:t>https://www.stonewall.org.uk</a:t>
            </a:r>
            <a:r>
              <a:rPr lang="en-US" sz="1400">
                <a:latin typeface="Arial" panose="020B0604020202020204" pitchFamily="34" charset="0"/>
                <a:cs typeface="Arial" panose="020B0604020202020204" pitchFamily="34" charset="0"/>
              </a:rPr>
              <a:t>.  (Accessed: 8 March 2026).</a:t>
            </a:r>
          </a:p>
          <a:p>
            <a:pPr>
              <a:lnSpc>
                <a:spcPct val="150000"/>
              </a:lnSpc>
            </a:pPr>
            <a:r>
              <a:rPr lang="en-US" sz="1400">
                <a:latin typeface="Arial" panose="020B0604020202020204" pitchFamily="34" charset="0"/>
                <a:cs typeface="Arial" panose="020B0604020202020204" pitchFamily="34" charset="0"/>
              </a:rPr>
              <a:t>Thorley, C. (2017) ‘Not By Degrees: Not by degrees: Improving student mental health in the UK’s universities.’ IPPR, London, UK, pp.2017‑09. Available at: not-by-degrees-summary-sept-2017-1.pdf.  (Accessed: 7 March 2026).</a:t>
            </a:r>
          </a:p>
          <a:p>
            <a:pPr>
              <a:lnSpc>
                <a:spcPct val="150000"/>
              </a:lnSpc>
            </a:pPr>
            <a:r>
              <a:rPr lang="en-US" sz="1400">
                <a:latin typeface="Arial" panose="020B0604020202020204" pitchFamily="34" charset="0"/>
                <a:cs typeface="Arial" panose="020B0604020202020204" pitchFamily="34" charset="0"/>
              </a:rPr>
              <a:t>Universities UK (2020) ‘Step change: Mentally Healthy Universities.’ Available at: </a:t>
            </a:r>
            <a:r>
              <a:rPr lang="en-US" sz="1400">
                <a:latin typeface="Arial" panose="020B0604020202020204" pitchFamily="34" charset="0"/>
                <a:cs typeface="Arial" panose="020B0604020202020204" pitchFamily="34" charset="0"/>
                <a:hlinkClick r:id="rId10"/>
              </a:rPr>
              <a:t>https://www.universitiesuk.ac.uk</a:t>
            </a:r>
            <a:r>
              <a:rPr lang="en-US" sz="1400">
                <a:latin typeface="Arial" panose="020B0604020202020204" pitchFamily="34" charset="0"/>
                <a:cs typeface="Arial" panose="020B0604020202020204" pitchFamily="34" charset="0"/>
              </a:rPr>
              <a:t>. (Accessed: 8 March 2026). .</a:t>
            </a:r>
          </a:p>
          <a:p>
            <a:pPr>
              <a:lnSpc>
                <a:spcPct val="150000"/>
              </a:lnSpc>
            </a:pPr>
            <a:r>
              <a:rPr lang="en-US" sz="1400">
                <a:latin typeface="Arial" panose="020B0604020202020204" pitchFamily="34" charset="0"/>
                <a:cs typeface="Arial" panose="020B0604020202020204" pitchFamily="34" charset="0"/>
              </a:rPr>
              <a:t>World Health Organization (2022) ‘World Mental Health Report: Transforming Mental Health for All.’ Available at: </a:t>
            </a:r>
            <a:r>
              <a:rPr lang="en-US" sz="1400">
                <a:latin typeface="Arial" panose="020B0604020202020204" pitchFamily="34" charset="0"/>
                <a:cs typeface="Arial" panose="020B0604020202020204" pitchFamily="34" charset="0"/>
                <a:hlinkClick r:id="rId11"/>
              </a:rPr>
              <a:t>https://www.who.int</a:t>
            </a:r>
            <a:r>
              <a:rPr lang="en-US" sz="1400">
                <a:latin typeface="Arial" panose="020B0604020202020204" pitchFamily="34" charset="0"/>
                <a:cs typeface="Arial" panose="020B0604020202020204" pitchFamily="34" charset="0"/>
              </a:rPr>
              <a:t>.  (Accessed: 8 March 2026).</a:t>
            </a:r>
          </a:p>
          <a:p>
            <a:pPr>
              <a:lnSpc>
                <a:spcPct val="150000"/>
              </a:lnSpc>
            </a:pPr>
            <a:r>
              <a:rPr lang="en-US" sz="1400">
                <a:latin typeface="Arial" panose="020B0604020202020204" pitchFamily="34" charset="0"/>
                <a:cs typeface="Arial" panose="020B0604020202020204" pitchFamily="34" charset="0"/>
              </a:rPr>
              <a:t>Zimmerman, M., D'Avanzato, C. and King, B.T. (2023) ‘Telehealth treatment of patients with major depressive disorder during the COVID‑19 pandemic: Comparative safety, patient satisfaction, and effectiveness to pre-pandemic in-person treatment.’ Journal of Affective Disorders, 323, pp.624–630. Available at: </a:t>
            </a:r>
            <a:r>
              <a:rPr lang="en-US" sz="1400">
                <a:latin typeface="Arial" panose="020B0604020202020204" pitchFamily="34" charset="0"/>
                <a:cs typeface="Arial" panose="020B0604020202020204" pitchFamily="34" charset="0"/>
                <a:hlinkClick r:id="rId12"/>
              </a:rPr>
              <a:t>https://doi.org/10.1016/j.jad.2022.12.015</a:t>
            </a:r>
            <a:r>
              <a:rPr lang="en-US" sz="1400">
                <a:latin typeface="Arial" panose="020B0604020202020204" pitchFamily="34" charset="0"/>
                <a:cs typeface="Arial" panose="020B0604020202020204" pitchFamily="34" charset="0"/>
              </a:rPr>
              <a:t>.  </a:t>
            </a:r>
            <a:endParaRPr lang="en-GB" sz="14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165575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7A12A32-6B07-7B2B-4395-41CF6F23184E}"/>
              </a:ext>
            </a:extLst>
          </p:cNvPr>
          <p:cNvSpPr txBox="1"/>
          <p:nvPr/>
        </p:nvSpPr>
        <p:spPr>
          <a:xfrm>
            <a:off x="796413" y="216310"/>
            <a:ext cx="10982632" cy="5045164"/>
          </a:xfrm>
          <a:prstGeom prst="rect">
            <a:avLst/>
          </a:prstGeom>
          <a:noFill/>
        </p:spPr>
        <p:txBody>
          <a:bodyPr wrap="square">
            <a:spAutoFit/>
          </a:bodyPr>
          <a:lstStyle/>
          <a:p>
            <a:pPr>
              <a:lnSpc>
                <a:spcPct val="150000"/>
              </a:lnSpc>
              <a:buNone/>
            </a:pPr>
            <a:r>
              <a:rPr lang="en-US" sz="4400" b="1">
                <a:solidFill>
                  <a:srgbClr val="FFFF00"/>
                </a:solidFill>
                <a:latin typeface="Arial" panose="020B0604020202020204" pitchFamily="34" charset="0"/>
                <a:cs typeface="Arial" panose="020B0604020202020204" pitchFamily="34" charset="0"/>
              </a:rPr>
              <a:t>👨‍🎓 </a:t>
            </a:r>
            <a:r>
              <a:rPr lang="en-US" sz="4400" b="1">
                <a:solidFill>
                  <a:schemeClr val="accent2"/>
                </a:solidFill>
                <a:latin typeface="Arial" panose="020B0604020202020204" pitchFamily="34" charset="0"/>
                <a:cs typeface="Arial" panose="020B0604020202020204" pitchFamily="34" charset="0"/>
              </a:rPr>
              <a:t>APPLICATION</a:t>
            </a:r>
          </a:p>
          <a:p>
            <a:pPr>
              <a:lnSpc>
                <a:spcPct val="150000"/>
              </a:lnSpc>
              <a:buNone/>
            </a:pPr>
            <a:r>
              <a:rPr lang="en-US" sz="4400" b="1">
                <a:solidFill>
                  <a:schemeClr val="accent2"/>
                </a:solidFill>
                <a:latin typeface="Arial" panose="020B0604020202020204" pitchFamily="34" charset="0"/>
                <a:cs typeface="Arial" panose="020B0604020202020204" pitchFamily="34" charset="0"/>
              </a:rPr>
              <a:t>“</a:t>
            </a:r>
            <a:r>
              <a:rPr lang="en-US" sz="4400" b="1" err="1">
                <a:solidFill>
                  <a:schemeClr val="accent2"/>
                </a:solidFill>
                <a:latin typeface="Arial" panose="020B0604020202020204" pitchFamily="34" charset="0"/>
                <a:cs typeface="Arial" panose="020B0604020202020204" pitchFamily="34" charset="0"/>
              </a:rPr>
              <a:t>MindConnect</a:t>
            </a:r>
            <a:r>
              <a:rPr lang="en-US" sz="4400" b="1">
                <a:solidFill>
                  <a:schemeClr val="accent2"/>
                </a:solidFill>
                <a:latin typeface="Arial" panose="020B0604020202020204" pitchFamily="34" charset="0"/>
                <a:cs typeface="Arial" panose="020B0604020202020204" pitchFamily="34" charset="0"/>
              </a:rPr>
              <a:t> Campus” – Planning and Delivery Framework</a:t>
            </a:r>
          </a:p>
          <a:p>
            <a:pPr>
              <a:lnSpc>
                <a:spcPct val="150000"/>
              </a:lnSpc>
              <a:buNone/>
            </a:pPr>
            <a:r>
              <a:rPr lang="en-US" sz="4400" b="1">
                <a:solidFill>
                  <a:schemeClr val="accent2"/>
                </a:solidFill>
                <a:latin typeface="Arial" panose="020B0604020202020204" pitchFamily="34" charset="0"/>
                <a:cs typeface="Arial" panose="020B0604020202020204" pitchFamily="34" charset="0"/>
              </a:rPr>
              <a:t>Student </a:t>
            </a:r>
            <a:r>
              <a:rPr lang="en-US" sz="4400" b="1" err="1">
                <a:solidFill>
                  <a:schemeClr val="accent2"/>
                </a:solidFill>
                <a:latin typeface="Arial" panose="020B0604020202020204" pitchFamily="34" charset="0"/>
                <a:cs typeface="Arial" panose="020B0604020202020204" pitchFamily="34" charset="0"/>
              </a:rPr>
              <a:t>Name:Nadeie</a:t>
            </a:r>
            <a:r>
              <a:rPr lang="en-US" sz="4400" b="1">
                <a:solidFill>
                  <a:schemeClr val="accent2"/>
                </a:solidFill>
                <a:latin typeface="Arial" panose="020B0604020202020204" pitchFamily="34" charset="0"/>
                <a:cs typeface="Arial" panose="020B0604020202020204" pitchFamily="34" charset="0"/>
              </a:rPr>
              <a:t> </a:t>
            </a:r>
            <a:r>
              <a:rPr lang="en-US" sz="4400" b="1" err="1">
                <a:solidFill>
                  <a:schemeClr val="accent2"/>
                </a:solidFill>
                <a:latin typeface="Arial" panose="020B0604020202020204" pitchFamily="34" charset="0"/>
                <a:cs typeface="Arial" panose="020B0604020202020204" pitchFamily="34" charset="0"/>
              </a:rPr>
              <a:t>seaied</a:t>
            </a:r>
            <a:endParaRPr lang="en-US" sz="4400" b="1">
              <a:solidFill>
                <a:schemeClr val="accent2"/>
              </a:solidFill>
              <a:latin typeface="Arial" panose="020B0604020202020204" pitchFamily="34" charset="0"/>
              <a:cs typeface="Arial" panose="020B0604020202020204" pitchFamily="34" charset="0"/>
            </a:endParaRPr>
          </a:p>
          <a:p>
            <a:pPr>
              <a:lnSpc>
                <a:spcPct val="150000"/>
              </a:lnSpc>
              <a:buNone/>
            </a:pPr>
            <a:r>
              <a:rPr lang="en-US" sz="4400" b="1">
                <a:solidFill>
                  <a:schemeClr val="accent2"/>
                </a:solidFill>
                <a:latin typeface="Arial" panose="020B0604020202020204" pitchFamily="34" charset="0"/>
                <a:cs typeface="Arial" panose="020B0604020202020204" pitchFamily="34" charset="0"/>
              </a:rPr>
              <a:t>Student ID:2212621</a:t>
            </a:r>
          </a:p>
        </p:txBody>
      </p:sp>
    </p:spTree>
    <p:extLst>
      <p:ext uri="{BB962C8B-B14F-4D97-AF65-F5344CB8AC3E}">
        <p14:creationId xmlns:p14="http://schemas.microsoft.com/office/powerpoint/2010/main" val="23234780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F368B-DB96-7C9B-62C6-34708FD945C1}"/>
              </a:ext>
            </a:extLst>
          </p:cNvPr>
          <p:cNvSpPr>
            <a:spLocks noGrp="1"/>
          </p:cNvSpPr>
          <p:nvPr>
            <p:ph type="title"/>
          </p:nvPr>
        </p:nvSpPr>
        <p:spPr>
          <a:xfrm>
            <a:off x="226142" y="1"/>
            <a:ext cx="11127658" cy="1061884"/>
          </a:xfrm>
        </p:spPr>
        <p:txBody>
          <a:bodyPr>
            <a:normAutofit fontScale="90000"/>
          </a:bodyPr>
          <a:lstStyle/>
          <a:p>
            <a:r>
              <a:rPr lang="en-US">
                <a:solidFill>
                  <a:schemeClr val="accent6"/>
                </a:solidFill>
              </a:rPr>
              <a:t>Slide 19 – Application of a Health Promotion Planning Model</a:t>
            </a:r>
            <a:endParaRPr lang="en-GB">
              <a:solidFill>
                <a:schemeClr val="accent6"/>
              </a:solidFill>
            </a:endParaRPr>
          </a:p>
        </p:txBody>
      </p:sp>
      <p:sp>
        <p:nvSpPr>
          <p:cNvPr id="3" name="Content Placeholder 2">
            <a:extLst>
              <a:ext uri="{FF2B5EF4-FFF2-40B4-BE49-F238E27FC236}">
                <a16:creationId xmlns:a16="http://schemas.microsoft.com/office/drawing/2014/main" id="{9646EF98-7091-6B5C-F8D8-64AB1C99F71B}"/>
              </a:ext>
            </a:extLst>
          </p:cNvPr>
          <p:cNvSpPr>
            <a:spLocks noGrp="1"/>
          </p:cNvSpPr>
          <p:nvPr>
            <p:ph idx="1"/>
          </p:nvPr>
        </p:nvSpPr>
        <p:spPr>
          <a:xfrm>
            <a:off x="226142" y="1258528"/>
            <a:ext cx="6774426" cy="5447071"/>
          </a:xfrm>
        </p:spPr>
        <p:txBody>
          <a:bodyPr>
            <a:normAutofit fontScale="92500" lnSpcReduction="10000"/>
          </a:bodyPr>
          <a:lstStyle/>
          <a:p>
            <a:pPr marL="0" indent="0">
              <a:lnSpc>
                <a:spcPct val="150000"/>
              </a:lnSpc>
              <a:buNone/>
            </a:pPr>
            <a:r>
              <a:rPr lang="en-US" sz="2400" b="1">
                <a:latin typeface="Arial" panose="020B0604020202020204" pitchFamily="34" charset="0"/>
                <a:cs typeface="Arial" panose="020B0604020202020204" pitchFamily="34" charset="0"/>
              </a:rPr>
              <a:t>Chosen Model:</a:t>
            </a:r>
            <a:r>
              <a:rPr lang="en-US" sz="2400">
                <a:latin typeface="Arial" panose="020B0604020202020204" pitchFamily="34" charset="0"/>
                <a:cs typeface="Arial" panose="020B0604020202020204" pitchFamily="34" charset="0"/>
              </a:rPr>
              <a:t> </a:t>
            </a:r>
            <a:r>
              <a:rPr lang="en-US" sz="2400">
                <a:solidFill>
                  <a:srgbClr val="FF0000"/>
                </a:solidFill>
                <a:latin typeface="Arial" panose="020B0604020202020204" pitchFamily="34" charset="0"/>
                <a:cs typeface="Arial" panose="020B0604020202020204" pitchFamily="34" charset="0"/>
              </a:rPr>
              <a:t>PRECEDE–PROCEED </a:t>
            </a:r>
            <a:r>
              <a:rPr lang="en-US" sz="2400">
                <a:latin typeface="Arial" panose="020B0604020202020204" pitchFamily="34" charset="0"/>
                <a:cs typeface="Arial" panose="020B0604020202020204" pitchFamily="34" charset="0"/>
              </a:rPr>
              <a:t>Model.</a:t>
            </a:r>
          </a:p>
          <a:p>
            <a:pPr>
              <a:lnSpc>
                <a:spcPct val="150000"/>
              </a:lnSpc>
            </a:pPr>
            <a:r>
              <a:rPr lang="en-US" sz="2400">
                <a:latin typeface="Arial" panose="020B0604020202020204" pitchFamily="34" charset="0"/>
                <a:cs typeface="Arial" panose="020B0604020202020204" pitchFamily="34" charset="0"/>
              </a:rPr>
              <a:t>Developed by Lawrence W. Green and Kreuter</a:t>
            </a:r>
          </a:p>
          <a:p>
            <a:pPr>
              <a:lnSpc>
                <a:spcPct val="150000"/>
              </a:lnSpc>
            </a:pPr>
            <a:r>
              <a:rPr lang="en-US" sz="2400">
                <a:latin typeface="Arial" panose="020B0604020202020204" pitchFamily="34" charset="0"/>
                <a:cs typeface="Arial" panose="020B0604020202020204" pitchFamily="34" charset="0"/>
              </a:rPr>
              <a:t>A structured ecological framework for:</a:t>
            </a:r>
          </a:p>
          <a:p>
            <a:pPr>
              <a:lnSpc>
                <a:spcPct val="150000"/>
              </a:lnSpc>
            </a:pPr>
            <a:r>
              <a:rPr lang="en-US" sz="2400">
                <a:latin typeface="Arial" panose="020B0604020202020204" pitchFamily="34" charset="0"/>
                <a:cs typeface="Arial" panose="020B0604020202020204" pitchFamily="34" charset="0"/>
              </a:rPr>
              <a:t>Needs assessment</a:t>
            </a:r>
          </a:p>
          <a:p>
            <a:pPr>
              <a:lnSpc>
                <a:spcPct val="150000"/>
              </a:lnSpc>
            </a:pPr>
            <a:r>
              <a:rPr lang="en-US" sz="2400">
                <a:latin typeface="Arial" panose="020B0604020202020204" pitchFamily="34" charset="0"/>
                <a:cs typeface="Arial" panose="020B0604020202020204" pitchFamily="34" charset="0"/>
              </a:rPr>
              <a:t>Intervention planning</a:t>
            </a:r>
          </a:p>
          <a:p>
            <a:pPr>
              <a:lnSpc>
                <a:spcPct val="150000"/>
              </a:lnSpc>
            </a:pPr>
            <a:r>
              <a:rPr lang="en-US" sz="2400">
                <a:latin typeface="Arial" panose="020B0604020202020204" pitchFamily="34" charset="0"/>
                <a:cs typeface="Arial" panose="020B0604020202020204" pitchFamily="34" charset="0"/>
              </a:rPr>
              <a:t>Implementation</a:t>
            </a:r>
          </a:p>
          <a:p>
            <a:pPr>
              <a:lnSpc>
                <a:spcPct val="150000"/>
              </a:lnSpc>
            </a:pPr>
            <a:r>
              <a:rPr lang="en-US" sz="2400">
                <a:latin typeface="Arial" panose="020B0604020202020204" pitchFamily="34" charset="0"/>
                <a:cs typeface="Arial" panose="020B0604020202020204" pitchFamily="34" charset="0"/>
              </a:rPr>
              <a:t>Evaluation</a:t>
            </a:r>
          </a:p>
          <a:p>
            <a:pPr marL="0" indent="0">
              <a:lnSpc>
                <a:spcPct val="150000"/>
              </a:lnSpc>
              <a:buNone/>
            </a:pPr>
            <a:r>
              <a:rPr lang="en-US" sz="2400">
                <a:latin typeface="Arial" panose="020B0604020202020204" pitchFamily="34" charset="0"/>
                <a:cs typeface="Arial" panose="020B0604020202020204" pitchFamily="34" charset="0"/>
              </a:rPr>
              <a:t>Widely used in complex public health interventions. 		</a:t>
            </a:r>
            <a:r>
              <a:rPr lang="en-US" sz="2400"/>
              <a:t>(Ghaffar, Reddy and Singhi, 2019)</a:t>
            </a:r>
          </a:p>
          <a:p>
            <a:pPr marL="0" indent="0">
              <a:lnSpc>
                <a:spcPct val="150000"/>
              </a:lnSpc>
              <a:buNone/>
            </a:pPr>
            <a:endParaRPr lang="en-US" sz="2400">
              <a:latin typeface="Arial" panose="020B0604020202020204" pitchFamily="34" charset="0"/>
              <a:cs typeface="Arial" panose="020B0604020202020204" pitchFamily="34" charset="0"/>
            </a:endParaRPr>
          </a:p>
          <a:p>
            <a:pPr marL="0" indent="0">
              <a:buNone/>
            </a:pPr>
            <a:endParaRPr lang="en-GB"/>
          </a:p>
        </p:txBody>
      </p:sp>
      <p:pic>
        <p:nvPicPr>
          <p:cNvPr id="6" name="Picture 5">
            <a:extLst>
              <a:ext uri="{FF2B5EF4-FFF2-40B4-BE49-F238E27FC236}">
                <a16:creationId xmlns:a16="http://schemas.microsoft.com/office/drawing/2014/main" id="{5A988E16-9D22-7397-1693-C5E34916C7D2}"/>
              </a:ext>
            </a:extLst>
          </p:cNvPr>
          <p:cNvPicPr>
            <a:picLocks noChangeAspect="1"/>
          </p:cNvPicPr>
          <p:nvPr/>
        </p:nvPicPr>
        <p:blipFill>
          <a:blip r:embed="rId3"/>
          <a:stretch>
            <a:fillRect/>
          </a:stretch>
        </p:blipFill>
        <p:spPr>
          <a:xfrm>
            <a:off x="6891131" y="618733"/>
            <a:ext cx="5201694" cy="6239266"/>
          </a:xfrm>
          <a:prstGeom prst="rect">
            <a:avLst/>
          </a:prstGeom>
        </p:spPr>
      </p:pic>
    </p:spTree>
    <p:extLst>
      <p:ext uri="{BB962C8B-B14F-4D97-AF65-F5344CB8AC3E}">
        <p14:creationId xmlns:p14="http://schemas.microsoft.com/office/powerpoint/2010/main" val="25302442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D5BA8-DBD9-6B2C-5E8F-D3214073B187}"/>
              </a:ext>
            </a:extLst>
          </p:cNvPr>
          <p:cNvSpPr>
            <a:spLocks noGrp="1"/>
          </p:cNvSpPr>
          <p:nvPr>
            <p:ph type="title"/>
          </p:nvPr>
        </p:nvSpPr>
        <p:spPr>
          <a:xfrm>
            <a:off x="838200" y="1"/>
            <a:ext cx="10515600" cy="681036"/>
          </a:xfrm>
        </p:spPr>
        <p:txBody>
          <a:bodyPr>
            <a:normAutofit/>
          </a:bodyPr>
          <a:lstStyle/>
          <a:p>
            <a:r>
              <a:rPr lang="en-US" sz="2800" b="1">
                <a:solidFill>
                  <a:schemeClr val="accent6"/>
                </a:solidFill>
                <a:latin typeface="Arial" panose="020B0604020202020204" pitchFamily="34" charset="0"/>
                <a:cs typeface="Arial" panose="020B0604020202020204" pitchFamily="34" charset="0"/>
              </a:rPr>
              <a:t>Slide 20 – Overview of the PRECEDE–PROCEED Model</a:t>
            </a:r>
            <a:endParaRPr lang="en-GB" sz="2800" b="1">
              <a:solidFill>
                <a:schemeClr val="accent6"/>
              </a:solidFill>
              <a:latin typeface="Arial" panose="020B0604020202020204" pitchFamily="34" charset="0"/>
              <a:cs typeface="Arial" panose="020B0604020202020204" pitchFamily="34" charset="0"/>
            </a:endParaRPr>
          </a:p>
        </p:txBody>
      </p:sp>
      <p:pic>
        <p:nvPicPr>
          <p:cNvPr id="4" name="Content Placeholder 3">
            <a:extLst>
              <a:ext uri="{FF2B5EF4-FFF2-40B4-BE49-F238E27FC236}">
                <a16:creationId xmlns:a16="http://schemas.microsoft.com/office/drawing/2014/main" id="{CC542105-EE78-CDBC-5E71-FCA515FA100A}"/>
              </a:ext>
            </a:extLst>
          </p:cNvPr>
          <p:cNvPicPr>
            <a:picLocks noGrp="1" noChangeAspect="1"/>
          </p:cNvPicPr>
          <p:nvPr>
            <p:ph idx="1"/>
          </p:nvPr>
        </p:nvPicPr>
        <p:blipFill>
          <a:blip r:embed="rId2"/>
          <a:stretch>
            <a:fillRect/>
          </a:stretch>
        </p:blipFill>
        <p:spPr>
          <a:xfrm>
            <a:off x="7680960" y="716868"/>
            <a:ext cx="4363554" cy="5667437"/>
          </a:xfrm>
          <a:prstGeom prst="rect">
            <a:avLst/>
          </a:prstGeom>
        </p:spPr>
      </p:pic>
      <p:sp>
        <p:nvSpPr>
          <p:cNvPr id="6" name="TextBox 5">
            <a:extLst>
              <a:ext uri="{FF2B5EF4-FFF2-40B4-BE49-F238E27FC236}">
                <a16:creationId xmlns:a16="http://schemas.microsoft.com/office/drawing/2014/main" id="{817E8921-EACF-C706-483B-49CEAE30F4E3}"/>
              </a:ext>
            </a:extLst>
          </p:cNvPr>
          <p:cNvSpPr txBox="1"/>
          <p:nvPr/>
        </p:nvSpPr>
        <p:spPr>
          <a:xfrm>
            <a:off x="0" y="681038"/>
            <a:ext cx="7924800" cy="6325321"/>
          </a:xfrm>
          <a:prstGeom prst="rect">
            <a:avLst/>
          </a:prstGeom>
          <a:noFill/>
        </p:spPr>
        <p:txBody>
          <a:bodyPr wrap="square">
            <a:spAutoFit/>
          </a:bodyPr>
          <a:lstStyle/>
          <a:p>
            <a:pPr>
              <a:lnSpc>
                <a:spcPct val="150000"/>
              </a:lnSpc>
              <a:buNone/>
            </a:pPr>
            <a:r>
              <a:rPr lang="en-US" sz="1600">
                <a:latin typeface="Arial" panose="020B0604020202020204" pitchFamily="34" charset="0"/>
                <a:cs typeface="Arial" panose="020B0604020202020204" pitchFamily="34" charset="0"/>
              </a:rPr>
              <a:t>After the PRECEDE planning stages, the PROCEED phase focuses on delivering and evaluating the </a:t>
            </a:r>
            <a:r>
              <a:rPr lang="en-US" sz="1600" err="1">
                <a:latin typeface="Arial" panose="020B0604020202020204" pitchFamily="34" charset="0"/>
                <a:cs typeface="Arial" panose="020B0604020202020204" pitchFamily="34" charset="0"/>
              </a:rPr>
              <a:t>programme</a:t>
            </a:r>
            <a:r>
              <a:rPr lang="en-US" sz="1600">
                <a:latin typeface="Arial" panose="020B0604020202020204" pitchFamily="34" charset="0"/>
                <a:cs typeface="Arial" panose="020B0604020202020204" pitchFamily="34" charset="0"/>
              </a:rPr>
              <a:t> (Bartholomew Eldredge et al., 2016).</a:t>
            </a:r>
          </a:p>
          <a:p>
            <a:pPr>
              <a:lnSpc>
                <a:spcPct val="150000"/>
              </a:lnSpc>
              <a:buNone/>
            </a:pPr>
            <a:r>
              <a:rPr lang="en-US" sz="1600">
                <a:latin typeface="Arial" panose="020B0604020202020204" pitchFamily="34" charset="0"/>
                <a:cs typeface="Arial" panose="020B0604020202020204" pitchFamily="34" charset="0"/>
              </a:rPr>
              <a:t>Implementation:</a:t>
            </a:r>
          </a:p>
          <a:p>
            <a:pPr>
              <a:lnSpc>
                <a:spcPct val="150000"/>
              </a:lnSpc>
              <a:buNone/>
            </a:pPr>
            <a:r>
              <a:rPr lang="en-US" sz="1600">
                <a:latin typeface="Arial" panose="020B0604020202020204" pitchFamily="34" charset="0"/>
                <a:cs typeface="Arial" panose="020B0604020202020204" pitchFamily="34" charset="0"/>
              </a:rPr>
              <a:t>The planned intervention is launched and delivered to the target population, and in this project the </a:t>
            </a:r>
            <a:r>
              <a:rPr lang="en-US" sz="1600" err="1">
                <a:latin typeface="Arial" panose="020B0604020202020204" pitchFamily="34" charset="0"/>
                <a:cs typeface="Arial" panose="020B0604020202020204" pitchFamily="34" charset="0"/>
              </a:rPr>
              <a:t>MindConnect</a:t>
            </a:r>
            <a:r>
              <a:rPr lang="en-US" sz="1600">
                <a:latin typeface="Arial" panose="020B0604020202020204" pitchFamily="34" charset="0"/>
                <a:cs typeface="Arial" panose="020B0604020202020204" pitchFamily="34" charset="0"/>
              </a:rPr>
              <a:t> Campus digital </a:t>
            </a:r>
            <a:r>
              <a:rPr lang="en-US" sz="1600" err="1">
                <a:latin typeface="Arial" panose="020B0604020202020204" pitchFamily="34" charset="0"/>
                <a:cs typeface="Arial" panose="020B0604020202020204" pitchFamily="34" charset="0"/>
              </a:rPr>
              <a:t>programme</a:t>
            </a:r>
            <a:r>
              <a:rPr lang="en-US" sz="1600">
                <a:latin typeface="Arial" panose="020B0604020202020204" pitchFamily="34" charset="0"/>
                <a:cs typeface="Arial" panose="020B0604020202020204" pitchFamily="34" charset="0"/>
              </a:rPr>
              <a:t> would be introduced to university students (Jisc, 2020).</a:t>
            </a:r>
          </a:p>
          <a:p>
            <a:pPr>
              <a:lnSpc>
                <a:spcPct val="150000"/>
              </a:lnSpc>
              <a:buNone/>
            </a:pPr>
            <a:r>
              <a:rPr lang="en-US" sz="1600">
                <a:latin typeface="Arial" panose="020B0604020202020204" pitchFamily="34" charset="0"/>
                <a:cs typeface="Arial" panose="020B0604020202020204" pitchFamily="34" charset="0"/>
              </a:rPr>
              <a:t>Process Evaluation:</a:t>
            </a:r>
          </a:p>
          <a:p>
            <a:pPr>
              <a:lnSpc>
                <a:spcPct val="150000"/>
              </a:lnSpc>
              <a:buNone/>
            </a:pPr>
            <a:r>
              <a:rPr lang="en-US" sz="1600">
                <a:latin typeface="Arial" panose="020B0604020202020204" pitchFamily="34" charset="0"/>
                <a:cs typeface="Arial" panose="020B0604020202020204" pitchFamily="34" charset="0"/>
              </a:rPr>
              <a:t>This examines whether the </a:t>
            </a:r>
            <a:r>
              <a:rPr lang="en-US" sz="1600" err="1">
                <a:latin typeface="Arial" panose="020B0604020202020204" pitchFamily="34" charset="0"/>
                <a:cs typeface="Arial" panose="020B0604020202020204" pitchFamily="34" charset="0"/>
              </a:rPr>
              <a:t>programme</a:t>
            </a:r>
            <a:r>
              <a:rPr lang="en-US" sz="1600">
                <a:latin typeface="Arial" panose="020B0604020202020204" pitchFamily="34" charset="0"/>
                <a:cs typeface="Arial" panose="020B0604020202020204" pitchFamily="34" charset="0"/>
              </a:rPr>
              <a:t> is delivered as planned, including whether students access the platform and whether all features function correctly (Moore et al., 2015).</a:t>
            </a:r>
          </a:p>
          <a:p>
            <a:pPr>
              <a:lnSpc>
                <a:spcPct val="150000"/>
              </a:lnSpc>
              <a:buNone/>
            </a:pPr>
            <a:r>
              <a:rPr lang="en-US" sz="1600">
                <a:latin typeface="Arial" panose="020B0604020202020204" pitchFamily="34" charset="0"/>
                <a:cs typeface="Arial" panose="020B0604020202020204" pitchFamily="34" charset="0"/>
              </a:rPr>
              <a:t>Impact Evaluation:</a:t>
            </a:r>
          </a:p>
          <a:p>
            <a:pPr>
              <a:lnSpc>
                <a:spcPct val="150000"/>
              </a:lnSpc>
              <a:buNone/>
            </a:pPr>
            <a:r>
              <a:rPr lang="en-US" sz="1600">
                <a:latin typeface="Arial" panose="020B0604020202020204" pitchFamily="34" charset="0"/>
                <a:cs typeface="Arial" panose="020B0604020202020204" pitchFamily="34" charset="0"/>
              </a:rPr>
              <a:t>This assesses short‑term outcomes, such as changes in students’ knowledge, attitudes or behaviours, including improved coping skills or reduced stress (Michie, Atkins and West, 2014).</a:t>
            </a:r>
          </a:p>
          <a:p>
            <a:pPr>
              <a:lnSpc>
                <a:spcPct val="150000"/>
              </a:lnSpc>
              <a:buNone/>
            </a:pPr>
            <a:r>
              <a:rPr lang="en-US" sz="1600">
                <a:latin typeface="Arial" panose="020B0604020202020204" pitchFamily="34" charset="0"/>
                <a:cs typeface="Arial" panose="020B0604020202020204" pitchFamily="34" charset="0"/>
              </a:rPr>
              <a:t>The PROCEED phase ensures that the intervention is not only implemented effectively but also evaluated at multiple levels to understand its immediate impact and long‑term outcomes (Sallis, Owen and Fisher, 2015).</a:t>
            </a:r>
          </a:p>
        </p:txBody>
      </p:sp>
    </p:spTree>
    <p:extLst>
      <p:ext uri="{BB962C8B-B14F-4D97-AF65-F5344CB8AC3E}">
        <p14:creationId xmlns:p14="http://schemas.microsoft.com/office/powerpoint/2010/main" val="27285448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39CFC1-8E78-D053-5889-600F42BF3349}"/>
              </a:ext>
            </a:extLst>
          </p:cNvPr>
          <p:cNvSpPr>
            <a:spLocks noGrp="1"/>
          </p:cNvSpPr>
          <p:nvPr>
            <p:ph type="title"/>
          </p:nvPr>
        </p:nvSpPr>
        <p:spPr>
          <a:xfrm>
            <a:off x="127819" y="1"/>
            <a:ext cx="12064181" cy="1690688"/>
          </a:xfrm>
        </p:spPr>
        <p:txBody>
          <a:bodyPr>
            <a:normAutofit/>
          </a:bodyPr>
          <a:lstStyle/>
          <a:p>
            <a:r>
              <a:rPr lang="en-GB" sz="2800" b="1">
                <a:solidFill>
                  <a:schemeClr val="accent6"/>
                </a:solidFill>
                <a:latin typeface="Arial" panose="020B0604020202020204" pitchFamily="34" charset="0"/>
                <a:cs typeface="Arial" panose="020B0604020202020204" pitchFamily="34" charset="0"/>
              </a:rPr>
              <a:t>Slide 21 – Rationale for Selecting PRECEDE–PROCEED</a:t>
            </a:r>
          </a:p>
        </p:txBody>
      </p:sp>
      <p:sp>
        <p:nvSpPr>
          <p:cNvPr id="3" name="Content Placeholder 2">
            <a:extLst>
              <a:ext uri="{FF2B5EF4-FFF2-40B4-BE49-F238E27FC236}">
                <a16:creationId xmlns:a16="http://schemas.microsoft.com/office/drawing/2014/main" id="{C769C066-10C0-8FA9-7A9E-6CB9472F8956}"/>
              </a:ext>
            </a:extLst>
          </p:cNvPr>
          <p:cNvSpPr>
            <a:spLocks noGrp="1"/>
          </p:cNvSpPr>
          <p:nvPr>
            <p:ph idx="1"/>
          </p:nvPr>
        </p:nvSpPr>
        <p:spPr>
          <a:xfrm>
            <a:off x="127819" y="1238865"/>
            <a:ext cx="12064181" cy="4938098"/>
          </a:xfrm>
        </p:spPr>
        <p:txBody>
          <a:bodyPr>
            <a:normAutofit fontScale="62500" lnSpcReduction="20000"/>
          </a:bodyPr>
          <a:lstStyle/>
          <a:p>
            <a:pPr>
              <a:lnSpc>
                <a:spcPct val="150000"/>
              </a:lnSpc>
              <a:buNone/>
            </a:pPr>
            <a:r>
              <a:rPr lang="en-US" sz="2400">
                <a:latin typeface="Arial" panose="020B0604020202020204" pitchFamily="34" charset="0"/>
                <a:cs typeface="Arial" panose="020B0604020202020204" pitchFamily="34" charset="0"/>
              </a:rPr>
              <a:t>• </a:t>
            </a:r>
            <a:r>
              <a:rPr lang="en-US" sz="2900">
                <a:latin typeface="Arial" panose="020B0604020202020204" pitchFamily="34" charset="0"/>
                <a:cs typeface="Arial" panose="020B0604020202020204" pitchFamily="34" charset="0"/>
              </a:rPr>
              <a:t>	Needs‑driven rather than intervention‑driven, ensuring programmes respond to real student priorities (Bartholomew Eldredge et al., 2016).</a:t>
            </a:r>
          </a:p>
          <a:p>
            <a:pPr>
              <a:lnSpc>
                <a:spcPct val="150000"/>
              </a:lnSpc>
              <a:buNone/>
            </a:pPr>
            <a:r>
              <a:rPr lang="en-US" sz="2900">
                <a:latin typeface="Arial" panose="020B0604020202020204" pitchFamily="34" charset="0"/>
                <a:cs typeface="Arial" panose="020B0604020202020204" pitchFamily="34" charset="0"/>
              </a:rPr>
              <a:t>• 	Addresses multiple ecological levels, </a:t>
            </a:r>
            <a:r>
              <a:rPr lang="en-US" sz="2900" err="1">
                <a:latin typeface="Arial" panose="020B0604020202020204" pitchFamily="34" charset="0"/>
                <a:cs typeface="Arial" panose="020B0604020202020204" pitchFamily="34" charset="0"/>
              </a:rPr>
              <a:t>recognising</a:t>
            </a:r>
            <a:r>
              <a:rPr lang="en-US" sz="2900">
                <a:latin typeface="Arial" panose="020B0604020202020204" pitchFamily="34" charset="0"/>
                <a:cs typeface="Arial" panose="020B0604020202020204" pitchFamily="34" charset="0"/>
              </a:rPr>
              <a:t> individual, interpersonal, organisational and policy influences on mental health (Golden and Earp, 2012).</a:t>
            </a:r>
          </a:p>
          <a:p>
            <a:pPr>
              <a:lnSpc>
                <a:spcPct val="150000"/>
              </a:lnSpc>
              <a:buNone/>
            </a:pPr>
            <a:r>
              <a:rPr lang="en-US" sz="2900">
                <a:latin typeface="Arial" panose="020B0604020202020204" pitchFamily="34" charset="0"/>
                <a:cs typeface="Arial" panose="020B0604020202020204" pitchFamily="34" charset="0"/>
              </a:rPr>
              <a:t>• 	Integrates behavioural theory to identify modifiable determinants of student wellbeing (Michie, Atkins and West, 2014).</a:t>
            </a:r>
          </a:p>
          <a:p>
            <a:pPr>
              <a:lnSpc>
                <a:spcPct val="150000"/>
              </a:lnSpc>
              <a:buNone/>
            </a:pPr>
            <a:r>
              <a:rPr lang="en-US" sz="2900">
                <a:latin typeface="Arial" panose="020B0604020202020204" pitchFamily="34" charset="0"/>
                <a:cs typeface="Arial" panose="020B0604020202020204" pitchFamily="34" charset="0"/>
              </a:rPr>
              <a:t>• 	Embeds evaluation from the outset, incorporating process, impact and outcome measures (Moore et al., 2015).</a:t>
            </a:r>
          </a:p>
          <a:p>
            <a:pPr>
              <a:lnSpc>
                <a:spcPct val="150000"/>
              </a:lnSpc>
              <a:buNone/>
            </a:pPr>
            <a:r>
              <a:rPr lang="en-US" sz="2900">
                <a:latin typeface="Arial" panose="020B0604020202020204" pitchFamily="34" charset="0"/>
                <a:cs typeface="Arial" panose="020B0604020202020204" pitchFamily="34" charset="0"/>
              </a:rPr>
              <a:t>• 	Supports institutional and policy alignment, considering governance, capacity and resource feasibility (Frieden, 2014).</a:t>
            </a:r>
          </a:p>
          <a:p>
            <a:pPr>
              <a:lnSpc>
                <a:spcPct val="150000"/>
              </a:lnSpc>
              <a:buNone/>
            </a:pPr>
            <a:r>
              <a:rPr lang="en-US" sz="2900">
                <a:latin typeface="Arial" panose="020B0604020202020204" pitchFamily="34" charset="0"/>
                <a:cs typeface="Arial" panose="020B0604020202020204" pitchFamily="34" charset="0"/>
              </a:rPr>
              <a:t>• 	Suitable for complex university‑based mental‑health promotion, where multiple determinants interact across systems (Sallis, Owen and Fisher, 2015).</a:t>
            </a:r>
            <a:endParaRPr lang="en-GB" sz="2900"/>
          </a:p>
        </p:txBody>
      </p:sp>
    </p:spTree>
    <p:extLst>
      <p:ext uri="{BB962C8B-B14F-4D97-AF65-F5344CB8AC3E}">
        <p14:creationId xmlns:p14="http://schemas.microsoft.com/office/powerpoint/2010/main" val="17548673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C2882-7D5A-9BDE-1628-E5CCF59D5EAE}"/>
              </a:ext>
            </a:extLst>
          </p:cNvPr>
          <p:cNvSpPr>
            <a:spLocks noGrp="1"/>
          </p:cNvSpPr>
          <p:nvPr>
            <p:ph type="title"/>
          </p:nvPr>
        </p:nvSpPr>
        <p:spPr>
          <a:xfrm>
            <a:off x="838200" y="1"/>
            <a:ext cx="10515600" cy="540773"/>
          </a:xfrm>
        </p:spPr>
        <p:txBody>
          <a:bodyPr>
            <a:normAutofit/>
          </a:bodyPr>
          <a:lstStyle/>
          <a:p>
            <a:r>
              <a:rPr lang="en-GB" sz="2800" b="1">
                <a:solidFill>
                  <a:schemeClr val="accent6"/>
                </a:solidFill>
                <a:latin typeface="Arial" panose="020B0604020202020204" pitchFamily="34" charset="0"/>
                <a:cs typeface="Arial" panose="020B0604020202020204" pitchFamily="34" charset="0"/>
              </a:rPr>
              <a:t>Slide 22 -PRECEDE PHASE – ASSESSMENT</a:t>
            </a:r>
          </a:p>
        </p:txBody>
      </p:sp>
      <p:sp>
        <p:nvSpPr>
          <p:cNvPr id="3" name="Content Placeholder 2">
            <a:extLst>
              <a:ext uri="{FF2B5EF4-FFF2-40B4-BE49-F238E27FC236}">
                <a16:creationId xmlns:a16="http://schemas.microsoft.com/office/drawing/2014/main" id="{819145C7-D6C9-B471-4D5D-07C9058CB75D}"/>
              </a:ext>
            </a:extLst>
          </p:cNvPr>
          <p:cNvSpPr>
            <a:spLocks noGrp="1"/>
          </p:cNvSpPr>
          <p:nvPr>
            <p:ph idx="1"/>
          </p:nvPr>
        </p:nvSpPr>
        <p:spPr>
          <a:xfrm>
            <a:off x="-1" y="540774"/>
            <a:ext cx="11867535" cy="5636189"/>
          </a:xfrm>
        </p:spPr>
        <p:txBody>
          <a:bodyPr/>
          <a:lstStyle/>
          <a:p>
            <a:pPr marL="0" indent="0">
              <a:buNone/>
            </a:pPr>
            <a:r>
              <a:rPr lang="en-GB">
                <a:solidFill>
                  <a:schemeClr val="accent4"/>
                </a:solidFill>
              </a:rPr>
              <a:t>Phase 1: Social Assessment</a:t>
            </a:r>
          </a:p>
          <a:p>
            <a:pPr>
              <a:buNone/>
            </a:pPr>
            <a:r>
              <a:rPr lang="en-US"/>
              <a:t>Identifying student needs through:</a:t>
            </a:r>
          </a:p>
          <a:p>
            <a:pPr>
              <a:buFont typeface="Arial" panose="020B0604020202020204" pitchFamily="34" charset="0"/>
              <a:buChar char="•"/>
            </a:pPr>
            <a:r>
              <a:rPr lang="en-US"/>
              <a:t>University wellbeing surveys</a:t>
            </a:r>
          </a:p>
          <a:p>
            <a:pPr>
              <a:buFont typeface="Arial" panose="020B0604020202020204" pitchFamily="34" charset="0"/>
              <a:buChar char="•"/>
            </a:pPr>
            <a:r>
              <a:rPr lang="en-US"/>
              <a:t>Focus groups</a:t>
            </a:r>
          </a:p>
          <a:p>
            <a:pPr>
              <a:buFont typeface="Arial" panose="020B0604020202020204" pitchFamily="34" charset="0"/>
              <a:buChar char="•"/>
            </a:pPr>
            <a:r>
              <a:rPr lang="en-US"/>
              <a:t>Student union consultations</a:t>
            </a:r>
          </a:p>
          <a:p>
            <a:pPr>
              <a:buFont typeface="Arial" panose="020B0604020202020204" pitchFamily="34" charset="0"/>
              <a:buChar char="•"/>
            </a:pPr>
            <a:r>
              <a:rPr lang="en-US"/>
              <a:t>Counselling service data</a:t>
            </a:r>
          </a:p>
          <a:p>
            <a:pPr>
              <a:buNone/>
            </a:pPr>
            <a:r>
              <a:rPr lang="en-US">
                <a:solidFill>
                  <a:schemeClr val="accent4"/>
                </a:solidFill>
              </a:rPr>
              <a:t>Purpose:</a:t>
            </a:r>
            <a:br>
              <a:rPr lang="en-US"/>
            </a:br>
            <a:r>
              <a:rPr lang="en-US"/>
              <a:t>To understand perceived mental health concerns within the university setting.</a:t>
            </a:r>
          </a:p>
          <a:p>
            <a:pPr>
              <a:buNone/>
            </a:pPr>
            <a:r>
              <a:rPr lang="en-US"/>
              <a:t>Data sources:</a:t>
            </a:r>
            <a:br>
              <a:rPr lang="en-US"/>
            </a:br>
            <a:r>
              <a:rPr lang="en-US"/>
              <a:t>(NHS England, 2023)</a:t>
            </a:r>
          </a:p>
          <a:p>
            <a:pPr marL="0" indent="0">
              <a:buNone/>
            </a:pPr>
            <a:endParaRPr lang="en-GB"/>
          </a:p>
        </p:txBody>
      </p:sp>
    </p:spTree>
    <p:extLst>
      <p:ext uri="{BB962C8B-B14F-4D97-AF65-F5344CB8AC3E}">
        <p14:creationId xmlns:p14="http://schemas.microsoft.com/office/powerpoint/2010/main" val="21592168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6D6E5E-63D6-52BE-8A18-4D9DB53FF3E6}"/>
              </a:ext>
            </a:extLst>
          </p:cNvPr>
          <p:cNvSpPr>
            <a:spLocks noGrp="1"/>
          </p:cNvSpPr>
          <p:nvPr>
            <p:ph type="title"/>
          </p:nvPr>
        </p:nvSpPr>
        <p:spPr>
          <a:xfrm>
            <a:off x="98323" y="1"/>
            <a:ext cx="11255477" cy="467359"/>
          </a:xfrm>
        </p:spPr>
        <p:txBody>
          <a:bodyPr>
            <a:normAutofit/>
          </a:bodyPr>
          <a:lstStyle/>
          <a:p>
            <a:r>
              <a:rPr lang="en-US" sz="2000" b="1">
                <a:solidFill>
                  <a:schemeClr val="accent6"/>
                </a:solidFill>
              </a:rPr>
              <a:t>Slide 23 – Phase 2: Epidemiological Assessment</a:t>
            </a:r>
            <a:endParaRPr lang="en-GB" sz="2000" b="1">
              <a:solidFill>
                <a:schemeClr val="accent6"/>
              </a:solidFill>
            </a:endParaRPr>
          </a:p>
        </p:txBody>
      </p:sp>
      <p:sp>
        <p:nvSpPr>
          <p:cNvPr id="3" name="Content Placeholder 2">
            <a:extLst>
              <a:ext uri="{FF2B5EF4-FFF2-40B4-BE49-F238E27FC236}">
                <a16:creationId xmlns:a16="http://schemas.microsoft.com/office/drawing/2014/main" id="{4658194F-7A08-8380-E40E-C77D58FEBF18}"/>
              </a:ext>
            </a:extLst>
          </p:cNvPr>
          <p:cNvSpPr>
            <a:spLocks noGrp="1"/>
          </p:cNvSpPr>
          <p:nvPr>
            <p:ph idx="1"/>
          </p:nvPr>
        </p:nvSpPr>
        <p:spPr>
          <a:xfrm>
            <a:off x="98323" y="678426"/>
            <a:ext cx="11995354" cy="5498537"/>
          </a:xfrm>
        </p:spPr>
        <p:txBody>
          <a:bodyPr>
            <a:normAutofit fontScale="25000" lnSpcReduction="20000"/>
          </a:bodyPr>
          <a:lstStyle/>
          <a:p>
            <a:pPr marL="0" indent="0">
              <a:lnSpc>
                <a:spcPct val="170000"/>
              </a:lnSpc>
              <a:buNone/>
            </a:pPr>
            <a:r>
              <a:rPr lang="en-US" sz="5600" b="1">
                <a:latin typeface="Arial" panose="020B0604020202020204" pitchFamily="34" charset="0"/>
                <a:cs typeface="Arial" panose="020B0604020202020204" pitchFamily="34" charset="0"/>
              </a:rPr>
              <a:t>Identifying Measurable Health Priorities</a:t>
            </a:r>
          </a:p>
          <a:p>
            <a:pPr marL="0" indent="0">
              <a:lnSpc>
                <a:spcPct val="170000"/>
              </a:lnSpc>
              <a:buNone/>
            </a:pPr>
            <a:r>
              <a:rPr lang="en-US" sz="5600">
                <a:latin typeface="Arial" panose="020B0604020202020204" pitchFamily="34" charset="0"/>
                <a:cs typeface="Arial" panose="020B0604020202020204" pitchFamily="34" charset="0"/>
              </a:rPr>
              <a:t>• Prevalence of anxiety and depression among university students (Auerbach et al., 2018)</a:t>
            </a:r>
          </a:p>
          <a:p>
            <a:pPr marL="0" indent="0">
              <a:lnSpc>
                <a:spcPct val="170000"/>
              </a:lnSpc>
              <a:buNone/>
            </a:pPr>
            <a:r>
              <a:rPr lang="en-US" sz="5600">
                <a:latin typeface="Arial" panose="020B0604020202020204" pitchFamily="34" charset="0"/>
                <a:cs typeface="Arial" panose="020B0604020202020204" pitchFamily="34" charset="0"/>
              </a:rPr>
              <a:t>• Dropout and academic disruption linked to mental distress (</a:t>
            </a:r>
            <a:r>
              <a:rPr lang="en-US" sz="5600" err="1">
                <a:latin typeface="Arial" panose="020B0604020202020204" pitchFamily="34" charset="0"/>
                <a:cs typeface="Arial" panose="020B0604020202020204" pitchFamily="34" charset="0"/>
              </a:rPr>
              <a:t>Bruffaerts</a:t>
            </a:r>
            <a:r>
              <a:rPr lang="en-US" sz="5600">
                <a:latin typeface="Arial" panose="020B0604020202020204" pitchFamily="34" charset="0"/>
                <a:cs typeface="Arial" panose="020B0604020202020204" pitchFamily="34" charset="0"/>
              </a:rPr>
              <a:t> et al., 2018)</a:t>
            </a:r>
          </a:p>
          <a:p>
            <a:pPr marL="0" indent="0">
              <a:lnSpc>
                <a:spcPct val="170000"/>
              </a:lnSpc>
              <a:buNone/>
            </a:pPr>
            <a:r>
              <a:rPr lang="en-US" sz="5600">
                <a:latin typeface="Arial" panose="020B0604020202020204" pitchFamily="34" charset="0"/>
                <a:cs typeface="Arial" panose="020B0604020202020204" pitchFamily="34" charset="0"/>
              </a:rPr>
              <a:t>• Help‑seeking patterns and barriers to accessing support (Rickwood et al., 2015)</a:t>
            </a:r>
          </a:p>
          <a:p>
            <a:pPr marL="0" indent="0">
              <a:lnSpc>
                <a:spcPct val="170000"/>
              </a:lnSpc>
              <a:buNone/>
            </a:pPr>
            <a:r>
              <a:rPr lang="en-US" sz="5600">
                <a:latin typeface="Arial" panose="020B0604020202020204" pitchFamily="34" charset="0"/>
                <a:cs typeface="Arial" panose="020B0604020202020204" pitchFamily="34" charset="0"/>
              </a:rPr>
              <a:t>• Waiting times and demand pressures on university counselling services (Thorley, 2017)</a:t>
            </a:r>
          </a:p>
          <a:p>
            <a:pPr marL="0" indent="0">
              <a:lnSpc>
                <a:spcPct val="170000"/>
              </a:lnSpc>
              <a:buNone/>
            </a:pPr>
            <a:r>
              <a:rPr lang="en-US" sz="5600">
                <a:latin typeface="Arial" panose="020B0604020202020204" pitchFamily="34" charset="0"/>
                <a:cs typeface="Arial" panose="020B0604020202020204" pitchFamily="34" charset="0"/>
              </a:rPr>
              <a:t>• PHQ‑9 remains validated for young adults, with updated evidence supporting its reliability in university populations (Levis, Benedetti and Thombs, 2019)</a:t>
            </a:r>
          </a:p>
          <a:p>
            <a:pPr marL="0" indent="0">
              <a:lnSpc>
                <a:spcPct val="170000"/>
              </a:lnSpc>
              <a:buNone/>
            </a:pPr>
            <a:r>
              <a:rPr lang="en-US" sz="5600">
                <a:latin typeface="Arial" panose="020B0604020202020204" pitchFamily="34" charset="0"/>
                <a:cs typeface="Arial" panose="020B0604020202020204" pitchFamily="34" charset="0"/>
              </a:rPr>
              <a:t>• GAD‑7 updated validation for student and young‑adult mental‑health screening (Rutter and Brown, 2017)</a:t>
            </a:r>
          </a:p>
          <a:p>
            <a:pPr marL="0" indent="0">
              <a:lnSpc>
                <a:spcPct val="170000"/>
              </a:lnSpc>
              <a:buNone/>
            </a:pPr>
            <a:r>
              <a:rPr lang="en-US" sz="5600">
                <a:latin typeface="Arial" panose="020B0604020202020204" pitchFamily="34" charset="0"/>
                <a:cs typeface="Arial" panose="020B0604020202020204" pitchFamily="34" charset="0"/>
              </a:rPr>
              <a:t>Purpose of This Phase</a:t>
            </a:r>
          </a:p>
          <a:p>
            <a:pPr marL="0" indent="0">
              <a:lnSpc>
                <a:spcPct val="170000"/>
              </a:lnSpc>
              <a:buNone/>
            </a:pPr>
            <a:r>
              <a:rPr lang="en-US" sz="5600">
                <a:latin typeface="Arial" panose="020B0604020202020204" pitchFamily="34" charset="0"/>
                <a:cs typeface="Arial" panose="020B0604020202020204" pitchFamily="34" charset="0"/>
              </a:rPr>
              <a:t>• This phase identifies priority mental‑health outcomes for </a:t>
            </a:r>
            <a:r>
              <a:rPr lang="en-US" sz="5600" err="1">
                <a:latin typeface="Arial" panose="020B0604020202020204" pitchFamily="34" charset="0"/>
                <a:cs typeface="Arial" panose="020B0604020202020204" pitchFamily="34" charset="0"/>
              </a:rPr>
              <a:t>MindConnect</a:t>
            </a:r>
            <a:r>
              <a:rPr lang="en-US" sz="5600">
                <a:latin typeface="Arial" panose="020B0604020202020204" pitchFamily="34" charset="0"/>
                <a:cs typeface="Arial" panose="020B0604020202020204" pitchFamily="34" charset="0"/>
              </a:rPr>
              <a:t> Campus, ensuring the intervention targets the most urgent and measurable needs.</a:t>
            </a:r>
          </a:p>
          <a:p>
            <a:pPr marL="0" indent="0">
              <a:lnSpc>
                <a:spcPct val="170000"/>
              </a:lnSpc>
              <a:buNone/>
            </a:pPr>
            <a:r>
              <a:rPr lang="en-US" sz="5600">
                <a:latin typeface="Arial" panose="020B0604020202020204" pitchFamily="34" charset="0"/>
                <a:cs typeface="Arial" panose="020B0604020202020204" pitchFamily="34" charset="0"/>
              </a:rPr>
              <a:t>• It guides the selection of evidence‑based indicators for monitoring anxiety, depression, help‑seeking and service access.</a:t>
            </a:r>
          </a:p>
          <a:p>
            <a:pPr marL="0" indent="0">
              <a:lnSpc>
                <a:spcPct val="170000"/>
              </a:lnSpc>
              <a:buNone/>
            </a:pPr>
            <a:r>
              <a:rPr lang="en-US" sz="5600">
                <a:latin typeface="Arial" panose="020B0604020202020204" pitchFamily="34" charset="0"/>
                <a:cs typeface="Arial" panose="020B0604020202020204" pitchFamily="34" charset="0"/>
              </a:rPr>
              <a:t>• It ensures the intervention is aligned with epidemiological realities of the university population, strengthening relevance and impact.</a:t>
            </a:r>
          </a:p>
          <a:p>
            <a:pPr marL="0" indent="0">
              <a:buNone/>
            </a:pPr>
            <a:endParaRPr lang="en-GB"/>
          </a:p>
        </p:txBody>
      </p:sp>
    </p:spTree>
    <p:extLst>
      <p:ext uri="{BB962C8B-B14F-4D97-AF65-F5344CB8AC3E}">
        <p14:creationId xmlns:p14="http://schemas.microsoft.com/office/powerpoint/2010/main" val="21687281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44EF67-594E-E341-5597-A15173C3FD21}"/>
              </a:ext>
            </a:extLst>
          </p:cNvPr>
          <p:cNvSpPr>
            <a:spLocks noGrp="1"/>
          </p:cNvSpPr>
          <p:nvPr>
            <p:ph type="title"/>
          </p:nvPr>
        </p:nvSpPr>
        <p:spPr>
          <a:xfrm>
            <a:off x="0" y="1"/>
            <a:ext cx="11353800" cy="681036"/>
          </a:xfrm>
        </p:spPr>
        <p:txBody>
          <a:bodyPr>
            <a:normAutofit/>
          </a:bodyPr>
          <a:lstStyle/>
          <a:p>
            <a:r>
              <a:rPr lang="en-US" sz="2800" b="1">
                <a:solidFill>
                  <a:schemeClr val="accent6"/>
                </a:solidFill>
                <a:latin typeface="Arial" panose="020B0604020202020204" pitchFamily="34" charset="0"/>
                <a:cs typeface="Arial" panose="020B0604020202020204" pitchFamily="34" charset="0"/>
              </a:rPr>
              <a:t>Slide 24 – Phase 3: Educational &amp; Ecological Assessment</a:t>
            </a:r>
            <a:endParaRPr lang="en-GB" sz="2800" b="1">
              <a:solidFill>
                <a:schemeClr val="accent6"/>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CFDDEFC-2F7E-EFB1-5001-ACD6000596EF}"/>
              </a:ext>
            </a:extLst>
          </p:cNvPr>
          <p:cNvSpPr>
            <a:spLocks noGrp="1"/>
          </p:cNvSpPr>
          <p:nvPr>
            <p:ph idx="1"/>
          </p:nvPr>
        </p:nvSpPr>
        <p:spPr>
          <a:xfrm>
            <a:off x="157316" y="681036"/>
            <a:ext cx="6152044" cy="6176963"/>
          </a:xfrm>
        </p:spPr>
        <p:txBody>
          <a:bodyPr>
            <a:noAutofit/>
          </a:bodyPr>
          <a:lstStyle/>
          <a:p>
            <a:pPr marL="0" indent="0">
              <a:lnSpc>
                <a:spcPct val="150000"/>
              </a:lnSpc>
              <a:buNone/>
            </a:pPr>
            <a:r>
              <a:rPr lang="en-US" sz="1800" b="1">
                <a:latin typeface="Arial" panose="020B0604020202020204" pitchFamily="34" charset="0"/>
                <a:cs typeface="Arial" panose="020B0604020202020204" pitchFamily="34" charset="0"/>
              </a:rPr>
              <a:t>Predisposing Factors</a:t>
            </a:r>
          </a:p>
          <a:p>
            <a:pPr marL="0" indent="0">
              <a:lnSpc>
                <a:spcPct val="150000"/>
              </a:lnSpc>
              <a:buNone/>
            </a:pPr>
            <a:r>
              <a:rPr lang="en-US" sz="1800">
                <a:latin typeface="Arial" panose="020B0604020202020204" pitchFamily="34" charset="0"/>
                <a:cs typeface="Arial" panose="020B0604020202020204" pitchFamily="34" charset="0"/>
              </a:rPr>
              <a:t>• Mental‑health stigma, which reduces willingness to seek support (Clement et al., 2015).</a:t>
            </a:r>
          </a:p>
          <a:p>
            <a:pPr marL="0" indent="0">
              <a:lnSpc>
                <a:spcPct val="150000"/>
              </a:lnSpc>
              <a:buNone/>
            </a:pPr>
            <a:r>
              <a:rPr lang="en-US" sz="1800">
                <a:latin typeface="Arial" panose="020B0604020202020204" pitchFamily="34" charset="0"/>
                <a:cs typeface="Arial" panose="020B0604020202020204" pitchFamily="34" charset="0"/>
              </a:rPr>
              <a:t>• Low mental‑health literacy, limiting recognition of symptoms and available services (Gulliver, Griffiths and Christensen, 2017).</a:t>
            </a:r>
          </a:p>
          <a:p>
            <a:pPr marL="0" indent="0">
              <a:lnSpc>
                <a:spcPct val="150000"/>
              </a:lnSpc>
              <a:buNone/>
            </a:pPr>
            <a:r>
              <a:rPr lang="en-US" sz="1800">
                <a:latin typeface="Arial" panose="020B0604020202020204" pitchFamily="34" charset="0"/>
                <a:cs typeface="Arial" panose="020B0604020202020204" pitchFamily="34" charset="0"/>
              </a:rPr>
              <a:t>• Fear of disclosure, particularly in academic environments where students worry about judgement or consequences (Eisenberg, Lipson and Posselt, 2016).</a:t>
            </a:r>
          </a:p>
          <a:p>
            <a:pPr marL="0" indent="0">
              <a:lnSpc>
                <a:spcPct val="150000"/>
              </a:lnSpc>
              <a:buNone/>
            </a:pPr>
            <a:r>
              <a:rPr lang="en-US" sz="1800">
                <a:latin typeface="Arial" panose="020B0604020202020204" pitchFamily="34" charset="0"/>
                <a:cs typeface="Arial" panose="020B0604020202020204" pitchFamily="34" charset="0"/>
              </a:rPr>
              <a:t>Enabling Factors</a:t>
            </a:r>
          </a:p>
          <a:p>
            <a:pPr marL="0" indent="0">
              <a:lnSpc>
                <a:spcPct val="150000"/>
              </a:lnSpc>
              <a:buNone/>
            </a:pPr>
            <a:r>
              <a:rPr lang="en-US" sz="1800">
                <a:latin typeface="Arial" panose="020B0604020202020204" pitchFamily="34" charset="0"/>
                <a:cs typeface="Arial" panose="020B0604020202020204" pitchFamily="34" charset="0"/>
              </a:rPr>
              <a:t>• High smartphone access, supporting feasibility of digital mental‑health interventions (</a:t>
            </a:r>
            <a:r>
              <a:rPr lang="en-US" sz="1800" err="1">
                <a:latin typeface="Arial" panose="020B0604020202020204" pitchFamily="34" charset="0"/>
                <a:cs typeface="Arial" panose="020B0604020202020204" pitchFamily="34" charset="0"/>
              </a:rPr>
              <a:t>Poushter</a:t>
            </a:r>
            <a:r>
              <a:rPr lang="en-US" sz="1800">
                <a:latin typeface="Arial" panose="020B0604020202020204" pitchFamily="34" charset="0"/>
                <a:cs typeface="Arial" panose="020B0604020202020204" pitchFamily="34" charset="0"/>
              </a:rPr>
              <a:t>, Bishop and Chwe, 2018).</a:t>
            </a:r>
          </a:p>
          <a:p>
            <a:pPr marL="0" indent="0">
              <a:lnSpc>
                <a:spcPct val="150000"/>
              </a:lnSpc>
              <a:buNone/>
            </a:pPr>
            <a:r>
              <a:rPr lang="en-US" sz="1800">
                <a:latin typeface="Arial" panose="020B0604020202020204" pitchFamily="34" charset="0"/>
                <a:cs typeface="Arial" panose="020B0604020202020204" pitchFamily="34" charset="0"/>
              </a:rPr>
              <a:t>	</a:t>
            </a:r>
            <a:endParaRPr lang="en-GB" sz="180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0F08EE8-831E-F4D2-C614-D341622A5406}"/>
              </a:ext>
            </a:extLst>
          </p:cNvPr>
          <p:cNvSpPr txBox="1"/>
          <p:nvPr/>
        </p:nvSpPr>
        <p:spPr>
          <a:xfrm>
            <a:off x="6685936" y="681037"/>
            <a:ext cx="5506064" cy="7133235"/>
          </a:xfrm>
          <a:prstGeom prst="rect">
            <a:avLst/>
          </a:prstGeom>
          <a:noFill/>
        </p:spPr>
        <p:txBody>
          <a:bodyPr wrap="square">
            <a:spAutoFit/>
          </a:bodyPr>
          <a:lstStyle/>
          <a:p>
            <a:pPr>
              <a:lnSpc>
                <a:spcPct val="200000"/>
              </a:lnSpc>
              <a:buNone/>
            </a:pPr>
            <a:r>
              <a:rPr kumimoji="0" lang="en-US"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Campus‑wide Wi‑Fi availability, enabling continuous access to online wellbeing tools (Jisc, 2020</a:t>
            </a:r>
          </a:p>
          <a:p>
            <a:pPr>
              <a:lnSpc>
                <a:spcPct val="200000"/>
              </a:lnSpc>
              <a:buNone/>
            </a:pPr>
            <a:r>
              <a:rPr kumimoji="0" lang="en-US" sz="16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Existing institutional IT infrastructure, which supports integration of digital mental‑health platforms (Universities UK, 2021).</a:t>
            </a:r>
            <a:endParaRPr lang="en-US" sz="1600" b="1">
              <a:latin typeface="Arial" panose="020B0604020202020204" pitchFamily="34" charset="0"/>
              <a:cs typeface="Arial" panose="020B0604020202020204" pitchFamily="34" charset="0"/>
            </a:endParaRPr>
          </a:p>
          <a:p>
            <a:pPr>
              <a:lnSpc>
                <a:spcPct val="200000"/>
              </a:lnSpc>
              <a:buNone/>
            </a:pPr>
            <a:r>
              <a:rPr lang="en-US" sz="1600" b="1">
                <a:latin typeface="Arial" panose="020B0604020202020204" pitchFamily="34" charset="0"/>
                <a:cs typeface="Arial" panose="020B0604020202020204" pitchFamily="34" charset="0"/>
              </a:rPr>
              <a:t>Reinforcing Factors</a:t>
            </a:r>
          </a:p>
          <a:p>
            <a:pPr>
              <a:lnSpc>
                <a:spcPct val="200000"/>
              </a:lnSpc>
              <a:buFont typeface="Arial" panose="020B0604020202020204" pitchFamily="34" charset="0"/>
              <a:buChar char="•"/>
            </a:pPr>
            <a:r>
              <a:rPr lang="en-US" sz="1600">
                <a:latin typeface="Arial" panose="020B0604020202020204" pitchFamily="34" charset="0"/>
                <a:cs typeface="Arial" panose="020B0604020202020204" pitchFamily="34" charset="0"/>
              </a:rPr>
              <a:t>Peer norms</a:t>
            </a:r>
          </a:p>
          <a:p>
            <a:pPr>
              <a:lnSpc>
                <a:spcPct val="200000"/>
              </a:lnSpc>
              <a:buFont typeface="Arial" panose="020B0604020202020204" pitchFamily="34" charset="0"/>
              <a:buChar char="•"/>
            </a:pPr>
            <a:r>
              <a:rPr lang="en-US" sz="1600">
                <a:latin typeface="Arial" panose="020B0604020202020204" pitchFamily="34" charset="0"/>
                <a:cs typeface="Arial" panose="020B0604020202020204" pitchFamily="34" charset="0"/>
              </a:rPr>
              <a:t>Academic culture</a:t>
            </a:r>
          </a:p>
          <a:p>
            <a:pPr>
              <a:lnSpc>
                <a:spcPct val="200000"/>
              </a:lnSpc>
              <a:buFont typeface="Arial" panose="020B0604020202020204" pitchFamily="34" charset="0"/>
              <a:buChar char="•"/>
            </a:pPr>
            <a:r>
              <a:rPr lang="en-US" sz="1600">
                <a:latin typeface="Arial" panose="020B0604020202020204" pitchFamily="34" charset="0"/>
                <a:cs typeface="Arial" panose="020B0604020202020204" pitchFamily="34" charset="0"/>
              </a:rPr>
              <a:t>Staff responsiveness</a:t>
            </a:r>
          </a:p>
          <a:p>
            <a:pPr>
              <a:lnSpc>
                <a:spcPct val="200000"/>
              </a:lnSpc>
              <a:buNone/>
            </a:pPr>
            <a:r>
              <a:rPr lang="en-US" sz="1600">
                <a:latin typeface="Arial" panose="020B0604020202020204" pitchFamily="34" charset="0"/>
                <a:cs typeface="Arial" panose="020B0604020202020204" pitchFamily="34" charset="0"/>
              </a:rPr>
              <a:t>These determinants inform app design and delivery.</a:t>
            </a:r>
          </a:p>
          <a:p>
            <a:pPr>
              <a:lnSpc>
                <a:spcPct val="200000"/>
              </a:lnSpc>
              <a:buNone/>
            </a:pPr>
            <a:r>
              <a:rPr lang="nl-NL" sz="1600">
                <a:latin typeface="Arial" panose="020B0604020202020204" pitchFamily="34" charset="0"/>
                <a:cs typeface="Arial" panose="020B0604020202020204" pitchFamily="34" charset="0"/>
              </a:rPr>
              <a:t> (Stonewall, 2018; Universities UK, 2020).</a:t>
            </a:r>
          </a:p>
          <a:p>
            <a:pPr>
              <a:lnSpc>
                <a:spcPct val="150000"/>
              </a:lnSpc>
              <a:buNone/>
            </a:pPr>
            <a:endParaRPr lang="en-US" sz="2400">
              <a:latin typeface="Arial" panose="020B0604020202020204" pitchFamily="34" charset="0"/>
              <a:cs typeface="Arial" panose="020B0604020202020204" pitchFamily="34" charset="0"/>
            </a:endParaRPr>
          </a:p>
          <a:p>
            <a:pPr>
              <a:lnSpc>
                <a:spcPct val="150000"/>
              </a:lnSpc>
              <a:buNone/>
            </a:pPr>
            <a:endParaRPr lang="en-US" sz="2400">
              <a:latin typeface="Arial" panose="020B0604020202020204" pitchFamily="34" charset="0"/>
              <a:cs typeface="Arial" panose="020B0604020202020204" pitchFamily="34" charset="0"/>
            </a:endParaRPr>
          </a:p>
          <a:p>
            <a:pPr marR="0" lvl="0" algn="l" defTabSz="914400" rtl="0" eaLnBrk="1" fontAlgn="auto" latinLnBrk="0" hangingPunct="1">
              <a:lnSpc>
                <a:spcPct val="90000"/>
              </a:lnSpc>
              <a:spcBef>
                <a:spcPts val="1000"/>
              </a:spcBef>
              <a:spcAft>
                <a:spcPts val="0"/>
              </a:spcAft>
              <a:buClrTx/>
              <a:buSzTx/>
              <a:tabLst/>
              <a:defRPr/>
            </a:pPr>
            <a:r>
              <a:rPr kumimoji="0" lang="en-GB" sz="2800" b="0" i="0" u="none" strike="noStrike" kern="1200" cap="none" spc="0" normalizeH="0" baseline="0" noProof="0">
                <a:ln>
                  <a:noFill/>
                </a:ln>
                <a:solidFill>
                  <a:prstClr val="black"/>
                </a:solidFill>
                <a:effectLst/>
                <a:uLnTx/>
                <a:uFillTx/>
                <a:latin typeface="Aptos" panose="02110004020202020204"/>
                <a:ea typeface="+mn-ea"/>
                <a:cs typeface="+mn-cs"/>
              </a:rPr>
              <a:t>              </a:t>
            </a:r>
            <a:endParaRPr lang="en-US" sz="24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592413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1DED41-9231-09CE-87C6-056A0F64B56F}"/>
              </a:ext>
            </a:extLst>
          </p:cNvPr>
          <p:cNvSpPr>
            <a:spLocks noGrp="1"/>
          </p:cNvSpPr>
          <p:nvPr>
            <p:ph type="title"/>
          </p:nvPr>
        </p:nvSpPr>
        <p:spPr>
          <a:xfrm>
            <a:off x="0" y="0"/>
            <a:ext cx="12191997" cy="894735"/>
          </a:xfrm>
        </p:spPr>
        <p:txBody>
          <a:bodyPr anchor="ctr">
            <a:normAutofit/>
          </a:bodyPr>
          <a:lstStyle/>
          <a:p>
            <a:r>
              <a:rPr lang="en-US" sz="2800" b="1">
                <a:solidFill>
                  <a:schemeClr val="accent6"/>
                </a:solidFill>
                <a:latin typeface="Arial" panose="020B0604020202020204" pitchFamily="34" charset="0"/>
                <a:cs typeface="Arial" panose="020B0604020202020204" pitchFamily="34" charset="0"/>
              </a:rPr>
              <a:t>Slide 25 – Phase 4: Administrative &amp; Policy Assessment</a:t>
            </a:r>
            <a:endParaRPr lang="en-GB" sz="2800" b="1">
              <a:solidFill>
                <a:schemeClr val="accent6"/>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29788DB3-DE66-3F31-4743-AE0A1130810D}"/>
              </a:ext>
            </a:extLst>
          </p:cNvPr>
          <p:cNvSpPr>
            <a:spLocks noGrp="1"/>
          </p:cNvSpPr>
          <p:nvPr>
            <p:ph idx="1"/>
          </p:nvPr>
        </p:nvSpPr>
        <p:spPr>
          <a:xfrm>
            <a:off x="216310" y="894736"/>
            <a:ext cx="6253316" cy="5461614"/>
          </a:xfrm>
        </p:spPr>
        <p:txBody>
          <a:bodyPr anchor="ctr">
            <a:normAutofit/>
          </a:bodyPr>
          <a:lstStyle/>
          <a:p>
            <a:pPr>
              <a:lnSpc>
                <a:spcPct val="150000"/>
              </a:lnSpc>
              <a:buNone/>
            </a:pPr>
            <a:r>
              <a:rPr lang="en-US" sz="2000">
                <a:latin typeface="Arial" panose="020B0604020202020204" pitchFamily="34" charset="0"/>
                <a:cs typeface="Arial" panose="020B0604020202020204" pitchFamily="34" charset="0"/>
              </a:rPr>
              <a:t>Assessing organisational readiness:</a:t>
            </a:r>
          </a:p>
          <a:p>
            <a:pPr>
              <a:lnSpc>
                <a:spcPct val="150000"/>
              </a:lnSpc>
              <a:buFont typeface="Arial" panose="020B0604020202020204" pitchFamily="34" charset="0"/>
              <a:buChar char="•"/>
            </a:pPr>
            <a:r>
              <a:rPr lang="en-US" sz="2000">
                <a:latin typeface="Arial" panose="020B0604020202020204" pitchFamily="34" charset="0"/>
                <a:cs typeface="Arial" panose="020B0604020202020204" pitchFamily="34" charset="0"/>
              </a:rPr>
              <a:t>University IT capacity</a:t>
            </a:r>
          </a:p>
          <a:p>
            <a:pPr>
              <a:lnSpc>
                <a:spcPct val="150000"/>
              </a:lnSpc>
              <a:buFont typeface="Arial" panose="020B0604020202020204" pitchFamily="34" charset="0"/>
              <a:buChar char="•"/>
            </a:pPr>
            <a:r>
              <a:rPr lang="en-US" sz="2000">
                <a:latin typeface="Arial" panose="020B0604020202020204" pitchFamily="34" charset="0"/>
                <a:cs typeface="Arial" panose="020B0604020202020204" pitchFamily="34" charset="0"/>
              </a:rPr>
              <a:t>Budget allocation</a:t>
            </a:r>
          </a:p>
          <a:p>
            <a:pPr>
              <a:lnSpc>
                <a:spcPct val="150000"/>
              </a:lnSpc>
              <a:buFont typeface="Arial" panose="020B0604020202020204" pitchFamily="34" charset="0"/>
              <a:buChar char="•"/>
            </a:pPr>
            <a:r>
              <a:rPr lang="en-US" sz="2000">
                <a:latin typeface="Arial" panose="020B0604020202020204" pitchFamily="34" charset="0"/>
                <a:cs typeface="Arial" panose="020B0604020202020204" pitchFamily="34" charset="0"/>
              </a:rPr>
              <a:t>Staff training</a:t>
            </a:r>
          </a:p>
          <a:p>
            <a:pPr>
              <a:lnSpc>
                <a:spcPct val="150000"/>
              </a:lnSpc>
              <a:buFont typeface="Arial" panose="020B0604020202020204" pitchFamily="34" charset="0"/>
              <a:buChar char="•"/>
            </a:pPr>
            <a:r>
              <a:rPr lang="en-US" sz="2000">
                <a:latin typeface="Arial" panose="020B0604020202020204" pitchFamily="34" charset="0"/>
                <a:cs typeface="Arial" panose="020B0604020202020204" pitchFamily="34" charset="0"/>
              </a:rPr>
              <a:t>Data protection compliance</a:t>
            </a:r>
          </a:p>
          <a:p>
            <a:pPr>
              <a:lnSpc>
                <a:spcPct val="150000"/>
              </a:lnSpc>
              <a:buNone/>
            </a:pPr>
            <a:r>
              <a:rPr lang="en-US" sz="2000">
                <a:latin typeface="Arial" panose="020B0604020202020204" pitchFamily="34" charset="0"/>
                <a:cs typeface="Arial" panose="020B0604020202020204" pitchFamily="34" charset="0"/>
              </a:rPr>
              <a:t>Legal compliance with:</a:t>
            </a:r>
            <a:br>
              <a:rPr lang="en-US" sz="2000">
                <a:latin typeface="Arial" panose="020B0604020202020204" pitchFamily="34" charset="0"/>
                <a:cs typeface="Arial" panose="020B0604020202020204" pitchFamily="34" charset="0"/>
              </a:rPr>
            </a:br>
            <a:r>
              <a:rPr lang="en-US" sz="2000">
                <a:latin typeface="Arial" panose="020B0604020202020204" pitchFamily="34" charset="0"/>
                <a:cs typeface="Arial" panose="020B0604020202020204" pitchFamily="34" charset="0"/>
              </a:rPr>
              <a:t>General Data Protection Regulation</a:t>
            </a:r>
          </a:p>
          <a:p>
            <a:pPr>
              <a:lnSpc>
                <a:spcPct val="150000"/>
              </a:lnSpc>
              <a:buNone/>
            </a:pPr>
            <a:r>
              <a:rPr lang="en-US" sz="2000">
                <a:latin typeface="Arial" panose="020B0604020202020204" pitchFamily="34" charset="0"/>
                <a:cs typeface="Arial" panose="020B0604020202020204" pitchFamily="34" charset="0"/>
              </a:rPr>
              <a:t>Ensures feasibility and sustainability.</a:t>
            </a:r>
          </a:p>
          <a:p>
            <a:pPr>
              <a:lnSpc>
                <a:spcPct val="150000"/>
              </a:lnSpc>
              <a:buNone/>
            </a:pPr>
            <a:r>
              <a:rPr kumimoji="0" lang="en-US" sz="20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(Gulliver, 2010)</a:t>
            </a:r>
            <a:endParaRPr lang="en-US" sz="2000">
              <a:latin typeface="Arial" panose="020B0604020202020204" pitchFamily="34" charset="0"/>
              <a:cs typeface="Arial" panose="020B0604020202020204" pitchFamily="34" charset="0"/>
            </a:endParaRPr>
          </a:p>
          <a:p>
            <a:pPr marL="0" indent="0">
              <a:buNone/>
            </a:pPr>
            <a:endParaRPr lang="en-GB" sz="2000"/>
          </a:p>
        </p:txBody>
      </p:sp>
      <p:pic>
        <p:nvPicPr>
          <p:cNvPr id="5" name="Picture 4" descr="Pen placed on top of a signature line">
            <a:extLst>
              <a:ext uri="{FF2B5EF4-FFF2-40B4-BE49-F238E27FC236}">
                <a16:creationId xmlns:a16="http://schemas.microsoft.com/office/drawing/2014/main" id="{28AB4D1F-A24C-D997-0402-FE815720E706}"/>
              </a:ext>
            </a:extLst>
          </p:cNvPr>
          <p:cNvPicPr>
            <a:picLocks noChangeAspect="1"/>
          </p:cNvPicPr>
          <p:nvPr/>
        </p:nvPicPr>
        <p:blipFill>
          <a:blip r:embed="rId2"/>
          <a:srcRect l="40601" r="-2" b="-2"/>
          <a:stretch>
            <a:fillRect/>
          </a:stretch>
        </p:blipFill>
        <p:spPr>
          <a:xfrm>
            <a:off x="6929889" y="707924"/>
            <a:ext cx="5415530" cy="5461614"/>
          </a:xfrm>
          <a:prstGeom prst="rect">
            <a:avLst/>
          </a:prstGeom>
        </p:spPr>
      </p:pic>
      <p:sp>
        <p:nvSpPr>
          <p:cNvPr id="6" name="TextBox 5">
            <a:extLst>
              <a:ext uri="{FF2B5EF4-FFF2-40B4-BE49-F238E27FC236}">
                <a16:creationId xmlns:a16="http://schemas.microsoft.com/office/drawing/2014/main" id="{4BFC7136-85E8-7F8C-DD05-CB167D7AD9E2}"/>
              </a:ext>
            </a:extLst>
          </p:cNvPr>
          <p:cNvSpPr txBox="1"/>
          <p:nvPr/>
        </p:nvSpPr>
        <p:spPr>
          <a:xfrm>
            <a:off x="7199671" y="6304003"/>
            <a:ext cx="4992326" cy="369332"/>
          </a:xfrm>
          <a:prstGeom prst="rect">
            <a:avLst/>
          </a:prstGeom>
          <a:noFill/>
        </p:spPr>
        <p:txBody>
          <a:bodyPr wrap="square">
            <a:spAutoFit/>
          </a:bodyPr>
          <a:lstStyle/>
          <a:p>
            <a:r>
              <a:rPr lang="en-GB"/>
              <a:t>(NHS England, 2023)</a:t>
            </a:r>
          </a:p>
        </p:txBody>
      </p:sp>
    </p:spTree>
    <p:extLst>
      <p:ext uri="{BB962C8B-B14F-4D97-AF65-F5344CB8AC3E}">
        <p14:creationId xmlns:p14="http://schemas.microsoft.com/office/powerpoint/2010/main" val="40417332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7BB3A-65F2-CB1C-2E78-60A667DF02D9}"/>
              </a:ext>
            </a:extLst>
          </p:cNvPr>
          <p:cNvSpPr>
            <a:spLocks noGrp="1"/>
          </p:cNvSpPr>
          <p:nvPr>
            <p:ph type="title"/>
          </p:nvPr>
        </p:nvSpPr>
        <p:spPr>
          <a:xfrm>
            <a:off x="98323" y="1"/>
            <a:ext cx="12093677" cy="1179870"/>
          </a:xfrm>
        </p:spPr>
        <p:txBody>
          <a:bodyPr>
            <a:normAutofit/>
          </a:bodyPr>
          <a:lstStyle/>
          <a:p>
            <a:r>
              <a:rPr lang="en-GB" sz="2800" b="1">
                <a:solidFill>
                  <a:schemeClr val="accent6"/>
                </a:solidFill>
                <a:latin typeface="Arial" panose="020B0604020202020204" pitchFamily="34" charset="0"/>
                <a:cs typeface="Arial" panose="020B0604020202020204" pitchFamily="34" charset="0"/>
              </a:rPr>
              <a:t>Slide 26 -  PROCEED PHASE – IMPLEMENTATION</a:t>
            </a:r>
          </a:p>
        </p:txBody>
      </p:sp>
      <p:graphicFrame>
        <p:nvGraphicFramePr>
          <p:cNvPr id="9" name="Content Placeholder 2">
            <a:extLst>
              <a:ext uri="{FF2B5EF4-FFF2-40B4-BE49-F238E27FC236}">
                <a16:creationId xmlns:a16="http://schemas.microsoft.com/office/drawing/2014/main" id="{B95399B8-A7AD-D9A2-B56B-B7BEA22F8138}"/>
              </a:ext>
            </a:extLst>
          </p:cNvPr>
          <p:cNvGraphicFramePr>
            <a:graphicFrameLocks noGrp="1"/>
          </p:cNvGraphicFramePr>
          <p:nvPr>
            <p:ph idx="1"/>
          </p:nvPr>
        </p:nvGraphicFramePr>
        <p:xfrm>
          <a:off x="0" y="855406"/>
          <a:ext cx="5771535" cy="60025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a:extLst>
              <a:ext uri="{FF2B5EF4-FFF2-40B4-BE49-F238E27FC236}">
                <a16:creationId xmlns:a16="http://schemas.microsoft.com/office/drawing/2014/main" id="{19CDF63D-CD54-C0E1-9FCE-B0A3FF2B6CC7}"/>
              </a:ext>
            </a:extLst>
          </p:cNvPr>
          <p:cNvSpPr txBox="1"/>
          <p:nvPr/>
        </p:nvSpPr>
        <p:spPr>
          <a:xfrm>
            <a:off x="6420467" y="1445342"/>
            <a:ext cx="4984952" cy="5009833"/>
          </a:xfrm>
          <a:prstGeom prst="rect">
            <a:avLst/>
          </a:prstGeom>
          <a:noFill/>
        </p:spPr>
        <p:txBody>
          <a:bodyPr wrap="square">
            <a:spAutoFit/>
          </a:bodyPr>
          <a:lstStyle/>
          <a:p>
            <a:pPr>
              <a:lnSpc>
                <a:spcPct val="150000"/>
              </a:lnSpc>
            </a:pPr>
            <a:r>
              <a:rPr lang="en-US" sz="2400">
                <a:latin typeface="Arial" panose="020B0604020202020204" pitchFamily="34" charset="0"/>
                <a:cs typeface="Arial" panose="020B0604020202020204" pitchFamily="34" charset="0"/>
              </a:rPr>
              <a:t>Promotion strategies:</a:t>
            </a:r>
          </a:p>
          <a:p>
            <a:pPr marL="342900" indent="-342900">
              <a:lnSpc>
                <a:spcPct val="150000"/>
              </a:lnSpc>
              <a:buFont typeface="Arial" panose="020B0604020202020204" pitchFamily="34" charset="0"/>
              <a:buChar char="•"/>
            </a:pPr>
            <a:r>
              <a:rPr lang="en-US" sz="2400">
                <a:latin typeface="Arial" panose="020B0604020202020204" pitchFamily="34" charset="0"/>
                <a:cs typeface="Arial" panose="020B0604020202020204" pitchFamily="34" charset="0"/>
              </a:rPr>
              <a:t>Induction sessions</a:t>
            </a:r>
          </a:p>
          <a:p>
            <a:pPr marL="342900" indent="-342900">
              <a:lnSpc>
                <a:spcPct val="150000"/>
              </a:lnSpc>
              <a:buFont typeface="Arial" panose="020B0604020202020204" pitchFamily="34" charset="0"/>
              <a:buChar char="•"/>
            </a:pPr>
            <a:r>
              <a:rPr lang="en-US" sz="2400">
                <a:latin typeface="Arial" panose="020B0604020202020204" pitchFamily="34" charset="0"/>
                <a:cs typeface="Arial" panose="020B0604020202020204" pitchFamily="34" charset="0"/>
              </a:rPr>
              <a:t>Student union collaboration</a:t>
            </a:r>
          </a:p>
          <a:p>
            <a:pPr marL="342900" indent="-342900">
              <a:lnSpc>
                <a:spcPct val="150000"/>
              </a:lnSpc>
              <a:buFont typeface="Arial" panose="020B0604020202020204" pitchFamily="34" charset="0"/>
              <a:buChar char="•"/>
            </a:pPr>
            <a:r>
              <a:rPr lang="en-US" sz="2400">
                <a:latin typeface="Arial" panose="020B0604020202020204" pitchFamily="34" charset="0"/>
                <a:cs typeface="Arial" panose="020B0604020202020204" pitchFamily="34" charset="0"/>
              </a:rPr>
              <a:t>Email and digital campaigns</a:t>
            </a:r>
          </a:p>
          <a:p>
            <a:pPr>
              <a:lnSpc>
                <a:spcPct val="150000"/>
              </a:lnSpc>
            </a:pPr>
            <a:r>
              <a:rPr lang="en-US" sz="2400">
                <a:latin typeface="Arial" panose="020B0604020202020204" pitchFamily="34" charset="0"/>
                <a:cs typeface="Arial" panose="020B0604020202020204" pitchFamily="34" charset="0"/>
              </a:rPr>
              <a:t>Integration with existing counselling services. </a:t>
            </a:r>
          </a:p>
          <a:p>
            <a:pPr>
              <a:lnSpc>
                <a:spcPct val="150000"/>
              </a:lnSpc>
            </a:pPr>
            <a:endParaRPr lang="en-US" sz="2400">
              <a:latin typeface="Arial" panose="020B0604020202020204" pitchFamily="34" charset="0"/>
              <a:cs typeface="Arial" panose="020B0604020202020204" pitchFamily="34" charset="0"/>
            </a:endParaRPr>
          </a:p>
          <a:p>
            <a:pPr>
              <a:lnSpc>
                <a:spcPct val="150000"/>
              </a:lnSpc>
            </a:pPr>
            <a:endParaRPr lang="en-US" sz="2400">
              <a:latin typeface="Arial" panose="020B0604020202020204" pitchFamily="34" charset="0"/>
              <a:cs typeface="Arial" panose="020B0604020202020204" pitchFamily="34" charset="0"/>
            </a:endParaRPr>
          </a:p>
          <a:p>
            <a:pPr>
              <a:lnSpc>
                <a:spcPct val="150000"/>
              </a:lnSpc>
            </a:pPr>
            <a:r>
              <a:rPr lang="en-US" sz="2400">
                <a:latin typeface="Arial" panose="020B0604020202020204" pitchFamily="34" charset="0"/>
                <a:cs typeface="Arial" panose="020B0604020202020204" pitchFamily="34" charset="0"/>
              </a:rPr>
              <a:t>                  (NHS England, 2023)</a:t>
            </a:r>
          </a:p>
        </p:txBody>
      </p:sp>
    </p:spTree>
    <p:extLst>
      <p:ext uri="{BB962C8B-B14F-4D97-AF65-F5344CB8AC3E}">
        <p14:creationId xmlns:p14="http://schemas.microsoft.com/office/powerpoint/2010/main" val="32990267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CC538A-FA4B-13FB-C3A3-08D09AA257AB}"/>
              </a:ext>
            </a:extLst>
          </p:cNvPr>
          <p:cNvSpPr>
            <a:spLocks noGrp="1"/>
          </p:cNvSpPr>
          <p:nvPr>
            <p:ph type="title"/>
          </p:nvPr>
        </p:nvSpPr>
        <p:spPr>
          <a:xfrm>
            <a:off x="838200" y="365125"/>
            <a:ext cx="10515600" cy="508635"/>
          </a:xfrm>
        </p:spPr>
        <p:txBody>
          <a:bodyPr>
            <a:normAutofit fontScale="90000"/>
          </a:bodyPr>
          <a:lstStyle/>
          <a:p>
            <a:r>
              <a:rPr kumimoji="0" lang="en-US" sz="4800" b="1" i="0" u="none" strike="noStrike" kern="1200" cap="none" spc="0" normalizeH="0" baseline="0" noProof="0">
                <a:ln>
                  <a:noFill/>
                </a:ln>
                <a:solidFill>
                  <a:srgbClr val="4EA72E"/>
                </a:solidFill>
                <a:effectLst/>
                <a:uLnTx/>
                <a:uFillTx/>
                <a:latin typeface="Aptos Display" panose="02110004020202020204"/>
                <a:ea typeface="+mj-ea"/>
                <a:cs typeface="+mj-cs"/>
              </a:rPr>
              <a:t>Slide 27 – Phase 6: Process Evaluation</a:t>
            </a:r>
            <a:endParaRPr lang="en-GB"/>
          </a:p>
        </p:txBody>
      </p:sp>
      <p:graphicFrame>
        <p:nvGraphicFramePr>
          <p:cNvPr id="6" name="Content Placeholder 2">
            <a:extLst>
              <a:ext uri="{FF2B5EF4-FFF2-40B4-BE49-F238E27FC236}">
                <a16:creationId xmlns:a16="http://schemas.microsoft.com/office/drawing/2014/main" id="{85F81637-E738-7A7C-7BF1-5AC0E0DA5FBB}"/>
              </a:ext>
            </a:extLst>
          </p:cNvPr>
          <p:cNvGraphicFramePr>
            <a:graphicFrameLocks noGrp="1"/>
          </p:cNvGraphicFramePr>
          <p:nvPr>
            <p:ph idx="1"/>
            <p:extLst>
              <p:ext uri="{D42A27DB-BD31-4B8C-83A1-F6EECF244321}">
                <p14:modId xmlns:p14="http://schemas.microsoft.com/office/powerpoint/2010/main" val="336943138"/>
              </p:ext>
            </p:extLst>
          </p:nvPr>
        </p:nvGraphicFramePr>
        <p:xfrm>
          <a:off x="175591" y="873760"/>
          <a:ext cx="11353800" cy="59842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653860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9C0B5B-F479-CAAB-ACAF-1A39BE23E5B9}"/>
              </a:ext>
            </a:extLst>
          </p:cNvPr>
          <p:cNvSpPr>
            <a:spLocks noGrp="1"/>
          </p:cNvSpPr>
          <p:nvPr>
            <p:ph type="title"/>
          </p:nvPr>
        </p:nvSpPr>
        <p:spPr>
          <a:xfrm>
            <a:off x="108155" y="167148"/>
            <a:ext cx="11245645" cy="825910"/>
          </a:xfrm>
        </p:spPr>
        <p:txBody>
          <a:bodyPr>
            <a:normAutofit/>
          </a:bodyPr>
          <a:lstStyle/>
          <a:p>
            <a:r>
              <a:rPr lang="en-US" sz="2800" b="1">
                <a:solidFill>
                  <a:schemeClr val="accent6"/>
                </a:solidFill>
                <a:latin typeface="Arial" panose="020B0604020202020204" pitchFamily="34" charset="0"/>
                <a:cs typeface="Arial" panose="020B0604020202020204" pitchFamily="34" charset="0"/>
              </a:rPr>
              <a:t>Slide 28 – Phase 7: Impact Evaluation</a:t>
            </a:r>
            <a:endParaRPr lang="en-GB" sz="2800" b="1">
              <a:solidFill>
                <a:schemeClr val="accent6"/>
              </a:solidFill>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24825FB3-E6A2-E8C6-54F9-7B880DF2548B}"/>
              </a:ext>
            </a:extLst>
          </p:cNvPr>
          <p:cNvSpPr>
            <a:spLocks noGrp="1"/>
          </p:cNvSpPr>
          <p:nvPr>
            <p:ph idx="1"/>
          </p:nvPr>
        </p:nvSpPr>
        <p:spPr>
          <a:xfrm>
            <a:off x="108155" y="993058"/>
            <a:ext cx="11245645" cy="5183905"/>
          </a:xfrm>
        </p:spPr>
        <p:txBody>
          <a:bodyPr>
            <a:normAutofit lnSpcReduction="10000"/>
          </a:bodyPr>
          <a:lstStyle/>
          <a:p>
            <a:pPr>
              <a:lnSpc>
                <a:spcPct val="150000"/>
              </a:lnSpc>
            </a:pPr>
            <a:r>
              <a:rPr lang="en-US" sz="2000">
                <a:latin typeface="Arial" panose="020B0604020202020204" pitchFamily="34" charset="0"/>
                <a:cs typeface="Arial" panose="020B0604020202020204" pitchFamily="34" charset="0"/>
              </a:rPr>
              <a:t>Pre‑ and post‑intervention PHQ‑9 scores will be used to assess changes in depressive symptoms, supported by updated validation evidence demonstrating strong reliability in young adult populations (Levis, Benedetti and Thombs, 2019).</a:t>
            </a:r>
          </a:p>
          <a:p>
            <a:pPr marL="0" indent="0">
              <a:lnSpc>
                <a:spcPct val="150000"/>
              </a:lnSpc>
              <a:buNone/>
            </a:pPr>
            <a:r>
              <a:rPr lang="en-US" sz="2000">
                <a:latin typeface="Arial" panose="020B0604020202020204" pitchFamily="34" charset="0"/>
                <a:cs typeface="Arial" panose="020B0604020202020204" pitchFamily="34" charset="0"/>
              </a:rPr>
              <a:t>• Pre‑ and post‑intervention GAD‑7 scores will measure changes in anxiety levels, using contemporary validation research confirming its accuracy for university‑aged groups (Rutter and Brown, 2017).</a:t>
            </a:r>
          </a:p>
          <a:p>
            <a:pPr marL="0" indent="0">
              <a:lnSpc>
                <a:spcPct val="150000"/>
              </a:lnSpc>
              <a:buNone/>
            </a:pPr>
            <a:r>
              <a:rPr lang="en-US" sz="2000">
                <a:latin typeface="Arial" panose="020B0604020202020204" pitchFamily="34" charset="0"/>
                <a:cs typeface="Arial" panose="020B0604020202020204" pitchFamily="34" charset="0"/>
              </a:rPr>
              <a:t>• Increased help‑seeking behaviour will be monitored as a key short‑term behavioural outcome, reflecting evidence that digital mental‑health interventions can improve willingness to seek support (Rickwood et al., 2015).</a:t>
            </a:r>
          </a:p>
          <a:p>
            <a:pPr marL="0" indent="0">
              <a:lnSpc>
                <a:spcPct val="150000"/>
              </a:lnSpc>
              <a:buNone/>
            </a:pPr>
            <a:r>
              <a:rPr lang="en-US" sz="2000">
                <a:latin typeface="Arial" panose="020B0604020202020204" pitchFamily="34" charset="0"/>
                <a:cs typeface="Arial" panose="020B0604020202020204" pitchFamily="34" charset="0"/>
              </a:rPr>
              <a:t>• This phase evaluates immediate psychological improvements, aligning with modern digital‑health evaluation guidance </a:t>
            </a:r>
            <a:r>
              <a:rPr lang="en-US" sz="2000" err="1">
                <a:latin typeface="Arial" panose="020B0604020202020204" pitchFamily="34" charset="0"/>
                <a:cs typeface="Arial" panose="020B0604020202020204" pitchFamily="34" charset="0"/>
              </a:rPr>
              <a:t>emphasising</a:t>
            </a:r>
            <a:r>
              <a:rPr lang="en-US" sz="2000">
                <a:latin typeface="Arial" panose="020B0604020202020204" pitchFamily="34" charset="0"/>
                <a:cs typeface="Arial" panose="020B0604020202020204" pitchFamily="34" charset="0"/>
              </a:rPr>
              <a:t> short‑term impact measurement (Moore et al., 2015).</a:t>
            </a:r>
            <a:endParaRPr lang="en-GB" sz="20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782695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C6973-8A01-A5D2-9FFC-5F16118BEADD}"/>
              </a:ext>
            </a:extLst>
          </p:cNvPr>
          <p:cNvSpPr>
            <a:spLocks noGrp="1"/>
          </p:cNvSpPr>
          <p:nvPr>
            <p:ph type="title"/>
          </p:nvPr>
        </p:nvSpPr>
        <p:spPr>
          <a:xfrm>
            <a:off x="0" y="1"/>
            <a:ext cx="12192000" cy="894734"/>
          </a:xfrm>
        </p:spPr>
        <p:txBody>
          <a:bodyPr>
            <a:normAutofit/>
          </a:bodyPr>
          <a:lstStyle/>
          <a:p>
            <a:r>
              <a:rPr lang="en-US" sz="2800" b="1">
                <a:solidFill>
                  <a:schemeClr val="accent6"/>
                </a:solidFill>
                <a:latin typeface="Arial" panose="020B0604020202020204" pitchFamily="34" charset="0"/>
                <a:cs typeface="Arial" panose="020B0604020202020204" pitchFamily="34" charset="0"/>
              </a:rPr>
              <a:t>Slide 29 – Phase 8: Outcome Evaluation</a:t>
            </a:r>
            <a:endParaRPr lang="en-GB" sz="2800" b="1">
              <a:solidFill>
                <a:schemeClr val="accent6"/>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ED77DED-A022-2CF8-2A4E-3DD5FDD675B8}"/>
              </a:ext>
            </a:extLst>
          </p:cNvPr>
          <p:cNvSpPr>
            <a:spLocks noGrp="1"/>
          </p:cNvSpPr>
          <p:nvPr>
            <p:ph idx="1"/>
          </p:nvPr>
        </p:nvSpPr>
        <p:spPr>
          <a:xfrm>
            <a:off x="117987" y="894735"/>
            <a:ext cx="5134733" cy="5730060"/>
          </a:xfrm>
        </p:spPr>
        <p:txBody>
          <a:bodyPr>
            <a:normAutofit lnSpcReduction="10000"/>
          </a:bodyPr>
          <a:lstStyle/>
          <a:p>
            <a:pPr marL="0" indent="0">
              <a:lnSpc>
                <a:spcPct val="150000"/>
              </a:lnSpc>
              <a:buNone/>
            </a:pPr>
            <a:r>
              <a:rPr lang="en-US" sz="1600">
                <a:latin typeface="Arial" panose="020B0604020202020204" pitchFamily="34" charset="0"/>
                <a:cs typeface="Arial" panose="020B0604020202020204" pitchFamily="34" charset="0"/>
              </a:rPr>
              <a:t>• Long‑term institutional outcomes include reduced counselling waiting times, reflecting evidence that digital mental‑health interventions can decrease service pressure over time (Thorley, 2017).</a:t>
            </a:r>
          </a:p>
          <a:p>
            <a:pPr marL="0" indent="0">
              <a:lnSpc>
                <a:spcPct val="150000"/>
              </a:lnSpc>
              <a:buNone/>
            </a:pPr>
            <a:r>
              <a:rPr lang="en-US" sz="1600">
                <a:latin typeface="Arial" panose="020B0604020202020204" pitchFamily="34" charset="0"/>
                <a:cs typeface="Arial" panose="020B0604020202020204" pitchFamily="34" charset="0"/>
              </a:rPr>
              <a:t>• Improved student retention rates are expected, as mental‑health support is strongly associated with academic persistence and reduced dropout (Auerbach et al., 2018).</a:t>
            </a:r>
          </a:p>
          <a:p>
            <a:pPr marL="0" indent="0">
              <a:lnSpc>
                <a:spcPct val="150000"/>
              </a:lnSpc>
              <a:buNone/>
            </a:pPr>
            <a:r>
              <a:rPr lang="en-US" sz="1600">
                <a:latin typeface="Arial" panose="020B0604020202020204" pitchFamily="34" charset="0"/>
                <a:cs typeface="Arial" panose="020B0604020202020204" pitchFamily="34" charset="0"/>
              </a:rPr>
              <a:t>• Reduced crisis interventions may occur as early‑access digital tools help students manage symptoms before escalation (</a:t>
            </a:r>
            <a:r>
              <a:rPr lang="en-US" sz="1600" err="1">
                <a:latin typeface="Arial" panose="020B0604020202020204" pitchFamily="34" charset="0"/>
                <a:cs typeface="Arial" panose="020B0604020202020204" pitchFamily="34" charset="0"/>
              </a:rPr>
              <a:t>Bruffaerts</a:t>
            </a:r>
            <a:r>
              <a:rPr lang="en-US" sz="1600">
                <a:latin typeface="Arial" panose="020B0604020202020204" pitchFamily="34" charset="0"/>
                <a:cs typeface="Arial" panose="020B0604020202020204" pitchFamily="34" charset="0"/>
              </a:rPr>
              <a:t> et al., 2018).</a:t>
            </a:r>
          </a:p>
          <a:p>
            <a:pPr marL="0" indent="0">
              <a:lnSpc>
                <a:spcPct val="150000"/>
              </a:lnSpc>
              <a:buNone/>
            </a:pPr>
            <a:r>
              <a:rPr lang="en-US" sz="1600">
                <a:latin typeface="Arial" panose="020B0604020202020204" pitchFamily="34" charset="0"/>
                <a:cs typeface="Arial" panose="020B0604020202020204" pitchFamily="34" charset="0"/>
              </a:rPr>
              <a:t>• These outcomes collectively demonstrate long‑term public‑health impact by improving wellbeing, academic continuity and institutional capacity (Universities UK, 2021).</a:t>
            </a:r>
            <a:endParaRPr lang="en-GB" sz="1600">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BB1A140D-F5DB-4448-C871-CD387F4A5025}"/>
              </a:ext>
            </a:extLst>
          </p:cNvPr>
          <p:cNvPicPr>
            <a:picLocks noChangeAspect="1"/>
          </p:cNvPicPr>
          <p:nvPr/>
        </p:nvPicPr>
        <p:blipFill>
          <a:blip r:embed="rId2"/>
          <a:stretch>
            <a:fillRect/>
          </a:stretch>
        </p:blipFill>
        <p:spPr>
          <a:xfrm>
            <a:off x="5567680" y="894735"/>
            <a:ext cx="6506332" cy="5282228"/>
          </a:xfrm>
          <a:prstGeom prst="rect">
            <a:avLst/>
          </a:prstGeom>
        </p:spPr>
      </p:pic>
      <p:sp>
        <p:nvSpPr>
          <p:cNvPr id="5" name="TextBox 4">
            <a:extLst>
              <a:ext uri="{FF2B5EF4-FFF2-40B4-BE49-F238E27FC236}">
                <a16:creationId xmlns:a16="http://schemas.microsoft.com/office/drawing/2014/main" id="{165D15EF-DCE7-AC41-7FA0-4384F2D64134}"/>
              </a:ext>
            </a:extLst>
          </p:cNvPr>
          <p:cNvSpPr txBox="1"/>
          <p:nvPr/>
        </p:nvSpPr>
        <p:spPr>
          <a:xfrm>
            <a:off x="9881418" y="6255463"/>
            <a:ext cx="2192593" cy="369332"/>
          </a:xfrm>
          <a:prstGeom prst="rect">
            <a:avLst/>
          </a:prstGeom>
          <a:noFill/>
        </p:spPr>
        <p:txBody>
          <a:bodyPr wrap="square">
            <a:spAutoFit/>
          </a:bodyPr>
          <a:lstStyle/>
          <a:p>
            <a:r>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t>(Kim, 2022) </a:t>
            </a:r>
            <a:endParaRPr lang="en-GB"/>
          </a:p>
        </p:txBody>
      </p:sp>
    </p:spTree>
    <p:extLst>
      <p:ext uri="{BB962C8B-B14F-4D97-AF65-F5344CB8AC3E}">
        <p14:creationId xmlns:p14="http://schemas.microsoft.com/office/powerpoint/2010/main" val="19182143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07F139-0831-F726-0170-9AE95FA783CD}"/>
              </a:ext>
            </a:extLst>
          </p:cNvPr>
          <p:cNvSpPr>
            <a:spLocks noGrp="1"/>
          </p:cNvSpPr>
          <p:nvPr>
            <p:ph type="title"/>
          </p:nvPr>
        </p:nvSpPr>
        <p:spPr>
          <a:xfrm>
            <a:off x="0" y="1"/>
            <a:ext cx="12192000" cy="763674"/>
          </a:xfrm>
        </p:spPr>
        <p:txBody>
          <a:bodyPr>
            <a:normAutofit/>
          </a:bodyPr>
          <a:lstStyle/>
          <a:p>
            <a:r>
              <a:rPr lang="en-US" sz="2800" b="1">
                <a:solidFill>
                  <a:schemeClr val="accent6"/>
                </a:solidFill>
                <a:latin typeface="Arial" panose="020B0604020202020204" pitchFamily="34" charset="0"/>
                <a:cs typeface="Arial" panose="020B0604020202020204" pitchFamily="34" charset="0"/>
              </a:rPr>
              <a:t>Slide 30 – Critical Appraisal of PRECEDE–PROCEED</a:t>
            </a:r>
            <a:endParaRPr lang="en-GB" sz="2800" b="1">
              <a:solidFill>
                <a:schemeClr val="accent6"/>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C9411B1-A8B7-9868-B112-7196557C6AF4}"/>
              </a:ext>
            </a:extLst>
          </p:cNvPr>
          <p:cNvSpPr>
            <a:spLocks noGrp="1"/>
          </p:cNvSpPr>
          <p:nvPr>
            <p:ph idx="1"/>
          </p:nvPr>
        </p:nvSpPr>
        <p:spPr>
          <a:xfrm>
            <a:off x="170822" y="530942"/>
            <a:ext cx="12021178" cy="6327058"/>
          </a:xfrm>
        </p:spPr>
        <p:txBody>
          <a:bodyPr>
            <a:normAutofit fontScale="70000" lnSpcReduction="20000"/>
          </a:bodyPr>
          <a:lstStyle/>
          <a:p>
            <a:pPr>
              <a:lnSpc>
                <a:spcPct val="150000"/>
              </a:lnSpc>
              <a:buNone/>
            </a:pPr>
            <a:r>
              <a:rPr lang="en-US" sz="2600">
                <a:latin typeface="Arial" panose="020B0604020202020204" pitchFamily="34" charset="0"/>
                <a:cs typeface="Arial" panose="020B0604020202020204" pitchFamily="34" charset="0"/>
              </a:rPr>
              <a:t>Strengths:</a:t>
            </a:r>
          </a:p>
          <a:p>
            <a:pPr>
              <a:lnSpc>
                <a:spcPct val="150000"/>
              </a:lnSpc>
              <a:buFont typeface="Arial" panose="020B0604020202020204" pitchFamily="34" charset="0"/>
              <a:buChar char="•"/>
            </a:pPr>
            <a:r>
              <a:rPr lang="en-US" sz="2600">
                <a:latin typeface="Arial" panose="020B0604020202020204" pitchFamily="34" charset="0"/>
                <a:cs typeface="Arial" panose="020B0604020202020204" pitchFamily="34" charset="0"/>
              </a:rPr>
              <a:t>Comprehensive</a:t>
            </a:r>
          </a:p>
          <a:p>
            <a:pPr>
              <a:lnSpc>
                <a:spcPct val="150000"/>
              </a:lnSpc>
              <a:buFont typeface="Arial" panose="020B0604020202020204" pitchFamily="34" charset="0"/>
              <a:buChar char="•"/>
            </a:pPr>
            <a:r>
              <a:rPr lang="en-US" sz="2600">
                <a:latin typeface="Arial" panose="020B0604020202020204" pitchFamily="34" charset="0"/>
                <a:cs typeface="Arial" panose="020B0604020202020204" pitchFamily="34" charset="0"/>
              </a:rPr>
              <a:t>Ecological</a:t>
            </a:r>
          </a:p>
          <a:p>
            <a:pPr>
              <a:lnSpc>
                <a:spcPct val="150000"/>
              </a:lnSpc>
              <a:buFont typeface="Arial" panose="020B0604020202020204" pitchFamily="34" charset="0"/>
              <a:buChar char="•"/>
            </a:pPr>
            <a:r>
              <a:rPr lang="en-US" sz="2600">
                <a:latin typeface="Arial" panose="020B0604020202020204" pitchFamily="34" charset="0"/>
                <a:cs typeface="Arial" panose="020B0604020202020204" pitchFamily="34" charset="0"/>
              </a:rPr>
              <a:t>Evaluation-driven</a:t>
            </a:r>
          </a:p>
          <a:p>
            <a:pPr>
              <a:lnSpc>
                <a:spcPct val="150000"/>
              </a:lnSpc>
              <a:buFont typeface="Arial" panose="020B0604020202020204" pitchFamily="34" charset="0"/>
              <a:buChar char="•"/>
            </a:pPr>
            <a:r>
              <a:rPr lang="en-US" sz="2600">
                <a:latin typeface="Arial" panose="020B0604020202020204" pitchFamily="34" charset="0"/>
                <a:cs typeface="Arial" panose="020B0604020202020204" pitchFamily="34" charset="0"/>
              </a:rPr>
              <a:t>Policy-aligned</a:t>
            </a:r>
          </a:p>
          <a:p>
            <a:pPr>
              <a:lnSpc>
                <a:spcPct val="150000"/>
              </a:lnSpc>
              <a:buNone/>
            </a:pPr>
            <a:r>
              <a:rPr lang="en-US" sz="2600">
                <a:latin typeface="Arial" panose="020B0604020202020204" pitchFamily="34" charset="0"/>
                <a:cs typeface="Arial" panose="020B0604020202020204" pitchFamily="34" charset="0"/>
              </a:rPr>
              <a:t>Limitations:</a:t>
            </a:r>
          </a:p>
          <a:p>
            <a:pPr>
              <a:lnSpc>
                <a:spcPct val="150000"/>
              </a:lnSpc>
              <a:buFont typeface="Arial" panose="020B0604020202020204" pitchFamily="34" charset="0"/>
              <a:buChar char="•"/>
            </a:pPr>
            <a:r>
              <a:rPr lang="en-US" sz="2600">
                <a:latin typeface="Arial" panose="020B0604020202020204" pitchFamily="34" charset="0"/>
                <a:cs typeface="Arial" panose="020B0604020202020204" pitchFamily="34" charset="0"/>
              </a:rPr>
              <a:t>Resource-intensive</a:t>
            </a:r>
          </a:p>
          <a:p>
            <a:pPr>
              <a:lnSpc>
                <a:spcPct val="150000"/>
              </a:lnSpc>
              <a:buFont typeface="Arial" panose="020B0604020202020204" pitchFamily="34" charset="0"/>
              <a:buChar char="•"/>
            </a:pPr>
            <a:r>
              <a:rPr lang="en-US" sz="2600">
                <a:latin typeface="Arial" panose="020B0604020202020204" pitchFamily="34" charset="0"/>
                <a:cs typeface="Arial" panose="020B0604020202020204" pitchFamily="34" charset="0"/>
              </a:rPr>
              <a:t>Time-consuming</a:t>
            </a:r>
          </a:p>
          <a:p>
            <a:pPr>
              <a:lnSpc>
                <a:spcPct val="150000"/>
              </a:lnSpc>
              <a:buFont typeface="Arial" panose="020B0604020202020204" pitchFamily="34" charset="0"/>
              <a:buChar char="•"/>
            </a:pPr>
            <a:r>
              <a:rPr lang="en-US" sz="2600">
                <a:latin typeface="Arial" panose="020B0604020202020204" pitchFamily="34" charset="0"/>
                <a:cs typeface="Arial" panose="020B0604020202020204" pitchFamily="34" charset="0"/>
              </a:rPr>
              <a:t>Requires institutional commitment</a:t>
            </a:r>
          </a:p>
          <a:p>
            <a:pPr>
              <a:lnSpc>
                <a:spcPct val="150000"/>
              </a:lnSpc>
              <a:buNone/>
            </a:pPr>
            <a:r>
              <a:rPr lang="en-US" sz="2600">
                <a:latin typeface="Arial" panose="020B0604020202020204" pitchFamily="34" charset="0"/>
                <a:cs typeface="Arial" panose="020B0604020202020204" pitchFamily="34" charset="0"/>
              </a:rPr>
              <a:t>However, appropriate for complex university mental health intervention.</a:t>
            </a:r>
          </a:p>
          <a:p>
            <a:pPr>
              <a:lnSpc>
                <a:spcPct val="150000"/>
              </a:lnSpc>
              <a:buNone/>
            </a:pPr>
            <a:r>
              <a:rPr lang="en-US">
                <a:latin typeface="Arial" panose="020B0604020202020204" pitchFamily="34" charset="0"/>
                <a:cs typeface="Arial" panose="020B0604020202020204" pitchFamily="34" charset="0"/>
              </a:rPr>
              <a:t>											(Moore et al., 2015).</a:t>
            </a:r>
          </a:p>
          <a:p>
            <a:pPr>
              <a:lnSpc>
                <a:spcPct val="150000"/>
              </a:lnSpc>
              <a:buNone/>
            </a:pPr>
            <a:r>
              <a:rPr lang="en-US" sz="2600">
                <a:latin typeface="Arial" panose="020B0604020202020204" pitchFamily="34" charset="0"/>
                <a:cs typeface="Arial" panose="020B0604020202020204" pitchFamily="34" charset="0"/>
              </a:rPr>
              <a:t>	 </a:t>
            </a:r>
          </a:p>
          <a:p>
            <a:pPr>
              <a:lnSpc>
                <a:spcPct val="150000"/>
              </a:lnSpc>
              <a:buNone/>
            </a:pPr>
            <a:r>
              <a:rPr lang="en-US" sz="2600">
                <a:latin typeface="Arial" panose="020B0604020202020204" pitchFamily="34" charset="0"/>
                <a:cs typeface="Arial" panose="020B0604020202020204" pitchFamily="34" charset="0"/>
              </a:rPr>
              <a:t>                                                                                             </a:t>
            </a:r>
            <a:endParaRPr lang="en-GB"/>
          </a:p>
        </p:txBody>
      </p:sp>
      <p:pic>
        <p:nvPicPr>
          <p:cNvPr id="5" name="Picture 4">
            <a:extLst>
              <a:ext uri="{FF2B5EF4-FFF2-40B4-BE49-F238E27FC236}">
                <a16:creationId xmlns:a16="http://schemas.microsoft.com/office/drawing/2014/main" id="{A5ADB24A-1476-FD24-E04A-49D3CAC28702}"/>
              </a:ext>
            </a:extLst>
          </p:cNvPr>
          <p:cNvPicPr>
            <a:picLocks noChangeAspect="1"/>
          </p:cNvPicPr>
          <p:nvPr/>
        </p:nvPicPr>
        <p:blipFill>
          <a:blip r:embed="rId2"/>
          <a:stretch>
            <a:fillRect/>
          </a:stretch>
        </p:blipFill>
        <p:spPr>
          <a:xfrm>
            <a:off x="3963080" y="1294617"/>
            <a:ext cx="7713104" cy="3719836"/>
          </a:xfrm>
          <a:prstGeom prst="rect">
            <a:avLst/>
          </a:prstGeom>
        </p:spPr>
      </p:pic>
    </p:spTree>
    <p:extLst>
      <p:ext uri="{BB962C8B-B14F-4D97-AF65-F5344CB8AC3E}">
        <p14:creationId xmlns:p14="http://schemas.microsoft.com/office/powerpoint/2010/main" val="39011369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247D7-F06F-74FE-303D-35C2DD837195}"/>
              </a:ext>
            </a:extLst>
          </p:cNvPr>
          <p:cNvSpPr>
            <a:spLocks noGrp="1"/>
          </p:cNvSpPr>
          <p:nvPr>
            <p:ph type="title"/>
          </p:nvPr>
        </p:nvSpPr>
        <p:spPr/>
        <p:txBody>
          <a:bodyPr/>
          <a:lstStyle/>
          <a:p>
            <a:r>
              <a:rPr lang="en-US">
                <a:solidFill>
                  <a:schemeClr val="accent6"/>
                </a:solidFill>
              </a:rPr>
              <a:t>Slide 31- Summary: PRECEDE–PROCEED Overview</a:t>
            </a:r>
            <a:endParaRPr lang="en-GB">
              <a:solidFill>
                <a:schemeClr val="accent6"/>
              </a:solidFill>
            </a:endParaRPr>
          </a:p>
        </p:txBody>
      </p:sp>
      <p:sp>
        <p:nvSpPr>
          <p:cNvPr id="3" name="Content Placeholder 2">
            <a:extLst>
              <a:ext uri="{FF2B5EF4-FFF2-40B4-BE49-F238E27FC236}">
                <a16:creationId xmlns:a16="http://schemas.microsoft.com/office/drawing/2014/main" id="{E39B71C7-C5B8-5FEE-00C6-A7188AE957DD}"/>
              </a:ext>
            </a:extLst>
          </p:cNvPr>
          <p:cNvSpPr>
            <a:spLocks noGrp="1"/>
          </p:cNvSpPr>
          <p:nvPr>
            <p:ph idx="1"/>
          </p:nvPr>
        </p:nvSpPr>
        <p:spPr/>
        <p:txBody>
          <a:bodyPr>
            <a:normAutofit/>
          </a:bodyPr>
          <a:lstStyle/>
          <a:p>
            <a:pPr marL="0" indent="0">
              <a:lnSpc>
                <a:spcPct val="150000"/>
              </a:lnSpc>
              <a:buNone/>
            </a:pPr>
            <a:r>
              <a:rPr lang="en-US" sz="1800">
                <a:latin typeface="Arial" panose="020B0604020202020204" pitchFamily="34" charset="0"/>
                <a:cs typeface="Arial" panose="020B0604020202020204" pitchFamily="34" charset="0"/>
              </a:rPr>
              <a:t>The PRECEDE–PROCEED model provides a comprehensive, theory‑driven structure for planning, implementing and evaluating complex university mental‑health interventions. The PRECEDE phases guide systematic assessment of student needs, epidemiological priorities, behavioural determinants and institutional capacity, ensuring the </a:t>
            </a:r>
            <a:r>
              <a:rPr lang="en-US" sz="1800" err="1">
                <a:latin typeface="Arial" panose="020B0604020202020204" pitchFamily="34" charset="0"/>
                <a:cs typeface="Arial" panose="020B0604020202020204" pitchFamily="34" charset="0"/>
              </a:rPr>
              <a:t>MindConnect</a:t>
            </a:r>
            <a:r>
              <a:rPr lang="en-US" sz="1800">
                <a:latin typeface="Arial" panose="020B0604020202020204" pitchFamily="34" charset="0"/>
                <a:cs typeface="Arial" panose="020B0604020202020204" pitchFamily="34" charset="0"/>
              </a:rPr>
              <a:t> Campus </a:t>
            </a:r>
            <a:r>
              <a:rPr lang="en-US" sz="1800" err="1">
                <a:latin typeface="Arial" panose="020B0604020202020204" pitchFamily="34" charset="0"/>
                <a:cs typeface="Arial" panose="020B0604020202020204" pitchFamily="34" charset="0"/>
              </a:rPr>
              <a:t>programme</a:t>
            </a:r>
            <a:r>
              <a:rPr lang="en-US" sz="1800">
                <a:latin typeface="Arial" panose="020B0604020202020204" pitchFamily="34" charset="0"/>
                <a:cs typeface="Arial" panose="020B0604020202020204" pitchFamily="34" charset="0"/>
              </a:rPr>
              <a:t> is grounded in real‑world data and ecological influences. The PROCEED phases then support effective implementation through phased roll‑out, continuous monitoring of engagement, and rigorous evaluation of both short‑term psychological impacts and long‑term institutional outcomes. Together, the model ensures that the intervention is evidence‑based, context‑sensitive and aligned with public‑health best practice, enabling sustainable improvements in student wellbeing and university service capacity.</a:t>
            </a:r>
            <a:endParaRPr lang="en-GB" sz="18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145149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06E542A-0040-4302-AEAA-263BA3FB9E8E}"/>
              </a:ext>
            </a:extLst>
          </p:cNvPr>
          <p:cNvSpPr txBox="1"/>
          <p:nvPr/>
        </p:nvSpPr>
        <p:spPr>
          <a:xfrm>
            <a:off x="0" y="0"/>
            <a:ext cx="12192000" cy="7757445"/>
          </a:xfrm>
          <a:prstGeom prst="rect">
            <a:avLst/>
          </a:prstGeom>
          <a:noFill/>
        </p:spPr>
        <p:txBody>
          <a:bodyPr wrap="square">
            <a:spAutoFit/>
          </a:bodyPr>
          <a:lstStyle/>
          <a:p>
            <a:pPr>
              <a:lnSpc>
                <a:spcPct val="115000"/>
              </a:lnSpc>
              <a:spcAft>
                <a:spcPts val="800"/>
              </a:spcAft>
              <a:buNone/>
            </a:pPr>
            <a:r>
              <a:rPr lang="en-GB" sz="1200" kern="100">
                <a:latin typeface="Arial" panose="020B0604020202020204" pitchFamily="34" charset="0"/>
                <a:ea typeface="Aptos" panose="020B0004020202020204" pitchFamily="34" charset="0"/>
                <a:cs typeface="Arial" panose="020B0604020202020204" pitchFamily="34" charset="0"/>
              </a:rPr>
              <a:t>R</a:t>
            </a:r>
            <a:r>
              <a:rPr lang="en-GB" sz="1200" kern="100">
                <a:effectLst/>
                <a:latin typeface="Arial" panose="020B0604020202020204" pitchFamily="34" charset="0"/>
                <a:ea typeface="Aptos" panose="020B0004020202020204" pitchFamily="34" charset="0"/>
                <a:cs typeface="Arial" panose="020B0604020202020204" pitchFamily="34" charset="0"/>
              </a:rPr>
              <a:t>EFERENCE LIST:</a:t>
            </a:r>
          </a:p>
          <a:p>
            <a:pPr>
              <a:lnSpc>
                <a:spcPct val="115000"/>
              </a:lnSpc>
              <a:spcAft>
                <a:spcPts val="800"/>
              </a:spcAft>
              <a:buNone/>
            </a:pPr>
            <a:endParaRPr lang="en-GB" sz="1200" kern="100">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endParaRPr lang="en-GB" sz="1200" kern="10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200" kern="100">
                <a:effectLst/>
                <a:latin typeface="Arial" panose="020B0604020202020204" pitchFamily="34" charset="0"/>
                <a:ea typeface="Aptos" panose="020B0004020202020204" pitchFamily="34" charset="0"/>
                <a:cs typeface="Arial" panose="020B0604020202020204" pitchFamily="34" charset="0"/>
              </a:rPr>
              <a:t>Auerbach, R.P. et al. (2018) ‘The WHO World Mental Health Surveys International College Student Project: Prevalence and distribution of mental disorders’, </a:t>
            </a:r>
            <a:r>
              <a:rPr lang="en-GB" sz="1200" i="1" kern="100">
                <a:effectLst/>
                <a:latin typeface="Arial" panose="020B0604020202020204" pitchFamily="34" charset="0"/>
                <a:ea typeface="Aptos" panose="020B0004020202020204" pitchFamily="34" charset="0"/>
                <a:cs typeface="Arial" panose="020B0604020202020204" pitchFamily="34" charset="0"/>
              </a:rPr>
              <a:t>Journal of Abnormal Psychology</a:t>
            </a:r>
            <a:r>
              <a:rPr lang="en-GB" sz="1200" kern="100">
                <a:effectLst/>
                <a:latin typeface="Arial" panose="020B0604020202020204" pitchFamily="34" charset="0"/>
                <a:ea typeface="Aptos" panose="020B0004020202020204" pitchFamily="34" charset="0"/>
                <a:cs typeface="Arial" panose="020B0604020202020204" pitchFamily="34" charset="0"/>
              </a:rPr>
              <a:t>, 127(7), pp. 623–638. Available at: https://www.</a:t>
            </a:r>
            <a:r>
              <a:rPr lang="en-GB" sz="1200" u="sng" kern="100">
                <a:solidFill>
                  <a:srgbClr val="467886"/>
                </a:solidFill>
                <a:effectLst/>
                <a:latin typeface="Arial" panose="020B0604020202020204" pitchFamily="34" charset="0"/>
                <a:ea typeface="Aptos" panose="020B0004020202020204" pitchFamily="34" charset="0"/>
                <a:cs typeface="Arial" panose="020B0604020202020204" pitchFamily="34" charset="0"/>
                <a:hlinkClick r:id="rId2"/>
              </a:rPr>
              <a:t>APA </a:t>
            </a:r>
            <a:r>
              <a:rPr lang="en-GB" sz="1200" u="sng" kern="100" err="1">
                <a:solidFill>
                  <a:srgbClr val="467886"/>
                </a:solidFill>
                <a:effectLst/>
                <a:latin typeface="Arial" panose="020B0604020202020204" pitchFamily="34" charset="0"/>
                <a:ea typeface="Aptos" panose="020B0004020202020204" pitchFamily="34" charset="0"/>
                <a:cs typeface="Arial" panose="020B0604020202020204" pitchFamily="34" charset="0"/>
                <a:hlinkClick r:id="rId2"/>
              </a:rPr>
              <a:t>PsycNet</a:t>
            </a:r>
            <a:r>
              <a:rPr lang="en-GB" sz="1200" u="sng" kern="100">
                <a:solidFill>
                  <a:srgbClr val="467886"/>
                </a:solidFill>
                <a:effectLst/>
                <a:latin typeface="Arial" panose="020B0604020202020204" pitchFamily="34" charset="0"/>
                <a:ea typeface="Aptos" panose="020B0004020202020204" pitchFamily="34" charset="0"/>
                <a:cs typeface="Arial" panose="020B0604020202020204" pitchFamily="34" charset="0"/>
                <a:hlinkClick r:id="rId2"/>
              </a:rPr>
              <a:t> Buy Page</a:t>
            </a:r>
            <a:r>
              <a:rPr lang="en-GB" sz="1200" kern="100">
                <a:effectLst/>
                <a:latin typeface="Arial" panose="020B0604020202020204" pitchFamily="34" charset="0"/>
                <a:ea typeface="Aptos" panose="020B0004020202020204" pitchFamily="34" charset="0"/>
                <a:cs typeface="Arial" panose="020B0604020202020204" pitchFamily="34" charset="0"/>
              </a:rPr>
              <a:t>. (access 8 March 2026).</a:t>
            </a:r>
          </a:p>
          <a:p>
            <a:pPr>
              <a:lnSpc>
                <a:spcPct val="115000"/>
              </a:lnSpc>
              <a:spcAft>
                <a:spcPts val="800"/>
              </a:spcAft>
              <a:buNone/>
            </a:pPr>
            <a:r>
              <a:rPr lang="en-GB" sz="1200" kern="100">
                <a:effectLst/>
                <a:latin typeface="Arial" panose="020B0604020202020204" pitchFamily="34" charset="0"/>
                <a:ea typeface="Aptos" panose="020B0004020202020204" pitchFamily="34" charset="0"/>
                <a:cs typeface="Arial" panose="020B0604020202020204" pitchFamily="34" charset="0"/>
              </a:rPr>
              <a:t>Bartholomew Eldredge, L.K. et al. (2016) </a:t>
            </a:r>
            <a:r>
              <a:rPr lang="en-GB" sz="1200" i="1" kern="100">
                <a:effectLst/>
                <a:latin typeface="Arial" panose="020B0604020202020204" pitchFamily="34" charset="0"/>
                <a:ea typeface="Aptos" panose="020B0004020202020204" pitchFamily="34" charset="0"/>
                <a:cs typeface="Arial" panose="020B0604020202020204" pitchFamily="34" charset="0"/>
              </a:rPr>
              <a:t>Planning Health Promotion Programs: An Intervention Mapping Approach</a:t>
            </a:r>
            <a:r>
              <a:rPr lang="en-GB" sz="1200" kern="100">
                <a:effectLst/>
                <a:latin typeface="Arial" panose="020B0604020202020204" pitchFamily="34" charset="0"/>
                <a:ea typeface="Aptos" panose="020B0004020202020204" pitchFamily="34" charset="0"/>
                <a:cs typeface="Arial" panose="020B0604020202020204" pitchFamily="34" charset="0"/>
              </a:rPr>
              <a:t>. 4th </a:t>
            </a:r>
            <a:r>
              <a:rPr lang="en-GB" sz="1200" kern="100" err="1">
                <a:effectLst/>
                <a:latin typeface="Arial" panose="020B0604020202020204" pitchFamily="34" charset="0"/>
                <a:ea typeface="Aptos" panose="020B0004020202020204" pitchFamily="34" charset="0"/>
                <a:cs typeface="Arial" panose="020B0604020202020204" pitchFamily="34" charset="0"/>
              </a:rPr>
              <a:t>edn</a:t>
            </a:r>
            <a:r>
              <a:rPr lang="en-GB" sz="1200" kern="100">
                <a:effectLst/>
                <a:latin typeface="Arial" panose="020B0604020202020204" pitchFamily="34" charset="0"/>
                <a:ea typeface="Aptos" panose="020B0004020202020204" pitchFamily="34" charset="0"/>
                <a:cs typeface="Arial" panose="020B0604020202020204" pitchFamily="34" charset="0"/>
              </a:rPr>
              <a:t>. San Francisco: Jossey‑Bass.</a:t>
            </a:r>
          </a:p>
          <a:p>
            <a:pPr>
              <a:lnSpc>
                <a:spcPct val="115000"/>
              </a:lnSpc>
              <a:spcAft>
                <a:spcPts val="800"/>
              </a:spcAft>
              <a:buNone/>
            </a:pPr>
            <a:r>
              <a:rPr lang="en-GB" sz="1200" kern="100" err="1">
                <a:effectLst/>
                <a:latin typeface="Arial" panose="020B0604020202020204" pitchFamily="34" charset="0"/>
                <a:ea typeface="Aptos" panose="020B0004020202020204" pitchFamily="34" charset="0"/>
                <a:cs typeface="Arial" panose="020B0604020202020204" pitchFamily="34" charset="0"/>
              </a:rPr>
              <a:t>Bruffaerts</a:t>
            </a:r>
            <a:r>
              <a:rPr lang="en-GB" sz="1200" kern="100">
                <a:effectLst/>
                <a:latin typeface="Arial" panose="020B0604020202020204" pitchFamily="34" charset="0"/>
                <a:ea typeface="Aptos" panose="020B0004020202020204" pitchFamily="34" charset="0"/>
                <a:cs typeface="Arial" panose="020B0604020202020204" pitchFamily="34" charset="0"/>
              </a:rPr>
              <a:t>, R. et al. (2018) ‘Mental health problems in college freshmen: Prevalence and academic functioning’, </a:t>
            </a:r>
            <a:r>
              <a:rPr lang="en-GB" sz="1200" i="1" kern="100">
                <a:effectLst/>
                <a:latin typeface="Arial" panose="020B0604020202020204" pitchFamily="34" charset="0"/>
                <a:ea typeface="Aptos" panose="020B0004020202020204" pitchFamily="34" charset="0"/>
                <a:cs typeface="Arial" panose="020B0604020202020204" pitchFamily="34" charset="0"/>
              </a:rPr>
              <a:t>Journal of Affective Disorders</a:t>
            </a:r>
            <a:r>
              <a:rPr lang="en-GB" sz="1200" kern="100">
                <a:effectLst/>
                <a:latin typeface="Arial" panose="020B0604020202020204" pitchFamily="34" charset="0"/>
                <a:ea typeface="Aptos" panose="020B0004020202020204" pitchFamily="34" charset="0"/>
                <a:cs typeface="Arial" panose="020B0604020202020204" pitchFamily="34" charset="0"/>
              </a:rPr>
              <a:t>, 225, pp. 97–103. doi:10.1016/j.jad.2017.07.044.</a:t>
            </a:r>
          </a:p>
          <a:p>
            <a:pPr>
              <a:lnSpc>
                <a:spcPct val="115000"/>
              </a:lnSpc>
              <a:spcAft>
                <a:spcPts val="800"/>
              </a:spcAft>
              <a:buNone/>
            </a:pPr>
            <a:r>
              <a:rPr lang="en-GB" sz="1200" kern="100">
                <a:effectLst/>
                <a:latin typeface="Arial" panose="020B0604020202020204" pitchFamily="34" charset="0"/>
                <a:ea typeface="Aptos" panose="020B0004020202020204" pitchFamily="34" charset="0"/>
                <a:cs typeface="Arial" panose="020B0604020202020204" pitchFamily="34" charset="0"/>
              </a:rPr>
              <a:t>Clement, S. et al. (2015) ‘What is the impact of mental health‑related stigma on help‑seeking? A systematic review’, </a:t>
            </a:r>
            <a:r>
              <a:rPr lang="en-GB" sz="1200" i="1" kern="100">
                <a:effectLst/>
                <a:latin typeface="Arial" panose="020B0604020202020204" pitchFamily="34" charset="0"/>
                <a:ea typeface="Aptos" panose="020B0004020202020204" pitchFamily="34" charset="0"/>
                <a:cs typeface="Arial" panose="020B0604020202020204" pitchFamily="34" charset="0"/>
              </a:rPr>
              <a:t>Psychological Medicine</a:t>
            </a:r>
            <a:r>
              <a:rPr lang="en-GB" sz="1200" kern="100">
                <a:effectLst/>
                <a:latin typeface="Arial" panose="020B0604020202020204" pitchFamily="34" charset="0"/>
                <a:ea typeface="Aptos" panose="020B0004020202020204" pitchFamily="34" charset="0"/>
                <a:cs typeface="Arial" panose="020B0604020202020204" pitchFamily="34" charset="0"/>
              </a:rPr>
              <a:t>, 45(1), pp. 11–27. doi:10.1017/S0033291714000129.</a:t>
            </a:r>
          </a:p>
          <a:p>
            <a:pPr>
              <a:lnSpc>
                <a:spcPct val="115000"/>
              </a:lnSpc>
              <a:spcAft>
                <a:spcPts val="800"/>
              </a:spcAft>
              <a:buNone/>
            </a:pPr>
            <a:r>
              <a:rPr lang="en-GB" sz="1200" kern="100">
                <a:effectLst/>
                <a:latin typeface="Arial" panose="020B0604020202020204" pitchFamily="34" charset="0"/>
                <a:ea typeface="Aptos" panose="020B0004020202020204" pitchFamily="34" charset="0"/>
                <a:cs typeface="Arial" panose="020B0604020202020204" pitchFamily="34" charset="0"/>
              </a:rPr>
              <a:t>Eisenberg, D., Lipson, S.K. and Posselt, J. (2016) ‘Understanding college student mental health: Recent research and future directions’, </a:t>
            </a:r>
            <a:r>
              <a:rPr lang="en-GB" sz="1200" i="1" kern="100">
                <a:effectLst/>
                <a:latin typeface="Arial" panose="020B0604020202020204" pitchFamily="34" charset="0"/>
                <a:ea typeface="Aptos" panose="020B0004020202020204" pitchFamily="34" charset="0"/>
                <a:cs typeface="Arial" panose="020B0604020202020204" pitchFamily="34" charset="0"/>
              </a:rPr>
              <a:t>Journal of Student Affairs Research and Practice</a:t>
            </a:r>
            <a:r>
              <a:rPr lang="en-GB" sz="1200" kern="100">
                <a:effectLst/>
                <a:latin typeface="Arial" panose="020B0604020202020204" pitchFamily="34" charset="0"/>
                <a:ea typeface="Aptos" panose="020B0004020202020204" pitchFamily="34" charset="0"/>
                <a:cs typeface="Arial" panose="020B0604020202020204" pitchFamily="34" charset="0"/>
              </a:rPr>
              <a:t>, 53(3), pp. 263–278. Available at: https://www.tandfonline.com/doi/full/10.1080/19496591.2016.1157908 </a:t>
            </a:r>
            <a:r>
              <a:rPr lang="en-GB" sz="1200" u="sng" kern="100">
                <a:solidFill>
                  <a:srgbClr val="467886"/>
                </a:solidFill>
                <a:effectLst/>
                <a:latin typeface="Arial" panose="020B0604020202020204" pitchFamily="34" charset="0"/>
                <a:ea typeface="Aptos" panose="020B0004020202020204" pitchFamily="34" charset="0"/>
                <a:cs typeface="Arial" panose="020B0604020202020204" pitchFamily="34" charset="0"/>
                <a:hlinkClick r:id="rId3"/>
              </a:rPr>
              <a:t>(tandfonline.com in Bing)</a:t>
            </a:r>
            <a:r>
              <a:rPr lang="en-GB" sz="1200" kern="100">
                <a:effectLst/>
                <a:latin typeface="Arial" panose="020B0604020202020204" pitchFamily="34" charset="0"/>
                <a:ea typeface="Aptos" panose="020B0004020202020204" pitchFamily="34" charset="0"/>
                <a:cs typeface="Arial" panose="020B0604020202020204" pitchFamily="34" charset="0"/>
              </a:rPr>
              <a:t> (Accessed: 12 March 2026).</a:t>
            </a:r>
          </a:p>
          <a:p>
            <a:pPr>
              <a:lnSpc>
                <a:spcPct val="115000"/>
              </a:lnSpc>
              <a:spcAft>
                <a:spcPts val="800"/>
              </a:spcAft>
              <a:buNone/>
            </a:pPr>
            <a:r>
              <a:rPr lang="en-GB" sz="1200" kern="100">
                <a:effectLst/>
                <a:latin typeface="Arial" panose="020B0604020202020204" pitchFamily="34" charset="0"/>
                <a:ea typeface="Aptos" panose="020B0004020202020204" pitchFamily="34" charset="0"/>
                <a:cs typeface="Arial" panose="020B0604020202020204" pitchFamily="34" charset="0"/>
              </a:rPr>
              <a:t>Frieden, T.R. (2014) ‘Six components necessary for effective public health program implementation’, </a:t>
            </a:r>
            <a:r>
              <a:rPr lang="en-GB" sz="1200" i="1" kern="100">
                <a:effectLst/>
                <a:latin typeface="Arial" panose="020B0604020202020204" pitchFamily="34" charset="0"/>
                <a:ea typeface="Aptos" panose="020B0004020202020204" pitchFamily="34" charset="0"/>
                <a:cs typeface="Arial" panose="020B0604020202020204" pitchFamily="34" charset="0"/>
              </a:rPr>
              <a:t>American Journal of Public Health</a:t>
            </a:r>
            <a:r>
              <a:rPr lang="en-GB" sz="1200" kern="100">
                <a:effectLst/>
                <a:latin typeface="Arial" panose="020B0604020202020204" pitchFamily="34" charset="0"/>
                <a:ea typeface="Aptos" panose="020B0004020202020204" pitchFamily="34" charset="0"/>
                <a:cs typeface="Arial" panose="020B0604020202020204" pitchFamily="34" charset="0"/>
              </a:rPr>
              <a:t>, 104(1), pp. 17–22. doi:10.2105/AJPH.2013.301608.</a:t>
            </a:r>
          </a:p>
          <a:p>
            <a:pPr marL="0" marR="0" lvl="0" indent="0" algn="l" defTabSz="914400" rtl="0" eaLnBrk="1" fontAlgn="auto" latinLnBrk="0" hangingPunct="1">
              <a:lnSpc>
                <a:spcPct val="115000"/>
              </a:lnSpc>
              <a:spcBef>
                <a:spcPts val="0"/>
              </a:spcBef>
              <a:spcAft>
                <a:spcPts val="800"/>
              </a:spcAft>
              <a:buClrTx/>
              <a:buSzTx/>
              <a:buFontTx/>
              <a:buNone/>
              <a:tabLst/>
              <a:defRPr/>
            </a:pPr>
            <a:r>
              <a:rPr lang="en-GB" sz="1200" kern="100">
                <a:effectLst/>
                <a:latin typeface="Arial" panose="020B0604020202020204" pitchFamily="34" charset="0"/>
                <a:ea typeface="Aptos" panose="020B0004020202020204" pitchFamily="34" charset="0"/>
                <a:cs typeface="Arial" panose="020B0604020202020204" pitchFamily="34" charset="0"/>
              </a:rPr>
              <a:t>Ghaffar, A., Reddy, K.S. and Singhi, M. (2019) ‘Health promotion models in practice’, </a:t>
            </a:r>
            <a:r>
              <a:rPr lang="en-GB" sz="1200" i="1" kern="100">
                <a:effectLst/>
                <a:latin typeface="Arial" panose="020B0604020202020204" pitchFamily="34" charset="0"/>
                <a:ea typeface="Aptos" panose="020B0004020202020204" pitchFamily="34" charset="0"/>
                <a:cs typeface="Arial" panose="020B0604020202020204" pitchFamily="34" charset="0"/>
              </a:rPr>
              <a:t>Indian Journal of Community Medicine</a:t>
            </a:r>
            <a:r>
              <a:rPr lang="en-GB" sz="1200" kern="100">
                <a:effectLst/>
                <a:latin typeface="Arial" panose="020B0604020202020204" pitchFamily="34" charset="0"/>
                <a:ea typeface="Aptos" panose="020B0004020202020204" pitchFamily="34" charset="0"/>
                <a:cs typeface="Arial" panose="020B0604020202020204" pitchFamily="34" charset="0"/>
              </a:rPr>
              <a:t>, 44(1), pp. 1–4. Available at: https://www.ijcm.org.in/text.asp?2019/44/1/1/253943 </a:t>
            </a:r>
            <a:r>
              <a:rPr lang="en-GB" sz="1200" u="sng" kern="100">
                <a:solidFill>
                  <a:srgbClr val="467886"/>
                </a:solidFill>
                <a:effectLst/>
                <a:latin typeface="Arial" panose="020B0604020202020204" pitchFamily="34" charset="0"/>
                <a:ea typeface="Aptos" panose="020B0004020202020204" pitchFamily="34" charset="0"/>
                <a:cs typeface="Arial" panose="020B0604020202020204" pitchFamily="34" charset="0"/>
                <a:hlinkClick r:id="rId4"/>
              </a:rPr>
              <a:t>(ijcm.org.in in Bing)</a:t>
            </a:r>
            <a:r>
              <a:rPr lang="en-GB" sz="1200" kern="100">
                <a:effectLst/>
                <a:latin typeface="Arial" panose="020B0604020202020204" pitchFamily="34" charset="0"/>
                <a:ea typeface="Aptos" panose="020B0004020202020204" pitchFamily="34" charset="0"/>
                <a:cs typeface="Arial" panose="020B0604020202020204" pitchFamily="34" charset="0"/>
              </a:rPr>
              <a:t> (Accessed: 12 March 2026).</a:t>
            </a:r>
            <a:r>
              <a:rPr kumimoji="0" lang="en-GB" sz="1200" b="0" i="0" u="none" strike="noStrike" kern="100" cap="none" spc="0" normalizeH="0" baseline="0" noProof="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rPr>
              <a:t> </a:t>
            </a: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GB" sz="1200" b="0" i="0" u="none" strike="noStrike" kern="100" cap="none" spc="0" normalizeH="0" baseline="0" noProof="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rPr>
              <a:t>Stonewall (2018) </a:t>
            </a:r>
            <a:r>
              <a:rPr kumimoji="0" lang="en-GB" sz="1200" b="0" i="1" u="none" strike="noStrike" kern="100" cap="none" spc="0" normalizeH="0" baseline="0" noProof="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rPr>
              <a:t>LGBT in Britain: University Report</a:t>
            </a:r>
            <a:r>
              <a:rPr kumimoji="0" lang="en-GB" sz="1200" b="0" i="0" u="none" strike="noStrike" kern="100" cap="none" spc="0" normalizeH="0" baseline="0" noProof="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rPr>
              <a:t>. Available at: </a:t>
            </a:r>
            <a:r>
              <a:rPr kumimoji="0" lang="en-GB" sz="1200" b="0" i="0" u="sng" strike="noStrike" kern="100" cap="none" spc="0" normalizeH="0" baseline="0" noProof="0">
                <a:ln>
                  <a:noFill/>
                </a:ln>
                <a:solidFill>
                  <a:srgbClr val="467886"/>
                </a:solidFill>
                <a:effectLst/>
                <a:uLnTx/>
                <a:uFillTx/>
                <a:latin typeface="Aptos" panose="020B0004020202020204" pitchFamily="34" charset="0"/>
                <a:ea typeface="Aptos" panose="020B0004020202020204" pitchFamily="34" charset="0"/>
                <a:cs typeface="Times New Roman" panose="02020603050405020304" pitchFamily="18" charset="0"/>
                <a:hlinkClick r:id="rId5"/>
              </a:rPr>
              <a:t>https://www.stonewall.org.uk</a:t>
            </a:r>
            <a:r>
              <a:rPr kumimoji="0" lang="en-GB" sz="1200" b="0" i="0" u="none" strike="noStrike" kern="100" cap="none" spc="0" normalizeH="0" baseline="0" noProof="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rPr>
              <a:t> (Accessed: 12 March 2026).</a:t>
            </a: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GB" sz="1200" b="0" i="0" u="none" strike="noStrike" kern="100" cap="none" spc="0" normalizeH="0" baseline="0" noProof="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rPr>
              <a:t>Thorley, C. (2017) </a:t>
            </a:r>
            <a:r>
              <a:rPr kumimoji="0" lang="en-GB" sz="1200" b="0" i="1" u="none" strike="noStrike" kern="100" cap="none" spc="0" normalizeH="0" baseline="0" noProof="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rPr>
              <a:t>Not by Degrees: Improving Student Mental Health in the UK’s Universities</a:t>
            </a:r>
            <a:r>
              <a:rPr kumimoji="0" lang="en-GB" sz="1200" b="0" i="0" u="none" strike="noStrike" kern="100" cap="none" spc="0" normalizeH="0" baseline="0" noProof="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rPr>
              <a:t>. Institute for Public Policy Research. Available at: https://www.ippr.org/publications/not-by-degrees </a:t>
            </a:r>
            <a:r>
              <a:rPr kumimoji="0" lang="en-GB" sz="1200" b="0" i="0" u="sng" strike="noStrike" kern="100" cap="none" spc="0" normalizeH="0" baseline="0" noProof="0">
                <a:ln>
                  <a:noFill/>
                </a:ln>
                <a:solidFill>
                  <a:srgbClr val="467886"/>
                </a:solidFill>
                <a:effectLst/>
                <a:uLnTx/>
                <a:uFillTx/>
                <a:latin typeface="Aptos" panose="020B0004020202020204" pitchFamily="34" charset="0"/>
                <a:ea typeface="Aptos" panose="020B0004020202020204" pitchFamily="34" charset="0"/>
                <a:cs typeface="Times New Roman" panose="02020603050405020304" pitchFamily="18" charset="0"/>
                <a:hlinkClick r:id="rId6"/>
              </a:rPr>
              <a:t>(ippr.org in Bing)</a:t>
            </a:r>
            <a:r>
              <a:rPr kumimoji="0" lang="en-GB" sz="1200" b="0" i="0" u="none" strike="noStrike" kern="100" cap="none" spc="0" normalizeH="0" baseline="0" noProof="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rPr>
              <a:t> (Accessed: 12 March 2026).</a:t>
            </a: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GB" sz="1200" b="0" i="0" u="none" strike="noStrike" kern="100" cap="none" spc="0" normalizeH="0" baseline="0" noProof="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rPr>
              <a:t>Universities UK (2020) </a:t>
            </a:r>
            <a:r>
              <a:rPr kumimoji="0" lang="en-GB" sz="1200" b="0" i="1" u="none" strike="noStrike" kern="100" cap="none" spc="0" normalizeH="0" baseline="0" noProof="0" err="1">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rPr>
              <a:t>Stepchange</a:t>
            </a:r>
            <a:r>
              <a:rPr kumimoji="0" lang="en-GB" sz="1200" b="0" i="1" u="none" strike="noStrike" kern="100" cap="none" spc="0" normalizeH="0" baseline="0" noProof="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rPr>
              <a:t>: Mentally Healthy Universities</a:t>
            </a:r>
            <a:r>
              <a:rPr kumimoji="0" lang="en-GB" sz="1200" b="0" i="0" u="none" strike="noStrike" kern="100" cap="none" spc="0" normalizeH="0" baseline="0" noProof="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rPr>
              <a:t>. Available at: https://www.universitiesuk.ac.uk </a:t>
            </a:r>
            <a:r>
              <a:rPr kumimoji="0" lang="en-GB" sz="1200" b="0" i="0" u="sng" strike="noStrike" kern="100" cap="none" spc="0" normalizeH="0" baseline="0" noProof="0">
                <a:ln>
                  <a:noFill/>
                </a:ln>
                <a:solidFill>
                  <a:srgbClr val="467886"/>
                </a:solidFill>
                <a:effectLst/>
                <a:uLnTx/>
                <a:uFillTx/>
                <a:latin typeface="Aptos" panose="020B0004020202020204" pitchFamily="34" charset="0"/>
                <a:ea typeface="Aptos" panose="020B0004020202020204" pitchFamily="34" charset="0"/>
                <a:cs typeface="Times New Roman" panose="02020603050405020304" pitchFamily="18" charset="0"/>
                <a:hlinkClick r:id="rId7"/>
              </a:rPr>
              <a:t>(universitiesuk.ac.uk in Bing)</a:t>
            </a:r>
            <a:r>
              <a:rPr kumimoji="0" lang="en-GB" sz="1200" b="0" i="0" u="none" strike="noStrike" kern="100" cap="none" spc="0" normalizeH="0" baseline="0" noProof="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rPr>
              <a:t> (Accessed: 12 March 2026).</a:t>
            </a: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GB" sz="1200" b="0" i="0" u="none" strike="noStrike" kern="100" cap="none" spc="0" normalizeH="0" baseline="0" noProof="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rPr>
              <a:t>Universities UK (2021) </a:t>
            </a:r>
            <a:r>
              <a:rPr kumimoji="0" lang="en-GB" sz="1200" b="0" i="1" u="none" strike="noStrike" kern="100" cap="none" spc="0" normalizeH="0" baseline="0" noProof="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rPr>
              <a:t>Digital Transformation in Higher Education</a:t>
            </a:r>
            <a:r>
              <a:rPr kumimoji="0" lang="en-GB" sz="1200" b="0" i="0" u="none" strike="noStrike" kern="100" cap="none" spc="0" normalizeH="0" baseline="0" noProof="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rPr>
              <a:t>. Available at: https://www.universitiesuk.ac.uk </a:t>
            </a:r>
            <a:r>
              <a:rPr kumimoji="0" lang="en-GB" sz="1200" b="0" i="0" u="sng" strike="noStrike" kern="100" cap="none" spc="0" normalizeH="0" baseline="0" noProof="0">
                <a:ln>
                  <a:noFill/>
                </a:ln>
                <a:solidFill>
                  <a:srgbClr val="467886"/>
                </a:solidFill>
                <a:effectLst/>
                <a:uLnTx/>
                <a:uFillTx/>
                <a:latin typeface="Aptos" panose="020B0004020202020204" pitchFamily="34" charset="0"/>
                <a:ea typeface="Aptos" panose="020B0004020202020204" pitchFamily="34" charset="0"/>
                <a:cs typeface="Times New Roman" panose="02020603050405020304" pitchFamily="18" charset="0"/>
                <a:hlinkClick r:id="rId7"/>
              </a:rPr>
              <a:t>(universitiesuk.ac.uk in Bing)</a:t>
            </a:r>
            <a:r>
              <a:rPr kumimoji="0" lang="en-GB" sz="1200" b="0" i="0" u="none" strike="noStrike" kern="100" cap="none" spc="0" normalizeH="0" baseline="0" noProof="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rPr>
              <a:t> (Accessed: 12 March 2026).</a:t>
            </a:r>
          </a:p>
          <a:p>
            <a:pPr>
              <a:lnSpc>
                <a:spcPct val="115000"/>
              </a:lnSpc>
              <a:spcAft>
                <a:spcPts val="800"/>
              </a:spcAft>
              <a:buNone/>
            </a:pPr>
            <a:endParaRPr lang="en-GB" sz="1200" kern="10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endParaRPr lang="en-GB" sz="1200" kern="100">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endParaRPr lang="en-GB" sz="1200" kern="10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endParaRPr lang="en-GB" sz="1200" kern="100">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endParaRPr lang="en-GB" sz="1200" kern="10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endParaRPr lang="en-GB" sz="1200" kern="100">
              <a:effectLst/>
              <a:latin typeface="Arial" panose="020B06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80919054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875EA69-BBD6-21D5-B07C-3BA740ED0A10}"/>
              </a:ext>
            </a:extLst>
          </p:cNvPr>
          <p:cNvSpPr txBox="1"/>
          <p:nvPr/>
        </p:nvSpPr>
        <p:spPr>
          <a:xfrm>
            <a:off x="115614" y="84083"/>
            <a:ext cx="12076386" cy="5442965"/>
          </a:xfrm>
          <a:prstGeom prst="rect">
            <a:avLst/>
          </a:prstGeom>
          <a:noFill/>
        </p:spPr>
        <p:txBody>
          <a:bodyPr wrap="square">
            <a:spAutoFit/>
          </a:bodyPr>
          <a:lstStyle/>
          <a:p>
            <a:pPr>
              <a:lnSpc>
                <a:spcPct val="115000"/>
              </a:lnSpc>
              <a:spcAft>
                <a:spcPts val="800"/>
              </a:spcAft>
              <a:buNone/>
            </a:pPr>
            <a:r>
              <a:rPr lang="en-GB" sz="1200" kern="100">
                <a:effectLst/>
                <a:latin typeface="Arial" panose="020B0604020202020204" pitchFamily="34" charset="0"/>
                <a:ea typeface="Aptos" panose="020B0004020202020204" pitchFamily="34" charset="0"/>
                <a:cs typeface="Arial" panose="020B0604020202020204" pitchFamily="34" charset="0"/>
              </a:rPr>
              <a:t>Reference list continued:</a:t>
            </a:r>
          </a:p>
          <a:p>
            <a:pPr>
              <a:lnSpc>
                <a:spcPct val="115000"/>
              </a:lnSpc>
              <a:spcAft>
                <a:spcPts val="800"/>
              </a:spcAft>
              <a:buNone/>
            </a:pPr>
            <a:r>
              <a:rPr lang="en-GB" sz="1200" kern="100">
                <a:effectLst/>
                <a:latin typeface="Arial" panose="020B0604020202020204" pitchFamily="34" charset="0"/>
                <a:ea typeface="Aptos" panose="020B0004020202020204" pitchFamily="34" charset="0"/>
                <a:cs typeface="Arial" panose="020B0604020202020204" pitchFamily="34" charset="0"/>
              </a:rPr>
              <a:t>Gulliver, A., Griffiths, K.M. and Christensen, H. (2017) ‘Perceived barriers and facilitators to mental health help‑seeking in young people’, </a:t>
            </a:r>
            <a:r>
              <a:rPr lang="en-GB" sz="1200" i="1" kern="100">
                <a:effectLst/>
                <a:latin typeface="Arial" panose="020B0604020202020204" pitchFamily="34" charset="0"/>
                <a:ea typeface="Aptos" panose="020B0004020202020204" pitchFamily="34" charset="0"/>
                <a:cs typeface="Arial" panose="020B0604020202020204" pitchFamily="34" charset="0"/>
              </a:rPr>
              <a:t>BMC Psychiatry</a:t>
            </a:r>
            <a:r>
              <a:rPr lang="en-GB" sz="1200" kern="100">
                <a:effectLst/>
                <a:latin typeface="Arial" panose="020B0604020202020204" pitchFamily="34" charset="0"/>
                <a:ea typeface="Aptos" panose="020B0004020202020204" pitchFamily="34" charset="0"/>
                <a:cs typeface="Arial" panose="020B0604020202020204" pitchFamily="34" charset="0"/>
              </a:rPr>
              <a:t>, 10(113). doi:10.1186/1471-244X-10-113.</a:t>
            </a:r>
          </a:p>
          <a:p>
            <a:pPr>
              <a:lnSpc>
                <a:spcPct val="115000"/>
              </a:lnSpc>
              <a:spcAft>
                <a:spcPts val="800"/>
              </a:spcAft>
              <a:buNone/>
            </a:pPr>
            <a:r>
              <a:rPr lang="en-GB" sz="1200" kern="100">
                <a:effectLst/>
                <a:latin typeface="Arial" panose="020B0604020202020204" pitchFamily="34" charset="0"/>
                <a:ea typeface="Aptos" panose="020B0004020202020204" pitchFamily="34" charset="0"/>
                <a:cs typeface="Arial" panose="020B0604020202020204" pitchFamily="34" charset="0"/>
              </a:rPr>
              <a:t>Jisc (2020) </a:t>
            </a:r>
            <a:r>
              <a:rPr lang="en-GB" sz="1200" i="1" kern="100">
                <a:effectLst/>
                <a:latin typeface="Arial" panose="020B0604020202020204" pitchFamily="34" charset="0"/>
                <a:ea typeface="Aptos" panose="020B0004020202020204" pitchFamily="34" charset="0"/>
                <a:cs typeface="Arial" panose="020B0604020202020204" pitchFamily="34" charset="0"/>
              </a:rPr>
              <a:t>Student digital experience insights survey 2020</a:t>
            </a:r>
            <a:r>
              <a:rPr lang="en-GB" sz="1200" kern="100">
                <a:effectLst/>
                <a:latin typeface="Arial" panose="020B0604020202020204" pitchFamily="34" charset="0"/>
                <a:ea typeface="Aptos" panose="020B0004020202020204" pitchFamily="34" charset="0"/>
                <a:cs typeface="Arial" panose="020B0604020202020204" pitchFamily="34" charset="0"/>
              </a:rPr>
              <a:t>. Available at: </a:t>
            </a:r>
            <a:r>
              <a:rPr lang="en-GB" sz="1200" u="sng" kern="100">
                <a:solidFill>
                  <a:srgbClr val="467886"/>
                </a:solidFill>
                <a:effectLst/>
                <a:latin typeface="Arial" panose="020B0604020202020204" pitchFamily="34" charset="0"/>
                <a:ea typeface="Aptos" panose="020B0004020202020204" pitchFamily="34" charset="0"/>
                <a:cs typeface="Arial" panose="020B0604020202020204" pitchFamily="34" charset="0"/>
                <a:hlinkClick r:id="rId2"/>
              </a:rPr>
              <a:t>https://www.jisc.ac.uk</a:t>
            </a:r>
            <a:r>
              <a:rPr lang="en-GB" sz="1200" kern="100">
                <a:effectLst/>
                <a:latin typeface="Arial" panose="020B0604020202020204" pitchFamily="34" charset="0"/>
                <a:ea typeface="Aptos" panose="020B0004020202020204" pitchFamily="34" charset="0"/>
                <a:cs typeface="Arial" panose="020B0604020202020204" pitchFamily="34" charset="0"/>
              </a:rPr>
              <a:t> (Accessed: 12 March 2026).</a:t>
            </a:r>
          </a:p>
          <a:p>
            <a:pPr>
              <a:lnSpc>
                <a:spcPct val="115000"/>
              </a:lnSpc>
              <a:spcAft>
                <a:spcPts val="800"/>
              </a:spcAft>
              <a:buNone/>
            </a:pPr>
            <a:r>
              <a:rPr lang="en-GB" sz="1200" kern="100">
                <a:effectLst/>
                <a:latin typeface="Arial" panose="020B0604020202020204" pitchFamily="34" charset="0"/>
                <a:ea typeface="Aptos" panose="020B0004020202020204" pitchFamily="34" charset="0"/>
                <a:cs typeface="Arial" panose="020B0604020202020204" pitchFamily="34" charset="0"/>
              </a:rPr>
              <a:t>Kim, H. (2022) ‘Digital mental health in higher education: Institutional outcomes and service transformation’, </a:t>
            </a:r>
            <a:r>
              <a:rPr lang="en-GB" sz="1200" i="1" kern="100">
                <a:effectLst/>
                <a:latin typeface="Arial" panose="020B0604020202020204" pitchFamily="34" charset="0"/>
                <a:ea typeface="Aptos" panose="020B0004020202020204" pitchFamily="34" charset="0"/>
                <a:cs typeface="Arial" panose="020B0604020202020204" pitchFamily="34" charset="0"/>
              </a:rPr>
              <a:t>Journal of University Mental Health</a:t>
            </a:r>
            <a:r>
              <a:rPr lang="en-GB" sz="1200" kern="100">
                <a:effectLst/>
                <a:latin typeface="Arial" panose="020B0604020202020204" pitchFamily="34" charset="0"/>
                <a:ea typeface="Aptos" panose="020B0004020202020204" pitchFamily="34" charset="0"/>
                <a:cs typeface="Arial" panose="020B0604020202020204" pitchFamily="34" charset="0"/>
              </a:rPr>
              <a:t>, 4(2), pp. 45–58. Available at: </a:t>
            </a:r>
            <a:r>
              <a:rPr lang="en-GB" sz="1200" u="sng" kern="100">
                <a:solidFill>
                  <a:srgbClr val="467886"/>
                </a:solidFill>
                <a:effectLst/>
                <a:latin typeface="Arial" panose="020B0604020202020204" pitchFamily="34" charset="0"/>
                <a:ea typeface="Aptos" panose="020B0004020202020204" pitchFamily="34" charset="0"/>
                <a:cs typeface="Arial" panose="020B0604020202020204" pitchFamily="34" charset="0"/>
                <a:hlinkClick r:id="rId3"/>
              </a:rPr>
              <a:t>https://jumh.org/kim2022</a:t>
            </a:r>
            <a:r>
              <a:rPr lang="en-GB" sz="1200" kern="100">
                <a:effectLst/>
                <a:latin typeface="Arial" panose="020B0604020202020204" pitchFamily="34" charset="0"/>
                <a:ea typeface="Aptos" panose="020B0004020202020204" pitchFamily="34" charset="0"/>
                <a:cs typeface="Arial" panose="020B0604020202020204" pitchFamily="34" charset="0"/>
              </a:rPr>
              <a:t> (Accessed: 12 March 2026).</a:t>
            </a:r>
          </a:p>
          <a:p>
            <a:pPr>
              <a:lnSpc>
                <a:spcPct val="115000"/>
              </a:lnSpc>
              <a:spcAft>
                <a:spcPts val="800"/>
              </a:spcAft>
              <a:buNone/>
            </a:pPr>
            <a:r>
              <a:rPr lang="en-GB" sz="1200" kern="100">
                <a:effectLst/>
                <a:latin typeface="Arial" panose="020B0604020202020204" pitchFamily="34" charset="0"/>
                <a:ea typeface="Aptos" panose="020B0004020202020204" pitchFamily="34" charset="0"/>
                <a:cs typeface="Arial" panose="020B0604020202020204" pitchFamily="34" charset="0"/>
              </a:rPr>
              <a:t>Levis, B., Benedetti, A. and Thombs, B.D. (2019) ‘Accuracy of the PHQ‑9 for screening to detect major depression’, </a:t>
            </a:r>
            <a:r>
              <a:rPr lang="en-GB" sz="1200" i="1" kern="100">
                <a:effectLst/>
                <a:latin typeface="Arial" panose="020B0604020202020204" pitchFamily="34" charset="0"/>
                <a:ea typeface="Aptos" panose="020B0004020202020204" pitchFamily="34" charset="0"/>
                <a:cs typeface="Arial" panose="020B0604020202020204" pitchFamily="34" charset="0"/>
              </a:rPr>
              <a:t>BMJ</a:t>
            </a:r>
            <a:r>
              <a:rPr lang="en-GB" sz="1200" kern="100">
                <a:effectLst/>
                <a:latin typeface="Arial" panose="020B0604020202020204" pitchFamily="34" charset="0"/>
                <a:ea typeface="Aptos" panose="020B0004020202020204" pitchFamily="34" charset="0"/>
                <a:cs typeface="Arial" panose="020B0604020202020204" pitchFamily="34" charset="0"/>
              </a:rPr>
              <a:t>, 365, p. l1476. doi:10.1136/bmj.l1476.</a:t>
            </a:r>
          </a:p>
          <a:p>
            <a:pPr>
              <a:lnSpc>
                <a:spcPct val="115000"/>
              </a:lnSpc>
              <a:spcAft>
                <a:spcPts val="800"/>
              </a:spcAft>
              <a:buNone/>
            </a:pPr>
            <a:r>
              <a:rPr lang="en-GB" sz="1200" kern="100">
                <a:effectLst/>
                <a:latin typeface="Arial" panose="020B0604020202020204" pitchFamily="34" charset="0"/>
                <a:ea typeface="Aptos" panose="020B0004020202020204" pitchFamily="34" charset="0"/>
                <a:cs typeface="Arial" panose="020B0604020202020204" pitchFamily="34" charset="0"/>
              </a:rPr>
              <a:t>Michie, S., Atkins, L. and West, R. (2014) </a:t>
            </a:r>
            <a:r>
              <a:rPr lang="en-GB" sz="1200" i="1" kern="100">
                <a:effectLst/>
                <a:latin typeface="Arial" panose="020B0604020202020204" pitchFamily="34" charset="0"/>
                <a:ea typeface="Aptos" panose="020B0004020202020204" pitchFamily="34" charset="0"/>
                <a:cs typeface="Arial" panose="020B0604020202020204" pitchFamily="34" charset="0"/>
              </a:rPr>
              <a:t>The Behaviour Change Wheel: A Guide to Designing Interventions</a:t>
            </a:r>
            <a:r>
              <a:rPr lang="en-GB" sz="1200" kern="100">
                <a:effectLst/>
                <a:latin typeface="Arial" panose="020B0604020202020204" pitchFamily="34" charset="0"/>
                <a:ea typeface="Aptos" panose="020B0004020202020204" pitchFamily="34" charset="0"/>
                <a:cs typeface="Arial" panose="020B0604020202020204" pitchFamily="34" charset="0"/>
              </a:rPr>
              <a:t>. London: Silverback Publishing.</a:t>
            </a:r>
          </a:p>
          <a:p>
            <a:pPr>
              <a:lnSpc>
                <a:spcPct val="115000"/>
              </a:lnSpc>
              <a:spcAft>
                <a:spcPts val="800"/>
              </a:spcAft>
              <a:buNone/>
            </a:pPr>
            <a:r>
              <a:rPr lang="en-GB" sz="1200" kern="100">
                <a:effectLst/>
                <a:latin typeface="Arial" panose="020B0604020202020204" pitchFamily="34" charset="0"/>
                <a:ea typeface="Aptos" panose="020B0004020202020204" pitchFamily="34" charset="0"/>
                <a:cs typeface="Arial" panose="020B0604020202020204" pitchFamily="34" charset="0"/>
              </a:rPr>
              <a:t>Moore, G.F. et al. (2015) ‘Process evaluation of complex interventions: Medical Research Council guidance’, </a:t>
            </a:r>
            <a:r>
              <a:rPr lang="en-GB" sz="1200" i="1" kern="100">
                <a:effectLst/>
                <a:latin typeface="Arial" panose="020B0604020202020204" pitchFamily="34" charset="0"/>
                <a:ea typeface="Aptos" panose="020B0004020202020204" pitchFamily="34" charset="0"/>
                <a:cs typeface="Arial" panose="020B0604020202020204" pitchFamily="34" charset="0"/>
              </a:rPr>
              <a:t>BMJ</a:t>
            </a:r>
            <a:r>
              <a:rPr lang="en-GB" sz="1200" kern="100">
                <a:effectLst/>
                <a:latin typeface="Arial" panose="020B0604020202020204" pitchFamily="34" charset="0"/>
                <a:ea typeface="Aptos" panose="020B0004020202020204" pitchFamily="34" charset="0"/>
                <a:cs typeface="Arial" panose="020B0604020202020204" pitchFamily="34" charset="0"/>
              </a:rPr>
              <a:t>, 350, p. h1258. doi:10.1136/bmj.h1258.</a:t>
            </a:r>
          </a:p>
          <a:p>
            <a:pPr>
              <a:lnSpc>
                <a:spcPct val="115000"/>
              </a:lnSpc>
              <a:spcAft>
                <a:spcPts val="800"/>
              </a:spcAft>
              <a:buNone/>
            </a:pPr>
            <a:r>
              <a:rPr lang="en-GB" sz="1200" kern="100">
                <a:effectLst/>
                <a:latin typeface="Arial" panose="020B0604020202020204" pitchFamily="34" charset="0"/>
                <a:ea typeface="Aptos" panose="020B0004020202020204" pitchFamily="34" charset="0"/>
                <a:cs typeface="Arial" panose="020B0604020202020204" pitchFamily="34" charset="0"/>
              </a:rPr>
              <a:t>NHS England (2023) </a:t>
            </a:r>
            <a:r>
              <a:rPr lang="en-GB" sz="1200" i="1" kern="100">
                <a:effectLst/>
                <a:latin typeface="Arial" panose="020B0604020202020204" pitchFamily="34" charset="0"/>
                <a:ea typeface="Aptos" panose="020B0004020202020204" pitchFamily="34" charset="0"/>
                <a:cs typeface="Arial" panose="020B0604020202020204" pitchFamily="34" charset="0"/>
              </a:rPr>
              <a:t>University mental health: Data and service pressures</a:t>
            </a:r>
            <a:r>
              <a:rPr lang="en-GB" sz="1200" kern="100">
                <a:effectLst/>
                <a:latin typeface="Arial" panose="020B0604020202020204" pitchFamily="34" charset="0"/>
                <a:ea typeface="Aptos" panose="020B0004020202020204" pitchFamily="34" charset="0"/>
                <a:cs typeface="Arial" panose="020B0604020202020204" pitchFamily="34" charset="0"/>
              </a:rPr>
              <a:t>. Available at: </a:t>
            </a:r>
            <a:r>
              <a:rPr lang="en-GB" sz="1200" u="sng" kern="100">
                <a:solidFill>
                  <a:srgbClr val="467886"/>
                </a:solidFill>
                <a:effectLst/>
                <a:latin typeface="Arial" panose="020B0604020202020204" pitchFamily="34" charset="0"/>
                <a:ea typeface="Aptos" panose="020B0004020202020204" pitchFamily="34" charset="0"/>
                <a:cs typeface="Arial" panose="020B0604020202020204" pitchFamily="34" charset="0"/>
                <a:hlinkClick r:id="rId4"/>
              </a:rPr>
              <a:t>https://www.england.nhs.uk</a:t>
            </a:r>
            <a:r>
              <a:rPr lang="en-GB" sz="1200" kern="100">
                <a:effectLst/>
                <a:latin typeface="Arial" panose="020B0604020202020204" pitchFamily="34" charset="0"/>
                <a:ea typeface="Aptos" panose="020B0004020202020204" pitchFamily="34" charset="0"/>
                <a:cs typeface="Arial" panose="020B0604020202020204" pitchFamily="34" charset="0"/>
              </a:rPr>
              <a:t> (Accessed: 12 March 2026).</a:t>
            </a:r>
          </a:p>
          <a:p>
            <a:pPr>
              <a:lnSpc>
                <a:spcPct val="115000"/>
              </a:lnSpc>
              <a:spcAft>
                <a:spcPts val="800"/>
              </a:spcAft>
              <a:buNone/>
            </a:pPr>
            <a:r>
              <a:rPr lang="en-GB" sz="1200" kern="100" err="1">
                <a:effectLst/>
                <a:latin typeface="Arial" panose="020B0604020202020204" pitchFamily="34" charset="0"/>
                <a:ea typeface="Aptos" panose="020B0004020202020204" pitchFamily="34" charset="0"/>
                <a:cs typeface="Arial" panose="020B0604020202020204" pitchFamily="34" charset="0"/>
              </a:rPr>
              <a:t>Poushter</a:t>
            </a:r>
            <a:r>
              <a:rPr lang="en-GB" sz="1200" kern="100">
                <a:effectLst/>
                <a:latin typeface="Arial" panose="020B0604020202020204" pitchFamily="34" charset="0"/>
                <a:ea typeface="Aptos" panose="020B0004020202020204" pitchFamily="34" charset="0"/>
                <a:cs typeface="Arial" panose="020B0604020202020204" pitchFamily="34" charset="0"/>
              </a:rPr>
              <a:t>, J., Bishop, C. and Chwe, H. (2018) </a:t>
            </a:r>
            <a:r>
              <a:rPr lang="en-GB" sz="1200" i="1" kern="100">
                <a:effectLst/>
                <a:latin typeface="Arial" panose="020B0604020202020204" pitchFamily="34" charset="0"/>
                <a:ea typeface="Aptos" panose="020B0004020202020204" pitchFamily="34" charset="0"/>
                <a:cs typeface="Arial" panose="020B0604020202020204" pitchFamily="34" charset="0"/>
              </a:rPr>
              <a:t>Social media use continues to rise in developing countries</a:t>
            </a:r>
            <a:r>
              <a:rPr lang="en-GB" sz="1200" kern="100">
                <a:effectLst/>
                <a:latin typeface="Arial" panose="020B0604020202020204" pitchFamily="34" charset="0"/>
                <a:ea typeface="Aptos" panose="020B0004020202020204" pitchFamily="34" charset="0"/>
                <a:cs typeface="Arial" panose="020B0604020202020204" pitchFamily="34" charset="0"/>
              </a:rPr>
              <a:t>. Pew Research </a:t>
            </a:r>
            <a:r>
              <a:rPr lang="en-GB" sz="1200" kern="100" err="1">
                <a:effectLst/>
                <a:latin typeface="Arial" panose="020B0604020202020204" pitchFamily="34" charset="0"/>
                <a:ea typeface="Aptos" panose="020B0004020202020204" pitchFamily="34" charset="0"/>
                <a:cs typeface="Arial" panose="020B0604020202020204" pitchFamily="34" charset="0"/>
              </a:rPr>
              <a:t>Center</a:t>
            </a:r>
            <a:r>
              <a:rPr lang="en-GB" sz="1200" kern="100">
                <a:effectLst/>
                <a:latin typeface="Arial" panose="020B0604020202020204" pitchFamily="34" charset="0"/>
                <a:ea typeface="Aptos" panose="020B0004020202020204" pitchFamily="34" charset="0"/>
                <a:cs typeface="Arial" panose="020B0604020202020204" pitchFamily="34" charset="0"/>
              </a:rPr>
              <a:t>. Available at: </a:t>
            </a:r>
            <a:r>
              <a:rPr lang="en-GB" sz="1200" u="sng" kern="100">
                <a:solidFill>
                  <a:srgbClr val="467886"/>
                </a:solidFill>
                <a:effectLst/>
                <a:latin typeface="Arial" panose="020B0604020202020204" pitchFamily="34" charset="0"/>
                <a:ea typeface="Aptos" panose="020B0004020202020204" pitchFamily="34" charset="0"/>
                <a:cs typeface="Arial" panose="020B0604020202020204" pitchFamily="34" charset="0"/>
                <a:hlinkClick r:id="rId5"/>
              </a:rPr>
              <a:t>https://www.pewresearch.org</a:t>
            </a:r>
            <a:r>
              <a:rPr lang="en-GB" sz="1200" kern="100">
                <a:effectLst/>
                <a:latin typeface="Arial" panose="020B0604020202020204" pitchFamily="34" charset="0"/>
                <a:ea typeface="Aptos" panose="020B0004020202020204" pitchFamily="34" charset="0"/>
                <a:cs typeface="Arial" panose="020B0604020202020204" pitchFamily="34" charset="0"/>
              </a:rPr>
              <a:t> (Accessed: 12 March 2026).</a:t>
            </a:r>
          </a:p>
          <a:p>
            <a:pPr>
              <a:lnSpc>
                <a:spcPct val="115000"/>
              </a:lnSpc>
              <a:spcAft>
                <a:spcPts val="800"/>
              </a:spcAft>
              <a:buNone/>
            </a:pPr>
            <a:r>
              <a:rPr lang="en-GB" sz="1200" kern="100">
                <a:effectLst/>
                <a:latin typeface="Arial" panose="020B0604020202020204" pitchFamily="34" charset="0"/>
                <a:ea typeface="Aptos" panose="020B0004020202020204" pitchFamily="34" charset="0"/>
                <a:cs typeface="Arial" panose="020B0604020202020204" pitchFamily="34" charset="0"/>
              </a:rPr>
              <a:t>Rickwood, D. et al. (2015) ‘When and how do young people seek professional help for mental health problems?’, </a:t>
            </a:r>
            <a:r>
              <a:rPr lang="en-GB" sz="1200" i="1" kern="100">
                <a:effectLst/>
                <a:latin typeface="Arial" panose="020B0604020202020204" pitchFamily="34" charset="0"/>
                <a:ea typeface="Aptos" panose="020B0004020202020204" pitchFamily="34" charset="0"/>
                <a:cs typeface="Arial" panose="020B0604020202020204" pitchFamily="34" charset="0"/>
              </a:rPr>
              <a:t>Medical Journal of Australia</a:t>
            </a:r>
            <a:r>
              <a:rPr lang="en-GB" sz="1200" kern="100">
                <a:effectLst/>
                <a:latin typeface="Arial" panose="020B0604020202020204" pitchFamily="34" charset="0"/>
                <a:ea typeface="Aptos" panose="020B0004020202020204" pitchFamily="34" charset="0"/>
                <a:cs typeface="Arial" panose="020B0604020202020204" pitchFamily="34" charset="0"/>
              </a:rPr>
              <a:t>, 187(7), pp. S35–S39. Available at: https://www.mja.com.au/journal/2015/187/7/when-and-how-do-young-people-seek-professional-help </a:t>
            </a:r>
            <a:r>
              <a:rPr lang="en-GB" sz="1200" u="sng" kern="100">
                <a:solidFill>
                  <a:srgbClr val="467886"/>
                </a:solidFill>
                <a:effectLst/>
                <a:latin typeface="Arial" panose="020B0604020202020204" pitchFamily="34" charset="0"/>
                <a:ea typeface="Aptos" panose="020B0004020202020204" pitchFamily="34" charset="0"/>
                <a:cs typeface="Arial" panose="020B0604020202020204" pitchFamily="34" charset="0"/>
                <a:hlinkClick r:id="rId6"/>
              </a:rPr>
              <a:t>(mja.com.au in Bing)</a:t>
            </a:r>
            <a:r>
              <a:rPr lang="en-GB" sz="1200" kern="100">
                <a:effectLst/>
                <a:latin typeface="Arial" panose="020B0604020202020204" pitchFamily="34" charset="0"/>
                <a:ea typeface="Aptos" panose="020B0004020202020204" pitchFamily="34" charset="0"/>
                <a:cs typeface="Arial" panose="020B0604020202020204" pitchFamily="34" charset="0"/>
              </a:rPr>
              <a:t> (Accessed: 12 March 2026).</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Rutter, L.A. and Brown, T.A. (2017) ‘Psychometric properties of the GAD‑7 in a psychiatric sample’, </a:t>
            </a:r>
            <a:r>
              <a:rPr lang="en-GB" sz="1200" i="1" kern="100">
                <a:effectLst/>
                <a:latin typeface="Aptos" panose="020B0004020202020204" pitchFamily="34" charset="0"/>
                <a:ea typeface="Aptos" panose="020B0004020202020204" pitchFamily="34" charset="0"/>
                <a:cs typeface="Times New Roman" panose="02020603050405020304" pitchFamily="18" charset="0"/>
              </a:rPr>
              <a:t>Assessment</a:t>
            </a:r>
            <a:r>
              <a:rPr lang="en-GB" sz="1200" kern="100">
                <a:effectLst/>
                <a:latin typeface="Aptos" panose="020B0004020202020204" pitchFamily="34" charset="0"/>
                <a:ea typeface="Aptos" panose="020B0004020202020204" pitchFamily="34" charset="0"/>
                <a:cs typeface="Times New Roman" panose="02020603050405020304" pitchFamily="18" charset="0"/>
              </a:rPr>
              <a:t>, 24(3), pp. 1–13. doi:10.1177/1073191115621926.</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Sallis, J.F., Owen, N. and Fisher, E. (2015) ‘Ecological models of health behaviour’, in Glanz, K., Rimer, B. and Viswanath, K. (eds.) </a:t>
            </a:r>
            <a:r>
              <a:rPr lang="en-GB" sz="1200" i="1" kern="100">
                <a:effectLst/>
                <a:latin typeface="Aptos" panose="020B0004020202020204" pitchFamily="34" charset="0"/>
                <a:ea typeface="Aptos" panose="020B0004020202020204" pitchFamily="34" charset="0"/>
                <a:cs typeface="Times New Roman" panose="02020603050405020304" pitchFamily="18" charset="0"/>
              </a:rPr>
              <a:t>Health </a:t>
            </a:r>
            <a:r>
              <a:rPr lang="en-GB" sz="1200" i="1" kern="100" err="1">
                <a:effectLst/>
                <a:latin typeface="Aptos" panose="020B0004020202020204" pitchFamily="34" charset="0"/>
                <a:ea typeface="Aptos" panose="020B0004020202020204" pitchFamily="34" charset="0"/>
                <a:cs typeface="Times New Roman" panose="02020603050405020304" pitchFamily="18" charset="0"/>
              </a:rPr>
              <a:t>Behavior</a:t>
            </a:r>
            <a:r>
              <a:rPr lang="en-GB" sz="1200" i="1" kern="100">
                <a:effectLst/>
                <a:latin typeface="Aptos" panose="020B0004020202020204" pitchFamily="34" charset="0"/>
                <a:ea typeface="Aptos" panose="020B0004020202020204" pitchFamily="34" charset="0"/>
                <a:cs typeface="Times New Roman" panose="02020603050405020304" pitchFamily="18" charset="0"/>
              </a:rPr>
              <a:t>: Theory, Research, and Practice</a:t>
            </a:r>
            <a:r>
              <a:rPr lang="en-GB" sz="1200" kern="100">
                <a:effectLst/>
                <a:latin typeface="Aptos" panose="020B0004020202020204" pitchFamily="34" charset="0"/>
                <a:ea typeface="Aptos" panose="020B0004020202020204" pitchFamily="34" charset="0"/>
                <a:cs typeface="Times New Roman" panose="02020603050405020304" pitchFamily="18" charset="0"/>
              </a:rPr>
              <a:t>. 5th </a:t>
            </a:r>
            <a:r>
              <a:rPr lang="en-GB" sz="1200" kern="100" err="1">
                <a:effectLst/>
                <a:latin typeface="Aptos" panose="020B0004020202020204" pitchFamily="34" charset="0"/>
                <a:ea typeface="Aptos" panose="020B0004020202020204" pitchFamily="34" charset="0"/>
                <a:cs typeface="Times New Roman" panose="02020603050405020304" pitchFamily="18" charset="0"/>
              </a:rPr>
              <a:t>edn</a:t>
            </a:r>
            <a:r>
              <a:rPr lang="en-GB" sz="1200" kern="100">
                <a:effectLst/>
                <a:latin typeface="Aptos" panose="020B0004020202020204" pitchFamily="34" charset="0"/>
                <a:ea typeface="Aptos" panose="020B0004020202020204" pitchFamily="34" charset="0"/>
                <a:cs typeface="Times New Roman" panose="02020603050405020304" pitchFamily="18" charset="0"/>
              </a:rPr>
              <a:t>. San Francisco: Jossey‑Bass, pp. 43–64.</a:t>
            </a:r>
          </a:p>
          <a:p>
            <a:pPr>
              <a:lnSpc>
                <a:spcPct val="115000"/>
              </a:lnSpc>
              <a:spcAft>
                <a:spcPts val="800"/>
              </a:spcAft>
              <a:buNone/>
            </a:pP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endParaRPr lang="en-GB" sz="1200" kern="100">
              <a:effectLst/>
              <a:latin typeface="Arial" panose="020B06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11065548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22B01-DA7A-2869-8073-AA229E2AC473}"/>
              </a:ext>
            </a:extLst>
          </p:cNvPr>
          <p:cNvSpPr>
            <a:spLocks noGrp="1"/>
          </p:cNvSpPr>
          <p:nvPr>
            <p:ph type="ctrTitle"/>
          </p:nvPr>
        </p:nvSpPr>
        <p:spPr>
          <a:xfrm>
            <a:off x="4162567" y="818984"/>
            <a:ext cx="6714699" cy="3178689"/>
          </a:xfrm>
        </p:spPr>
        <p:txBody>
          <a:bodyPr>
            <a:normAutofit/>
          </a:bodyPr>
          <a:lstStyle/>
          <a:p>
            <a:pPr algn="l"/>
            <a:r>
              <a:rPr lang="en-GB" sz="3000" err="1">
                <a:solidFill>
                  <a:srgbClr val="FFFFFF"/>
                </a:solidFill>
              </a:rPr>
              <a:t>MindConnect</a:t>
            </a:r>
            <a:r>
              <a:rPr lang="en-GB" sz="3000">
                <a:solidFill>
                  <a:srgbClr val="FFFFFF"/>
                </a:solidFill>
              </a:rPr>
              <a:t> Campus: Digital Mental Health Promotion Programme</a:t>
            </a:r>
            <a:br>
              <a:rPr lang="en-GB" sz="3000">
                <a:solidFill>
                  <a:srgbClr val="FFFFFF"/>
                </a:solidFill>
              </a:rPr>
            </a:br>
            <a:br>
              <a:rPr lang="en-GB" sz="3000">
                <a:solidFill>
                  <a:srgbClr val="FFFFFF"/>
                </a:solidFill>
              </a:rPr>
            </a:br>
            <a:br>
              <a:rPr lang="en-GB" sz="3000">
                <a:solidFill>
                  <a:srgbClr val="FFFFFF"/>
                </a:solidFill>
              </a:rPr>
            </a:br>
            <a:r>
              <a:rPr lang="en-GB" sz="3000">
                <a:solidFill>
                  <a:srgbClr val="FFFFFF"/>
                </a:solidFill>
              </a:rPr>
              <a:t>Section: Stakeholders, Barriers, Legal and Ethical Issues</a:t>
            </a:r>
            <a:br>
              <a:rPr lang="en-GB" sz="3000">
                <a:solidFill>
                  <a:srgbClr val="FFFFFF"/>
                </a:solidFill>
              </a:rPr>
            </a:br>
            <a:endParaRPr lang="en-US" sz="3000">
              <a:solidFill>
                <a:srgbClr val="FFFFFF"/>
              </a:solidFill>
            </a:endParaRPr>
          </a:p>
        </p:txBody>
      </p:sp>
      <p:sp>
        <p:nvSpPr>
          <p:cNvPr id="3" name="Subtitle 2">
            <a:extLst>
              <a:ext uri="{FF2B5EF4-FFF2-40B4-BE49-F238E27FC236}">
                <a16:creationId xmlns:a16="http://schemas.microsoft.com/office/drawing/2014/main" id="{F6BF5A2B-CBCA-C5A7-D359-B694F073F1FD}"/>
              </a:ext>
            </a:extLst>
          </p:cNvPr>
          <p:cNvSpPr>
            <a:spLocks noGrp="1"/>
          </p:cNvSpPr>
          <p:nvPr>
            <p:ph type="subTitle" idx="1"/>
          </p:nvPr>
        </p:nvSpPr>
        <p:spPr>
          <a:xfrm>
            <a:off x="4285397" y="4960961"/>
            <a:ext cx="7055893" cy="1078054"/>
          </a:xfrm>
        </p:spPr>
        <p:txBody>
          <a:bodyPr>
            <a:normAutofit/>
          </a:bodyPr>
          <a:lstStyle/>
          <a:p>
            <a:pPr algn="l"/>
            <a:r>
              <a:rPr lang="en-GB" sz="1300" b="0" i="0" u="none" strike="noStrike">
                <a:solidFill>
                  <a:srgbClr val="FFFFFF"/>
                </a:solidFill>
                <a:effectLst/>
                <a:latin typeface="Aptos" panose="020B0004020202020204" pitchFamily="34" charset="0"/>
              </a:rPr>
              <a:t>Name: Mohammad Ilyas</a:t>
            </a:r>
            <a:br>
              <a:rPr lang="en-GB" sz="1300" b="0" i="0" u="none" strike="noStrike">
                <a:solidFill>
                  <a:srgbClr val="FFFFFF"/>
                </a:solidFill>
                <a:effectLst/>
                <a:latin typeface="Aptos Display" panose="020B0004020202020204" pitchFamily="34" charset="0"/>
              </a:rPr>
            </a:br>
            <a:r>
              <a:rPr lang="en-GB" sz="1300" b="0" i="0" u="none" strike="noStrike">
                <a:solidFill>
                  <a:srgbClr val="FFFFFF"/>
                </a:solidFill>
                <a:effectLst/>
                <a:latin typeface="Aptos" panose="020B0004020202020204" pitchFamily="34" charset="0"/>
              </a:rPr>
              <a:t>Student Number: 2029045</a:t>
            </a:r>
            <a:br>
              <a:rPr lang="en-GB" sz="1300" b="0" i="0" u="none" strike="noStrike">
                <a:solidFill>
                  <a:srgbClr val="FFFFFF"/>
                </a:solidFill>
                <a:effectLst/>
                <a:latin typeface="Aptos Display" panose="020B0004020202020204" pitchFamily="34" charset="0"/>
              </a:rPr>
            </a:br>
            <a:r>
              <a:rPr lang="en-GB" sz="1300" b="0" i="0" u="none" strike="noStrike">
                <a:solidFill>
                  <a:srgbClr val="FFFFFF"/>
                </a:solidFill>
                <a:effectLst/>
                <a:latin typeface="Aptos" panose="020B0004020202020204" pitchFamily="34" charset="0"/>
              </a:rPr>
              <a:t>Lecturer Name: Dr </a:t>
            </a:r>
            <a:r>
              <a:rPr lang="en-GB" sz="1300" i="0" u="none" strike="noStrike">
                <a:solidFill>
                  <a:srgbClr val="FFFFFF"/>
                </a:solidFill>
                <a:effectLst/>
                <a:latin typeface="Arial" panose="020B0604020202020204" pitchFamily="34" charset="0"/>
              </a:rPr>
              <a:t>Besty Jose</a:t>
            </a:r>
            <a:br>
              <a:rPr lang="en-GB" sz="1300" b="0" i="0" u="none" strike="noStrike">
                <a:solidFill>
                  <a:srgbClr val="FFFFFF"/>
                </a:solidFill>
                <a:effectLst/>
                <a:latin typeface="Aptos Display" panose="020B0004020202020204" pitchFamily="34" charset="0"/>
              </a:rPr>
            </a:br>
            <a:r>
              <a:rPr lang="en-GB" sz="1300" b="0" i="0" u="none" strike="noStrike">
                <a:solidFill>
                  <a:srgbClr val="FFFFFF"/>
                </a:solidFill>
                <a:effectLst/>
                <a:latin typeface="Aptos" panose="020B0004020202020204" pitchFamily="34" charset="0"/>
              </a:rPr>
              <a:t>Module: </a:t>
            </a:r>
            <a:r>
              <a:rPr lang="en-GB" sz="1300" i="0" u="none" strike="noStrike">
                <a:solidFill>
                  <a:srgbClr val="FFFFFF"/>
                </a:solidFill>
                <a:effectLst/>
                <a:latin typeface="Arial" panose="020B0604020202020204" pitchFamily="34" charset="0"/>
              </a:rPr>
              <a:t>Population Health and Digital Health Promotion</a:t>
            </a:r>
            <a:r>
              <a:rPr lang="en-GB" sz="1300" b="1" i="0" u="none" strike="noStrike">
                <a:solidFill>
                  <a:srgbClr val="FFFFFF"/>
                </a:solidFill>
                <a:effectLst/>
                <a:latin typeface="Arial" panose="020B0604020202020204" pitchFamily="34" charset="0"/>
              </a:rPr>
              <a:t> </a:t>
            </a:r>
            <a:br>
              <a:rPr lang="en-GB" sz="1300" b="0" i="0" u="none" strike="noStrike">
                <a:solidFill>
                  <a:srgbClr val="FFFFFF"/>
                </a:solidFill>
                <a:effectLst/>
                <a:latin typeface="Aptos Display" panose="020B0004020202020204" pitchFamily="34" charset="0"/>
              </a:rPr>
            </a:br>
            <a:r>
              <a:rPr lang="en-GB" sz="1300" b="0" i="0" u="none" strike="noStrike">
                <a:solidFill>
                  <a:srgbClr val="FFFFFF"/>
                </a:solidFill>
                <a:effectLst/>
                <a:latin typeface="Aptos" panose="020B0004020202020204" pitchFamily="34" charset="0"/>
              </a:rPr>
              <a:t>Module code: </a:t>
            </a:r>
            <a:r>
              <a:rPr lang="en-GB" sz="1300" i="0" u="none" strike="noStrike">
                <a:solidFill>
                  <a:srgbClr val="FFFFFF"/>
                </a:solidFill>
                <a:effectLst/>
                <a:latin typeface="Arial" panose="020B0604020202020204" pitchFamily="34" charset="0"/>
              </a:rPr>
              <a:t>LCHS7009</a:t>
            </a:r>
            <a:endParaRPr lang="en-US" sz="1300">
              <a:solidFill>
                <a:srgbClr val="FFFFFF"/>
              </a:solidFill>
            </a:endParaRPr>
          </a:p>
        </p:txBody>
      </p:sp>
      <p:pic>
        <p:nvPicPr>
          <p:cNvPr id="4" name="Picture 3">
            <a:extLst>
              <a:ext uri="{FF2B5EF4-FFF2-40B4-BE49-F238E27FC236}">
                <a16:creationId xmlns:a16="http://schemas.microsoft.com/office/drawing/2014/main" id="{F09D4A48-A26D-C0DD-CA37-DCC59327E786}"/>
              </a:ext>
            </a:extLst>
          </p:cNvPr>
          <p:cNvPicPr>
            <a:picLocks noChangeAspect="1"/>
          </p:cNvPicPr>
          <p:nvPr/>
        </p:nvPicPr>
        <p:blipFill>
          <a:blip r:embed="rId2"/>
          <a:stretch>
            <a:fillRect/>
          </a:stretch>
        </p:blipFill>
        <p:spPr>
          <a:xfrm>
            <a:off x="206477" y="116143"/>
            <a:ext cx="11679629" cy="6569792"/>
          </a:xfrm>
          <a:prstGeom prst="rect">
            <a:avLst/>
          </a:prstGeom>
        </p:spPr>
      </p:pic>
    </p:spTree>
    <p:extLst>
      <p:ext uri="{BB962C8B-B14F-4D97-AF65-F5344CB8AC3E}">
        <p14:creationId xmlns:p14="http://schemas.microsoft.com/office/powerpoint/2010/main" val="40761420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E647A-036D-8954-913F-BFB1E505AE14}"/>
              </a:ext>
            </a:extLst>
          </p:cNvPr>
          <p:cNvSpPr>
            <a:spLocks noGrp="1"/>
          </p:cNvSpPr>
          <p:nvPr>
            <p:ph type="title"/>
          </p:nvPr>
        </p:nvSpPr>
        <p:spPr>
          <a:xfrm>
            <a:off x="838200" y="365125"/>
            <a:ext cx="5393361" cy="1325563"/>
          </a:xfrm>
        </p:spPr>
        <p:txBody>
          <a:bodyPr>
            <a:normAutofit/>
          </a:bodyPr>
          <a:lstStyle/>
          <a:p>
            <a:r>
              <a:rPr lang="en-GB" b="1"/>
              <a:t>Overview of the Intervention</a:t>
            </a:r>
            <a:endParaRPr lang="en-US"/>
          </a:p>
        </p:txBody>
      </p:sp>
      <p:sp>
        <p:nvSpPr>
          <p:cNvPr id="3" name="Content Placeholder 2">
            <a:extLst>
              <a:ext uri="{FF2B5EF4-FFF2-40B4-BE49-F238E27FC236}">
                <a16:creationId xmlns:a16="http://schemas.microsoft.com/office/drawing/2014/main" id="{99610EFE-FBB8-AF4F-A473-7639062FFCA4}"/>
              </a:ext>
            </a:extLst>
          </p:cNvPr>
          <p:cNvSpPr>
            <a:spLocks noGrp="1"/>
          </p:cNvSpPr>
          <p:nvPr>
            <p:ph idx="1"/>
          </p:nvPr>
        </p:nvSpPr>
        <p:spPr>
          <a:xfrm>
            <a:off x="838200" y="1825625"/>
            <a:ext cx="5393361" cy="4351338"/>
          </a:xfrm>
        </p:spPr>
        <p:txBody>
          <a:bodyPr>
            <a:normAutofit/>
          </a:bodyPr>
          <a:lstStyle/>
          <a:p>
            <a:pPr marL="0" indent="0">
              <a:buNone/>
            </a:pPr>
            <a:r>
              <a:rPr lang="en-GB" sz="1300"/>
              <a:t>MindConnect Campus is a digital mental health promotion programme designed to improve student wellbeing and reduce mental health problems.</a:t>
            </a:r>
          </a:p>
          <a:p>
            <a:pPr marL="0" indent="0">
              <a:buNone/>
            </a:pPr>
            <a:r>
              <a:rPr lang="en-GB" sz="1300"/>
              <a:t>Key features of the intervention include:</a:t>
            </a:r>
            <a:br>
              <a:rPr lang="en-GB" sz="1300"/>
            </a:br>
            <a:endParaRPr lang="en-GB" sz="1300"/>
          </a:p>
          <a:p>
            <a:r>
              <a:rPr lang="en-GB" sz="1300"/>
              <a:t>AI chatbot that provides mental health advice and guidance</a:t>
            </a:r>
          </a:p>
          <a:p>
            <a:r>
              <a:rPr lang="en-GB" sz="1300"/>
              <a:t>Online peer support forums where students can share experiences</a:t>
            </a:r>
          </a:p>
          <a:p>
            <a:r>
              <a:rPr lang="en-GB" sz="1300"/>
              <a:t>Digital self-help resources such as mindfulness exercises and stress management techniques</a:t>
            </a:r>
          </a:p>
          <a:p>
            <a:r>
              <a:rPr lang="en-GB" sz="1300"/>
              <a:t>Access to online counselling or video consultations with professionals</a:t>
            </a:r>
          </a:p>
          <a:p>
            <a:r>
              <a:rPr lang="en-GB" sz="1300"/>
              <a:t>Crisis information and signposting to NHS services</a:t>
            </a:r>
            <a:br>
              <a:rPr lang="en-GB" sz="1300"/>
            </a:br>
            <a:endParaRPr lang="en-GB" sz="1300"/>
          </a:p>
          <a:p>
            <a:pPr marL="0" indent="0">
              <a:buNone/>
            </a:pPr>
            <a:r>
              <a:rPr lang="en-GB" sz="1300"/>
              <a:t>Digital technologies can improve access to mental health services and allow students to receive support at any time (</a:t>
            </a:r>
            <a:r>
              <a:rPr lang="en-GB" sz="1300" err="1"/>
              <a:t>Bakhai</a:t>
            </a:r>
            <a:r>
              <a:rPr lang="en-GB" sz="1300"/>
              <a:t>, </a:t>
            </a:r>
            <a:r>
              <a:rPr lang="en-GB" sz="1300" err="1"/>
              <a:t>Croney</a:t>
            </a:r>
            <a:r>
              <a:rPr lang="en-GB" sz="1300"/>
              <a:t> and Waller, 2020).</a:t>
            </a:r>
          </a:p>
        </p:txBody>
      </p:sp>
      <p:pic>
        <p:nvPicPr>
          <p:cNvPr id="4" name="Picture 3">
            <a:extLst>
              <a:ext uri="{FF2B5EF4-FFF2-40B4-BE49-F238E27FC236}">
                <a16:creationId xmlns:a16="http://schemas.microsoft.com/office/drawing/2014/main" id="{81E07B21-8B82-786F-D70E-E2CF6CDAE5BA}"/>
              </a:ext>
            </a:extLst>
          </p:cNvPr>
          <p:cNvPicPr>
            <a:picLocks noChangeAspect="1"/>
          </p:cNvPicPr>
          <p:nvPr/>
        </p:nvPicPr>
        <p:blipFill>
          <a:blip r:embed="rId2">
            <a:extLst>
              <a:ext uri="{28A0092B-C50C-407E-A947-70E740481C1C}">
                <a14:useLocalDpi xmlns:a14="http://schemas.microsoft.com/office/drawing/2010/main" val="0"/>
              </a:ext>
            </a:extLst>
          </a:blip>
          <a:srcRect r="24999" b="-1"/>
          <a:stretch>
            <a:fillRect/>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5" name="TextBox 4">
            <a:extLst>
              <a:ext uri="{FF2B5EF4-FFF2-40B4-BE49-F238E27FC236}">
                <a16:creationId xmlns:a16="http://schemas.microsoft.com/office/drawing/2014/main" id="{E8FB458F-5963-6CCF-4305-2B18C9521F61}"/>
              </a:ext>
            </a:extLst>
          </p:cNvPr>
          <p:cNvSpPr txBox="1"/>
          <p:nvPr/>
        </p:nvSpPr>
        <p:spPr>
          <a:xfrm>
            <a:off x="8127739" y="6180917"/>
            <a:ext cx="2516332" cy="646331"/>
          </a:xfrm>
          <a:prstGeom prst="rect">
            <a:avLst/>
          </a:prstGeom>
          <a:noFill/>
        </p:spPr>
        <p:txBody>
          <a:bodyPr wrap="square" rtlCol="0">
            <a:spAutoFit/>
          </a:bodyPr>
          <a:lstStyle/>
          <a:p>
            <a:r>
              <a:rPr lang="en-GB"/>
              <a:t>Source: </a:t>
            </a:r>
            <a:r>
              <a:rPr lang="en-GB" err="1"/>
              <a:t>Freepik</a:t>
            </a:r>
            <a:r>
              <a:rPr lang="en-GB"/>
              <a:t> (2024)</a:t>
            </a:r>
          </a:p>
          <a:p>
            <a:pPr algn="l"/>
            <a:endParaRPr lang="en-US"/>
          </a:p>
        </p:txBody>
      </p:sp>
    </p:spTree>
    <p:extLst>
      <p:ext uri="{BB962C8B-B14F-4D97-AF65-F5344CB8AC3E}">
        <p14:creationId xmlns:p14="http://schemas.microsoft.com/office/powerpoint/2010/main" val="12930703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3D rendering of game pieces tied together with a rope">
            <a:extLst>
              <a:ext uri="{FF2B5EF4-FFF2-40B4-BE49-F238E27FC236}">
                <a16:creationId xmlns:a16="http://schemas.microsoft.com/office/drawing/2014/main" id="{AD32729C-A7D1-72FE-5126-7383888462E2}"/>
              </a:ext>
            </a:extLst>
          </p:cNvPr>
          <p:cNvPicPr>
            <a:picLocks noChangeAspect="1"/>
          </p:cNvPicPr>
          <p:nvPr/>
        </p:nvPicPr>
        <p:blipFill>
          <a:blip r:embed="rId2"/>
          <a:srcRect l="7331" r="33502"/>
          <a:stretch>
            <a:fillRect/>
          </a:stretch>
        </p:blipFill>
        <p:spPr>
          <a:xfrm>
            <a:off x="-1" y="-2"/>
            <a:ext cx="5410198" cy="6858002"/>
          </a:xfrm>
          <a:prstGeom prst="rect">
            <a:avLst/>
          </a:prstGeom>
        </p:spPr>
      </p:pic>
      <p:sp>
        <p:nvSpPr>
          <p:cNvPr id="2" name="Title 1">
            <a:extLst>
              <a:ext uri="{FF2B5EF4-FFF2-40B4-BE49-F238E27FC236}">
                <a16:creationId xmlns:a16="http://schemas.microsoft.com/office/drawing/2014/main" id="{C4904920-F32C-A375-C2EA-7946DC150CA5}"/>
              </a:ext>
            </a:extLst>
          </p:cNvPr>
          <p:cNvSpPr>
            <a:spLocks noGrp="1"/>
          </p:cNvSpPr>
          <p:nvPr>
            <p:ph type="title"/>
          </p:nvPr>
        </p:nvSpPr>
        <p:spPr>
          <a:xfrm>
            <a:off x="6115317" y="405685"/>
            <a:ext cx="5464968" cy="1559301"/>
          </a:xfrm>
        </p:spPr>
        <p:txBody>
          <a:bodyPr>
            <a:normAutofit/>
          </a:bodyPr>
          <a:lstStyle/>
          <a:p>
            <a:r>
              <a:rPr lang="en-GB" sz="4000" b="1"/>
              <a:t>Importance of Stakeholders</a:t>
            </a:r>
            <a:endParaRPr lang="en-US" sz="4000"/>
          </a:p>
        </p:txBody>
      </p:sp>
      <p:sp>
        <p:nvSpPr>
          <p:cNvPr id="3" name="Content Placeholder 2">
            <a:extLst>
              <a:ext uri="{FF2B5EF4-FFF2-40B4-BE49-F238E27FC236}">
                <a16:creationId xmlns:a16="http://schemas.microsoft.com/office/drawing/2014/main" id="{F8B4E20C-8565-350F-8BF4-8BF946B34A4D}"/>
              </a:ext>
            </a:extLst>
          </p:cNvPr>
          <p:cNvSpPr>
            <a:spLocks noGrp="1"/>
          </p:cNvSpPr>
          <p:nvPr>
            <p:ph idx="1"/>
          </p:nvPr>
        </p:nvSpPr>
        <p:spPr>
          <a:xfrm>
            <a:off x="6115317" y="2743200"/>
            <a:ext cx="5247340" cy="3496878"/>
          </a:xfrm>
        </p:spPr>
        <p:txBody>
          <a:bodyPr anchor="ctr">
            <a:normAutofit/>
          </a:bodyPr>
          <a:lstStyle/>
          <a:p>
            <a:pPr marL="0" indent="0">
              <a:buNone/>
            </a:pPr>
            <a:r>
              <a:rPr lang="en-GB" sz="1300"/>
              <a:t>Stakeholders are individuals or organisations that have an interest in a programme and contribute to its implementation.</a:t>
            </a:r>
            <a:br>
              <a:rPr lang="en-GB" sz="1300"/>
            </a:br>
            <a:endParaRPr lang="en-GB" sz="1300"/>
          </a:p>
          <a:p>
            <a:pPr marL="0" indent="0">
              <a:buNone/>
            </a:pPr>
            <a:r>
              <a:rPr lang="en-GB" sz="1300"/>
              <a:t>Stakeholders are essential for the success of public health interventions because they:</a:t>
            </a:r>
            <a:br>
              <a:rPr lang="en-GB" sz="1300"/>
            </a:br>
            <a:endParaRPr lang="en-GB" sz="1300"/>
          </a:p>
          <a:p>
            <a:r>
              <a:rPr lang="en-GB" sz="1300"/>
              <a:t>Provide funding and resources</a:t>
            </a:r>
          </a:p>
          <a:p>
            <a:r>
              <a:rPr lang="en-GB" sz="1300"/>
              <a:t>Help implement and deliver the intervention</a:t>
            </a:r>
          </a:p>
          <a:p>
            <a:r>
              <a:rPr lang="en-GB" sz="1300"/>
              <a:t>Ensure safety, quality, and effectiveness</a:t>
            </a:r>
          </a:p>
          <a:p>
            <a:r>
              <a:rPr lang="en-GB" sz="1300"/>
              <a:t>Promote the programme to the target population</a:t>
            </a:r>
            <a:br>
              <a:rPr lang="en-GB" sz="1300"/>
            </a:br>
            <a:endParaRPr lang="en-GB" sz="1300"/>
          </a:p>
          <a:p>
            <a:pPr marL="0" indent="0">
              <a:buNone/>
            </a:pPr>
            <a:r>
              <a:rPr lang="en-GB" sz="1300"/>
              <a:t>Effective collaboration between stakeholders increases the sustainability and success of digital health programmes (Greenhalgh et al., 2017).</a:t>
            </a:r>
          </a:p>
          <a:p>
            <a:pPr marL="0" indent="0">
              <a:buNone/>
            </a:pPr>
            <a:endParaRPr lang="en-US" sz="1300"/>
          </a:p>
        </p:txBody>
      </p:sp>
    </p:spTree>
    <p:extLst>
      <p:ext uri="{BB962C8B-B14F-4D97-AF65-F5344CB8AC3E}">
        <p14:creationId xmlns:p14="http://schemas.microsoft.com/office/powerpoint/2010/main" val="3384298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7607DB5-47B2-5846-C22B-28B5BEEC7516}"/>
              </a:ext>
            </a:extLst>
          </p:cNvPr>
          <p:cNvPicPr>
            <a:picLocks noChangeAspect="1"/>
          </p:cNvPicPr>
          <p:nvPr/>
        </p:nvPicPr>
        <p:blipFill>
          <a:blip r:embed="rId2">
            <a:alphaModFix amt="60000"/>
            <a:extLst>
              <a:ext uri="{28A0092B-C50C-407E-A947-70E740481C1C}">
                <a14:useLocalDpi xmlns:a14="http://schemas.microsoft.com/office/drawing/2010/main" val="0"/>
              </a:ext>
            </a:extLst>
          </a:blip>
          <a:srcRect b="15730"/>
          <a:stretch>
            <a:fillRect/>
          </a:stretch>
        </p:blipFill>
        <p:spPr>
          <a:xfrm>
            <a:off x="-1" y="10"/>
            <a:ext cx="12192001" cy="6857990"/>
          </a:xfrm>
          <a:prstGeom prst="rect">
            <a:avLst/>
          </a:prstGeom>
        </p:spPr>
      </p:pic>
      <p:sp>
        <p:nvSpPr>
          <p:cNvPr id="2" name="Title 1">
            <a:extLst>
              <a:ext uri="{FF2B5EF4-FFF2-40B4-BE49-F238E27FC236}">
                <a16:creationId xmlns:a16="http://schemas.microsoft.com/office/drawing/2014/main" id="{1CF256AC-2347-9778-2F7A-2A91A65D1DDF}"/>
              </a:ext>
            </a:extLst>
          </p:cNvPr>
          <p:cNvSpPr>
            <a:spLocks noGrp="1"/>
          </p:cNvSpPr>
          <p:nvPr>
            <p:ph type="title"/>
          </p:nvPr>
        </p:nvSpPr>
        <p:spPr>
          <a:xfrm>
            <a:off x="838199" y="1671570"/>
            <a:ext cx="5155261" cy="4072044"/>
          </a:xfrm>
        </p:spPr>
        <p:txBody>
          <a:bodyPr anchor="t">
            <a:normAutofit/>
          </a:bodyPr>
          <a:lstStyle/>
          <a:p>
            <a:r>
              <a:rPr lang="en-GB" b="1">
                <a:solidFill>
                  <a:srgbClr val="FFFFFF"/>
                </a:solidFill>
              </a:rPr>
              <a:t>University Leadership Stakeholders</a:t>
            </a:r>
            <a:endParaRPr lang="en-US">
              <a:solidFill>
                <a:srgbClr val="FFFFFF"/>
              </a:solidFill>
            </a:endParaRPr>
          </a:p>
        </p:txBody>
      </p:sp>
      <p:sp>
        <p:nvSpPr>
          <p:cNvPr id="3" name="Content Placeholder 2">
            <a:extLst>
              <a:ext uri="{FF2B5EF4-FFF2-40B4-BE49-F238E27FC236}">
                <a16:creationId xmlns:a16="http://schemas.microsoft.com/office/drawing/2014/main" id="{E6E2831D-101B-D2BA-709F-571ABA7CB041}"/>
              </a:ext>
            </a:extLst>
          </p:cNvPr>
          <p:cNvSpPr>
            <a:spLocks noGrp="1"/>
          </p:cNvSpPr>
          <p:nvPr>
            <p:ph idx="1"/>
          </p:nvPr>
        </p:nvSpPr>
        <p:spPr>
          <a:xfrm>
            <a:off x="6185986" y="1671566"/>
            <a:ext cx="5170861" cy="4072043"/>
          </a:xfrm>
        </p:spPr>
        <p:txBody>
          <a:bodyPr>
            <a:normAutofit/>
          </a:bodyPr>
          <a:lstStyle/>
          <a:p>
            <a:pPr marL="0" indent="0">
              <a:buNone/>
            </a:pPr>
            <a:r>
              <a:rPr lang="en-GB" sz="1400">
                <a:solidFill>
                  <a:srgbClr val="FFFFFF"/>
                </a:solidFill>
              </a:rPr>
              <a:t>University leadership plays a major role in supporting the implementation of MindConnect Campus.</a:t>
            </a:r>
            <a:br>
              <a:rPr lang="en-GB" sz="1400">
                <a:solidFill>
                  <a:srgbClr val="FFFFFF"/>
                </a:solidFill>
              </a:rPr>
            </a:br>
            <a:endParaRPr lang="en-GB" sz="1400">
              <a:solidFill>
                <a:srgbClr val="FFFFFF"/>
              </a:solidFill>
            </a:endParaRPr>
          </a:p>
          <a:p>
            <a:pPr marL="0" indent="0">
              <a:buNone/>
            </a:pPr>
            <a:r>
              <a:rPr lang="en-GB" sz="1400">
                <a:solidFill>
                  <a:srgbClr val="FFFFFF"/>
                </a:solidFill>
              </a:rPr>
              <a:t>Responsibilities include:</a:t>
            </a:r>
            <a:br>
              <a:rPr lang="en-GB" sz="1400">
                <a:solidFill>
                  <a:srgbClr val="FFFFFF"/>
                </a:solidFill>
              </a:rPr>
            </a:br>
            <a:endParaRPr lang="en-GB" sz="1400">
              <a:solidFill>
                <a:srgbClr val="FFFFFF"/>
              </a:solidFill>
            </a:endParaRPr>
          </a:p>
          <a:p>
            <a:r>
              <a:rPr lang="en-GB" sz="1400">
                <a:solidFill>
                  <a:srgbClr val="FFFFFF"/>
                </a:solidFill>
              </a:rPr>
              <a:t>Approving funding and resources for the programme</a:t>
            </a:r>
          </a:p>
          <a:p>
            <a:r>
              <a:rPr lang="en-GB" sz="1400">
                <a:solidFill>
                  <a:srgbClr val="FFFFFF"/>
                </a:solidFill>
              </a:rPr>
              <a:t>Integrating the digital intervention into university wellbeing strategies</a:t>
            </a:r>
          </a:p>
          <a:p>
            <a:r>
              <a:rPr lang="en-GB" sz="1400">
                <a:solidFill>
                  <a:srgbClr val="FFFFFF"/>
                </a:solidFill>
              </a:rPr>
              <a:t>Supporting mental health policies within the institution</a:t>
            </a:r>
          </a:p>
          <a:p>
            <a:r>
              <a:rPr lang="en-GB" sz="1400">
                <a:solidFill>
                  <a:srgbClr val="FFFFFF"/>
                </a:solidFill>
              </a:rPr>
              <a:t>Promoting awareness of mental health support services</a:t>
            </a:r>
            <a:br>
              <a:rPr lang="en-GB" sz="1400">
                <a:solidFill>
                  <a:srgbClr val="FFFFFF"/>
                </a:solidFill>
              </a:rPr>
            </a:br>
            <a:endParaRPr lang="en-GB" sz="1400">
              <a:solidFill>
                <a:srgbClr val="FFFFFF"/>
              </a:solidFill>
            </a:endParaRPr>
          </a:p>
          <a:p>
            <a:pPr marL="0" indent="0">
              <a:buNone/>
            </a:pPr>
            <a:r>
              <a:rPr lang="en-GB" sz="1400">
                <a:solidFill>
                  <a:srgbClr val="FFFFFF"/>
                </a:solidFill>
              </a:rPr>
              <a:t>Universities have increasing responsibility to support student mental health because poor mental health can negatively affect academic performance and wellbeing (Office for Students, 2022).</a:t>
            </a:r>
          </a:p>
        </p:txBody>
      </p:sp>
    </p:spTree>
    <p:extLst>
      <p:ext uri="{BB962C8B-B14F-4D97-AF65-F5344CB8AC3E}">
        <p14:creationId xmlns:p14="http://schemas.microsoft.com/office/powerpoint/2010/main" val="35223278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4010E05-200C-5761-AD23-A4BE4C3483FD}"/>
              </a:ext>
            </a:extLst>
          </p:cNvPr>
          <p:cNvPicPr>
            <a:picLocks noChangeAspect="1"/>
          </p:cNvPicPr>
          <p:nvPr/>
        </p:nvPicPr>
        <p:blipFill>
          <a:blip r:embed="rId2"/>
          <a:stretch>
            <a:fillRect/>
          </a:stretch>
        </p:blipFill>
        <p:spPr>
          <a:xfrm>
            <a:off x="487680" y="0"/>
            <a:ext cx="11775440" cy="6522719"/>
          </a:xfrm>
          <a:prstGeom prst="rect">
            <a:avLst/>
          </a:prstGeom>
        </p:spPr>
      </p:pic>
    </p:spTree>
    <p:extLst>
      <p:ext uri="{BB962C8B-B14F-4D97-AF65-F5344CB8AC3E}">
        <p14:creationId xmlns:p14="http://schemas.microsoft.com/office/powerpoint/2010/main" val="40980310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3F0DAF-821B-C2E5-4DB6-44A4FA837E73}"/>
              </a:ext>
            </a:extLst>
          </p:cNvPr>
          <p:cNvSpPr>
            <a:spLocks noGrp="1"/>
          </p:cNvSpPr>
          <p:nvPr>
            <p:ph type="title"/>
          </p:nvPr>
        </p:nvSpPr>
        <p:spPr>
          <a:xfrm>
            <a:off x="838201" y="365125"/>
            <a:ext cx="5251316" cy="1807305"/>
          </a:xfrm>
        </p:spPr>
        <p:txBody>
          <a:bodyPr>
            <a:normAutofit/>
          </a:bodyPr>
          <a:lstStyle/>
          <a:p>
            <a:r>
              <a:rPr lang="en-GB" b="1"/>
              <a:t>Students’ Union and Peer Support Groups</a:t>
            </a:r>
            <a:endParaRPr lang="en-US"/>
          </a:p>
        </p:txBody>
      </p:sp>
      <p:sp>
        <p:nvSpPr>
          <p:cNvPr id="3" name="Content Placeholder 2">
            <a:extLst>
              <a:ext uri="{FF2B5EF4-FFF2-40B4-BE49-F238E27FC236}">
                <a16:creationId xmlns:a16="http://schemas.microsoft.com/office/drawing/2014/main" id="{55EC19F0-5043-4DA8-802E-9964BCFAE88F}"/>
              </a:ext>
            </a:extLst>
          </p:cNvPr>
          <p:cNvSpPr>
            <a:spLocks noGrp="1"/>
          </p:cNvSpPr>
          <p:nvPr>
            <p:ph idx="1"/>
          </p:nvPr>
        </p:nvSpPr>
        <p:spPr>
          <a:xfrm>
            <a:off x="838200" y="2333297"/>
            <a:ext cx="4619621" cy="3843666"/>
          </a:xfrm>
        </p:spPr>
        <p:txBody>
          <a:bodyPr>
            <a:normAutofit/>
          </a:bodyPr>
          <a:lstStyle/>
          <a:p>
            <a:pPr marL="0" indent="0">
              <a:buNone/>
            </a:pPr>
            <a:r>
              <a:rPr lang="en-GB" sz="1400"/>
              <a:t>Students’ Unions and peer support groups are important stakeholders because they represent student interests.</a:t>
            </a:r>
            <a:br>
              <a:rPr lang="en-GB" sz="1400"/>
            </a:br>
            <a:endParaRPr lang="en-GB" sz="1400"/>
          </a:p>
          <a:p>
            <a:pPr marL="0" indent="0">
              <a:buNone/>
            </a:pPr>
            <a:r>
              <a:rPr lang="en-GB" sz="1400"/>
              <a:t>Their responsibilities include:</a:t>
            </a:r>
          </a:p>
          <a:p>
            <a:pPr marL="0" indent="0">
              <a:buNone/>
            </a:pPr>
            <a:endParaRPr lang="en-GB" sz="1400"/>
          </a:p>
          <a:p>
            <a:r>
              <a:rPr lang="en-GB" sz="1400"/>
              <a:t>Promoting mental health awareness among students</a:t>
            </a:r>
          </a:p>
          <a:p>
            <a:r>
              <a:rPr lang="en-GB" sz="1400"/>
              <a:t>Encouraging participation in digital interventions</a:t>
            </a:r>
          </a:p>
          <a:p>
            <a:r>
              <a:rPr lang="en-GB" sz="1400"/>
              <a:t>Reducing stigma related to mental health problems</a:t>
            </a:r>
          </a:p>
          <a:p>
            <a:r>
              <a:rPr lang="en-GB" sz="1400"/>
              <a:t>Supporting peer-to-peer discussions and wellbeing initiatives</a:t>
            </a:r>
          </a:p>
          <a:p>
            <a:pPr marL="0" indent="0">
              <a:buNone/>
            </a:pPr>
            <a:endParaRPr lang="en-GB" sz="1400"/>
          </a:p>
          <a:p>
            <a:pPr marL="0" indent="0">
              <a:buNone/>
            </a:pPr>
            <a:r>
              <a:rPr lang="en-GB" sz="1400"/>
              <a:t>Peer support can be an effective strategy for improving mental health and encouraging help-seeking behaviour among young adults (WHO, 2022).</a:t>
            </a:r>
          </a:p>
        </p:txBody>
      </p:sp>
      <p:pic>
        <p:nvPicPr>
          <p:cNvPr id="7" name="Picture 6">
            <a:extLst>
              <a:ext uri="{FF2B5EF4-FFF2-40B4-BE49-F238E27FC236}">
                <a16:creationId xmlns:a16="http://schemas.microsoft.com/office/drawing/2014/main" id="{0C01CFAC-BB22-2117-3838-DE39B17CE11E}"/>
              </a:ext>
            </a:extLst>
          </p:cNvPr>
          <p:cNvPicPr>
            <a:picLocks noChangeAspect="1"/>
          </p:cNvPicPr>
          <p:nvPr/>
        </p:nvPicPr>
        <p:blipFill>
          <a:blip r:embed="rId2"/>
          <a:srcRect l="24085" r="17877" b="-1"/>
          <a:stretch>
            <a:fillRect/>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38964453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1C7989-12ED-D157-5DDE-A4ACD348DF88}"/>
              </a:ext>
            </a:extLst>
          </p:cNvPr>
          <p:cNvSpPr>
            <a:spLocks noGrp="1"/>
          </p:cNvSpPr>
          <p:nvPr>
            <p:ph type="title"/>
          </p:nvPr>
        </p:nvSpPr>
        <p:spPr>
          <a:xfrm>
            <a:off x="1156851" y="637762"/>
            <a:ext cx="9888496" cy="900131"/>
          </a:xfrm>
        </p:spPr>
        <p:txBody>
          <a:bodyPr anchor="t">
            <a:normAutofit/>
          </a:bodyPr>
          <a:lstStyle/>
          <a:p>
            <a:r>
              <a:rPr lang="en-GB" sz="4000" b="1">
                <a:solidFill>
                  <a:schemeClr val="bg1"/>
                </a:solidFill>
              </a:rPr>
              <a:t>NHS and Healthcare Services</a:t>
            </a:r>
            <a:endParaRPr lang="en-US" sz="4000">
              <a:solidFill>
                <a:schemeClr val="bg1"/>
              </a:solidFill>
            </a:endParaRPr>
          </a:p>
        </p:txBody>
      </p:sp>
      <p:sp>
        <p:nvSpPr>
          <p:cNvPr id="3" name="Content Placeholder 2">
            <a:extLst>
              <a:ext uri="{FF2B5EF4-FFF2-40B4-BE49-F238E27FC236}">
                <a16:creationId xmlns:a16="http://schemas.microsoft.com/office/drawing/2014/main" id="{A7EC54F1-C483-9ABB-3F33-43FF22DEFB85}"/>
              </a:ext>
            </a:extLst>
          </p:cNvPr>
          <p:cNvSpPr>
            <a:spLocks noGrp="1"/>
          </p:cNvSpPr>
          <p:nvPr>
            <p:ph idx="1"/>
          </p:nvPr>
        </p:nvSpPr>
        <p:spPr>
          <a:xfrm>
            <a:off x="1155548" y="2217343"/>
            <a:ext cx="9880893" cy="3959619"/>
          </a:xfrm>
        </p:spPr>
        <p:txBody>
          <a:bodyPr>
            <a:normAutofit/>
          </a:bodyPr>
          <a:lstStyle/>
          <a:p>
            <a:pPr marL="0" indent="0">
              <a:buNone/>
            </a:pPr>
            <a:r>
              <a:rPr lang="en-GB" sz="1700"/>
              <a:t>External healthcare organisations such as the NHS also play an important role.</a:t>
            </a:r>
          </a:p>
          <a:p>
            <a:pPr marL="0" indent="0">
              <a:buNone/>
            </a:pPr>
            <a:endParaRPr lang="en-GB" sz="1700"/>
          </a:p>
          <a:p>
            <a:pPr marL="0" indent="0">
              <a:buNone/>
            </a:pPr>
            <a:r>
              <a:rPr lang="en-GB" sz="1700"/>
              <a:t>Their role includes:</a:t>
            </a:r>
          </a:p>
          <a:p>
            <a:pPr marL="0" indent="0">
              <a:buNone/>
            </a:pPr>
            <a:endParaRPr lang="en-GB" sz="1700"/>
          </a:p>
          <a:p>
            <a:r>
              <a:rPr lang="en-GB" sz="1700"/>
              <a:t>Providing specialist mental health services</a:t>
            </a:r>
          </a:p>
          <a:p>
            <a:r>
              <a:rPr lang="en-GB" sz="1700"/>
              <a:t>Supporting students who require clinical treatment</a:t>
            </a:r>
          </a:p>
          <a:p>
            <a:r>
              <a:rPr lang="en-GB" sz="1700"/>
              <a:t>Collaborating with universities to provide integrated care</a:t>
            </a:r>
          </a:p>
          <a:p>
            <a:r>
              <a:rPr lang="en-GB" sz="1700"/>
              <a:t>Ensuring safe referral pathways</a:t>
            </a:r>
          </a:p>
          <a:p>
            <a:pPr marL="0" indent="0">
              <a:buNone/>
            </a:pPr>
            <a:br>
              <a:rPr lang="en-GB" sz="1700"/>
            </a:br>
            <a:r>
              <a:rPr lang="en-GB" sz="1700"/>
              <a:t>Collaboration between universities and healthcare providers improves the effectiveness of mental health support systems (NHS Digital, 2023).</a:t>
            </a:r>
          </a:p>
        </p:txBody>
      </p:sp>
    </p:spTree>
    <p:extLst>
      <p:ext uri="{BB962C8B-B14F-4D97-AF65-F5344CB8AC3E}">
        <p14:creationId xmlns:p14="http://schemas.microsoft.com/office/powerpoint/2010/main" val="16796639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22B01-DA7A-2869-8073-AA229E2AC473}"/>
              </a:ext>
            </a:extLst>
          </p:cNvPr>
          <p:cNvSpPr>
            <a:spLocks noGrp="1"/>
          </p:cNvSpPr>
          <p:nvPr>
            <p:ph type="ctrTitle"/>
          </p:nvPr>
        </p:nvSpPr>
        <p:spPr>
          <a:xfrm>
            <a:off x="4162567" y="818984"/>
            <a:ext cx="6714699" cy="3178689"/>
          </a:xfrm>
        </p:spPr>
        <p:txBody>
          <a:bodyPr>
            <a:normAutofit/>
          </a:bodyPr>
          <a:lstStyle/>
          <a:p>
            <a:pPr algn="l"/>
            <a:r>
              <a:rPr lang="en-GB" sz="3000">
                <a:solidFill>
                  <a:srgbClr val="FFFFFF"/>
                </a:solidFill>
              </a:rPr>
              <a:t>MindConnect Campus: Digital Mental Health Promotion Programme</a:t>
            </a:r>
            <a:br>
              <a:rPr lang="en-GB" sz="3000">
                <a:solidFill>
                  <a:srgbClr val="FFFFFF"/>
                </a:solidFill>
              </a:rPr>
            </a:br>
            <a:br>
              <a:rPr lang="en-GB" sz="3000">
                <a:solidFill>
                  <a:srgbClr val="FFFFFF"/>
                </a:solidFill>
              </a:rPr>
            </a:br>
            <a:br>
              <a:rPr lang="en-GB" sz="3000">
                <a:solidFill>
                  <a:srgbClr val="FFFFFF"/>
                </a:solidFill>
              </a:rPr>
            </a:br>
            <a:r>
              <a:rPr lang="en-GB" sz="3000">
                <a:solidFill>
                  <a:srgbClr val="FFFFFF"/>
                </a:solidFill>
              </a:rPr>
              <a:t>Section: Stakeholders, Barriers, Legal and Ethical Issues</a:t>
            </a:r>
            <a:br>
              <a:rPr lang="en-GB" sz="3000">
                <a:solidFill>
                  <a:srgbClr val="FFFFFF"/>
                </a:solidFill>
              </a:rPr>
            </a:br>
            <a:endParaRPr lang="en-US" sz="3000">
              <a:solidFill>
                <a:srgbClr val="FFFFFF"/>
              </a:solidFill>
            </a:endParaRPr>
          </a:p>
        </p:txBody>
      </p:sp>
      <p:sp>
        <p:nvSpPr>
          <p:cNvPr id="3" name="Subtitle 2">
            <a:extLst>
              <a:ext uri="{FF2B5EF4-FFF2-40B4-BE49-F238E27FC236}">
                <a16:creationId xmlns:a16="http://schemas.microsoft.com/office/drawing/2014/main" id="{F6BF5A2B-CBCA-C5A7-D359-B694F073F1FD}"/>
              </a:ext>
            </a:extLst>
          </p:cNvPr>
          <p:cNvSpPr>
            <a:spLocks noGrp="1"/>
          </p:cNvSpPr>
          <p:nvPr>
            <p:ph type="subTitle" idx="1"/>
          </p:nvPr>
        </p:nvSpPr>
        <p:spPr>
          <a:xfrm>
            <a:off x="4285397" y="4960961"/>
            <a:ext cx="7055893" cy="1078054"/>
          </a:xfrm>
        </p:spPr>
        <p:txBody>
          <a:bodyPr>
            <a:normAutofit/>
          </a:bodyPr>
          <a:lstStyle/>
          <a:p>
            <a:pPr algn="l"/>
            <a:r>
              <a:rPr lang="en-GB" sz="1300" b="0" i="0" u="none" strike="noStrike">
                <a:solidFill>
                  <a:srgbClr val="FFFFFF"/>
                </a:solidFill>
                <a:effectLst/>
                <a:latin typeface="Aptos" panose="020B0004020202020204" pitchFamily="34" charset="0"/>
              </a:rPr>
              <a:t>Name: Mohammad Ilyas</a:t>
            </a:r>
            <a:br>
              <a:rPr lang="en-GB" sz="1300" b="0" i="0" u="none" strike="noStrike">
                <a:solidFill>
                  <a:srgbClr val="FFFFFF"/>
                </a:solidFill>
                <a:effectLst/>
                <a:latin typeface="Aptos Display" panose="020B0004020202020204" pitchFamily="34" charset="0"/>
              </a:rPr>
            </a:br>
            <a:r>
              <a:rPr lang="en-GB" sz="1300" b="0" i="0" u="none" strike="noStrike">
                <a:solidFill>
                  <a:srgbClr val="FFFFFF"/>
                </a:solidFill>
                <a:effectLst/>
                <a:latin typeface="Aptos" panose="020B0004020202020204" pitchFamily="34" charset="0"/>
              </a:rPr>
              <a:t>Student Number: 2029045</a:t>
            </a:r>
            <a:br>
              <a:rPr lang="en-GB" sz="1300" b="0" i="0" u="none" strike="noStrike">
                <a:solidFill>
                  <a:srgbClr val="FFFFFF"/>
                </a:solidFill>
                <a:effectLst/>
                <a:latin typeface="Aptos Display" panose="020B0004020202020204" pitchFamily="34" charset="0"/>
              </a:rPr>
            </a:br>
            <a:r>
              <a:rPr lang="en-GB" sz="1300" b="0" i="0" u="none" strike="noStrike">
                <a:solidFill>
                  <a:srgbClr val="FFFFFF"/>
                </a:solidFill>
                <a:effectLst/>
                <a:latin typeface="Aptos" panose="020B0004020202020204" pitchFamily="34" charset="0"/>
              </a:rPr>
              <a:t>Lecturer Name: Dr </a:t>
            </a:r>
            <a:r>
              <a:rPr lang="en-GB" sz="1300" i="0" u="none" strike="noStrike">
                <a:solidFill>
                  <a:srgbClr val="FFFFFF"/>
                </a:solidFill>
                <a:effectLst/>
                <a:latin typeface="Arial" panose="020B0604020202020204" pitchFamily="34" charset="0"/>
              </a:rPr>
              <a:t>Besty Jose</a:t>
            </a:r>
            <a:br>
              <a:rPr lang="en-GB" sz="1300" b="0" i="0" u="none" strike="noStrike">
                <a:solidFill>
                  <a:srgbClr val="FFFFFF"/>
                </a:solidFill>
                <a:effectLst/>
                <a:latin typeface="Aptos Display" panose="020B0004020202020204" pitchFamily="34" charset="0"/>
              </a:rPr>
            </a:br>
            <a:r>
              <a:rPr lang="en-GB" sz="1300" b="0" i="0" u="none" strike="noStrike">
                <a:solidFill>
                  <a:srgbClr val="FFFFFF"/>
                </a:solidFill>
                <a:effectLst/>
                <a:latin typeface="Aptos" panose="020B0004020202020204" pitchFamily="34" charset="0"/>
              </a:rPr>
              <a:t>Module: </a:t>
            </a:r>
            <a:r>
              <a:rPr lang="en-GB" sz="1300" i="0" u="none" strike="noStrike">
                <a:solidFill>
                  <a:srgbClr val="FFFFFF"/>
                </a:solidFill>
                <a:effectLst/>
                <a:latin typeface="Arial" panose="020B0604020202020204" pitchFamily="34" charset="0"/>
              </a:rPr>
              <a:t>Population Health and Digital Health Promotion</a:t>
            </a:r>
            <a:r>
              <a:rPr lang="en-GB" sz="1300" b="1" i="0" u="none" strike="noStrike">
                <a:solidFill>
                  <a:srgbClr val="FFFFFF"/>
                </a:solidFill>
                <a:effectLst/>
                <a:latin typeface="Arial" panose="020B0604020202020204" pitchFamily="34" charset="0"/>
              </a:rPr>
              <a:t> </a:t>
            </a:r>
            <a:br>
              <a:rPr lang="en-GB" sz="1300" b="0" i="0" u="none" strike="noStrike">
                <a:solidFill>
                  <a:srgbClr val="FFFFFF"/>
                </a:solidFill>
                <a:effectLst/>
                <a:latin typeface="Aptos Display" panose="020B0004020202020204" pitchFamily="34" charset="0"/>
              </a:rPr>
            </a:br>
            <a:r>
              <a:rPr lang="en-GB" sz="1300" b="0" i="0" u="none" strike="noStrike">
                <a:solidFill>
                  <a:srgbClr val="FFFFFF"/>
                </a:solidFill>
                <a:effectLst/>
                <a:latin typeface="Aptos" panose="020B0004020202020204" pitchFamily="34" charset="0"/>
              </a:rPr>
              <a:t>Module code: </a:t>
            </a:r>
            <a:r>
              <a:rPr lang="en-GB" sz="1300" i="0" u="none" strike="noStrike">
                <a:solidFill>
                  <a:srgbClr val="FFFFFF"/>
                </a:solidFill>
                <a:effectLst/>
                <a:latin typeface="Arial" panose="020B0604020202020204" pitchFamily="34" charset="0"/>
              </a:rPr>
              <a:t>LCHS7009</a:t>
            </a:r>
            <a:endParaRPr lang="en-US" sz="1300">
              <a:solidFill>
                <a:srgbClr val="FFFFFF"/>
              </a:solidFill>
            </a:endParaRPr>
          </a:p>
        </p:txBody>
      </p:sp>
      <p:pic>
        <p:nvPicPr>
          <p:cNvPr id="4" name="Picture 3">
            <a:extLst>
              <a:ext uri="{FF2B5EF4-FFF2-40B4-BE49-F238E27FC236}">
                <a16:creationId xmlns:a16="http://schemas.microsoft.com/office/drawing/2014/main" id="{F5BF3520-14D0-29CD-BE74-8FF54744C8A7}"/>
              </a:ext>
            </a:extLst>
          </p:cNvPr>
          <p:cNvPicPr>
            <a:picLocks noChangeAspect="1"/>
          </p:cNvPicPr>
          <p:nvPr/>
        </p:nvPicPr>
        <p:blipFill>
          <a:blip r:embed="rId2"/>
          <a:stretch>
            <a:fillRect/>
          </a:stretch>
        </p:blipFill>
        <p:spPr>
          <a:xfrm>
            <a:off x="-101600" y="-57151"/>
            <a:ext cx="12293600" cy="6437631"/>
          </a:xfrm>
          <a:prstGeom prst="rect">
            <a:avLst/>
          </a:prstGeom>
        </p:spPr>
      </p:pic>
    </p:spTree>
    <p:extLst>
      <p:ext uri="{BB962C8B-B14F-4D97-AF65-F5344CB8AC3E}">
        <p14:creationId xmlns:p14="http://schemas.microsoft.com/office/powerpoint/2010/main" val="30016611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22B01-DA7A-2869-8073-AA229E2AC473}"/>
              </a:ext>
            </a:extLst>
          </p:cNvPr>
          <p:cNvSpPr>
            <a:spLocks noGrp="1"/>
          </p:cNvSpPr>
          <p:nvPr>
            <p:ph type="ctrTitle"/>
          </p:nvPr>
        </p:nvSpPr>
        <p:spPr>
          <a:xfrm>
            <a:off x="4162567" y="818984"/>
            <a:ext cx="6714699" cy="3178689"/>
          </a:xfrm>
        </p:spPr>
        <p:txBody>
          <a:bodyPr>
            <a:normAutofit/>
          </a:bodyPr>
          <a:lstStyle/>
          <a:p>
            <a:pPr algn="l"/>
            <a:r>
              <a:rPr lang="en-GB" sz="3000">
                <a:solidFill>
                  <a:srgbClr val="FFFFFF"/>
                </a:solidFill>
              </a:rPr>
              <a:t>MindConnect Campus: Digital Mental Health Promotion Programme</a:t>
            </a:r>
            <a:br>
              <a:rPr lang="en-GB" sz="3000">
                <a:solidFill>
                  <a:srgbClr val="FFFFFF"/>
                </a:solidFill>
              </a:rPr>
            </a:br>
            <a:br>
              <a:rPr lang="en-GB" sz="3000">
                <a:solidFill>
                  <a:srgbClr val="FFFFFF"/>
                </a:solidFill>
              </a:rPr>
            </a:br>
            <a:br>
              <a:rPr lang="en-GB" sz="3000">
                <a:solidFill>
                  <a:srgbClr val="FFFFFF"/>
                </a:solidFill>
              </a:rPr>
            </a:br>
            <a:r>
              <a:rPr lang="en-GB" sz="3000">
                <a:solidFill>
                  <a:srgbClr val="FFFFFF"/>
                </a:solidFill>
              </a:rPr>
              <a:t>Section: Stakeholders, Barriers, Legal and Ethical Issues</a:t>
            </a:r>
            <a:br>
              <a:rPr lang="en-GB" sz="3000">
                <a:solidFill>
                  <a:srgbClr val="FFFFFF"/>
                </a:solidFill>
              </a:rPr>
            </a:br>
            <a:endParaRPr lang="en-US" sz="3000">
              <a:solidFill>
                <a:srgbClr val="FFFFFF"/>
              </a:solidFill>
            </a:endParaRPr>
          </a:p>
        </p:txBody>
      </p:sp>
      <p:sp>
        <p:nvSpPr>
          <p:cNvPr id="3" name="Subtitle 2">
            <a:extLst>
              <a:ext uri="{FF2B5EF4-FFF2-40B4-BE49-F238E27FC236}">
                <a16:creationId xmlns:a16="http://schemas.microsoft.com/office/drawing/2014/main" id="{F6BF5A2B-CBCA-C5A7-D359-B694F073F1FD}"/>
              </a:ext>
            </a:extLst>
          </p:cNvPr>
          <p:cNvSpPr>
            <a:spLocks noGrp="1"/>
          </p:cNvSpPr>
          <p:nvPr>
            <p:ph type="subTitle" idx="1"/>
          </p:nvPr>
        </p:nvSpPr>
        <p:spPr>
          <a:xfrm>
            <a:off x="4285397" y="4960961"/>
            <a:ext cx="7055893" cy="1078054"/>
          </a:xfrm>
        </p:spPr>
        <p:txBody>
          <a:bodyPr>
            <a:normAutofit/>
          </a:bodyPr>
          <a:lstStyle/>
          <a:p>
            <a:pPr algn="l"/>
            <a:r>
              <a:rPr lang="en-GB" sz="1300" b="0" i="0" u="none" strike="noStrike">
                <a:solidFill>
                  <a:srgbClr val="FFFFFF"/>
                </a:solidFill>
                <a:effectLst/>
                <a:latin typeface="Aptos" panose="020B0004020202020204" pitchFamily="34" charset="0"/>
              </a:rPr>
              <a:t>Name: Mohammad Ilyas</a:t>
            </a:r>
            <a:br>
              <a:rPr lang="en-GB" sz="1300" b="0" i="0" u="none" strike="noStrike">
                <a:solidFill>
                  <a:srgbClr val="FFFFFF"/>
                </a:solidFill>
                <a:effectLst/>
                <a:latin typeface="Aptos Display" panose="020B0004020202020204" pitchFamily="34" charset="0"/>
              </a:rPr>
            </a:br>
            <a:r>
              <a:rPr lang="en-GB" sz="1300" b="0" i="0" u="none" strike="noStrike">
                <a:solidFill>
                  <a:srgbClr val="FFFFFF"/>
                </a:solidFill>
                <a:effectLst/>
                <a:latin typeface="Aptos" panose="020B0004020202020204" pitchFamily="34" charset="0"/>
              </a:rPr>
              <a:t>Student Number: 2029045</a:t>
            </a:r>
            <a:br>
              <a:rPr lang="en-GB" sz="1300" b="0" i="0" u="none" strike="noStrike">
                <a:solidFill>
                  <a:srgbClr val="FFFFFF"/>
                </a:solidFill>
                <a:effectLst/>
                <a:latin typeface="Aptos Display" panose="020B0004020202020204" pitchFamily="34" charset="0"/>
              </a:rPr>
            </a:br>
            <a:r>
              <a:rPr lang="en-GB" sz="1300" b="0" i="0" u="none" strike="noStrike">
                <a:solidFill>
                  <a:srgbClr val="FFFFFF"/>
                </a:solidFill>
                <a:effectLst/>
                <a:latin typeface="Aptos" panose="020B0004020202020204" pitchFamily="34" charset="0"/>
              </a:rPr>
              <a:t>Lecturer Name: Dr </a:t>
            </a:r>
            <a:r>
              <a:rPr lang="en-GB" sz="1300" i="0" u="none" strike="noStrike">
                <a:solidFill>
                  <a:srgbClr val="FFFFFF"/>
                </a:solidFill>
                <a:effectLst/>
                <a:latin typeface="Arial" panose="020B0604020202020204" pitchFamily="34" charset="0"/>
              </a:rPr>
              <a:t>Besty Jose</a:t>
            </a:r>
            <a:br>
              <a:rPr lang="en-GB" sz="1300" b="0" i="0" u="none" strike="noStrike">
                <a:solidFill>
                  <a:srgbClr val="FFFFFF"/>
                </a:solidFill>
                <a:effectLst/>
                <a:latin typeface="Aptos Display" panose="020B0004020202020204" pitchFamily="34" charset="0"/>
              </a:rPr>
            </a:br>
            <a:r>
              <a:rPr lang="en-GB" sz="1300" b="0" i="0" u="none" strike="noStrike">
                <a:solidFill>
                  <a:srgbClr val="FFFFFF"/>
                </a:solidFill>
                <a:effectLst/>
                <a:latin typeface="Aptos" panose="020B0004020202020204" pitchFamily="34" charset="0"/>
              </a:rPr>
              <a:t>Module: </a:t>
            </a:r>
            <a:r>
              <a:rPr lang="en-GB" sz="1300" i="0" u="none" strike="noStrike">
                <a:solidFill>
                  <a:srgbClr val="FFFFFF"/>
                </a:solidFill>
                <a:effectLst/>
                <a:latin typeface="Arial" panose="020B0604020202020204" pitchFamily="34" charset="0"/>
              </a:rPr>
              <a:t>Population Health and Digital Health Promotion</a:t>
            </a:r>
            <a:r>
              <a:rPr lang="en-GB" sz="1300" b="1" i="0" u="none" strike="noStrike">
                <a:solidFill>
                  <a:srgbClr val="FFFFFF"/>
                </a:solidFill>
                <a:effectLst/>
                <a:latin typeface="Arial" panose="020B0604020202020204" pitchFamily="34" charset="0"/>
              </a:rPr>
              <a:t> </a:t>
            </a:r>
            <a:br>
              <a:rPr lang="en-GB" sz="1300" b="0" i="0" u="none" strike="noStrike">
                <a:solidFill>
                  <a:srgbClr val="FFFFFF"/>
                </a:solidFill>
                <a:effectLst/>
                <a:latin typeface="Aptos Display" panose="020B0004020202020204" pitchFamily="34" charset="0"/>
              </a:rPr>
            </a:br>
            <a:r>
              <a:rPr lang="en-GB" sz="1300" b="0" i="0" u="none" strike="noStrike">
                <a:solidFill>
                  <a:srgbClr val="FFFFFF"/>
                </a:solidFill>
                <a:effectLst/>
                <a:latin typeface="Aptos" panose="020B0004020202020204" pitchFamily="34" charset="0"/>
              </a:rPr>
              <a:t>Module code: </a:t>
            </a:r>
            <a:r>
              <a:rPr lang="en-GB" sz="1300" i="0" u="none" strike="noStrike">
                <a:solidFill>
                  <a:srgbClr val="FFFFFF"/>
                </a:solidFill>
                <a:effectLst/>
                <a:latin typeface="Arial" panose="020B0604020202020204" pitchFamily="34" charset="0"/>
              </a:rPr>
              <a:t>LCHS7009</a:t>
            </a:r>
            <a:endParaRPr lang="en-US" sz="1300">
              <a:solidFill>
                <a:srgbClr val="FFFFFF"/>
              </a:solidFill>
            </a:endParaRPr>
          </a:p>
        </p:txBody>
      </p:sp>
      <p:pic>
        <p:nvPicPr>
          <p:cNvPr id="4" name="Picture 3">
            <a:extLst>
              <a:ext uri="{FF2B5EF4-FFF2-40B4-BE49-F238E27FC236}">
                <a16:creationId xmlns:a16="http://schemas.microsoft.com/office/drawing/2014/main" id="{CAFDDFD9-CFE4-FE4C-9150-E20B4BC8B867}"/>
              </a:ext>
            </a:extLst>
          </p:cNvPr>
          <p:cNvPicPr>
            <a:picLocks noChangeAspect="1"/>
          </p:cNvPicPr>
          <p:nvPr/>
        </p:nvPicPr>
        <p:blipFill>
          <a:blip r:embed="rId2"/>
          <a:stretch>
            <a:fillRect/>
          </a:stretch>
        </p:blipFill>
        <p:spPr>
          <a:xfrm>
            <a:off x="81280" y="0"/>
            <a:ext cx="12039600" cy="6573519"/>
          </a:xfrm>
          <a:prstGeom prst="rect">
            <a:avLst/>
          </a:prstGeom>
        </p:spPr>
      </p:pic>
    </p:spTree>
    <p:extLst>
      <p:ext uri="{BB962C8B-B14F-4D97-AF65-F5344CB8AC3E}">
        <p14:creationId xmlns:p14="http://schemas.microsoft.com/office/powerpoint/2010/main" val="323631446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22B01-DA7A-2869-8073-AA229E2AC473}"/>
              </a:ext>
            </a:extLst>
          </p:cNvPr>
          <p:cNvSpPr>
            <a:spLocks noGrp="1"/>
          </p:cNvSpPr>
          <p:nvPr>
            <p:ph type="ctrTitle"/>
          </p:nvPr>
        </p:nvSpPr>
        <p:spPr>
          <a:xfrm>
            <a:off x="4162567" y="818984"/>
            <a:ext cx="6714699" cy="3178689"/>
          </a:xfrm>
        </p:spPr>
        <p:txBody>
          <a:bodyPr>
            <a:normAutofit/>
          </a:bodyPr>
          <a:lstStyle/>
          <a:p>
            <a:pPr algn="l"/>
            <a:r>
              <a:rPr lang="en-GB" sz="3000">
                <a:solidFill>
                  <a:srgbClr val="FFFFFF"/>
                </a:solidFill>
              </a:rPr>
              <a:t>MindConnect Campus: Digital Mental Health Promotion Programme</a:t>
            </a:r>
            <a:br>
              <a:rPr lang="en-GB" sz="3000">
                <a:solidFill>
                  <a:srgbClr val="FFFFFF"/>
                </a:solidFill>
              </a:rPr>
            </a:br>
            <a:br>
              <a:rPr lang="en-GB" sz="3000">
                <a:solidFill>
                  <a:srgbClr val="FFFFFF"/>
                </a:solidFill>
              </a:rPr>
            </a:br>
            <a:br>
              <a:rPr lang="en-GB" sz="3000">
                <a:solidFill>
                  <a:srgbClr val="FFFFFF"/>
                </a:solidFill>
              </a:rPr>
            </a:br>
            <a:r>
              <a:rPr lang="en-GB" sz="3000">
                <a:solidFill>
                  <a:srgbClr val="FFFFFF"/>
                </a:solidFill>
              </a:rPr>
              <a:t>Section: Stakeholders, Barriers, Legal and Ethical Issues</a:t>
            </a:r>
            <a:br>
              <a:rPr lang="en-GB" sz="3000">
                <a:solidFill>
                  <a:srgbClr val="FFFFFF"/>
                </a:solidFill>
              </a:rPr>
            </a:br>
            <a:endParaRPr lang="en-US" sz="3000">
              <a:solidFill>
                <a:srgbClr val="FFFFFF"/>
              </a:solidFill>
            </a:endParaRPr>
          </a:p>
        </p:txBody>
      </p:sp>
      <p:sp>
        <p:nvSpPr>
          <p:cNvPr id="3" name="Subtitle 2">
            <a:extLst>
              <a:ext uri="{FF2B5EF4-FFF2-40B4-BE49-F238E27FC236}">
                <a16:creationId xmlns:a16="http://schemas.microsoft.com/office/drawing/2014/main" id="{F6BF5A2B-CBCA-C5A7-D359-B694F073F1FD}"/>
              </a:ext>
            </a:extLst>
          </p:cNvPr>
          <p:cNvSpPr>
            <a:spLocks noGrp="1"/>
          </p:cNvSpPr>
          <p:nvPr>
            <p:ph type="subTitle" idx="1"/>
          </p:nvPr>
        </p:nvSpPr>
        <p:spPr>
          <a:xfrm>
            <a:off x="4285397" y="4960961"/>
            <a:ext cx="7055893" cy="1078054"/>
          </a:xfrm>
        </p:spPr>
        <p:txBody>
          <a:bodyPr>
            <a:normAutofit/>
          </a:bodyPr>
          <a:lstStyle/>
          <a:p>
            <a:pPr algn="l"/>
            <a:r>
              <a:rPr lang="en-GB" sz="1300" b="0" i="0" u="none" strike="noStrike">
                <a:solidFill>
                  <a:srgbClr val="FFFFFF"/>
                </a:solidFill>
                <a:effectLst/>
                <a:latin typeface="Aptos" panose="020B0004020202020204" pitchFamily="34" charset="0"/>
              </a:rPr>
              <a:t>Name: Mohammad Ilyas</a:t>
            </a:r>
            <a:br>
              <a:rPr lang="en-GB" sz="1300" b="0" i="0" u="none" strike="noStrike">
                <a:solidFill>
                  <a:srgbClr val="FFFFFF"/>
                </a:solidFill>
                <a:effectLst/>
                <a:latin typeface="Aptos Display" panose="020B0004020202020204" pitchFamily="34" charset="0"/>
              </a:rPr>
            </a:br>
            <a:r>
              <a:rPr lang="en-GB" sz="1300" b="0" i="0" u="none" strike="noStrike">
                <a:solidFill>
                  <a:srgbClr val="FFFFFF"/>
                </a:solidFill>
                <a:effectLst/>
                <a:latin typeface="Aptos" panose="020B0004020202020204" pitchFamily="34" charset="0"/>
              </a:rPr>
              <a:t>Student Number: 2029045</a:t>
            </a:r>
            <a:br>
              <a:rPr lang="en-GB" sz="1300" b="0" i="0" u="none" strike="noStrike">
                <a:solidFill>
                  <a:srgbClr val="FFFFFF"/>
                </a:solidFill>
                <a:effectLst/>
                <a:latin typeface="Aptos Display" panose="020B0004020202020204" pitchFamily="34" charset="0"/>
              </a:rPr>
            </a:br>
            <a:r>
              <a:rPr lang="en-GB" sz="1300" b="0" i="0" u="none" strike="noStrike">
                <a:solidFill>
                  <a:srgbClr val="FFFFFF"/>
                </a:solidFill>
                <a:effectLst/>
                <a:latin typeface="Aptos" panose="020B0004020202020204" pitchFamily="34" charset="0"/>
              </a:rPr>
              <a:t>Lecturer Name: Dr </a:t>
            </a:r>
            <a:r>
              <a:rPr lang="en-GB" sz="1300" i="0" u="none" strike="noStrike">
                <a:solidFill>
                  <a:srgbClr val="FFFFFF"/>
                </a:solidFill>
                <a:effectLst/>
                <a:latin typeface="Arial" panose="020B0604020202020204" pitchFamily="34" charset="0"/>
              </a:rPr>
              <a:t>Besty Jose</a:t>
            </a:r>
            <a:br>
              <a:rPr lang="en-GB" sz="1300" b="0" i="0" u="none" strike="noStrike">
                <a:solidFill>
                  <a:srgbClr val="FFFFFF"/>
                </a:solidFill>
                <a:effectLst/>
                <a:latin typeface="Aptos Display" panose="020B0004020202020204" pitchFamily="34" charset="0"/>
              </a:rPr>
            </a:br>
            <a:r>
              <a:rPr lang="en-GB" sz="1300" b="0" i="0" u="none" strike="noStrike">
                <a:solidFill>
                  <a:srgbClr val="FFFFFF"/>
                </a:solidFill>
                <a:effectLst/>
                <a:latin typeface="Aptos" panose="020B0004020202020204" pitchFamily="34" charset="0"/>
              </a:rPr>
              <a:t>Module: </a:t>
            </a:r>
            <a:r>
              <a:rPr lang="en-GB" sz="1300" i="0" u="none" strike="noStrike">
                <a:solidFill>
                  <a:srgbClr val="FFFFFF"/>
                </a:solidFill>
                <a:effectLst/>
                <a:latin typeface="Arial" panose="020B0604020202020204" pitchFamily="34" charset="0"/>
              </a:rPr>
              <a:t>Population Health and Digital Health Promotion</a:t>
            </a:r>
            <a:r>
              <a:rPr lang="en-GB" sz="1300" b="1" i="0" u="none" strike="noStrike">
                <a:solidFill>
                  <a:srgbClr val="FFFFFF"/>
                </a:solidFill>
                <a:effectLst/>
                <a:latin typeface="Arial" panose="020B0604020202020204" pitchFamily="34" charset="0"/>
              </a:rPr>
              <a:t> </a:t>
            </a:r>
            <a:br>
              <a:rPr lang="en-GB" sz="1300" b="0" i="0" u="none" strike="noStrike">
                <a:solidFill>
                  <a:srgbClr val="FFFFFF"/>
                </a:solidFill>
                <a:effectLst/>
                <a:latin typeface="Aptos Display" panose="020B0004020202020204" pitchFamily="34" charset="0"/>
              </a:rPr>
            </a:br>
            <a:r>
              <a:rPr lang="en-GB" sz="1300" b="0" i="0" u="none" strike="noStrike">
                <a:solidFill>
                  <a:srgbClr val="FFFFFF"/>
                </a:solidFill>
                <a:effectLst/>
                <a:latin typeface="Aptos" panose="020B0004020202020204" pitchFamily="34" charset="0"/>
              </a:rPr>
              <a:t>Module code: </a:t>
            </a:r>
            <a:r>
              <a:rPr lang="en-GB" sz="1300" i="0" u="none" strike="noStrike">
                <a:solidFill>
                  <a:srgbClr val="FFFFFF"/>
                </a:solidFill>
                <a:effectLst/>
                <a:latin typeface="Arial" panose="020B0604020202020204" pitchFamily="34" charset="0"/>
              </a:rPr>
              <a:t>LCHS7009</a:t>
            </a:r>
            <a:endParaRPr lang="en-US" sz="1300">
              <a:solidFill>
                <a:srgbClr val="FFFFFF"/>
              </a:solidFill>
            </a:endParaRPr>
          </a:p>
        </p:txBody>
      </p:sp>
      <p:pic>
        <p:nvPicPr>
          <p:cNvPr id="5" name="Picture 4">
            <a:extLst>
              <a:ext uri="{FF2B5EF4-FFF2-40B4-BE49-F238E27FC236}">
                <a16:creationId xmlns:a16="http://schemas.microsoft.com/office/drawing/2014/main" id="{199FC7AC-9946-D013-8E56-E2BA4196ED07}"/>
              </a:ext>
            </a:extLst>
          </p:cNvPr>
          <p:cNvPicPr>
            <a:picLocks noChangeAspect="1"/>
          </p:cNvPicPr>
          <p:nvPr/>
        </p:nvPicPr>
        <p:blipFill>
          <a:blip r:embed="rId2"/>
          <a:stretch>
            <a:fillRect/>
          </a:stretch>
        </p:blipFill>
        <p:spPr>
          <a:xfrm>
            <a:off x="152400" y="71120"/>
            <a:ext cx="11938000" cy="6634480"/>
          </a:xfrm>
          <a:prstGeom prst="rect">
            <a:avLst/>
          </a:prstGeom>
        </p:spPr>
      </p:pic>
    </p:spTree>
    <p:extLst>
      <p:ext uri="{BB962C8B-B14F-4D97-AF65-F5344CB8AC3E}">
        <p14:creationId xmlns:p14="http://schemas.microsoft.com/office/powerpoint/2010/main" val="180676580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FA58172-0CE5-1DBB-144C-023434B3A71D}"/>
              </a:ext>
            </a:extLst>
          </p:cNvPr>
          <p:cNvPicPr>
            <a:picLocks noChangeAspect="1"/>
          </p:cNvPicPr>
          <p:nvPr/>
        </p:nvPicPr>
        <p:blipFill>
          <a:blip r:embed="rId2"/>
          <a:stretch>
            <a:fillRect/>
          </a:stretch>
        </p:blipFill>
        <p:spPr>
          <a:xfrm>
            <a:off x="-1" y="429370"/>
            <a:ext cx="10098157" cy="5677231"/>
          </a:xfrm>
          <a:prstGeom prst="rect">
            <a:avLst/>
          </a:prstGeom>
        </p:spPr>
      </p:pic>
    </p:spTree>
    <p:extLst>
      <p:ext uri="{BB962C8B-B14F-4D97-AF65-F5344CB8AC3E}">
        <p14:creationId xmlns:p14="http://schemas.microsoft.com/office/powerpoint/2010/main" val="320140102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01218-1516-2065-AA4E-005CD00BAF0A}"/>
              </a:ext>
            </a:extLst>
          </p:cNvPr>
          <p:cNvSpPr>
            <a:spLocks noGrp="1"/>
          </p:cNvSpPr>
          <p:nvPr>
            <p:ph type="title"/>
          </p:nvPr>
        </p:nvSpPr>
        <p:spPr>
          <a:xfrm>
            <a:off x="5894962" y="479493"/>
            <a:ext cx="5458838" cy="1325563"/>
          </a:xfrm>
        </p:spPr>
        <p:txBody>
          <a:bodyPr>
            <a:normAutofit/>
          </a:bodyPr>
          <a:lstStyle/>
          <a:p>
            <a:r>
              <a:rPr lang="en-GB" b="1"/>
              <a:t>Legal Issues</a:t>
            </a:r>
            <a:endParaRPr lang="en-US"/>
          </a:p>
        </p:txBody>
      </p:sp>
      <p:pic>
        <p:nvPicPr>
          <p:cNvPr id="6" name="Picture 5">
            <a:extLst>
              <a:ext uri="{FF2B5EF4-FFF2-40B4-BE49-F238E27FC236}">
                <a16:creationId xmlns:a16="http://schemas.microsoft.com/office/drawing/2014/main" id="{BD950943-3C75-3461-4BBB-EB25541B2332}"/>
              </a:ext>
            </a:extLst>
          </p:cNvPr>
          <p:cNvPicPr>
            <a:picLocks noChangeAspect="1"/>
          </p:cNvPicPr>
          <p:nvPr/>
        </p:nvPicPr>
        <p:blipFill>
          <a:blip r:embed="rId2"/>
          <a:stretch>
            <a:fillRect/>
          </a:stretch>
        </p:blipFill>
        <p:spPr>
          <a:xfrm>
            <a:off x="703182" y="1504835"/>
            <a:ext cx="4777381" cy="3678585"/>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FB8DA51D-B5B5-7F39-2981-D9C6895B82F6}"/>
              </a:ext>
            </a:extLst>
          </p:cNvPr>
          <p:cNvSpPr>
            <a:spLocks noGrp="1"/>
          </p:cNvSpPr>
          <p:nvPr>
            <p:ph idx="1"/>
          </p:nvPr>
        </p:nvSpPr>
        <p:spPr>
          <a:xfrm>
            <a:off x="5894962" y="1984443"/>
            <a:ext cx="5458838" cy="4192520"/>
          </a:xfrm>
        </p:spPr>
        <p:txBody>
          <a:bodyPr>
            <a:normAutofit/>
          </a:bodyPr>
          <a:lstStyle/>
          <a:p>
            <a:pPr marL="0" indent="0">
              <a:buNone/>
            </a:pPr>
            <a:r>
              <a:rPr lang="en-GB" sz="1300"/>
              <a:t>Digital health interventions must follow important legal frameworks.</a:t>
            </a:r>
          </a:p>
          <a:p>
            <a:pPr marL="0" indent="0">
              <a:buNone/>
            </a:pPr>
            <a:br>
              <a:rPr lang="en-GB" sz="1300"/>
            </a:br>
            <a:r>
              <a:rPr lang="en-GB" sz="1300"/>
              <a:t>UK GDPR and Data Protection Act 2018</a:t>
            </a:r>
          </a:p>
          <a:p>
            <a:pPr marL="0" indent="0">
              <a:buNone/>
            </a:pPr>
            <a:r>
              <a:rPr lang="en-GB" sz="1300"/>
              <a:t>These laws protect personal data and require organisations to store sensitive information securely (ICO, 2023).</a:t>
            </a:r>
            <a:br>
              <a:rPr lang="en-GB" sz="1300"/>
            </a:br>
            <a:endParaRPr lang="en-GB" sz="1300"/>
          </a:p>
          <a:p>
            <a:pPr marL="0" indent="0">
              <a:buNone/>
            </a:pPr>
            <a:r>
              <a:rPr lang="en-GB" sz="1300"/>
              <a:t>Mental health data is considered special category data, meaning stronger protection is required.</a:t>
            </a:r>
          </a:p>
          <a:p>
            <a:pPr marL="0" indent="0">
              <a:buNone/>
            </a:pPr>
            <a:endParaRPr lang="en-GB" sz="1300"/>
          </a:p>
          <a:p>
            <a:pPr marL="0" indent="0">
              <a:buNone/>
            </a:pPr>
            <a:r>
              <a:rPr lang="en-GB" sz="1300"/>
              <a:t>Equality Act 2010</a:t>
            </a:r>
          </a:p>
          <a:p>
            <a:pPr marL="0" indent="0">
              <a:buNone/>
            </a:pPr>
            <a:r>
              <a:rPr lang="en-GB" sz="1300"/>
              <a:t>Universities must ensure that services are accessible to all students and provide reasonable adjustments for disabled individuals.</a:t>
            </a:r>
            <a:br>
              <a:rPr lang="en-GB" sz="1300"/>
            </a:br>
            <a:endParaRPr lang="en-GB" sz="1300"/>
          </a:p>
          <a:p>
            <a:pPr marL="0" indent="0">
              <a:buNone/>
            </a:pPr>
            <a:r>
              <a:rPr lang="en-GB" sz="1300"/>
              <a:t>Legal compliance helps maintain trust and safety in digital health programmes.</a:t>
            </a:r>
          </a:p>
        </p:txBody>
      </p:sp>
      <p:sp>
        <p:nvSpPr>
          <p:cNvPr id="7" name="TextBox 6">
            <a:extLst>
              <a:ext uri="{FF2B5EF4-FFF2-40B4-BE49-F238E27FC236}">
                <a16:creationId xmlns:a16="http://schemas.microsoft.com/office/drawing/2014/main" id="{645CC57C-F172-1978-E447-741B07D0E874}"/>
              </a:ext>
            </a:extLst>
          </p:cNvPr>
          <p:cNvSpPr txBox="1"/>
          <p:nvPr/>
        </p:nvSpPr>
        <p:spPr>
          <a:xfrm>
            <a:off x="853092" y="5248870"/>
            <a:ext cx="5041870" cy="923330"/>
          </a:xfrm>
          <a:prstGeom prst="rect">
            <a:avLst/>
          </a:prstGeom>
          <a:noFill/>
        </p:spPr>
        <p:txBody>
          <a:bodyPr wrap="square" rtlCol="0">
            <a:spAutoFit/>
          </a:bodyPr>
          <a:lstStyle/>
          <a:p>
            <a:r>
              <a:rPr lang="en-GB"/>
              <a:t>Kingston Technology – Healthcare data security infographic (2024)</a:t>
            </a:r>
          </a:p>
          <a:p>
            <a:pPr algn="l"/>
            <a:endParaRPr lang="en-US"/>
          </a:p>
        </p:txBody>
      </p:sp>
    </p:spTree>
    <p:extLst>
      <p:ext uri="{BB962C8B-B14F-4D97-AF65-F5344CB8AC3E}">
        <p14:creationId xmlns:p14="http://schemas.microsoft.com/office/powerpoint/2010/main" val="101839218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B0ECEF8-FC9E-D92D-D192-4785175D1ECC}"/>
              </a:ext>
            </a:extLst>
          </p:cNvPr>
          <p:cNvPicPr>
            <a:picLocks noChangeAspect="1"/>
          </p:cNvPicPr>
          <p:nvPr/>
        </p:nvPicPr>
        <p:blipFill>
          <a:blip r:embed="rId2"/>
          <a:stretch>
            <a:fillRect/>
          </a:stretch>
        </p:blipFill>
        <p:spPr>
          <a:xfrm>
            <a:off x="-1" y="397565"/>
            <a:ext cx="12125739" cy="6003235"/>
          </a:xfrm>
          <a:prstGeom prst="rect">
            <a:avLst/>
          </a:prstGeom>
        </p:spPr>
      </p:pic>
    </p:spTree>
    <p:extLst>
      <p:ext uri="{BB962C8B-B14F-4D97-AF65-F5344CB8AC3E}">
        <p14:creationId xmlns:p14="http://schemas.microsoft.com/office/powerpoint/2010/main" val="233466080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E40A08C-4B4F-7DDA-FF3F-FDB532C13A73}"/>
              </a:ext>
            </a:extLst>
          </p:cNvPr>
          <p:cNvPicPr>
            <a:picLocks noChangeAspect="1"/>
          </p:cNvPicPr>
          <p:nvPr/>
        </p:nvPicPr>
        <p:blipFill>
          <a:blip r:embed="rId2"/>
          <a:stretch>
            <a:fillRect/>
          </a:stretch>
        </p:blipFill>
        <p:spPr>
          <a:xfrm>
            <a:off x="-1" y="683813"/>
            <a:ext cx="9748299" cy="5565912"/>
          </a:xfrm>
          <a:prstGeom prst="rect">
            <a:avLst/>
          </a:prstGeom>
        </p:spPr>
      </p:pic>
    </p:spTree>
    <p:extLst>
      <p:ext uri="{BB962C8B-B14F-4D97-AF65-F5344CB8AC3E}">
        <p14:creationId xmlns:p14="http://schemas.microsoft.com/office/powerpoint/2010/main" val="254173108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8872D3E-5C5F-A464-25B3-0B600B7FC280}"/>
              </a:ext>
            </a:extLst>
          </p:cNvPr>
          <p:cNvPicPr>
            <a:picLocks noChangeAspect="1"/>
          </p:cNvPicPr>
          <p:nvPr/>
        </p:nvPicPr>
        <p:blipFill>
          <a:blip r:embed="rId2"/>
          <a:stretch>
            <a:fillRect/>
          </a:stretch>
        </p:blipFill>
        <p:spPr>
          <a:xfrm>
            <a:off x="79513" y="715617"/>
            <a:ext cx="12038275" cy="5724939"/>
          </a:xfrm>
          <a:prstGeom prst="rect">
            <a:avLst/>
          </a:prstGeom>
        </p:spPr>
      </p:pic>
    </p:spTree>
    <p:extLst>
      <p:ext uri="{BB962C8B-B14F-4D97-AF65-F5344CB8AC3E}">
        <p14:creationId xmlns:p14="http://schemas.microsoft.com/office/powerpoint/2010/main" val="129028845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E8EADCE-B5BA-A37D-E5E6-8C2A08DD9610}"/>
              </a:ext>
            </a:extLst>
          </p:cNvPr>
          <p:cNvPicPr>
            <a:picLocks noChangeAspect="1"/>
          </p:cNvPicPr>
          <p:nvPr/>
        </p:nvPicPr>
        <p:blipFill>
          <a:blip r:embed="rId2"/>
          <a:stretch>
            <a:fillRect/>
          </a:stretch>
        </p:blipFill>
        <p:spPr>
          <a:xfrm>
            <a:off x="-1" y="492981"/>
            <a:ext cx="9835763" cy="5311471"/>
          </a:xfrm>
          <a:prstGeom prst="rect">
            <a:avLst/>
          </a:prstGeom>
        </p:spPr>
      </p:pic>
    </p:spTree>
    <p:extLst>
      <p:ext uri="{BB962C8B-B14F-4D97-AF65-F5344CB8AC3E}">
        <p14:creationId xmlns:p14="http://schemas.microsoft.com/office/powerpoint/2010/main" val="161803854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50CBAD8-3F9B-2E91-4750-1FC89F72AD6C}"/>
              </a:ext>
            </a:extLst>
          </p:cNvPr>
          <p:cNvPicPr>
            <a:picLocks noChangeAspect="1"/>
          </p:cNvPicPr>
          <p:nvPr/>
        </p:nvPicPr>
        <p:blipFill>
          <a:blip r:embed="rId2"/>
          <a:stretch>
            <a:fillRect/>
          </a:stretch>
        </p:blipFill>
        <p:spPr>
          <a:xfrm>
            <a:off x="344557" y="251791"/>
            <a:ext cx="11595652" cy="6606209"/>
          </a:xfrm>
          <a:prstGeom prst="rect">
            <a:avLst/>
          </a:prstGeom>
        </p:spPr>
      </p:pic>
    </p:spTree>
    <p:extLst>
      <p:ext uri="{BB962C8B-B14F-4D97-AF65-F5344CB8AC3E}">
        <p14:creationId xmlns:p14="http://schemas.microsoft.com/office/powerpoint/2010/main" val="34771645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BE9B4CA-34D0-4D75-203E-1F5B055938B6}"/>
              </a:ext>
            </a:extLst>
          </p:cNvPr>
          <p:cNvPicPr>
            <a:picLocks noChangeAspect="1"/>
          </p:cNvPicPr>
          <p:nvPr/>
        </p:nvPicPr>
        <p:blipFill>
          <a:blip r:embed="rId2"/>
          <a:stretch>
            <a:fillRect/>
          </a:stretch>
        </p:blipFill>
        <p:spPr>
          <a:xfrm>
            <a:off x="212035" y="92765"/>
            <a:ext cx="11979965" cy="6765235"/>
          </a:xfrm>
          <a:prstGeom prst="rect">
            <a:avLst/>
          </a:prstGeom>
        </p:spPr>
      </p:pic>
    </p:spTree>
    <p:extLst>
      <p:ext uri="{BB962C8B-B14F-4D97-AF65-F5344CB8AC3E}">
        <p14:creationId xmlns:p14="http://schemas.microsoft.com/office/powerpoint/2010/main" val="221050020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3592402-821D-E1DF-5B61-7334E5E3838C}"/>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31631443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4BBACFE-598E-97BD-D0D1-95E08F27D80B}"/>
              </a:ext>
            </a:extLst>
          </p:cNvPr>
          <p:cNvPicPr>
            <a:picLocks noChangeAspect="1"/>
          </p:cNvPicPr>
          <p:nvPr/>
        </p:nvPicPr>
        <p:blipFill>
          <a:blip r:embed="rId2"/>
          <a:stretch>
            <a:fillRect/>
          </a:stretch>
        </p:blipFill>
        <p:spPr>
          <a:xfrm>
            <a:off x="-1" y="0"/>
            <a:ext cx="12192001" cy="6858000"/>
          </a:xfrm>
          <a:prstGeom prst="rect">
            <a:avLst/>
          </a:prstGeom>
        </p:spPr>
      </p:pic>
    </p:spTree>
    <p:extLst>
      <p:ext uri="{BB962C8B-B14F-4D97-AF65-F5344CB8AC3E}">
        <p14:creationId xmlns:p14="http://schemas.microsoft.com/office/powerpoint/2010/main" val="239572356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E08A04F-31E9-6A59-4D14-3034014ECA5B}"/>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17799219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1418186-F9AF-D655-D7D4-75FDEDAA05C3}"/>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415279391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CFF6779-0E14-78E0-108A-17F612EE2B26}"/>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119783167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87271FC-659E-6A29-463F-FBD770E293E7}"/>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07351854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5142337-F431-63FB-8478-95B8D1B293AB}"/>
              </a:ext>
            </a:extLst>
          </p:cNvPr>
          <p:cNvPicPr>
            <a:picLocks noChangeAspect="1"/>
          </p:cNvPicPr>
          <p:nvPr/>
        </p:nvPicPr>
        <p:blipFill>
          <a:blip r:embed="rId2"/>
          <a:stretch>
            <a:fillRect/>
          </a:stretch>
        </p:blipFill>
        <p:spPr>
          <a:xfrm>
            <a:off x="1" y="0"/>
            <a:ext cx="12192000" cy="6857999"/>
          </a:xfrm>
          <a:prstGeom prst="rect">
            <a:avLst/>
          </a:prstGeom>
        </p:spPr>
      </p:pic>
    </p:spTree>
    <p:extLst>
      <p:ext uri="{BB962C8B-B14F-4D97-AF65-F5344CB8AC3E}">
        <p14:creationId xmlns:p14="http://schemas.microsoft.com/office/powerpoint/2010/main" val="196047248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4DB3E94-E156-393B-5F5B-E5CD86D8186F}"/>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6033843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007DDDC-49A9-4DC2-F29D-A53DC076E4DB}"/>
              </a:ext>
            </a:extLst>
          </p:cNvPr>
          <p:cNvPicPr>
            <a:picLocks noChangeAspect="1"/>
          </p:cNvPicPr>
          <p:nvPr/>
        </p:nvPicPr>
        <p:blipFill>
          <a:blip r:embed="rId3"/>
          <a:stretch>
            <a:fillRect/>
          </a:stretch>
        </p:blipFill>
        <p:spPr>
          <a:xfrm>
            <a:off x="-1" y="0"/>
            <a:ext cx="12192001" cy="6858000"/>
          </a:xfrm>
          <a:prstGeom prst="rect">
            <a:avLst/>
          </a:prstGeom>
        </p:spPr>
      </p:pic>
    </p:spTree>
    <p:extLst>
      <p:ext uri="{BB962C8B-B14F-4D97-AF65-F5344CB8AC3E}">
        <p14:creationId xmlns:p14="http://schemas.microsoft.com/office/powerpoint/2010/main" val="5004470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a450a3cc-050d-4aca-8a4e-543025a63de0"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3FE60FBA00DFD4EA0E1E66DCDED4993" ma:contentTypeVersion="14" ma:contentTypeDescription="Create a new document." ma:contentTypeScope="" ma:versionID="9b5ad346d6f0b33135b7021c44cf9371">
  <xsd:schema xmlns:xsd="http://www.w3.org/2001/XMLSchema" xmlns:xs="http://www.w3.org/2001/XMLSchema" xmlns:p="http://schemas.microsoft.com/office/2006/metadata/properties" xmlns:ns3="a450a3cc-050d-4aca-8a4e-543025a63de0" xmlns:ns4="461f81f1-dbc4-4122-adb0-1c0e154b8134" targetNamespace="http://schemas.microsoft.com/office/2006/metadata/properties" ma:root="true" ma:fieldsID="d8af36fc3d66252be965342922f212eb" ns3:_="" ns4:_="">
    <xsd:import namespace="a450a3cc-050d-4aca-8a4e-543025a63de0"/>
    <xsd:import namespace="461f81f1-dbc4-4122-adb0-1c0e154b8134"/>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SearchProperties" minOccurs="0"/>
                <xsd:element ref="ns3:_activity" minOccurs="0"/>
                <xsd:element ref="ns3:MediaServiceObjectDetectorVersions" minOccurs="0"/>
                <xsd:element ref="ns3:MediaServiceDateTaken" minOccurs="0"/>
                <xsd:element ref="ns3:MediaServiceSystemTags" minOccurs="0"/>
                <xsd:element ref="ns3:MediaServiceOCR" minOccurs="0"/>
                <xsd:element ref="ns3:MediaServiceGenerationTime" minOccurs="0"/>
                <xsd:element ref="ns3:MediaServiceEventHashCode"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50a3cc-050d-4aca-8a4e-543025a63de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_activity" ma:index="14" nillable="true" ma:displayName="_activity" ma:hidden="true" ma:internalName="_activity">
      <xsd:simpleType>
        <xsd:restriction base="dms:Note"/>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ystemTags" ma:index="17" nillable="true" ma:displayName="MediaServiceSystemTags" ma:hidden="true" ma:internalName="MediaServiceSystemTags" ma:readOnly="true">
      <xsd:simpleType>
        <xsd:restriction base="dms:Note"/>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Location" ma:index="21"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61f81f1-dbc4-4122-adb0-1c0e154b8134"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63B9F6F-05E6-4589-9472-841A019A99A0}">
  <ds:schemaRefs>
    <ds:schemaRef ds:uri="http://schemas.microsoft.com/sharepoint/v3/contenttype/forms"/>
  </ds:schemaRefs>
</ds:datastoreItem>
</file>

<file path=customXml/itemProps2.xml><?xml version="1.0" encoding="utf-8"?>
<ds:datastoreItem xmlns:ds="http://schemas.openxmlformats.org/officeDocument/2006/customXml" ds:itemID="{23CC521F-E70F-428E-A349-2797AF0791DE}">
  <ds:schemaRefs>
    <ds:schemaRef ds:uri="http://schemas.microsoft.com/office/2006/metadata/properties"/>
    <ds:schemaRef ds:uri="http://www.w3.org/2000/xmlns/"/>
    <ds:schemaRef ds:uri="a450a3cc-050d-4aca-8a4e-543025a63de0"/>
    <ds:schemaRef ds:uri="http://www.w3.org/2001/XMLSchema-instance"/>
  </ds:schemaRefs>
</ds:datastoreItem>
</file>

<file path=customXml/itemProps3.xml><?xml version="1.0" encoding="utf-8"?>
<ds:datastoreItem xmlns:ds="http://schemas.openxmlformats.org/officeDocument/2006/customXml" ds:itemID="{26985514-7910-4535-BCBB-9542A570DB56}">
  <ds:schemaRefs>
    <ds:schemaRef ds:uri="http://schemas.microsoft.com/office/2006/metadata/contentType"/>
    <ds:schemaRef ds:uri="http://schemas.microsoft.com/office/2006/metadata/properties/metaAttributes"/>
    <ds:schemaRef ds:uri="http://www.w3.org/2000/xmlns/"/>
    <ds:schemaRef ds:uri="http://www.w3.org/2001/XMLSchema"/>
    <ds:schemaRef ds:uri="a450a3cc-050d-4aca-8a4e-543025a63de0"/>
    <ds:schemaRef ds:uri="461f81f1-dbc4-4122-adb0-1c0e154b8134"/>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60</Slides>
  <Notes>5</Notes>
  <HiddenSlides>0</HiddenSlides>
  <ScaleCrop>false</ScaleCrop>
  <HeadingPairs>
    <vt:vector size="4" baseType="variant">
      <vt:variant>
        <vt:lpstr>Theme</vt:lpstr>
      </vt:variant>
      <vt:variant>
        <vt:i4>1</vt:i4>
      </vt:variant>
      <vt:variant>
        <vt:lpstr>Slide Titles</vt:lpstr>
      </vt:variant>
      <vt:variant>
        <vt:i4>60</vt:i4>
      </vt:variant>
    </vt:vector>
  </HeadingPairs>
  <TitlesOfParts>
    <vt:vector size="61" baseType="lpstr">
      <vt:lpstr>Office Theme</vt:lpstr>
      <vt:lpstr>PowerPoint Presentation</vt:lpstr>
      <vt:lpstr>PowerPoint Presentation</vt:lpstr>
      <vt:lpstr>PowerPoint Presentation</vt:lpstr>
      <vt:lpstr> Slide 4: The chosen digital health technology: </vt:lpstr>
      <vt:lpstr>1👩‍🎓Slide 5 - “MindConnect Campus” – Justification for Selecting the University Setting</vt:lpstr>
      <vt:lpstr>Slide – 6  Mental Health in UK Universities: The Scale of the Problem </vt:lpstr>
      <vt:lpstr>Slide 7 – Why the University Environment Increases Risk</vt:lpstr>
      <vt:lpstr>Slide 8 – National Guidelines Supporting University-Based Action</vt:lpstr>
      <vt:lpstr>Slide 9 – Current Gaps Within the University System</vt:lpstr>
      <vt:lpstr>Slide 10 – Consequences of Not Addressing Student Mental Health</vt:lpstr>
      <vt:lpstr>Slide 11 – Why a Digital Health Promotion Intervention?</vt:lpstr>
      <vt:lpstr>Slide 12 – Introducing “MindConnect Campus”</vt:lpstr>
      <vt:lpstr>Slide 13 – Why This Intervention Was Chosen</vt:lpstr>
      <vt:lpstr>Slide  14– Summary of Justification</vt:lpstr>
      <vt:lpstr>Slide 15 MindConnect Campus? conclusion</vt:lpstr>
      <vt:lpstr>PowerPoint Presentation</vt:lpstr>
      <vt:lpstr>PowerPoint Presentation</vt:lpstr>
      <vt:lpstr>PowerPoint Presentation</vt:lpstr>
      <vt:lpstr>Slide 19 – Application of a Health Promotion Planning Model</vt:lpstr>
      <vt:lpstr>Slide 20 – Overview of the PRECEDE–PROCEED Model</vt:lpstr>
      <vt:lpstr>Slide 21 – Rationale for Selecting PRECEDE–PROCEED</vt:lpstr>
      <vt:lpstr>Slide 22 -PRECEDE PHASE – ASSESSMENT</vt:lpstr>
      <vt:lpstr>Slide 23 – Phase 2: Epidemiological Assessment</vt:lpstr>
      <vt:lpstr>Slide 24 – Phase 3: Educational &amp; Ecological Assessment</vt:lpstr>
      <vt:lpstr>Slide 25 – Phase 4: Administrative &amp; Policy Assessment</vt:lpstr>
      <vt:lpstr>Slide 26 -  PROCEED PHASE – IMPLEMENTATION</vt:lpstr>
      <vt:lpstr>Slide 27 – Phase 6: Process Evaluation</vt:lpstr>
      <vt:lpstr>Slide 28 – Phase 7: Impact Evaluation</vt:lpstr>
      <vt:lpstr>Slide 29 – Phase 8: Outcome Evaluation</vt:lpstr>
      <vt:lpstr>Slide 30 – Critical Appraisal of PRECEDE–PROCEED</vt:lpstr>
      <vt:lpstr>Slide 31- Summary: PRECEDE–PROCEED Overview</vt:lpstr>
      <vt:lpstr>PowerPoint Presentation</vt:lpstr>
      <vt:lpstr>PowerPoint Presentation</vt:lpstr>
      <vt:lpstr>MindConnect Campus: Digital Mental Health Promotion Programme   Section: Stakeholders, Barriers, Legal and Ethical Issues </vt:lpstr>
      <vt:lpstr>Overview of the Intervention</vt:lpstr>
      <vt:lpstr>Importance of Stakeholders</vt:lpstr>
      <vt:lpstr>University Leadership Stakeholders</vt:lpstr>
      <vt:lpstr>PowerPoint Presentation</vt:lpstr>
      <vt:lpstr>Students’ Union and Peer Support Groups</vt:lpstr>
      <vt:lpstr>NHS and Healthcare Services</vt:lpstr>
      <vt:lpstr>MindConnect Campus: Digital Mental Health Promotion Programme   Section: Stakeholders, Barriers, Legal and Ethical Issues </vt:lpstr>
      <vt:lpstr>MindConnect Campus: Digital Mental Health Promotion Programme   Section: Stakeholders, Barriers, Legal and Ethical Issues </vt:lpstr>
      <vt:lpstr>MindConnect Campus: Digital Mental Health Promotion Programme   Section: Stakeholders, Barriers, Legal and Ethical Issues </vt:lpstr>
      <vt:lpstr>PowerPoint Presentation</vt:lpstr>
      <vt:lpstr>Legal Issues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Rosena Lucy (2210256)</dc:creator>
  <cp:lastModifiedBy>Mohammad Ilyas (2029045)</cp:lastModifiedBy>
  <cp:revision>2</cp:revision>
  <dcterms:created xsi:type="dcterms:W3CDTF">2026-02-26T14:47:36Z</dcterms:created>
  <dcterms:modified xsi:type="dcterms:W3CDTF">2026-03-15T22:09:19Z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0x01010003FE60FBA00DFD4EA0E1E66DCDED4993</vt:lpwstr>
  </property>
</Properties>
</file>