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8f0e8f267f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8f0e8f267f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8f0e8f267f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8f0e8f267f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8f0e8f267f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8f0e8f267f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8f0e8f267f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8f0e8f267f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8f0e8f267f_0_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g8f0e8f267f_0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8f0e8f267f_0_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8f0e8f267f_0_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8f0e8f267f_0_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8f0e8f267f_0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8f0e8f267f_0_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8f0e8f267f_0_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jp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jpg"/><Relationship Id="rId4" Type="http://schemas.openxmlformats.org/officeDocument/2006/relationships/hyperlink" Target="mailto:1814997@student.uwtsd.ac.uk" TargetMode="Externa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jpg"/><Relationship Id="rId4" Type="http://schemas.openxmlformats.org/officeDocument/2006/relationships/image" Target="../media/image9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1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7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0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72000" y="987000"/>
            <a:ext cx="4381850" cy="2464790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/>
          <p:nvPr/>
        </p:nvSpPr>
        <p:spPr>
          <a:xfrm>
            <a:off x="420775" y="987000"/>
            <a:ext cx="4005300" cy="415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1" lang="en" sz="2400" u="sng">
                <a:solidFill>
                  <a:schemeClr val="dk1"/>
                </a:solidFill>
              </a:rPr>
              <a:t>Sustainable Development: Hospitality Industry</a:t>
            </a:r>
            <a:endParaRPr b="1" i="1" sz="2400" u="sng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i="1" sz="2400" u="sng">
              <a:solidFill>
                <a:schemeClr val="dk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1" lang="en" sz="2000" u="sng">
                <a:solidFill>
                  <a:schemeClr val="dk1"/>
                </a:solidFill>
              </a:rPr>
              <a:t>M6X01931_LON</a:t>
            </a:r>
            <a:endParaRPr b="1" i="1" sz="2000" u="sng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1" lang="en" sz="2000" u="sng">
                <a:solidFill>
                  <a:schemeClr val="dk1"/>
                </a:solidFill>
              </a:rPr>
              <a:t>Lecturer Dale Clarke</a:t>
            </a:r>
            <a:endParaRPr b="1" i="1" sz="2000" u="sng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i="1" sz="2000" u="sng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1" lang="en" sz="1800" u="sng">
                <a:solidFill>
                  <a:schemeClr val="dk1"/>
                </a:solidFill>
              </a:rPr>
              <a:t>Erol Asan</a:t>
            </a:r>
            <a:endParaRPr b="1" i="1" sz="1800" u="sng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1" lang="en" sz="1800" u="sng">
                <a:solidFill>
                  <a:schemeClr val="dk1"/>
                </a:solidFill>
              </a:rPr>
              <a:t>1814997</a:t>
            </a:r>
            <a:endParaRPr b="1" i="1" sz="1800" u="sng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1" lang="en" sz="1800" u="sng">
                <a:solidFill>
                  <a:srgbClr val="1155CC"/>
                </a:solidFill>
                <a:hlinkClick r:id="rId4"/>
              </a:rPr>
              <a:t>1814997@student.uwtsd.ac.uk</a:t>
            </a:r>
            <a:endParaRPr b="1" i="1" sz="1800" u="sng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i="1" sz="1800" u="sng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1" lang="en" sz="1800" u="sng">
                <a:solidFill>
                  <a:schemeClr val="dk1"/>
                </a:solidFill>
              </a:rPr>
              <a:t>July  2020</a:t>
            </a:r>
            <a:endParaRPr b="1" i="1" sz="1800" u="sng">
              <a:solidFill>
                <a:schemeClr val="dk1"/>
              </a:solidFill>
            </a:endParaRPr>
          </a:p>
        </p:txBody>
      </p:sp>
    </p:spTree>
  </p:cSld>
  <p:clrMapOvr>
    <a:masterClrMapping/>
  </p:clrMapOvr>
  <mc:AlternateContent>
    <mc:Choice Requires="p14">
      <p:transition spd="slow" p14:dur="1000">
        <p:fade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>
            <p:ph type="title"/>
          </p:nvPr>
        </p:nvSpPr>
        <p:spPr>
          <a:xfrm>
            <a:off x="4289975" y="445025"/>
            <a:ext cx="47610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" u="sng">
                <a:solidFill>
                  <a:srgbClr val="FF0000"/>
                </a:solidFill>
              </a:rPr>
              <a:t>Sustainable Development</a:t>
            </a:r>
            <a:endParaRPr b="1" i="1" u="sng">
              <a:solidFill>
                <a:srgbClr val="FF0000"/>
              </a:solidFill>
            </a:endParaRPr>
          </a:p>
        </p:txBody>
      </p:sp>
      <p:pic>
        <p:nvPicPr>
          <p:cNvPr id="61" name="Google Shape;61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170125"/>
            <a:ext cx="6251114" cy="38209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/>
          <p:nvPr>
            <p:ph type="title"/>
          </p:nvPr>
        </p:nvSpPr>
        <p:spPr>
          <a:xfrm>
            <a:off x="4572000" y="445025"/>
            <a:ext cx="42603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" u="sng">
                <a:solidFill>
                  <a:srgbClr val="FF0000"/>
                </a:solidFill>
              </a:rPr>
              <a:t>Marriott and S. D.</a:t>
            </a:r>
            <a:endParaRPr b="1" i="1" u="sng">
              <a:solidFill>
                <a:srgbClr val="FF0000"/>
              </a:solidFill>
            </a:endParaRPr>
          </a:p>
        </p:txBody>
      </p:sp>
      <p:sp>
        <p:nvSpPr>
          <p:cNvPr id="67" name="Google Shape;67;p15"/>
          <p:cNvSpPr txBox="1"/>
          <p:nvPr>
            <p:ph idx="1" type="body"/>
          </p:nvPr>
        </p:nvSpPr>
        <p:spPr>
          <a:xfrm>
            <a:off x="5438700" y="1194025"/>
            <a:ext cx="3393600" cy="3344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        Their organisational goal is that by the year 2025, all properties under their brand will have </a:t>
            </a:r>
            <a:r>
              <a:rPr lang="en"/>
              <a:t>reached</a:t>
            </a:r>
            <a:r>
              <a:rPr lang="en"/>
              <a:t> a sustainable standard for LEED </a:t>
            </a:r>
            <a:r>
              <a:rPr lang="en"/>
              <a:t>certification</a:t>
            </a:r>
            <a:r>
              <a:rPr lang="en"/>
              <a:t>.</a:t>
            </a:r>
            <a:endParaRPr/>
          </a:p>
        </p:txBody>
      </p:sp>
      <p:pic>
        <p:nvPicPr>
          <p:cNvPr id="68" name="Google Shape;68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55600" y="3479425"/>
            <a:ext cx="2883099" cy="1511674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Google Shape;69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2858099"/>
            <a:ext cx="2133002" cy="21330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2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6"/>
          <p:cNvSpPr txBox="1"/>
          <p:nvPr>
            <p:ph type="title"/>
          </p:nvPr>
        </p:nvSpPr>
        <p:spPr>
          <a:xfrm>
            <a:off x="2098425" y="445025"/>
            <a:ext cx="69675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" u="sng">
                <a:solidFill>
                  <a:srgbClr val="FF0000"/>
                </a:solidFill>
              </a:rPr>
              <a:t>Major trends for today’s Modern Hotel’s</a:t>
            </a:r>
            <a:endParaRPr b="1" i="1" u="sng">
              <a:solidFill>
                <a:srgbClr val="FF0000"/>
              </a:solidFill>
            </a:endParaRPr>
          </a:p>
        </p:txBody>
      </p:sp>
      <p:pic>
        <p:nvPicPr>
          <p:cNvPr id="75" name="Google Shape;75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1925" y="1017728"/>
            <a:ext cx="5921050" cy="4061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/>
          <p:nvPr>
            <p:ph type="title"/>
          </p:nvPr>
        </p:nvSpPr>
        <p:spPr>
          <a:xfrm>
            <a:off x="4572000" y="445025"/>
            <a:ext cx="42603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1" lang="en" sz="2000" u="sng">
                <a:solidFill>
                  <a:srgbClr val="FF0000"/>
                </a:solidFill>
              </a:rPr>
              <a:t>Environmental Issues</a:t>
            </a:r>
            <a:endParaRPr b="1" i="1" sz="2000" u="sng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1" name="Google Shape;81;p17"/>
          <p:cNvSpPr txBox="1"/>
          <p:nvPr>
            <p:ph idx="1" type="body"/>
          </p:nvPr>
        </p:nvSpPr>
        <p:spPr>
          <a:xfrm>
            <a:off x="5663725" y="1170125"/>
            <a:ext cx="3480300" cy="3398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Negative impact derived from:</a:t>
            </a:r>
            <a:endParaRPr/>
          </a:p>
          <a:p>
            <a:pPr indent="-342900" lvl="0" marL="457200" rtl="0" algn="l">
              <a:spcBef>
                <a:spcPts val="1600"/>
              </a:spcBef>
              <a:spcAft>
                <a:spcPts val="0"/>
              </a:spcAft>
              <a:buSzPts val="1800"/>
              <a:buChar char="-"/>
            </a:pPr>
            <a:r>
              <a:rPr b="1" lang="en"/>
              <a:t>Waste</a:t>
            </a:r>
            <a:endParaRPr b="1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b="1" lang="en"/>
              <a:t>Water</a:t>
            </a:r>
            <a:endParaRPr b="1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b="1" lang="en"/>
              <a:t>Energy usage and Generation.</a:t>
            </a:r>
            <a:endParaRPr b="1"/>
          </a:p>
        </p:txBody>
      </p:sp>
      <p:pic>
        <p:nvPicPr>
          <p:cNvPr id="82" name="Google Shape;82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170125"/>
            <a:ext cx="5511319" cy="3820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1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1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1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/>
          <p:nvPr>
            <p:ph type="title"/>
          </p:nvPr>
        </p:nvSpPr>
        <p:spPr>
          <a:xfrm>
            <a:off x="4572000" y="445025"/>
            <a:ext cx="42603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" u="sng">
                <a:solidFill>
                  <a:srgbClr val="FF0000"/>
                </a:solidFill>
              </a:rPr>
              <a:t>Recommendations:</a:t>
            </a:r>
            <a:endParaRPr b="1" i="1" u="sng">
              <a:solidFill>
                <a:srgbClr val="FF0000"/>
              </a:solidFill>
            </a:endParaRPr>
          </a:p>
        </p:txBody>
      </p:sp>
      <p:pic>
        <p:nvPicPr>
          <p:cNvPr id="88" name="Google Shape;88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170125"/>
            <a:ext cx="7641949" cy="38209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/>
          <p:nvPr>
            <p:ph type="title"/>
          </p:nvPr>
        </p:nvSpPr>
        <p:spPr>
          <a:xfrm>
            <a:off x="4572000" y="445025"/>
            <a:ext cx="42603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Conclussion:</a:t>
            </a:r>
            <a:endParaRPr/>
          </a:p>
        </p:txBody>
      </p:sp>
      <p:pic>
        <p:nvPicPr>
          <p:cNvPr id="94" name="Google Shape;94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304877"/>
            <a:ext cx="5697720" cy="3416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0"/>
          <p:cNvSpPr txBox="1"/>
          <p:nvPr>
            <p:ph idx="1" type="body"/>
          </p:nvPr>
        </p:nvSpPr>
        <p:spPr>
          <a:xfrm>
            <a:off x="2852550" y="4398175"/>
            <a:ext cx="3438900" cy="60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The Future Is NOW!!!</a:t>
            </a:r>
            <a:endParaRPr/>
          </a:p>
        </p:txBody>
      </p:sp>
      <p:pic>
        <p:nvPicPr>
          <p:cNvPr id="100" name="Google Shape;100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759568">
            <a:off x="89100" y="1021675"/>
            <a:ext cx="8839199" cy="294899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1"/>
          <p:cNvSpPr txBox="1"/>
          <p:nvPr>
            <p:ph type="title"/>
          </p:nvPr>
        </p:nvSpPr>
        <p:spPr>
          <a:xfrm>
            <a:off x="3391600" y="240075"/>
            <a:ext cx="19323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1" lang="en" sz="1400" u="sng"/>
              <a:t>Bibliography</a:t>
            </a:r>
            <a:endParaRPr b="1" i="1" sz="2900" u="sng"/>
          </a:p>
        </p:txBody>
      </p:sp>
      <p:pic>
        <p:nvPicPr>
          <p:cNvPr id="106" name="Google Shape;106;p21"/>
          <p:cNvPicPr preferRelativeResize="0"/>
          <p:nvPr/>
        </p:nvPicPr>
        <p:blipFill rotWithShape="1">
          <a:blip r:embed="rId3">
            <a:alphaModFix/>
          </a:blip>
          <a:srcRect b="1119" l="-390" r="390" t="-1120"/>
          <a:stretch/>
        </p:blipFill>
        <p:spPr>
          <a:xfrm>
            <a:off x="-101850" y="861459"/>
            <a:ext cx="9144002" cy="45700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