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114D98-98FE-E559-743A-138D6A4CCA87}" v="26" dt="2024-12-09T13:57:53.706"/>
    <p1510:client id="{A49F03F4-DD5D-6DEC-41C7-E5AF7DDC6698}" v="486" dt="2024-12-08T14:12:52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86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307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7041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081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4181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8290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12/9/2024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620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7058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2125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253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3454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12/9/2024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825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8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7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" name="Group 10">
            <a:extLst>
              <a:ext uri="{FF2B5EF4-FFF2-40B4-BE49-F238E27FC236}">
                <a16:creationId xmlns:a16="http://schemas.microsoft.com/office/drawing/2014/main" id="{66F2B51C-9578-EB41-A17E-FFF9D491A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4E9CAEA-4CF4-D249-8127-CD2FA2018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85">
              <a:extLst>
                <a:ext uri="{FF2B5EF4-FFF2-40B4-BE49-F238E27FC236}">
                  <a16:creationId xmlns:a16="http://schemas.microsoft.com/office/drawing/2014/main" id="{E51EDD93-C3A3-DF47-BCFC-43B049E3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6">
              <a:extLst>
                <a:ext uri="{FF2B5EF4-FFF2-40B4-BE49-F238E27FC236}">
                  <a16:creationId xmlns:a16="http://schemas.microsoft.com/office/drawing/2014/main" id="{D574DB0D-896A-D649-89B1-33753E1D4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7">
              <a:extLst>
                <a:ext uri="{FF2B5EF4-FFF2-40B4-BE49-F238E27FC236}">
                  <a16:creationId xmlns:a16="http://schemas.microsoft.com/office/drawing/2014/main" id="{62256DD9-FEA3-4A40-80D1-B33F0FF15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88">
              <a:extLst>
                <a:ext uri="{FF2B5EF4-FFF2-40B4-BE49-F238E27FC236}">
                  <a16:creationId xmlns:a16="http://schemas.microsoft.com/office/drawing/2014/main" id="{534E9839-EAD7-3C49-8D10-E4BFE0820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Freeform 89">
              <a:extLst>
                <a:ext uri="{FF2B5EF4-FFF2-40B4-BE49-F238E27FC236}">
                  <a16:creationId xmlns:a16="http://schemas.microsoft.com/office/drawing/2014/main" id="{DDFC3FA6-9BB5-A34E-9337-A2E9A1EED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97">
              <a:extLst>
                <a:ext uri="{FF2B5EF4-FFF2-40B4-BE49-F238E27FC236}">
                  <a16:creationId xmlns:a16="http://schemas.microsoft.com/office/drawing/2014/main" id="{45000D9E-4AD7-5A4F-8E99-302F388C8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739751" y="768334"/>
            <a:ext cx="6479629" cy="2866405"/>
          </a:xfrm>
        </p:spPr>
        <p:txBody>
          <a:bodyPr>
            <a:normAutofit/>
          </a:bodyPr>
          <a:lstStyle/>
          <a:p>
            <a:r>
              <a:rPr lang="es-ES" dirty="0">
                <a:latin typeface="Tempus Sans ITC"/>
              </a:rPr>
              <a:t>3D </a:t>
            </a:r>
            <a:r>
              <a:rPr lang="es-ES" dirty="0" err="1">
                <a:latin typeface="Tempus Sans ITC"/>
              </a:rPr>
              <a:t>Modelling</a:t>
            </a:r>
            <a:r>
              <a:rPr lang="es-ES" dirty="0">
                <a:latin typeface="Tempus Sans ITC"/>
              </a:rPr>
              <a:t> </a:t>
            </a:r>
            <a:r>
              <a:rPr lang="es-ES" dirty="0" err="1">
                <a:latin typeface="Tempus Sans ITC"/>
              </a:rPr>
              <a:t>Showcase</a:t>
            </a:r>
            <a:r>
              <a:rPr lang="es-ES" dirty="0">
                <a:latin typeface="Tempus Sans ITC"/>
              </a:rPr>
              <a:t> Video</a:t>
            </a:r>
            <a:endParaRPr lang="es-ES" dirty="0">
              <a:latin typeface="Cooper Black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4739751" y="4554636"/>
            <a:ext cx="6479629" cy="147517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s-ES" dirty="0" err="1"/>
              <a:t>Monica</a:t>
            </a:r>
            <a:r>
              <a:rPr lang="es-ES" dirty="0"/>
              <a:t> </a:t>
            </a:r>
            <a:r>
              <a:rPr lang="es-ES" dirty="0" err="1"/>
              <a:t>Winn</a:t>
            </a:r>
            <a:r>
              <a:rPr lang="es-ES" dirty="0"/>
              <a:t> </a:t>
            </a:r>
            <a:r>
              <a:rPr lang="es-ES" dirty="0" err="1"/>
              <a:t>Sanchez</a:t>
            </a:r>
            <a:endParaRPr lang="es-ES" dirty="0"/>
          </a:p>
          <a:p>
            <a:r>
              <a:rPr lang="es-ES" err="1">
                <a:latin typeface="Grandview Display"/>
              </a:rPr>
              <a:t>Introduction</a:t>
            </a:r>
            <a:r>
              <a:rPr lang="es-ES" dirty="0">
                <a:latin typeface="Grandview Display"/>
              </a:rPr>
              <a:t> </a:t>
            </a:r>
            <a:r>
              <a:rPr lang="es-ES" err="1">
                <a:latin typeface="Grandview Display"/>
              </a:rPr>
              <a:t>to</a:t>
            </a:r>
            <a:r>
              <a:rPr lang="es-ES" dirty="0">
                <a:latin typeface="Grandview Display"/>
              </a:rPr>
              <a:t> 3D </a:t>
            </a:r>
            <a:r>
              <a:rPr lang="es-ES" err="1">
                <a:latin typeface="Grandview Display"/>
              </a:rPr>
              <a:t>Modelling</a:t>
            </a:r>
            <a:endParaRPr lang="es-ES">
              <a:latin typeface="Grandview Display"/>
            </a:endParaRPr>
          </a:p>
          <a:p>
            <a:r>
              <a:rPr lang="es-ES" b="1" dirty="0"/>
              <a:t>2405896</a:t>
            </a:r>
          </a:p>
          <a:p>
            <a:endParaRPr lang="es-ES" dirty="0"/>
          </a:p>
        </p:txBody>
      </p:sp>
      <p:pic>
        <p:nvPicPr>
          <p:cNvPr id="53" name="Picture 3">
            <a:extLst>
              <a:ext uri="{FF2B5EF4-FFF2-40B4-BE49-F238E27FC236}">
                <a16:creationId xmlns:a16="http://schemas.microsoft.com/office/drawing/2014/main" id="{DE4850DD-C4FF-D77C-4DD0-F56BF91ACC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66" r="17359" b="-13"/>
          <a:stretch/>
        </p:blipFill>
        <p:spPr>
          <a:xfrm>
            <a:off x="20" y="1"/>
            <a:ext cx="4173349" cy="6857999"/>
          </a:xfrm>
          <a:prstGeom prst="rect">
            <a:avLst/>
          </a:prstGeom>
        </p:spPr>
      </p:pic>
      <p:cxnSp>
        <p:nvCxnSpPr>
          <p:cNvPr id="54" name="Straight Connector 19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39752" y="6087110"/>
            <a:ext cx="688374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62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0" name="Group 51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4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5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92" name="Straight Connector 77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4" name="Rectangle 79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6" name="Group 81">
            <a:extLst>
              <a:ext uri="{FF2B5EF4-FFF2-40B4-BE49-F238E27FC236}">
                <a16:creationId xmlns:a16="http://schemas.microsoft.com/office/drawing/2014/main" id="{C9B5B325-9B2A-8F4D-9288-B2539AC12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64929" y="0"/>
            <a:ext cx="1901686" cy="6858000"/>
            <a:chOff x="10290315" y="0"/>
            <a:chExt cx="1901686" cy="6858000"/>
          </a:xfrm>
        </p:grpSpPr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E235ADC2-548D-D54C-AD92-421E9E8ED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Freeform 24">
              <a:extLst>
                <a:ext uri="{FF2B5EF4-FFF2-40B4-BE49-F238E27FC236}">
                  <a16:creationId xmlns:a16="http://schemas.microsoft.com/office/drawing/2014/main" id="{8D2537FF-44F6-E84A-9865-F0C1E8768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5" name="Freeform 25">
              <a:extLst>
                <a:ext uri="{FF2B5EF4-FFF2-40B4-BE49-F238E27FC236}">
                  <a16:creationId xmlns:a16="http://schemas.microsoft.com/office/drawing/2014/main" id="{606E5AA9-1B71-3241-8CA0-76D1195CA3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6" name="Freeform 26">
              <a:extLst>
                <a:ext uri="{FF2B5EF4-FFF2-40B4-BE49-F238E27FC236}">
                  <a16:creationId xmlns:a16="http://schemas.microsoft.com/office/drawing/2014/main" id="{6159C077-E986-A04B-9AE0-3FAAD93E0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7" name="Freeform 27">
              <a:extLst>
                <a:ext uri="{FF2B5EF4-FFF2-40B4-BE49-F238E27FC236}">
                  <a16:creationId xmlns:a16="http://schemas.microsoft.com/office/drawing/2014/main" id="{1510E7BE-E26B-E04D-BDAC-722FB319B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7" name="Freeform 28">
              <a:extLst>
                <a:ext uri="{FF2B5EF4-FFF2-40B4-BE49-F238E27FC236}">
                  <a16:creationId xmlns:a16="http://schemas.microsoft.com/office/drawing/2014/main" id="{E10B3BCF-5841-144D-B2DA-44171320F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9" name="Freeform 29">
              <a:extLst>
                <a:ext uri="{FF2B5EF4-FFF2-40B4-BE49-F238E27FC236}">
                  <a16:creationId xmlns:a16="http://schemas.microsoft.com/office/drawing/2014/main" id="{CCFA3C92-18CB-E44D-BEF3-CF336CA50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AB6304E4-2EC3-D89B-3369-986D98475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34"/>
            <a:ext cx="4134537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u="sng"/>
              <a:t>Lamp-Post</a:t>
            </a:r>
            <a:endParaRPr lang="en-US" sz="5400"/>
          </a:p>
        </p:txBody>
      </p:sp>
      <p:pic>
        <p:nvPicPr>
          <p:cNvPr id="3" name="Imagen 2" descr="Diagrama, Dibujo de ingeniería&#10;&#10;Descripción generada automáticamente">
            <a:extLst>
              <a:ext uri="{FF2B5EF4-FFF2-40B4-BE49-F238E27FC236}">
                <a16:creationId xmlns:a16="http://schemas.microsoft.com/office/drawing/2014/main" id="{B1820053-8B69-7F9A-D607-0838DF5C58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735" r="28156" b="-2"/>
          <a:stretch/>
        </p:blipFill>
        <p:spPr>
          <a:xfrm>
            <a:off x="5267216" y="10"/>
            <a:ext cx="3456432" cy="3428990"/>
          </a:xfrm>
          <a:prstGeom prst="rect">
            <a:avLst/>
          </a:prstGeom>
        </p:spPr>
      </p:pic>
      <p:pic>
        <p:nvPicPr>
          <p:cNvPr id="4" name="Imagen 3" descr="Gráfico&#10;&#10;Descripción generada automáticamente">
            <a:extLst>
              <a:ext uri="{FF2B5EF4-FFF2-40B4-BE49-F238E27FC236}">
                <a16:creationId xmlns:a16="http://schemas.microsoft.com/office/drawing/2014/main" id="{FF86B13E-6DE1-C025-E6D7-70EC6840CBD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956" r="25684"/>
          <a:stretch/>
        </p:blipFill>
        <p:spPr>
          <a:xfrm>
            <a:off x="8735568" y="10"/>
            <a:ext cx="3456432" cy="3428990"/>
          </a:xfrm>
          <a:prstGeom prst="rect">
            <a:avLst/>
          </a:prstGeom>
        </p:spPr>
      </p:pic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Imagen 5" descr="Imagen que contiene Texto&#10;&#10;Descripción generada automáticamente">
            <a:extLst>
              <a:ext uri="{FF2B5EF4-FFF2-40B4-BE49-F238E27FC236}">
                <a16:creationId xmlns:a16="http://schemas.microsoft.com/office/drawing/2014/main" id="{ADF8113C-F469-07A3-2590-460E58F7410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1979" t="6367" r="22148" b="522"/>
          <a:stretch/>
        </p:blipFill>
        <p:spPr>
          <a:xfrm>
            <a:off x="5280132" y="3434660"/>
            <a:ext cx="3453248" cy="3438203"/>
          </a:xfrm>
          <a:prstGeom prst="rect">
            <a:avLst/>
          </a:prstGeom>
        </p:spPr>
      </p:pic>
      <p:pic>
        <p:nvPicPr>
          <p:cNvPr id="5" name="Imagen 4" descr="Gráfico, Gráfico radial&#10;&#10;Descripción generada automáticamente">
            <a:extLst>
              <a:ext uri="{FF2B5EF4-FFF2-40B4-BE49-F238E27FC236}">
                <a16:creationId xmlns:a16="http://schemas.microsoft.com/office/drawing/2014/main" id="{6FC8EAAA-00FB-4F5E-6919-DF58E2D0375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2981" r="25864" b="2"/>
          <a:stretch/>
        </p:blipFill>
        <p:spPr>
          <a:xfrm>
            <a:off x="8735568" y="3429000"/>
            <a:ext cx="3456432" cy="3429000"/>
          </a:xfrm>
          <a:prstGeom prst="rect">
            <a:avLst/>
          </a:prstGeom>
        </p:spPr>
      </p:pic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D7BCACAD-5620-6A43-967D-F8CCCB13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2136" y="3429001"/>
            <a:ext cx="6940296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C2D39D9A-6256-F743-BB58-31655E073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27927" y="0"/>
            <a:ext cx="0" cy="68580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1.M">
            <a:hlinkClick r:id="" action="ppaction://media"/>
            <a:extLst>
              <a:ext uri="{FF2B5EF4-FFF2-40B4-BE49-F238E27FC236}">
                <a16:creationId xmlns:a16="http://schemas.microsoft.com/office/drawing/2014/main" id="{7B874421-7BB1-B7B3-33EB-6DC0C9E98C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315451" y="479664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9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oup 63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3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4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5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6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7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8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26C321DA-1EDE-3E4B-8B73-6477B2C6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DC13524B-3A91-1E40-840D-09EDE65E0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Freeform 85">
              <a:extLst>
                <a:ext uri="{FF2B5EF4-FFF2-40B4-BE49-F238E27FC236}">
                  <a16:creationId xmlns:a16="http://schemas.microsoft.com/office/drawing/2014/main" id="{E03B804C-EF61-0141-A6AB-D81EDA5A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7" name="Freeform 86">
              <a:extLst>
                <a:ext uri="{FF2B5EF4-FFF2-40B4-BE49-F238E27FC236}">
                  <a16:creationId xmlns:a16="http://schemas.microsoft.com/office/drawing/2014/main" id="{CAB80ED1-EE7D-3843-9750-C6C8C5F8E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8" name="Freeform 87">
              <a:extLst>
                <a:ext uri="{FF2B5EF4-FFF2-40B4-BE49-F238E27FC236}">
                  <a16:creationId xmlns:a16="http://schemas.microsoft.com/office/drawing/2014/main" id="{8BCD1EDB-B320-594D-86D1-7A73424B2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9" name="Freeform 88">
              <a:extLst>
                <a:ext uri="{FF2B5EF4-FFF2-40B4-BE49-F238E27FC236}">
                  <a16:creationId xmlns:a16="http://schemas.microsoft.com/office/drawing/2014/main" id="{A6B97414-A09F-8647-823F-295A0FEF5D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0" name="Freeform 89">
              <a:extLst>
                <a:ext uri="{FF2B5EF4-FFF2-40B4-BE49-F238E27FC236}">
                  <a16:creationId xmlns:a16="http://schemas.microsoft.com/office/drawing/2014/main" id="{BA92AD33-EF27-124E-AF6E-9BA5401EC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1" name="Freeform 98">
              <a:extLst>
                <a:ext uri="{FF2B5EF4-FFF2-40B4-BE49-F238E27FC236}">
                  <a16:creationId xmlns:a16="http://schemas.microsoft.com/office/drawing/2014/main" id="{24B8C792-BD2C-6D48-93EE-D615EF38F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3965CC56-9A75-1BEC-57D4-C3A5E85AB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6648" y="768334"/>
            <a:ext cx="4025901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u="sng"/>
              <a:t>Soda Can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2CE1B340-5D6A-0F7A-FF7C-53B64B89863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045" r="14127"/>
          <a:stretch/>
        </p:blipFill>
        <p:spPr>
          <a:xfrm>
            <a:off x="3525885" y="3422552"/>
            <a:ext cx="3456412" cy="3428990"/>
          </a:xfrm>
          <a:prstGeom prst="rect">
            <a:avLst/>
          </a:prstGeom>
        </p:spPr>
      </p:pic>
      <p:pic>
        <p:nvPicPr>
          <p:cNvPr id="4" name="Imagen 3" descr="Diagrama, Esquemático&#10;&#10;Descripción generada automáticamente">
            <a:extLst>
              <a:ext uri="{FF2B5EF4-FFF2-40B4-BE49-F238E27FC236}">
                <a16:creationId xmlns:a16="http://schemas.microsoft.com/office/drawing/2014/main" id="{FD33D06E-2E85-764F-2533-2FAE26DF665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460" r="29881" b="1"/>
          <a:stretch/>
        </p:blipFill>
        <p:spPr>
          <a:xfrm>
            <a:off x="3477612" y="10"/>
            <a:ext cx="3456432" cy="3428990"/>
          </a:xfrm>
          <a:prstGeom prst="rect">
            <a:avLst/>
          </a:prstGeom>
        </p:spPr>
      </p:pic>
      <p:pic>
        <p:nvPicPr>
          <p:cNvPr id="5" name="Imagen 4" descr="Diagrama&#10;&#10;Descripción generada automáticamente">
            <a:extLst>
              <a:ext uri="{FF2B5EF4-FFF2-40B4-BE49-F238E27FC236}">
                <a16:creationId xmlns:a16="http://schemas.microsoft.com/office/drawing/2014/main" id="{75E3DBDF-B614-921A-B9D0-B8D0107DEA9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9339" r="39838" b="2"/>
          <a:stretch/>
        </p:blipFill>
        <p:spPr>
          <a:xfrm>
            <a:off x="20" y="3429000"/>
            <a:ext cx="3456412" cy="3429000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EEDA4830-3610-7EBE-559B-EE1934DB304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400" r="46215" b="-2"/>
          <a:stretch/>
        </p:blipFill>
        <p:spPr>
          <a:xfrm>
            <a:off x="67985" y="6458"/>
            <a:ext cx="3456432" cy="3429000"/>
          </a:xfrm>
          <a:prstGeom prst="rect">
            <a:avLst/>
          </a:prstGeom>
        </p:spPr>
      </p:pic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2C9E84F2-6EF2-2345-A2F7-71D818CB8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820" y="3429001"/>
            <a:ext cx="6940296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FC53802A-F531-444B-8DCC-EF71F4FBA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69974" y="0"/>
            <a:ext cx="0" cy="68580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86649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2.M">
            <a:hlinkClick r:id="" action="ppaction://media"/>
            <a:extLst>
              <a:ext uri="{FF2B5EF4-FFF2-40B4-BE49-F238E27FC236}">
                <a16:creationId xmlns:a16="http://schemas.microsoft.com/office/drawing/2014/main" id="{846675B7-1C94-670E-7CDC-D8A5FF79A0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236081" y="496365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04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Group 12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79" name="Straight Connector 38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40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agen 2" descr="Diagrama&#10;&#10;Descripción generada automáticamente">
            <a:extLst>
              <a:ext uri="{FF2B5EF4-FFF2-40B4-BE49-F238E27FC236}">
                <a16:creationId xmlns:a16="http://schemas.microsoft.com/office/drawing/2014/main" id="{DE801F88-AD51-8BC5-AE5A-9A6003AC6B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776" r="21428" b="7442"/>
          <a:stretch/>
        </p:blipFill>
        <p:spPr>
          <a:xfrm>
            <a:off x="651489" y="951407"/>
            <a:ext cx="3026664" cy="2084805"/>
          </a:xfrm>
          <a:prstGeom prst="rect">
            <a:avLst/>
          </a:prstGeom>
        </p:spPr>
      </p:pic>
      <p:pic>
        <p:nvPicPr>
          <p:cNvPr id="5" name="Imagen 4" descr="Imagen que contiene tabla, torre&#10;&#10;Descripción generada automáticamente">
            <a:extLst>
              <a:ext uri="{FF2B5EF4-FFF2-40B4-BE49-F238E27FC236}">
                <a16:creationId xmlns:a16="http://schemas.microsoft.com/office/drawing/2014/main" id="{607EFA41-31B8-0D19-1F1D-7C9C875D4E5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055" t="-1516" r="10497" b="864"/>
          <a:stretch/>
        </p:blipFill>
        <p:spPr>
          <a:xfrm>
            <a:off x="4029460" y="1154235"/>
            <a:ext cx="3607850" cy="1872880"/>
          </a:xfrm>
          <a:prstGeom prst="rect">
            <a:avLst/>
          </a:prstGeom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E8C13908-78B0-6BC9-FF0B-BDC49B6E9CA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7162" r="18993" b="1143"/>
          <a:stretch/>
        </p:blipFill>
        <p:spPr>
          <a:xfrm>
            <a:off x="651489" y="3919097"/>
            <a:ext cx="3026664" cy="1874582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9D035E33-E0CB-5A0A-6F4C-BF8080BF89B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9540" t="5990" r="24309" b="3188"/>
          <a:stretch/>
        </p:blipFill>
        <p:spPr>
          <a:xfrm>
            <a:off x="4188669" y="3601454"/>
            <a:ext cx="3293658" cy="2406545"/>
          </a:xfrm>
          <a:prstGeom prst="rect">
            <a:avLst/>
          </a:prstGeom>
        </p:spPr>
      </p:pic>
      <p:grpSp>
        <p:nvGrpSpPr>
          <p:cNvPr id="81" name="Group 42">
            <a:extLst>
              <a:ext uri="{FF2B5EF4-FFF2-40B4-BE49-F238E27FC236}">
                <a16:creationId xmlns:a16="http://schemas.microsoft.com/office/drawing/2014/main" id="{26C321DA-1EDE-3E4B-8B73-6477B2C6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DC13524B-3A91-1E40-840D-09EDE65E0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85">
              <a:extLst>
                <a:ext uri="{FF2B5EF4-FFF2-40B4-BE49-F238E27FC236}">
                  <a16:creationId xmlns:a16="http://schemas.microsoft.com/office/drawing/2014/main" id="{E03B804C-EF61-0141-A6AB-D81EDA5A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86">
              <a:extLst>
                <a:ext uri="{FF2B5EF4-FFF2-40B4-BE49-F238E27FC236}">
                  <a16:creationId xmlns:a16="http://schemas.microsoft.com/office/drawing/2014/main" id="{CAB80ED1-EE7D-3843-9750-C6C8C5F8E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87">
              <a:extLst>
                <a:ext uri="{FF2B5EF4-FFF2-40B4-BE49-F238E27FC236}">
                  <a16:creationId xmlns:a16="http://schemas.microsoft.com/office/drawing/2014/main" id="{8BCD1EDB-B320-594D-86D1-7A73424B2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88">
              <a:extLst>
                <a:ext uri="{FF2B5EF4-FFF2-40B4-BE49-F238E27FC236}">
                  <a16:creationId xmlns:a16="http://schemas.microsoft.com/office/drawing/2014/main" id="{A6B97414-A09F-8647-823F-295A0FEF5D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9">
              <a:extLst>
                <a:ext uri="{FF2B5EF4-FFF2-40B4-BE49-F238E27FC236}">
                  <a16:creationId xmlns:a16="http://schemas.microsoft.com/office/drawing/2014/main" id="{BA92AD33-EF27-124E-AF6E-9BA5401EC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98">
              <a:extLst>
                <a:ext uri="{FF2B5EF4-FFF2-40B4-BE49-F238E27FC236}">
                  <a16:creationId xmlns:a16="http://schemas.microsoft.com/office/drawing/2014/main" id="{24B8C792-BD2C-6D48-93EE-D615EF38F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FF28AC15-05CA-A4C7-F2DA-406A8A8CE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1157" y="729588"/>
            <a:ext cx="4025901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u="sng"/>
              <a:t>Cup</a:t>
            </a:r>
          </a:p>
        </p:txBody>
      </p:sp>
      <p:cxnSp>
        <p:nvCxnSpPr>
          <p:cNvPr id="83" name="Straight Connector 51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86649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3.M">
            <a:hlinkClick r:id="" action="ppaction://media"/>
            <a:extLst>
              <a:ext uri="{FF2B5EF4-FFF2-40B4-BE49-F238E27FC236}">
                <a16:creationId xmlns:a16="http://schemas.microsoft.com/office/drawing/2014/main" id="{1C253AC8-2636-2F22-3C05-0C422DD939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 flipV="1">
            <a:off x="8173451" y="3428783"/>
            <a:ext cx="719812" cy="804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7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8D4358B-DFB0-A309-34EA-D8EBEB42C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4818126"/>
            <a:ext cx="6402597" cy="10632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u="sng" dirty="0"/>
              <a:t>Saucer</a:t>
            </a:r>
          </a:p>
        </p:txBody>
      </p:sp>
      <p:pic>
        <p:nvPicPr>
          <p:cNvPr id="4" name="Imagen 3" descr="Gráfico, Gráfico radial&#10;&#10;Descripción generada automáticamente">
            <a:extLst>
              <a:ext uri="{FF2B5EF4-FFF2-40B4-BE49-F238E27FC236}">
                <a16:creationId xmlns:a16="http://schemas.microsoft.com/office/drawing/2014/main" id="{4CA4DFDF-45C2-A4F9-2784-41B596C564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740" t="2949" r="17661" b="4444"/>
          <a:stretch/>
        </p:blipFill>
        <p:spPr>
          <a:xfrm>
            <a:off x="2803082" y="2736937"/>
            <a:ext cx="4169355" cy="1937442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F4F6C2C0-248F-FC33-F75C-9FCFC2B1429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203" t="-57" r="13534" b="17072"/>
          <a:stretch/>
        </p:blipFill>
        <p:spPr>
          <a:xfrm>
            <a:off x="561996" y="858437"/>
            <a:ext cx="4375998" cy="1664882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9338B3CD-7A44-C2EE-3E44-F523A37D1EA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721" t="-131" r="26611" b="1377"/>
          <a:stretch/>
        </p:blipFill>
        <p:spPr>
          <a:xfrm>
            <a:off x="7490741" y="3224646"/>
            <a:ext cx="3975623" cy="2653921"/>
          </a:xfrm>
          <a:prstGeom prst="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BCFFF971-DAC9-F44B-9F22-4B030B6B6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43" name="Freeform 39">
              <a:extLst>
                <a:ext uri="{FF2B5EF4-FFF2-40B4-BE49-F238E27FC236}">
                  <a16:creationId xmlns:a16="http://schemas.microsoft.com/office/drawing/2014/main" id="{2E3E7145-2B02-8142-A82F-FFCA717D6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33EA453D-E925-4C4C-A1E9-D54E82602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3">
              <a:extLst>
                <a:ext uri="{FF2B5EF4-FFF2-40B4-BE49-F238E27FC236}">
                  <a16:creationId xmlns:a16="http://schemas.microsoft.com/office/drawing/2014/main" id="{CBA4AF6C-8831-A34A-91A3-CC6ED3566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8B12A352-6C2B-B94E-82E0-45D881BB7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Imagen 4">
            <a:extLst>
              <a:ext uri="{FF2B5EF4-FFF2-40B4-BE49-F238E27FC236}">
                <a16:creationId xmlns:a16="http://schemas.microsoft.com/office/drawing/2014/main" id="{3DEE4913-9F75-6E9F-2F5F-B47F06557C0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359" r="5830" b="-680"/>
          <a:stretch/>
        </p:blipFill>
        <p:spPr>
          <a:xfrm>
            <a:off x="7070705" y="855286"/>
            <a:ext cx="4246844" cy="1709928"/>
          </a:xfrm>
          <a:prstGeom prst="rect">
            <a:avLst/>
          </a:prstGeom>
        </p:spPr>
      </p:pic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1B96028-BC88-E342-92F9-207761463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4.M">
            <a:hlinkClick r:id="" action="ppaction://media"/>
            <a:extLst>
              <a:ext uri="{FF2B5EF4-FFF2-40B4-BE49-F238E27FC236}">
                <a16:creationId xmlns:a16="http://schemas.microsoft.com/office/drawing/2014/main" id="{F924343E-408C-5090-A946-7E25BCCFE8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68464" y="51515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0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EBFD150-5DCD-2339-41DE-B62E7FF27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4903" y="666506"/>
            <a:ext cx="7335835" cy="1268984"/>
          </a:xfrm>
        </p:spPr>
        <p:txBody>
          <a:bodyPr/>
          <a:lstStyle/>
          <a:p>
            <a:r>
              <a:rPr lang="es-ES" u="sng" dirty="0"/>
              <a:t>House</a:t>
            </a:r>
          </a:p>
        </p:txBody>
      </p:sp>
      <p:pic>
        <p:nvPicPr>
          <p:cNvPr id="3" name="Imagen 2" descr="Gráfico&#10;&#10;Descripción generada automáticamente">
            <a:extLst>
              <a:ext uri="{FF2B5EF4-FFF2-40B4-BE49-F238E27FC236}">
                <a16:creationId xmlns:a16="http://schemas.microsoft.com/office/drawing/2014/main" id="{CF700029-FF3C-9C65-DF65-4E4B766BE2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5307" t="7053" r="13177" b="901"/>
          <a:stretch/>
        </p:blipFill>
        <p:spPr>
          <a:xfrm>
            <a:off x="942283" y="1291914"/>
            <a:ext cx="2562542" cy="2427192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8BE58C36-F43B-7910-C3AC-8183989A9DD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261" t="294" r="22326" b="862"/>
          <a:stretch/>
        </p:blipFill>
        <p:spPr>
          <a:xfrm>
            <a:off x="3659343" y="1713208"/>
            <a:ext cx="3508642" cy="2000436"/>
          </a:xfrm>
          <a:prstGeom prst="rect">
            <a:avLst/>
          </a:prstGeom>
        </p:spPr>
      </p:pic>
      <p:pic>
        <p:nvPicPr>
          <p:cNvPr id="5" name="Imagen 4" descr="Imagen que contiene Gráfico&#10;&#10;Descripción generada automáticamente">
            <a:extLst>
              <a:ext uri="{FF2B5EF4-FFF2-40B4-BE49-F238E27FC236}">
                <a16:creationId xmlns:a16="http://schemas.microsoft.com/office/drawing/2014/main" id="{95E77A7E-0D80-456A-CDFD-0374C96DC4C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5144" r="30198" b="1020"/>
          <a:stretch/>
        </p:blipFill>
        <p:spPr>
          <a:xfrm>
            <a:off x="7513881" y="759435"/>
            <a:ext cx="2647890" cy="2344814"/>
          </a:xfrm>
          <a:prstGeom prst="rect">
            <a:avLst/>
          </a:prstGeom>
        </p:spPr>
      </p:pic>
      <p:pic>
        <p:nvPicPr>
          <p:cNvPr id="6" name="Imagen 5" descr="Rectángulo&#10;&#10;Descripción generada automáticamente">
            <a:extLst>
              <a:ext uri="{FF2B5EF4-FFF2-40B4-BE49-F238E27FC236}">
                <a16:creationId xmlns:a16="http://schemas.microsoft.com/office/drawing/2014/main" id="{025F4E72-F45F-401F-F1B7-E98547F4BDB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757" r="4619" b="-47"/>
          <a:stretch/>
        </p:blipFill>
        <p:spPr>
          <a:xfrm>
            <a:off x="1273141" y="4028610"/>
            <a:ext cx="5392169" cy="1977441"/>
          </a:xfrm>
          <a:prstGeom prst="rect">
            <a:avLst/>
          </a:prstGeom>
        </p:spPr>
      </p:pic>
      <p:pic>
        <p:nvPicPr>
          <p:cNvPr id="7" name="Imagen 6" descr="Diagrama&#10;&#10;Descripción generada automáticamente">
            <a:extLst>
              <a:ext uri="{FF2B5EF4-FFF2-40B4-BE49-F238E27FC236}">
                <a16:creationId xmlns:a16="http://schemas.microsoft.com/office/drawing/2014/main" id="{FC25F848-2DBA-445A-E74E-90F974BE63C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3377" r="27410" b="-1593"/>
          <a:stretch/>
        </p:blipFill>
        <p:spPr>
          <a:xfrm>
            <a:off x="7516630" y="3107862"/>
            <a:ext cx="3764047" cy="2891830"/>
          </a:xfrm>
          <a:prstGeom prst="rect">
            <a:avLst/>
          </a:prstGeom>
        </p:spPr>
      </p:pic>
      <p:pic>
        <p:nvPicPr>
          <p:cNvPr id="8" name="5.M">
            <a:hlinkClick r:id="" action="ppaction://media"/>
            <a:extLst>
              <a:ext uri="{FF2B5EF4-FFF2-40B4-BE49-F238E27FC236}">
                <a16:creationId xmlns:a16="http://schemas.microsoft.com/office/drawing/2014/main" id="{E1E2E339-5C7E-62A8-33B5-B50471AA72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939642" y="75699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9B91E5-22A8-FACD-DFF7-411CA49A3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u="sng" err="1"/>
              <a:t>Dumpster</a:t>
            </a:r>
            <a:endParaRPr lang="es-ES" u="sng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2A1716EA-B01C-0AC8-C6EE-3DE6AC8C579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57" t="51" r="12800" b="-619"/>
          <a:stretch/>
        </p:blipFill>
        <p:spPr>
          <a:xfrm>
            <a:off x="897529" y="1780475"/>
            <a:ext cx="3668079" cy="1964044"/>
          </a:xfrm>
          <a:prstGeom prst="rect">
            <a:avLst/>
          </a:prstGeom>
        </p:spPr>
      </p:pic>
      <p:pic>
        <p:nvPicPr>
          <p:cNvPr id="4" name="Imagen 3" descr="Dibujo de ingeniería&#10;&#10;Descripción generada automáticamente">
            <a:extLst>
              <a:ext uri="{FF2B5EF4-FFF2-40B4-BE49-F238E27FC236}">
                <a16:creationId xmlns:a16="http://schemas.microsoft.com/office/drawing/2014/main" id="{281659A3-548A-8F43-9BA4-5FD8323DB55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5342" r="34703" b="-779"/>
          <a:stretch/>
        </p:blipFill>
        <p:spPr>
          <a:xfrm>
            <a:off x="5218247" y="3456202"/>
            <a:ext cx="2006647" cy="2459745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164B8C11-C911-1837-9106-DFFC02F2F3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8414" r="16740" b="17582"/>
          <a:stretch/>
        </p:blipFill>
        <p:spPr>
          <a:xfrm>
            <a:off x="4750392" y="1488566"/>
            <a:ext cx="2836941" cy="1710005"/>
          </a:xfrm>
          <a:prstGeom prst="rect">
            <a:avLst/>
          </a:prstGeom>
        </p:spPr>
      </p:pic>
      <p:pic>
        <p:nvPicPr>
          <p:cNvPr id="6" name="Imagen 5">
            <a:extLst>
              <a:ext uri="{FF2B5EF4-FFF2-40B4-BE49-F238E27FC236}">
                <a16:creationId xmlns:a16="http://schemas.microsoft.com/office/drawing/2014/main" id="{DBEBA8DC-42A6-390E-7DA2-B4E35DB1923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350" r="7224" b="8064"/>
          <a:stretch/>
        </p:blipFill>
        <p:spPr>
          <a:xfrm>
            <a:off x="1080441" y="4368825"/>
            <a:ext cx="3393633" cy="1439088"/>
          </a:xfrm>
          <a:prstGeom prst="rect">
            <a:avLst/>
          </a:prstGeom>
        </p:spPr>
      </p:pic>
      <p:pic>
        <p:nvPicPr>
          <p:cNvPr id="7" name="Imagen 6" descr="Diagrama, Dibujo de ingeniería&#10;&#10;Descripción generada automáticamente">
            <a:extLst>
              <a:ext uri="{FF2B5EF4-FFF2-40B4-BE49-F238E27FC236}">
                <a16:creationId xmlns:a16="http://schemas.microsoft.com/office/drawing/2014/main" id="{DEBDDED8-8B21-40D1-E89C-5E5A7071395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6350" r="25715" b="4907"/>
          <a:stretch/>
        </p:blipFill>
        <p:spPr>
          <a:xfrm>
            <a:off x="7827531" y="2152328"/>
            <a:ext cx="3585354" cy="2769814"/>
          </a:xfrm>
          <a:prstGeom prst="rect">
            <a:avLst/>
          </a:prstGeom>
        </p:spPr>
      </p:pic>
      <p:pic>
        <p:nvPicPr>
          <p:cNvPr id="8" name="6.M">
            <a:hlinkClick r:id="" action="ppaction://media"/>
            <a:extLst>
              <a:ext uri="{FF2B5EF4-FFF2-40B4-BE49-F238E27FC236}">
                <a16:creationId xmlns:a16="http://schemas.microsoft.com/office/drawing/2014/main" id="{1DF02115-4900-EA4D-219E-2896F7AF96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902053" y="508891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77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unchcardVTI">
  <a:themeElements>
    <a:clrScheme name="AnalogousFromDarkSeedLeftStep">
      <a:dk1>
        <a:srgbClr val="000000"/>
      </a:dk1>
      <a:lt1>
        <a:srgbClr val="FFFFFF"/>
      </a:lt1>
      <a:dk2>
        <a:srgbClr val="412426"/>
      </a:dk2>
      <a:lt2>
        <a:srgbClr val="E8E2E5"/>
      </a:lt2>
      <a:accent1>
        <a:srgbClr val="20B766"/>
      </a:accent1>
      <a:accent2>
        <a:srgbClr val="14BB1C"/>
      </a:accent2>
      <a:accent3>
        <a:srgbClr val="57B520"/>
      </a:accent3>
      <a:accent4>
        <a:srgbClr val="8CAD13"/>
      </a:accent4>
      <a:accent5>
        <a:srgbClr val="BD9D22"/>
      </a:accent5>
      <a:accent6>
        <a:srgbClr val="D55F17"/>
      </a:accent6>
      <a:hlink>
        <a:srgbClr val="88852D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Panorámica</PresentationFormat>
  <Paragraphs>0</Paragraphs>
  <Slides>7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7</vt:i4>
      </vt:variant>
    </vt:vector>
  </HeadingPairs>
  <TitlesOfParts>
    <vt:vector size="8" baseType="lpstr">
      <vt:lpstr>PunchcardVTI</vt:lpstr>
      <vt:lpstr>3D Modelling Showcase Video</vt:lpstr>
      <vt:lpstr>Lamp-Post</vt:lpstr>
      <vt:lpstr>Soda Can</vt:lpstr>
      <vt:lpstr>Cup</vt:lpstr>
      <vt:lpstr>Saucer</vt:lpstr>
      <vt:lpstr>House</vt:lpstr>
      <vt:lpstr>Dumpster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241</cp:revision>
  <dcterms:created xsi:type="dcterms:W3CDTF">2024-12-08T13:26:06Z</dcterms:created>
  <dcterms:modified xsi:type="dcterms:W3CDTF">2024-12-09T13:58:28Z</dcterms:modified>
</cp:coreProperties>
</file>