
<file path=[Content_Types].xml><?xml version="1.0" encoding="utf-8"?>
<Types xmlns="http://schemas.openxmlformats.org/package/2006/content-types">
  <Default ContentType="image/gif" Extension="gif"/>
  <Default ContentType="image/jpeg" Extension="jpeg"/>
  <Default ContentType="application/vnd.openxmlformats-package.relationships+xml" Extension="rels"/>
  <Default ContentType="image/x-wmf" Extension="wmf"/>
  <Default ContentType="application/xml" Extension="xml"/>
  <Override ContentType="application/vnd.openxmlformats-officedocument.extended-properties+xml" PartName="/docProps/app.xml"/>
  <Override ContentType="application/vnd.openxmlformats-officedocument.presentationml.handoutMaster+xml" PartName="/ppt/handoutMasters/handoutMaster1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.xml"/>
  <Override ContentType="application/vnd.openxmlformats-officedocument.presentationml.slide+xml" PartName="/ppt/slides/slide30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notesMasterIdLst>
    <p:notesMasterId r:id="rId6"/>
  </p:notesMasterIdLst>
  <p:handoutMasterIdLst>
    <p:handoutMasterId r:id="rId7"/>
  </p:handout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</p:sldIdLst>
  <p:sldSz cx="9144000" cy="6858000" type="screen4x3"/>
  <p:notesSz cx="6858000" cy="9144000"/>
  <p:defaultTextStyle>
    <a:defPPr>
      <a:defRPr lang="en-US"/>
    </a:defPPr>
    <a:lvl1pPr algn="l" fontAlgn="base" rtl="0">
      <a:spcBef>
        <a:spcPct val="0"/>
      </a:spcBef>
      <a:spcAft>
        <a:spcPct val="0"/>
      </a:spcAft>
      <a:defRPr kern="1200">
        <a:solidFill>
          <a:schemeClr val="tx1"/>
        </a:solidFill>
        <a:latin charset="0" typeface="Arial"/>
        <a:ea typeface="+mn-ea"/>
        <a:cs charset="0" typeface="Arial"/>
      </a:defRPr>
    </a:lvl1pPr>
    <a:lvl2pPr algn="l" fontAlgn="base" marL="457200" rtl="0">
      <a:spcBef>
        <a:spcPct val="0"/>
      </a:spcBef>
      <a:spcAft>
        <a:spcPct val="0"/>
      </a:spcAft>
      <a:defRPr kern="1200">
        <a:solidFill>
          <a:schemeClr val="tx1"/>
        </a:solidFill>
        <a:latin charset="0" typeface="Arial"/>
        <a:ea typeface="+mn-ea"/>
        <a:cs charset="0" typeface="Arial"/>
      </a:defRPr>
    </a:lvl2pPr>
    <a:lvl3pPr algn="l" fontAlgn="base" marL="914400" rtl="0">
      <a:spcBef>
        <a:spcPct val="0"/>
      </a:spcBef>
      <a:spcAft>
        <a:spcPct val="0"/>
      </a:spcAft>
      <a:defRPr kern="1200">
        <a:solidFill>
          <a:schemeClr val="tx1"/>
        </a:solidFill>
        <a:latin charset="0" typeface="Arial"/>
        <a:ea typeface="+mn-ea"/>
        <a:cs charset="0" typeface="Arial"/>
      </a:defRPr>
    </a:lvl3pPr>
    <a:lvl4pPr algn="l" fontAlgn="base" marL="1371600" rtl="0">
      <a:spcBef>
        <a:spcPct val="0"/>
      </a:spcBef>
      <a:spcAft>
        <a:spcPct val="0"/>
      </a:spcAft>
      <a:defRPr kern="1200">
        <a:solidFill>
          <a:schemeClr val="tx1"/>
        </a:solidFill>
        <a:latin charset="0" typeface="Arial"/>
        <a:ea typeface="+mn-ea"/>
        <a:cs charset="0" typeface="Arial"/>
      </a:defRPr>
    </a:lvl4pPr>
    <a:lvl5pPr algn="l" fontAlgn="base" marL="1828800" rtl="0">
      <a:spcBef>
        <a:spcPct val="0"/>
      </a:spcBef>
      <a:spcAft>
        <a:spcPct val="0"/>
      </a:spcAft>
      <a:defRPr kern="1200">
        <a:solidFill>
          <a:schemeClr val="tx1"/>
        </a:solidFill>
        <a:latin charset="0" typeface="Arial"/>
        <a:ea typeface="+mn-ea"/>
        <a:cs charset="0" typeface="Arial"/>
      </a:defRPr>
    </a:lvl5pPr>
    <a:lvl6pPr algn="l" defTabSz="914400" eaLnBrk="1" hangingPunct="1" latinLnBrk="0" marL="2286000" rtl="0">
      <a:defRPr kern="1200">
        <a:solidFill>
          <a:schemeClr val="tx1"/>
        </a:solidFill>
        <a:latin charset="0" typeface="Arial"/>
        <a:ea typeface="+mn-ea"/>
        <a:cs charset="0" typeface="Arial"/>
      </a:defRPr>
    </a:lvl6pPr>
    <a:lvl7pPr algn="l" defTabSz="914400" eaLnBrk="1" hangingPunct="1" latinLnBrk="0" marL="2743200" rtl="0">
      <a:defRPr kern="1200">
        <a:solidFill>
          <a:schemeClr val="tx1"/>
        </a:solidFill>
        <a:latin charset="0" typeface="Arial"/>
        <a:ea typeface="+mn-ea"/>
        <a:cs charset="0" typeface="Arial"/>
      </a:defRPr>
    </a:lvl7pPr>
    <a:lvl8pPr algn="l" defTabSz="914400" eaLnBrk="1" hangingPunct="1" latinLnBrk="0" marL="3200400" rtl="0">
      <a:defRPr kern="1200">
        <a:solidFill>
          <a:schemeClr val="tx1"/>
        </a:solidFill>
        <a:latin charset="0" typeface="Arial"/>
        <a:ea typeface="+mn-ea"/>
        <a:cs charset="0" typeface="Arial"/>
      </a:defRPr>
    </a:lvl8pPr>
    <a:lvl9pPr algn="l" defTabSz="914400" eaLnBrk="1" hangingPunct="1" latinLnBrk="0" marL="3657600" rtl="0">
      <a:defRPr kern="1200">
        <a:solidFill>
          <a:schemeClr val="tx1"/>
        </a:solidFill>
        <a:latin charset="0" typeface="Arial"/>
        <a:ea typeface="+mn-ea"/>
        <a:cs charset="0"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autoAdjust="0" sz="15374"/>
    <p:restoredTop sz="94660"/>
  </p:normalViewPr>
  <p:slideViewPr>
    <p:cSldViewPr>
      <p:cViewPr varScale="1">
        <p:scale>
          <a:sx d="100" n="65"/>
          <a:sy d="100" n="65"/>
        </p:scale>
        <p:origin x="-1308" y="-68"/>
      </p:cViewPr>
      <p:guideLst>
        <p:guide orient="horz" pos="2160"/>
        <p:guide pos="2880"/>
      </p:guideLst>
    </p:cSldViewPr>
  </p:slideViewPr>
  <p:notesTextViewPr>
    <p:cViewPr>
      <p:scale>
        <a:sx d="100" n="100"/>
        <a:sy d="100" n="100"/>
      </p:scale>
      <p:origin x="0" y="0"/>
    </p:cViewPr>
  </p:notesTextViewPr>
  <p:sorterViewPr>
    <p:cViewPr>
      <p:scale>
        <a:sx d="100" n="66"/>
        <a:sy d="100" n="66"/>
      </p:scale>
      <p:origin x="0" y="0"/>
    </p:cViewPr>
  </p:sorterViewPr>
  <p:gridSpacing cx="73736200" cy="73736200"/>
</p:viewPr>
</file>

<file path=ppt/_rels/presentation.xml.rels><?xml version="1.0" encoding="UTF-8" standalone="yes"?><Relationships xmlns="http://schemas.openxmlformats.org/package/2006/relationships"><Relationship Id="rId37" Target="slides/slide30.xml" Type="http://schemas.openxmlformats.org/officeDocument/2006/relationships/slide"/><Relationship Id="rId36" Target="slides/slide29.xml" Type="http://schemas.openxmlformats.org/officeDocument/2006/relationships/slide"/><Relationship Id="rId35" Target="slides/slide28.xml" Type="http://schemas.openxmlformats.org/officeDocument/2006/relationships/slide"/><Relationship Id="rId34" Target="slides/slide27.xml" Type="http://schemas.openxmlformats.org/officeDocument/2006/relationships/slide"/><Relationship Id="rId33" Target="slides/slide26.xml" Type="http://schemas.openxmlformats.org/officeDocument/2006/relationships/slide"/><Relationship Id="rId32" Target="slides/slide25.xml" Type="http://schemas.openxmlformats.org/officeDocument/2006/relationships/slide"/><Relationship Id="rId31" Target="slides/slide24.xml" Type="http://schemas.openxmlformats.org/officeDocument/2006/relationships/slide"/><Relationship Id="rId30" Target="slides/slide23.xml" Type="http://schemas.openxmlformats.org/officeDocument/2006/relationships/slide"/><Relationship Id="rId27" Target="slides/slide20.xml" Type="http://schemas.openxmlformats.org/officeDocument/2006/relationships/slide"/><Relationship Id="rId26" Target="slides/slide19.xml" Type="http://schemas.openxmlformats.org/officeDocument/2006/relationships/slide"/><Relationship Id="rId25" Target="slides/slide18.xml" Type="http://schemas.openxmlformats.org/officeDocument/2006/relationships/slide"/><Relationship Id="rId24" Target="slides/slide17.xml" Type="http://schemas.openxmlformats.org/officeDocument/2006/relationships/slide"/><Relationship Id="rId21" Target="slides/slide14.xml" Type="http://schemas.openxmlformats.org/officeDocument/2006/relationships/slide"/><Relationship Id="rId19" Target="slides/slide12.xml" Type="http://schemas.openxmlformats.org/officeDocument/2006/relationships/slide"/><Relationship Id="rId20" Target="slides/slide13.xml" Type="http://schemas.openxmlformats.org/officeDocument/2006/relationships/slide"/><Relationship Id="rId18" Target="slides/slide11.xml" Type="http://schemas.openxmlformats.org/officeDocument/2006/relationships/slide"/><Relationship Id="rId17" Target="slides/slide10.xml" Type="http://schemas.openxmlformats.org/officeDocument/2006/relationships/slide"/><Relationship Id="rId16" Target="slides/slide9.xml" Type="http://schemas.openxmlformats.org/officeDocument/2006/relationships/slide"/><Relationship Id="rId15" Target="slides/slide8.xml" Type="http://schemas.openxmlformats.org/officeDocument/2006/relationships/slide"/><Relationship Id="rId14" Target="slides/slide7.xml" Type="http://schemas.openxmlformats.org/officeDocument/2006/relationships/slide"/><Relationship Id="rId13" Target="slides/slide6.xml" Type="http://schemas.openxmlformats.org/officeDocument/2006/relationships/slide"/><Relationship Id="rId12" Target="slides/slide5.xml" Type="http://schemas.openxmlformats.org/officeDocument/2006/relationships/slide"/><Relationship Id="rId11" Target="slides/slide4.xml" Type="http://schemas.openxmlformats.org/officeDocument/2006/relationships/slide"/><Relationship Id="rId10" Target="slides/slide3.xml" Type="http://schemas.openxmlformats.org/officeDocument/2006/relationships/slide"/><Relationship Id="rId9" Target="slides/slide2.xml" Type="http://schemas.openxmlformats.org/officeDocument/2006/relationships/slide"/><Relationship Id="rId8" Target="slides/slide1.xml" Type="http://schemas.openxmlformats.org/officeDocument/2006/relationships/slide"/><Relationship Id="rId7" Target="handoutMasters/handoutMaster1.xml" Type="http://schemas.openxmlformats.org/officeDocument/2006/relationships/handoutMaster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3" Target="slides/slide16.xml" Type="http://schemas.openxmlformats.org/officeDocument/2006/relationships/slide"/><Relationship Id="rId29" Target="slides/slide22.xml" Type="http://schemas.openxmlformats.org/officeDocument/2006/relationships/slide"/><Relationship Id="rId2" Target="viewProps.xml" Type="http://schemas.openxmlformats.org/officeDocument/2006/relationships/viewProps"/><Relationship Id="rId22" Target="slides/slide15.xml" Type="http://schemas.openxmlformats.org/officeDocument/2006/relationships/slide"/><Relationship Id="rId28" Target="slides/slide21.xml" Type="http://schemas.openxmlformats.org/officeDocument/2006/relationships/slide"/><Relationship Id="rId1" Target="theme/theme3.xml" Type="http://schemas.openxmlformats.org/officeDocument/2006/relationships/theme"/></Relationships>
</file>

<file path=ppt/handoutMasters/_rels/handoutMaster1.xml.rels><?xml version="1.0" encoding="UTF-8" standalone="yes"?><Relationships xmlns="http://schemas.openxmlformats.org/package/2006/relationships"><Relationship Id="rId1" Target="../theme/theme1.xml" Type="http://schemas.openxmlformats.org/officeDocument/2006/relationships/theme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altLang="en-GB" lang="en-GB"/>
          </a:p>
        </p:txBody>
      </p:sp>
      <p:sp>
        <p:nvSpPr>
          <p:cNvPr id="3" name="Date Placeholder 2"/>
          <p:cNvSpPr>
            <a:spLocks noGrp="1"/>
          </p:cNvSpPr>
          <p:nvPr>
            <p:ph idx="1" sz="quarter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909BAAA9-BC54-4DBE-9F78-3C3560D4120E}" type="datetimeFigureOut">
              <a:rPr altLang="en-GB" lang="en-GB" smtClean="0"/>
              <a:pPr/>
              <a:t>28/01/2016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2" sz="quarter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3" sz="quarter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5940D5D5-32ED-44C4-B7C5-5F4D3B23AF20}" type="slidenum">
              <a:rPr altLang="en-GB" lang="en-GB" smtClean="0"/>
              <a:pPr/>
              <a:t>‹#›</a:t>
            </a:fld>
            <a:endParaRPr altLang="en-GB" lang="en-GB"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handoutMaster>
</file>

<file path=ppt/notesMasters/_rels/notesMaster1.xml.rels><?xml version="1.0" encoding="UTF-8" standalone="yes"?>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 noGrp="1"/>
          </p:cNvSpPr>
          <p:nvPr>
            <p:ph sz="quarter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3" name="Rectangle 3"/>
          <p:cNvSpPr>
            <a:spLocks noChangeArrowheads="1" noGrp="1"/>
          </p:cNvSpPr>
          <p:nvPr>
            <p:ph idx="1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7892" name="Rectangle 4"/>
          <p:cNvSpPr>
            <a:spLocks noChangeArrowheads="1" noChangeAspect="1" noGrp="1" noRot="1" noTextEdi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ChangeArrowheads="1" noGrp="1"/>
          </p:cNvSpPr>
          <p:nvPr>
            <p:ph idx="3" sz="quarter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486" name="Rectangle 6"/>
          <p:cNvSpPr>
            <a:spLocks noChangeArrowheads="1" noGrp="1"/>
          </p:cNvSpPr>
          <p:nvPr>
            <p:ph idx="4" sz="quarter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20" compatLnSpc="1" lIns="91440" numCol="1" rIns="91440" tIns="45720" vert="horz" wrap="square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7" name="Rectangle 7"/>
          <p:cNvSpPr>
            <a:spLocks noChangeArrowheads="1" noGrp="1"/>
          </p:cNvSpPr>
          <p:nvPr>
            <p:ph idx="5" sz="quarter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20" compatLnSpc="1" lIns="91440" numCol="1" rIns="91440" tIns="45720" vert="horz" wrap="square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BF9F8FF-EF8A-4C3D-976A-F7B92EAEB6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notesStyle>
    <a:lvl1pPr algn="l" eaLnBrk="0" fontAlgn="base" hangingPunct="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charset="0" typeface="Arial"/>
      </a:defRPr>
    </a:lvl1pPr>
    <a:lvl2pPr algn="l" eaLnBrk="0" fontAlgn="base" hangingPunct="0" marL="4572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charset="0" typeface="Arial"/>
      </a:defRPr>
    </a:lvl2pPr>
    <a:lvl3pPr algn="l" eaLnBrk="0" fontAlgn="base" hangingPunct="0" marL="9144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charset="0" typeface="Arial"/>
      </a:defRPr>
    </a:lvl3pPr>
    <a:lvl4pPr algn="l" eaLnBrk="0" fontAlgn="base" hangingPunct="0" marL="13716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charset="0" typeface="Arial"/>
      </a:defRPr>
    </a:lvl4pPr>
    <a:lvl5pPr algn="l" eaLnBrk="0" fontAlgn="base" hangingPunct="0" marL="18288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charset="0" typeface="Arial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1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2.xml.rels><?xml version="1.0" encoding="UTF-8" standalone="yes"?><Relationships xmlns="http://schemas.openxmlformats.org/package/2006/relationships"><Relationship Id="rId2" Target="../slides/slide4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3.xml.rels><?xml version="1.0" encoding="UTF-8" standalone="yes"?><Relationships xmlns="http://schemas.openxmlformats.org/package/2006/relationships"><Relationship Id="rId2" Target="../slides/slide5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4.xml.rels><?xml version="1.0" encoding="UTF-8" standalone="yes"?><Relationships xmlns="http://schemas.openxmlformats.org/package/2006/relationships"><Relationship Id="rId2" Target="../slides/slide6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5.xml.rels><?xml version="1.0" encoding="UTF-8" standalone="yes"?><Relationships xmlns="http://schemas.openxmlformats.org/package/2006/relationships"><Relationship Id="rId2" Target="../slides/slide7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6.xml.rels><?xml version="1.0" encoding="UTF-8" standalone="yes"?><Relationships xmlns="http://schemas.openxmlformats.org/package/2006/relationships"><Relationship Id="rId2" Target="../slides/slide8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7.xml.rels><?xml version="1.0" encoding="UTF-8" standalone="yes"?><Relationships xmlns="http://schemas.openxmlformats.org/package/2006/relationships"><Relationship Id="rId2" Target="../slides/slide9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8.xml.rels><?xml version="1.0" encoding="UTF-8" standalone="yes"?><Relationships xmlns="http://schemas.openxmlformats.org/package/2006/relationships"><Relationship Id="rId2" Target="../slides/slide15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9.xml.rels><?xml version="1.0" encoding="UTF-8" standalone="yes"?><Relationships xmlns="http://schemas.openxmlformats.org/package/2006/relationships"><Relationship Id="rId2" Target="../slides/slide18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0.xml.rels><?xml version="1.0" encoding="UTF-8" standalone="yes"?><Relationships xmlns="http://schemas.openxmlformats.org/package/2006/relationships"><Relationship Id="rId2" Target="../slides/slide19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1.xml.rels><?xml version="1.0" encoding="UTF-8" standalone="yes"?><Relationships xmlns="http://schemas.openxmlformats.org/package/2006/relationships"><Relationship Id="rId2" Target="../slides/slide20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2.xml.rels><?xml version="1.0" encoding="UTF-8" standalone="yes"?><Relationships xmlns="http://schemas.openxmlformats.org/package/2006/relationships"><Relationship Id="rId2" Target="../slides/slide21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3.xml.rels><?xml version="1.0" encoding="UTF-8" standalone="yes"?><Relationships xmlns="http://schemas.openxmlformats.org/package/2006/relationships"><Relationship Id="rId2" Target="../slides/slide22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4.xml.rels><?xml version="1.0" encoding="UTF-8" standalone="yes"?><Relationships xmlns="http://schemas.openxmlformats.org/package/2006/relationships"><Relationship Id="rId2" Target="../slides/slide25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5.xml.rels><?xml version="1.0" encoding="UTF-8" standalone="yes"?><Relationships xmlns="http://schemas.openxmlformats.org/package/2006/relationships"><Relationship Id="rId2" Target="../slides/slide29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AAB9F791-64D5-4443-9275-40F4B2F98545}" type="slidenum">
              <a:rPr lang="en-US" smtClean="0"/>
              <a:pPr/>
              <a:t>1</a:t>
            </a:fld>
            <a:endParaRPr lang="en-US" smtClean="0"/>
          </a:p>
        </p:txBody>
      </p:sp>
      <p:sp>
        <p:nvSpPr>
          <p:cNvPr id="38915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9DF78A85-E615-4F02-B41D-155ADCDF095D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39939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A6FAD368-71ED-49B2-AA3B-99C8027F73A5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40963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CA5FEDE9-0609-4A7D-8ADA-FF206AFCB282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1987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6AC91E2B-2934-40DB-B23E-D8B6F9858E06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43011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9C6587D4-1C95-468B-87B4-9228E291B966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44035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5A08A4E3-E40B-4223-8988-3A3C6406EDAC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45059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C07B60C0-F968-41CA-8A9F-99AE8995A1D7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47107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E4F8B1CA-9464-4CC9-9DBB-2AD927A2A0EE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1203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47F4B3D6-2F0E-44BF-8CC7-62CED6E6442B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52227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67F793C6-A9FF-4AC1-8AD7-FC8A3216E2CE}" type="slidenum">
              <a:rPr lang="en-US" smtClean="0"/>
              <a:pPr/>
              <a:t>20</a:t>
            </a:fld>
            <a:endParaRPr lang="en-US" smtClean="0"/>
          </a:p>
        </p:txBody>
      </p:sp>
      <p:sp>
        <p:nvSpPr>
          <p:cNvPr id="48131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D6CD1E2C-1828-4622-AC86-4FCFC0F45D8C}" type="slidenum">
              <a:rPr lang="en-US" smtClean="0"/>
              <a:pPr/>
              <a:t>21</a:t>
            </a:fld>
            <a:endParaRPr lang="en-US" smtClean="0"/>
          </a:p>
        </p:txBody>
      </p:sp>
      <p:sp>
        <p:nvSpPr>
          <p:cNvPr id="49155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D4EA050F-D886-4458-BD90-F0EE6F070693}" type="slidenum">
              <a:rPr lang="en-US" smtClean="0"/>
              <a:pPr/>
              <a:t>22</a:t>
            </a:fld>
            <a:endParaRPr lang="en-US" smtClean="0"/>
          </a:p>
        </p:txBody>
      </p:sp>
      <p:sp>
        <p:nvSpPr>
          <p:cNvPr id="50179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ChangeArrowheads="1" noGrp="1"/>
          </p:cNvSpPr>
          <p:nvPr>
            <p:ph idx="5" sz="quarter" type="sldNum"/>
          </p:nvPr>
        </p:nvSpPr>
        <p:spPr>
          <a:noFill/>
        </p:spPr>
        <p:txBody>
          <a:bodyPr numCol="1"/>
          <a:lstStyle/>
          <a:p>
            <a:fld id="{AFC4EC84-5E28-4BA2-9AD9-B1B33BE54299}" type="slidenum">
              <a:rPr lang="en-US" smtClean="0"/>
              <a:pPr/>
              <a:t>25</a:t>
            </a:fld>
            <a:endParaRPr lang="en-US" smtClean="0"/>
          </a:p>
        </p:txBody>
      </p:sp>
      <p:sp>
        <p:nvSpPr>
          <p:cNvPr id="53251" name="Rectangle 2"/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ChangeArrowheads="1" noGrp="1"/>
          </p:cNvSpPr>
          <p:nvPr>
            <p:ph idx="1" type="body"/>
          </p:nvPr>
        </p:nvSpPr>
        <p:spPr>
          <a:noFill/>
          <a:ln/>
        </p:spPr>
        <p:txBody>
          <a:bodyPr numCol="1"/>
          <a:lstStyle/>
          <a:p>
            <a:pPr eaLnBrk="1" hangingPunct="1"/>
            <a:endParaRPr altLang="en-GB"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0" sz="quarter" type="sldNum"/>
          </p:nvPr>
        </p:nvSpPr>
        <p:spPr/>
        <p:txBody>
          <a:bodyPr numCol="1"/>
          <a:lstStyle/>
          <a:p>
            <a:fld id="{9C5789CE-836E-B042-843F-5605E41F500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283960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numCol="1" rIns="18288" tIns="0">
            <a:normAutofit/>
            <a:scene3d>
              <a:camera prst="orthographicFront"/>
              <a:lightRig dir="t" rig="freezing">
                <a:rot lat="0" lon="0" rev="5640000"/>
              </a:lightRig>
            </a:scene3d>
            <a:sp3d prstMaterial="flat">
              <a:bevelT h="38100" w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b="1" sz="5600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algn="tl" blurRad="38100" dir="5400000" dist="25400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idx="1" type="subTitle"/>
          </p:nvPr>
        </p:nvSpPr>
        <p:spPr>
          <a:xfrm>
            <a:off x="533400" y="3228536"/>
            <a:ext cx="7854696" cy="1752600"/>
          </a:xfrm>
        </p:spPr>
        <p:txBody>
          <a:bodyPr lIns="0" numCol="1" rIns="18288"/>
          <a:lstStyle>
            <a:lvl1pPr algn="r" indent="0" marL="0" marR="45720">
              <a:buNone/>
              <a:defRPr>
                <a:solidFill>
                  <a:schemeClr val="tx1"/>
                </a:solidFill>
              </a:defRPr>
            </a:lvl1pPr>
            <a:lvl2pPr algn="ctr" indent="0" marL="457200">
              <a:buNone/>
            </a:lvl2pPr>
            <a:lvl3pPr algn="ctr" indent="0" marL="914400">
              <a:buNone/>
            </a:lvl3pPr>
            <a:lvl4pPr algn="ctr" indent="0" marL="1371600">
              <a:buNone/>
            </a:lvl4pPr>
            <a:lvl5pPr algn="ctr" indent="0" marL="1828800">
              <a:buNone/>
            </a:lvl5pPr>
            <a:lvl6pPr algn="ctr" indent="0" marL="2286000">
              <a:buNone/>
            </a:lvl6pPr>
            <a:lvl7pPr algn="ctr" indent="0" marL="2743200">
              <a:buNone/>
            </a:lvl7pPr>
            <a:lvl8pPr algn="ctr" indent="0" marL="3200400">
              <a:buNone/>
            </a:lvl8pPr>
            <a:lvl9pPr algn="ctr" indent="0" marL="3657600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18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AEE0D23B-DFD2-4B57-9F7E-3C293B88F1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folHlink="folHlink" hlink="hlink" tx1="lt1" tx2="lt2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9225644D-7CDC-4745-BE61-56D2294537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numCol="1" tIns="0">
            <a:noAutofit/>
            <a:scene3d>
              <a:camera prst="orthographicFront"/>
              <a:lightRig dir="t" rig="freezing">
                <a:rot lat="0" lon="0" rev="5640000"/>
              </a:lightRig>
            </a:scene3d>
            <a:sp3d prstMaterial="flat">
              <a:bevelT h="38100" w="38100"/>
            </a:sp3d>
          </a:bodyPr>
          <a:lstStyle>
            <a:lvl1pPr algn="l" rtl="0">
              <a:spcBef>
                <a:spcPct val="0"/>
              </a:spcBef>
              <a:buNone/>
              <a:defRPr b="1" baseline="0" cap="none" dirty="0" lang="en-US" sz="560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algn="tl" blurRad="38100" dir="5400000" dist="25400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530352" y="2704664"/>
            <a:ext cx="7772400" cy="1509712"/>
          </a:xfrm>
        </p:spPr>
        <p:txBody>
          <a:bodyPr lIns="45720" numCol="1" rIns="45720"/>
          <a:lstStyle>
            <a:lvl1pPr indent="0" marL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9AB7E1DE-6C0A-475F-82CD-FDE1164011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folHlink="folHlink" hlink="hlink" tx1="lt1" tx2="lt2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457200" y="1920085"/>
            <a:ext cx="4038600" cy="4434840"/>
          </a:xfrm>
        </p:spPr>
        <p:txBody>
          <a:bodyPr numCol="1"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4648200" y="1920085"/>
            <a:ext cx="4038600" cy="4434840"/>
          </a:xfrm>
        </p:spPr>
        <p:txBody>
          <a:bodyPr numCol="1"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E40297EA-5276-4457-988B-FFEFCAE4B3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numCol="1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855248"/>
            <a:ext cx="4040188" cy="659352"/>
          </a:xfrm>
        </p:spPr>
        <p:txBody>
          <a:bodyPr anchor="ctr" bIns="0" lIns="45720" numCol="1" rIns="45720" tIns="0">
            <a:noAutofit/>
          </a:bodyPr>
          <a:lstStyle>
            <a:lvl1pPr indent="0" marL="0">
              <a:buNone/>
              <a:defRPr b="1" baseline="0" cap="none" sz="2400">
                <a:solidFill>
                  <a:schemeClr val="tx2"/>
                </a:solidFill>
                <a:effectLst/>
              </a:defRPr>
            </a:lvl1pPr>
            <a:lvl2pPr>
              <a:buNone/>
              <a:defRPr b="1" sz="2000"/>
            </a:lvl2pPr>
            <a:lvl3pPr>
              <a:buNone/>
              <a:defRPr b="1" sz="1800"/>
            </a:lvl3pPr>
            <a:lvl4pPr>
              <a:buNone/>
              <a:defRPr b="1" sz="1600"/>
            </a:lvl4pPr>
            <a:lvl5pPr>
              <a:buNone/>
              <a:defRPr b="1" sz="16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idx="3" sz="half" type="body"/>
          </p:nvPr>
        </p:nvSpPr>
        <p:spPr>
          <a:xfrm>
            <a:off x="4645025" y="1859757"/>
            <a:ext cx="4041775" cy="654843"/>
          </a:xfrm>
        </p:spPr>
        <p:txBody>
          <a:bodyPr anchor="ctr" bIns="0" lIns="45720" numCol="1" rIns="45720" tIns="0"/>
          <a:lstStyle>
            <a:lvl1pPr indent="0" marL="0">
              <a:buNone/>
              <a:defRPr b="1" baseline="0" cap="none" sz="2400">
                <a:solidFill>
                  <a:schemeClr val="tx2"/>
                </a:solidFill>
                <a:effectLst/>
              </a:defRPr>
            </a:lvl1pPr>
            <a:lvl2pPr>
              <a:buNone/>
              <a:defRPr b="1" sz="2000"/>
            </a:lvl2pPr>
            <a:lvl3pPr>
              <a:buNone/>
              <a:defRPr b="1" sz="1800"/>
            </a:lvl3pPr>
            <a:lvl4pPr>
              <a:buNone/>
              <a:defRPr b="1" sz="1600"/>
            </a:lvl4pPr>
            <a:lvl5pPr>
              <a:buNone/>
              <a:defRPr b="1" sz="16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2" sz="quarter"/>
          </p:nvPr>
        </p:nvSpPr>
        <p:spPr>
          <a:xfrm>
            <a:off x="457200" y="2514600"/>
            <a:ext cx="4040188" cy="3845720"/>
          </a:xfrm>
        </p:spPr>
        <p:txBody>
          <a:bodyPr numCol="1"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4645025" y="2514600"/>
            <a:ext cx="4041775" cy="3845720"/>
          </a:xfrm>
        </p:spPr>
        <p:txBody>
          <a:bodyPr numCol="1"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9578D53-0BFB-4D87-84BC-006A9696C6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numCol="1">
            <a:normAutofit/>
            <a:scene3d>
              <a:camera prst="orthographicFront"/>
              <a:lightRig dir="t" rig="freezing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b="0" sz="50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5ADD343C-9A90-4B10-9D5A-508EFF9893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3C76F06-5B2C-4947-95ED-A65797D758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numCol="1">
            <a:noAutofit/>
          </a:bodyPr>
          <a:lstStyle>
            <a:lvl1pPr algn="l" rtl="0">
              <a:spcBef>
                <a:spcPct val="0"/>
              </a:spcBef>
              <a:buNone/>
              <a:defRPr b="0" sz="26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2" type="body"/>
          </p:nvPr>
        </p:nvSpPr>
        <p:spPr>
          <a:xfrm>
            <a:off x="685800" y="1676400"/>
            <a:ext cx="2743200" cy="4572000"/>
          </a:xfrm>
        </p:spPr>
        <p:txBody>
          <a:bodyPr lIns="18288" numCol="1" rIns="18288"/>
          <a:lstStyle>
            <a:lvl1pPr algn="l" indent="0" marL="0">
              <a:buNone/>
              <a:defRPr sz="1400"/>
            </a:lvl1pPr>
            <a:lvl2pPr algn="l" indent="0">
              <a:buNone/>
              <a:defRPr sz="1200"/>
            </a:lvl2pPr>
            <a:lvl3pPr algn="l" indent="0">
              <a:buNone/>
              <a:defRPr sz="1000"/>
            </a:lvl3pPr>
            <a:lvl4pPr algn="l" indent="0">
              <a:buNone/>
              <a:defRPr sz="900"/>
            </a:lvl4pPr>
            <a:lvl5pPr algn="l" indent="0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 sz="half"/>
          </p:nvPr>
        </p:nvSpPr>
        <p:spPr>
          <a:xfrm>
            <a:off x="3575050" y="1676400"/>
            <a:ext cx="5111750" cy="4572000"/>
          </a:xfrm>
        </p:spPr>
        <p:txBody>
          <a:bodyPr numCol="1"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DDEEF1E6-3CF5-4F42-A10B-A44298729B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flipV="1" rot="420000">
            <a:off x="3165475" y="1108075"/>
            <a:ext cx="5257800" cy="4114800"/>
          </a:xfrm>
          <a:prstGeom prst="snipRoundRect">
            <a:avLst>
              <a:gd fmla="val 0" name="adj1"/>
              <a:gd fmla="val 3646" name="adj2"/>
            </a:avLst>
          </a:prstGeom>
          <a:solidFill>
            <a:srgbClr val="FFFFFF"/>
          </a:solidFill>
          <a:ln algn="ctr" cap="rnd" cmpd="sng" w="3175">
            <a:solidFill>
              <a:srgbClr val="C0C0C0"/>
            </a:solidFill>
            <a:prstDash val="solid"/>
          </a:ln>
          <a:effectLst>
            <a:outerShdw algn="tl" blurRad="63500" dir="7500000" dist="38500" kx="100000" rotWithShape="0" sx="98500" sy="10008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flipV="1" rot="420000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algn="ctr" cap="flat" cmpd="sng" w="12700">
            <a:solidFill>
              <a:srgbClr val="FFFFFF"/>
            </a:solidFill>
            <a:prstDash val="solid"/>
            <a:bevel/>
          </a:ln>
          <a:effectLst>
            <a:outerShdw algn="tl" blurRad="19685" dir="12900000" dist="6350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>
          <a:xfrm flipV="1">
            <a:off x="-9525" y="5816600"/>
            <a:ext cx="9163050" cy="1041400"/>
          </a:xfrm>
          <a:custGeom>
            <a:avLst>
              <a:gd fmla="val 0" name="A1"/>
              <a:gd fmla="val 0" name="A2"/>
              <a:gd fmla="val 0" name="A3"/>
              <a:gd fmla="val 0" name="A4"/>
              <a:gd fmla="val 0" name="A5"/>
              <a:gd fmla="val 0" name="A6"/>
              <a:gd fmla="val 0" name="A7"/>
              <a:gd fmla="val 0" name="A8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b="0" l="0" r="0" t="0"/>
            <a:pathLst>
              <a:path h="656" w="5772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algn="ctr" cap="flat" cmpd="sng" w="9525">
            <a:noFill/>
            <a:prstDash val="solid"/>
            <a:round/>
            <a:headEnd len="med" type="none" w="med"/>
            <a:tailEnd len="med" type="none" w="med"/>
          </a:ln>
          <a:effectLst/>
        </p:spPr>
        <p:txBody>
          <a:bodyPr numCol="1"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>
          <a:xfrm flipV="1">
            <a:off x="4381500" y="6219825"/>
            <a:ext cx="4762500" cy="638175"/>
          </a:xfrm>
          <a:custGeom>
            <a:avLst>
              <a:gd fmla="val 0" name="A1"/>
              <a:gd fmla="val 0" name="A2"/>
              <a:gd fmla="val 0" name="A3"/>
              <a:gd fmla="val 0" name="A4"/>
              <a:gd fmla="val 0" name="A5"/>
              <a:gd fmla="val 0" name="A6"/>
              <a:gd fmla="val 0" name="A7"/>
              <a:gd fmla="val 0" name="A8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b="0" l="0" r="0" t="0"/>
            <a:pathLst>
              <a:path h="595" w="3000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algn="ctr" cap="flat" cmpd="sng" w="9525">
            <a:noFill/>
            <a:prstDash val="solid"/>
            <a:round/>
            <a:headEnd len="med" type="none" w="med"/>
            <a:tailEnd len="med" type="none" w="med"/>
          </a:ln>
          <a:effectLst/>
        </p:spPr>
        <p:txBody>
          <a:bodyPr numCol="1"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bIns="45720" lIns="45720" numCol="1" rIns="45720"/>
          <a:lstStyle>
            <a:lvl1pPr algn="l">
              <a:buNone/>
              <a:defRPr b="1" sz="2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609600" y="2828785"/>
            <a:ext cx="2209800" cy="2179320"/>
          </a:xfrm>
        </p:spPr>
        <p:txBody>
          <a:bodyPr lIns="64008" numCol="1" rIns="45720"/>
          <a:lstStyle>
            <a:lvl1pPr algn="l" indent="0" marL="0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idx="1" type="pic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cap="rnd" w="3000">
            <a:solidFill>
              <a:srgbClr val="C0C0C0"/>
            </a:solidFill>
            <a:round/>
          </a:ln>
          <a:effectLst/>
        </p:spPr>
        <p:txBody>
          <a:bodyPr numCol="1">
            <a:normAutofit/>
          </a:bodyPr>
          <a:lstStyle>
            <a:lvl1pPr indent="0" marL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dirty="0" lang="en-US" noProof="0"/>
          </a:p>
        </p:txBody>
      </p:sp>
      <p:sp>
        <p:nvSpPr>
          <p:cNvPr id="9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idx="12" sz="quarter" type="sldNum"/>
          </p:nvPr>
        </p:nvSpPr>
        <p:spPr>
          <a:xfrm>
            <a:off x="8077200" y="6356350"/>
            <a:ext cx="609600" cy="365125"/>
          </a:xfrm>
        </p:spPr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FE08238A-5606-411D-8885-5FC7D6EFC6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848D4F1-20DB-4E69-AA5F-8F383DF5AF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6629400" y="914401"/>
            <a:ext cx="2057400" cy="5211763"/>
          </a:xfrm>
        </p:spPr>
        <p:txBody>
          <a:bodyPr numCol="1"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457200" y="914401"/>
            <a:ext cx="6019800" cy="5211763"/>
          </a:xfrm>
        </p:spPr>
        <p:txBody>
          <a:bodyPr numCol="1"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6C88E386-1C2D-4C98-9A5B-FECB111906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3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>
          <a:xfrm>
            <a:off x="-9525" y="-7938"/>
            <a:ext cx="9163050" cy="1041401"/>
          </a:xfrm>
          <a:custGeom>
            <a:avLst>
              <a:gd fmla="val 0" name="A1"/>
              <a:gd fmla="val 0" name="A2"/>
              <a:gd fmla="val 0" name="A3"/>
              <a:gd fmla="val 0" name="A4"/>
              <a:gd fmla="val 0" name="A5"/>
              <a:gd fmla="val 0" name="A6"/>
              <a:gd fmla="val 0" name="A7"/>
              <a:gd fmla="val 0" name="A8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b="0" l="0" r="0" t="0"/>
            <a:pathLst>
              <a:path h="656" w="5772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algn="ctr" cap="flat" cmpd="sng" w="9525">
            <a:noFill/>
            <a:prstDash val="solid"/>
            <a:round/>
            <a:headEnd len="med" type="none" w="med"/>
            <a:tailEnd len="med" type="none" w="med"/>
          </a:ln>
          <a:effectLst/>
        </p:spPr>
        <p:txBody>
          <a:bodyPr numCol="1"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>
          <a:xfrm>
            <a:off x="4381500" y="-7938"/>
            <a:ext cx="4762500" cy="638176"/>
          </a:xfrm>
          <a:custGeom>
            <a:avLst>
              <a:gd fmla="val 0" name="A1"/>
              <a:gd fmla="val 0" name="A2"/>
              <a:gd fmla="val 0" name="A3"/>
              <a:gd fmla="val 0" name="A4"/>
              <a:gd fmla="val 0" name="A5"/>
              <a:gd fmla="val 0" name="A6"/>
              <a:gd fmla="val 0" name="A7"/>
              <a:gd fmla="val 0" name="A8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b="0" l="0" r="0" t="0"/>
            <a:pathLst>
              <a:path h="595" w="3000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algn="ctr" cap="flat" cmpd="sng" w="9525">
            <a:noFill/>
            <a:prstDash val="solid"/>
            <a:round/>
            <a:headEnd len="med" type="none" w="med"/>
            <a:tailEnd len="med" type="none" w="med"/>
          </a:ln>
          <a:effectLst/>
        </p:spPr>
        <p:txBody>
          <a:bodyPr numCol="1"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 anchorCtr="0" bIns="0" compatLnSpc="1" lIns="0" numCol="1" rIns="0" tIns="45720" vert="horz" wrap="square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idx="1" type="body"/>
          </p:nvPr>
        </p:nvSpPr>
        <p:spPr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idx="2" sz="half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b" bIns="0" lIns="0" numCol="1" rIns="0" tIns="0" vert="horz"/>
          <a:lstStyle>
            <a:lvl1pPr algn="l" eaLnBrk="1" hangingPunct="1" latinLnBrk="0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idx="3" sz="quarter" type="ftr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anchor="b" bIns="0" lIns="0" numCol="1" rIns="0" tIns="0" vert="horz"/>
          <a:lstStyle>
            <a:lvl1pPr algn="l" eaLnBrk="1" hangingPunct="1" latinLnBrk="0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idx="4" sz="quarter" type="sldNum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anchor="b" bIns="0" lIns="0" numCol="1" rIns="0" tIns="0" vert="horz"/>
          <a:lstStyle>
            <a:lvl1pPr algn="r" eaLnBrk="1" hangingPunct="1" latinLnBrk="0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C5DACD2F-BC31-4046-AE19-B5E03BB6C6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3" name="Group 1"/>
          <p:cNvGrpSpPr>
            <a:grpSpLocks/>
          </p:cNvGrpSpPr>
          <p:nvPr/>
        </p:nvGrpSpPr>
        <p:grpSpPr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>
            <a:xfrm rot="21435692">
              <a:off x="-19045" y="216550"/>
              <a:ext cx="9163050" cy="649224"/>
            </a:xfrm>
            <a:custGeom>
              <a:avLst>
                <a:gd fmla="val 0" name="A1"/>
                <a:gd fmla="val 0" name="A2"/>
                <a:gd fmla="val 0" name="A3"/>
                <a:gd fmla="val 0" name="A4"/>
                <a:gd fmla="val 0" name="A5"/>
                <a:gd fmla="val 0" name="A6"/>
                <a:gd fmla="val 0" name="A7"/>
                <a:gd fmla="val 0" name="A8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b="0" l="0" r="0" t="0"/>
              <a:pathLst>
                <a:path h="1055" w="5772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algn="ctr" cap="flat" cmpd="sng" w="10795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len="med" type="none" w="med"/>
              <a:tailEnd len="med" type="none" w="med"/>
            </a:ln>
            <a:effectLst/>
          </p:spPr>
          <p:txBody>
            <a:bodyPr numCol="1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>
            <a:xfrm rot="21435692">
              <a:off x="-14309" y="290003"/>
              <a:ext cx="9175812" cy="530352"/>
            </a:xfrm>
            <a:custGeom>
              <a:avLst>
                <a:gd fmla="val 0" name="A1"/>
                <a:gd fmla="val 0" name="A2"/>
                <a:gd fmla="val 0" name="A3"/>
                <a:gd fmla="val 0" name="A4"/>
                <a:gd fmla="val 0" name="A5"/>
                <a:gd fmla="val 0" name="A6"/>
                <a:gd fmla="val 0" name="A7"/>
                <a:gd fmla="val 0" name="A8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b="0" l="0" r="0" t="0"/>
              <a:pathLst>
                <a:path h="854" w="5766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algn="ctr" cap="flat" cmpd="sng" w="9525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len="med" type="none" w="med"/>
              <a:tailEnd len="med" type="none" w="med"/>
            </a:ln>
            <a:effectLst/>
          </p:spPr>
          <p:txBody>
            <a:bodyPr numCol="1"/>
            <a:lstStyle/>
            <a:p>
              <a:pPr>
                <a:defRPr/>
              </a:pPr>
              <a:endParaRPr lang="en-US"/>
            </a:p>
          </p:txBody>
        </p:sp>
      </p:grp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grpId="0" id="7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grpId="0" id="9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grpId="0" id="11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grpId="0" id="13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grpId="0" spid="30"/>
    </p:bldLst>
  </p:timing>
  <p:txStyles>
    <p:titleStyle>
      <a:lvl1pPr algn="l" eaLnBrk="0" fontAlgn="base" hangingPunct="0" rtl="0">
        <a:spcBef>
          <a:spcPct val="0"/>
        </a:spcBef>
        <a:spcAft>
          <a:spcPct val="0"/>
        </a:spcAft>
        <a:defRPr kern="1200" sz="5000">
          <a:solidFill>
            <a:schemeClr val="tx2"/>
          </a:solidFill>
          <a:latin typeface="+mj-lt"/>
          <a:ea typeface="+mj-ea"/>
          <a:cs typeface="+mj-cs"/>
        </a:defRPr>
      </a:lvl1pPr>
      <a:lvl2pPr algn="l" eaLnBrk="0" fontAlgn="base" hangingPunct="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2pPr>
      <a:lvl3pPr algn="l" eaLnBrk="0" fontAlgn="base" hangingPunct="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3pPr>
      <a:lvl4pPr algn="l" eaLnBrk="0" fontAlgn="base" hangingPunct="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4pPr>
      <a:lvl5pPr algn="l" eaLnBrk="0" fontAlgn="base" hangingPunct="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5pPr>
      <a:lvl6pPr algn="l" fontAlgn="base" marL="45720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6pPr>
      <a:lvl7pPr algn="l" fontAlgn="base" marL="91440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7pPr>
      <a:lvl8pPr algn="l" fontAlgn="base" marL="137160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8pPr>
      <a:lvl9pPr algn="l" fontAlgn="base" marL="1828800" rtl="0">
        <a:spcBef>
          <a:spcPct val="0"/>
        </a:spcBef>
        <a:spcAft>
          <a:spcPct val="0"/>
        </a:spcAft>
        <a:defRPr sz="5000">
          <a:solidFill>
            <a:schemeClr val="tx2"/>
          </a:solidFill>
          <a:latin charset="0" pitchFamily="34" typeface="Calibri"/>
        </a:defRPr>
      </a:lvl9pPr>
    </p:titleStyle>
    <p:bodyStyle>
      <a:lvl1pPr algn="l" eaLnBrk="0" fontAlgn="base" hangingPunct="0" indent="-273050" marL="273050" rtl="0">
        <a:spcBef>
          <a:spcPct val="20000"/>
        </a:spcBef>
        <a:spcAft>
          <a:spcPct val="0"/>
        </a:spcAft>
        <a:buClr>
          <a:srgbClr val="A8CDD7"/>
        </a:buClr>
        <a:buSzPct val="95000"/>
        <a:buFont charset="2" pitchFamily="18" typeface="Wingdings 2"/>
        <a:buChar char=""/>
        <a:defRPr kern="1200" sz="2600">
          <a:solidFill>
            <a:schemeClr val="tx1"/>
          </a:solidFill>
          <a:latin typeface="+mn-lt"/>
          <a:ea typeface="+mn-ea"/>
          <a:cs typeface="+mn-cs"/>
        </a:defRPr>
      </a:lvl1pPr>
      <a:lvl2pPr algn="l" eaLnBrk="0" fontAlgn="base" hangingPunct="0" indent="-246063" marL="639763" rtl="0">
        <a:spcBef>
          <a:spcPct val="20000"/>
        </a:spcBef>
        <a:spcAft>
          <a:spcPct val="0"/>
        </a:spcAft>
        <a:buClr>
          <a:schemeClr val="accent1"/>
        </a:buClr>
        <a:buSzPct val="85000"/>
        <a:buFont charset="2" pitchFamily="18" typeface="Wingdings 2"/>
        <a:buChar char="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eaLnBrk="0" fontAlgn="base" hangingPunct="0" indent="-246063" marL="914400" rtl="0">
        <a:spcBef>
          <a:spcPct val="20000"/>
        </a:spcBef>
        <a:spcAft>
          <a:spcPct val="0"/>
        </a:spcAft>
        <a:buClr>
          <a:schemeClr val="accent2"/>
        </a:buClr>
        <a:buSzPct val="70000"/>
        <a:buFont charset="2" pitchFamily="18" typeface="Wingdings 2"/>
        <a:buChar char=""/>
        <a:defRPr kern="1200" sz="2100">
          <a:solidFill>
            <a:schemeClr val="tx1"/>
          </a:solidFill>
          <a:latin typeface="+mn-lt"/>
          <a:ea typeface="+mn-ea"/>
          <a:cs typeface="+mn-cs"/>
        </a:defRPr>
      </a:lvl3pPr>
      <a:lvl4pPr algn="l" eaLnBrk="0" fontAlgn="base" hangingPunct="0" indent="-209550" marL="1187450" rtl="0">
        <a:spcBef>
          <a:spcPct val="20000"/>
        </a:spcBef>
        <a:spcAft>
          <a:spcPct val="0"/>
        </a:spcAft>
        <a:buClr>
          <a:srgbClr val="A8CDD7"/>
        </a:buClr>
        <a:buSzPct val="65000"/>
        <a:buFont charset="2" pitchFamily="18" typeface="Wingdings 2"/>
        <a:buChar char="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eaLnBrk="0" fontAlgn="base" hangingPunct="0" indent="-209550" marL="1462088" rtl="0">
        <a:spcBef>
          <a:spcPct val="20000"/>
        </a:spcBef>
        <a:spcAft>
          <a:spcPct val="0"/>
        </a:spcAft>
        <a:buClr>
          <a:srgbClr val="C0BEAF"/>
        </a:buClr>
        <a:buSzPct val="65000"/>
        <a:buFont charset="2" pitchFamily="18" typeface="Wingdings 2"/>
        <a:buChar char="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eaLnBrk="1" hangingPunct="1" indent="-210312" latinLnBrk="0" marL="1737360" rtl="0">
        <a:spcBef>
          <a:spcPct val="20000"/>
        </a:spcBef>
        <a:buClr>
          <a:schemeClr val="accent5"/>
        </a:buClr>
        <a:buSzPct val="80000"/>
        <a:buFont typeface="Wingdings 2"/>
        <a:buChar char=""/>
        <a:defRPr kern="1200" kumimoji="0" sz="1800">
          <a:solidFill>
            <a:schemeClr val="tx1"/>
          </a:solidFill>
          <a:latin typeface="+mn-lt"/>
          <a:ea typeface="+mn-ea"/>
          <a:cs typeface="+mn-cs"/>
        </a:defRPr>
      </a:lvl6pPr>
      <a:lvl7pPr algn="l" eaLnBrk="1" hangingPunct="1" indent="-182880" latinLnBrk="0" marL="1920240" rtl="0">
        <a:spcBef>
          <a:spcPct val="20000"/>
        </a:spcBef>
        <a:buClr>
          <a:schemeClr val="accent6"/>
        </a:buClr>
        <a:buSzPct val="80000"/>
        <a:buFont typeface="Wingdings 2"/>
        <a:buChar char=""/>
        <a:defRPr baseline="0" kern="1200" kumimoji="0" sz="1600">
          <a:solidFill>
            <a:schemeClr val="tx1"/>
          </a:solidFill>
          <a:latin typeface="+mn-lt"/>
          <a:ea typeface="+mn-ea"/>
          <a:cs typeface="+mn-cs"/>
        </a:defRPr>
      </a:lvl7pPr>
      <a:lvl8pPr algn="l" eaLnBrk="1" hangingPunct="1" indent="-182880" latinLnBrk="0" marL="2194560" rtl="0">
        <a:spcBef>
          <a:spcPct val="20000"/>
        </a:spcBef>
        <a:buClr>
          <a:schemeClr val="tx2"/>
        </a:buClr>
        <a:buChar char="•"/>
        <a:defRPr kern="1200" kumimoji="0" sz="1600">
          <a:solidFill>
            <a:schemeClr val="tx1"/>
          </a:solidFill>
          <a:latin typeface="+mn-lt"/>
          <a:ea typeface="+mn-ea"/>
          <a:cs typeface="+mn-cs"/>
        </a:defRPr>
      </a:lvl8pPr>
      <a:lvl9pPr algn="l" eaLnBrk="1" hangingPunct="1" indent="-182880" latinLnBrk="0" marL="2468880" rtl="0">
        <a:spcBef>
          <a:spcPct val="20000"/>
        </a:spcBef>
        <a:buClr>
          <a:schemeClr val="tx2"/>
        </a:buClr>
        <a:buFontTx/>
        <a:buChar char="•"/>
        <a:defRPr baseline="0" kern="1200" kumimoji="0" sz="14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algn="l" eaLnBrk="1" hangingPunct="1" latinLnBrk="0" marL="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1pPr>
      <a:lvl2pPr algn="l" eaLnBrk="1" hangingPunct="1" latinLnBrk="0" marL="4572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2pPr>
      <a:lvl3pPr algn="l" eaLnBrk="1" hangingPunct="1" latinLnBrk="0" marL="9144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3pPr>
      <a:lvl4pPr algn="l" eaLnBrk="1" hangingPunct="1" latinLnBrk="0" marL="13716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4pPr>
      <a:lvl5pPr algn="l" eaLnBrk="1" hangingPunct="1" latinLnBrk="0" marL="18288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5pPr>
      <a:lvl6pPr algn="l" eaLnBrk="1" hangingPunct="1" latinLnBrk="0" marL="22860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6pPr>
      <a:lvl7pPr algn="l" eaLnBrk="1" hangingPunct="1" latinLnBrk="0" marL="27432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7pPr>
      <a:lvl8pPr algn="l" eaLnBrk="1" hangingPunct="1" latinLnBrk="0" marL="32004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8pPr>
      <a:lvl9pPr algn="l" eaLnBrk="1" hangingPunct="1" latinLnBrk="0" marL="36576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notesSlides/notesSlide1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notesSlides/notesSlide2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2" Target="../notesSlides/notesSlide3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notesSlides/notesSlide4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notesSlides/notesSlide5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notesSlides/notesSlide6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notesSlides/notesSlide7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5.xml.rels><?xml version="1.0" encoding="UTF-8" standalone="yes"?><Relationships xmlns="http://schemas.openxmlformats.org/package/2006/relationships"><Relationship Id="rId2" Target="../notesSlides/notesSlide8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6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7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8.xml.rels><?xml version="1.0" encoding="UTF-8" standalone="yes"?><Relationships xmlns="http://schemas.openxmlformats.org/package/2006/relationships"><Relationship Id="rId2" Target="../notesSlides/notesSlide9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9.xml.rels><?xml version="1.0" encoding="UTF-8" standalone="yes"?><Relationships xmlns="http://schemas.openxmlformats.org/package/2006/relationships"><Relationship Id="rId2" Target="../notesSlides/notesSlide10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0.xml.rels><?xml version="1.0" encoding="UTF-8" standalone="yes"?><Relationships xmlns="http://schemas.openxmlformats.org/package/2006/relationships"><Relationship Id="rId3" Target="../media/image2.jpeg" Type="http://schemas.openxmlformats.org/officeDocument/2006/relationships/image"/><Relationship Id="rId2" Target="../notesSlides/notesSlide11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1.xml.rels><?xml version="1.0" encoding="UTF-8" standalone="yes"?><Relationships xmlns="http://schemas.openxmlformats.org/package/2006/relationships"><Relationship Id="rId2" Target="../notesSlides/notesSlide12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2.xml.rels><?xml version="1.0" encoding="UTF-8" standalone="yes"?><Relationships xmlns="http://schemas.openxmlformats.org/package/2006/relationships"><Relationship Id="rId3" Target="../media/image3.wmf" Type="http://schemas.openxmlformats.org/officeDocument/2006/relationships/image"/><Relationship Id="rId2" Target="../notesSlides/notesSlide13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3.xml.rels><?xml version="1.0" encoding="UTF-8" standalone="yes"?><Relationships xmlns="http://schemas.openxmlformats.org/package/2006/relationships"><Relationship Id="rId3" Target="http://www.youtube.com/watch?v=jop2I5u2F3U" TargetMode="External" Type="http://schemas.openxmlformats.org/officeDocument/2006/relationships/hyperlink"/><Relationship Id="rId2" Target="http://www.youtube.com/watch?v=jop2I5u2F3U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24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25.xml.rels><?xml version="1.0" encoding="UTF-8" standalone="yes"?><Relationships xmlns="http://schemas.openxmlformats.org/package/2006/relationships"><Relationship Id="rId2" Target="../notesSlides/notesSlide14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6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27.xml.rels><?xml version="1.0" encoding="UTF-8" standalone="yes"?><Relationships xmlns="http://schemas.openxmlformats.org/package/2006/relationships"><Relationship Id="rId3" Target="../media/image4.gif" Type="http://schemas.openxmlformats.org/officeDocument/2006/relationships/image"/><Relationship Id="rId2" Target="https://www.youtube.com/watch?v=OpzH1hPvf38&amp;src_vid=o9mdHMtxOjY&amp;feature=iv&amp;annotation_id=annotation_241537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28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29.xml.rels><?xml version="1.0" encoding="UTF-8" standalone="yes"?><Relationships xmlns="http://schemas.openxmlformats.org/package/2006/relationships"><Relationship Id="rId2" Target="../notesSlides/notesSlide15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30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 noGrp="1"/>
          </p:cNvSpPr>
          <p:nvPr>
            <p:ph type="ctrTitle"/>
          </p:nvPr>
        </p:nvSpPr>
        <p:spPr/>
        <p:txBody>
          <a:bodyPr numCol="1"/>
          <a:lstStyle/>
          <a:p>
            <a:pPr eaLnBrk="1" hangingPunct="1">
              <a:spcAft>
                <a:spcPts val="0"/>
              </a:spcAft>
              <a:defRPr/>
            </a:pPr>
            <a:r>
              <a:rPr altLang="en-GB" dirty="0" lang="en-GB" smtClean="0"/>
              <a:t>Defining Teams</a:t>
            </a:r>
            <a:endParaRPr dirty="0" lang="en-US" smtClean="0"/>
          </a:p>
        </p:txBody>
      </p:sp>
      <p:sp>
        <p:nvSpPr>
          <p:cNvPr id="5123" name="Rectangle 3"/>
          <p:cNvSpPr>
            <a:spLocks noChangeArrowheads="1" noGrp="1"/>
          </p:cNvSpPr>
          <p:nvPr>
            <p:ph idx="1" type="subTitle"/>
          </p:nvPr>
        </p:nvSpPr>
        <p:spPr>
          <a:xfrm>
            <a:off x="533400" y="3228975"/>
            <a:ext cx="7854950" cy="1752600"/>
          </a:xfrm>
        </p:spPr>
        <p:txBody>
          <a:bodyPr numCol="1"/>
          <a:lstStyle/>
          <a:p>
            <a:pPr eaLnBrk="1" hangingPunct="1" marR="0"/>
            <a:r>
              <a:rPr altLang="en-GB" dirty="0" lang="en-GB" smtClean="0"/>
              <a:t>What is the meaning of a group and group work, teams and teamwork?</a:t>
            </a:r>
            <a:endParaRPr dirty="0" lang="en-US" smtClean="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 smtClean="0"/>
              <a:t>Team working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altLang="en-GB" dirty="0" lang="en-GB" smtClean="0" sz="2000"/>
              <a:t>“In order to provide effective health and social care it is essential to work in collaboration and partnership with others, either in the same team or across a range of different agencies.”</a:t>
            </a:r>
          </a:p>
          <a:p>
            <a:endParaRPr altLang="en-GB" dirty="0" lang="en-GB" smtClean="0" sz="2000"/>
          </a:p>
          <a:p>
            <a:r>
              <a:rPr altLang="en-GB" dirty="0" lang="en-GB" smtClean="0" sz="2000"/>
              <a:t>“The most important person in your team  will be the service user </a:t>
            </a:r>
            <a:r>
              <a:rPr altLang="en-GB" dirty="0" i="1" lang="en-GB" smtClean="0" sz="2000"/>
              <a:t> </a:t>
            </a:r>
            <a:r>
              <a:rPr altLang="en-GB" dirty="0" lang="en-GB" smtClean="0" sz="2000"/>
              <a:t>and they need to be central in any team.”</a:t>
            </a:r>
          </a:p>
          <a:p>
            <a:endParaRPr altLang="en-GB" dirty="0" lang="en-GB" smtClean="0" sz="2000"/>
          </a:p>
          <a:p>
            <a:r>
              <a:rPr altLang="en-GB" dirty="0" i="1" lang="en-GB" smtClean="0" sz="2000"/>
              <a:t> “</a:t>
            </a:r>
            <a:r>
              <a:rPr altLang="en-GB" dirty="0" lang="en-GB" smtClean="0" sz="2000"/>
              <a:t>You will be involved in several different teams in your work setting.” </a:t>
            </a:r>
          </a:p>
          <a:p>
            <a:endParaRPr altLang="en-GB" dirty="0" lang="en-GB" smtClean="0" sz="2000"/>
          </a:p>
          <a:p>
            <a:r>
              <a:rPr altLang="en-GB" dirty="0" lang="en-GB" smtClean="0" sz="2000"/>
              <a:t>This module aims to  educate and support you in working more effectively in those </a:t>
            </a:r>
            <a:r>
              <a:rPr altLang="en-GB" dirty="0" lang="en-GB" smtClean="0" sz="2000"/>
              <a:t>teams/partnerships. </a:t>
            </a:r>
            <a:endParaRPr altLang="en-GB" dirty="0" lang="en-GB" smtClean="0" sz="2000"/>
          </a:p>
          <a:p>
            <a:pPr algn="r"/>
            <a:r>
              <a:rPr altLang="en-GB" dirty="0" lang="en-GB" smtClean="0" sz="2000"/>
              <a:t>(</a:t>
            </a:r>
            <a:r>
              <a:rPr altLang="en-GB" dirty="0" err="1" lang="en-GB" smtClean="0" sz="2000"/>
              <a:t>Timouth</a:t>
            </a:r>
            <a:r>
              <a:rPr altLang="en-GB" dirty="0" lang="en-GB" smtClean="0" sz="2000"/>
              <a:t> et al, 2011:183)</a:t>
            </a:r>
            <a:endParaRPr altLang="en-GB" dirty="0" lang="en-GB" sz="20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Objectives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Define the terms team and group</a:t>
            </a:r>
          </a:p>
          <a:p>
            <a:pPr eaLnBrk="1" hangingPunct="1"/>
            <a:r>
              <a:rPr altLang="en-GB" dirty="0" lang="en-GB" smtClean="0"/>
              <a:t>Identify factors that may affect group/team working</a:t>
            </a:r>
          </a:p>
          <a:p>
            <a:pPr eaLnBrk="1" hangingPunct="1"/>
            <a:r>
              <a:rPr altLang="en-GB" dirty="0" lang="en-GB" smtClean="0"/>
              <a:t>Discuss how communication may affect group/team working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pPr eaLnBrk="1" hangingPunct="1">
              <a:spcAft>
                <a:spcPts val="0"/>
              </a:spcAft>
              <a:defRPr/>
            </a:pPr>
            <a:r>
              <a:rPr dirty="0" lang="en-US" smtClean="0" sz="4000"/>
              <a:t>What is a group? </a:t>
            </a:r>
            <a:br>
              <a:rPr dirty="0" lang="en-US" smtClean="0" sz="4000"/>
            </a:br>
            <a:endParaRPr dirty="0" lang="en-US" smtClean="0" sz="2000"/>
          </a:p>
        </p:txBody>
      </p:sp>
      <p:sp>
        <p:nvSpPr>
          <p:cNvPr id="7171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dirty="0" lang="en-US" smtClean="0"/>
              <a:t>“consists of two or more, interacting persons who share common goals, have a stable relationship are somehow interdependent, and perceive that they </a:t>
            </a:r>
            <a:r>
              <a:rPr dirty="0" lang="en-US" smtClean="0"/>
              <a:t>are, </a:t>
            </a:r>
            <a:r>
              <a:rPr dirty="0" lang="en-US" smtClean="0"/>
              <a:t>in fact part of a group” </a:t>
            </a:r>
          </a:p>
          <a:p>
            <a:pPr algn="r" eaLnBrk="1" hangingPunct="1">
              <a:buNone/>
            </a:pPr>
            <a:r>
              <a:rPr dirty="0" lang="en-US" smtClean="0" sz="2800"/>
              <a:t>(Baron and Byrne 1991)</a:t>
            </a:r>
          </a:p>
          <a:p>
            <a:pPr eaLnBrk="1" hangingPunct="1"/>
            <a:r>
              <a:rPr altLang="en-GB" dirty="0" lang="en-GB" smtClean="0" sz="2800"/>
              <a:t>“A group is a collection of people who communicate together because they have interests in common.” </a:t>
            </a:r>
          </a:p>
          <a:p>
            <a:pPr algn="r" eaLnBrk="1" hangingPunct="1">
              <a:buNone/>
            </a:pPr>
            <a:r>
              <a:rPr altLang="en-GB" dirty="0" lang="en-GB" smtClean="0" sz="2800"/>
              <a:t>(</a:t>
            </a:r>
            <a:r>
              <a:rPr altLang="en-GB" dirty="0" err="1" lang="en-GB" smtClean="0" sz="2800"/>
              <a:t>Tilmouth</a:t>
            </a:r>
            <a:r>
              <a:rPr altLang="en-GB" dirty="0" lang="en-GB" smtClean="0" sz="2800"/>
              <a:t> et al  2011: 183)</a:t>
            </a:r>
          </a:p>
          <a:p>
            <a:pPr eaLnBrk="1" hangingPunct="1">
              <a:buNone/>
            </a:pPr>
            <a:endParaRPr dirty="0" lang="en-US" smtClean="0"/>
          </a:p>
        </p:txBody>
      </p:sp>
    </p:spTree>
  </p:cSld>
  <p:clrMapOvr>
    <a:masterClrMapping/>
  </p:clrMapOvr>
  <p:transition advClick="0"/>
  <p:timing>
    <p:tnLst>
      <p:par>
        <p:cTn dur="indefinite" id="1" nodeType="tmRoot" restart="never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pPr eaLnBrk="1" hangingPunct="1">
              <a:spcAft>
                <a:spcPts val="0"/>
              </a:spcAft>
              <a:defRPr/>
            </a:pPr>
            <a:r>
              <a:rPr dirty="0" lang="en-US" smtClean="0" sz="4000"/>
              <a:t>Group criteria </a:t>
            </a:r>
            <a:br>
              <a:rPr dirty="0" lang="en-US" smtClean="0" sz="4000"/>
            </a:br>
            <a:endParaRPr dirty="0" lang="en-US" smtClean="0" sz="2000"/>
          </a:p>
        </p:txBody>
      </p:sp>
      <p:sp>
        <p:nvSpPr>
          <p:cNvPr id="8195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dirty="0" lang="en-US" smtClean="0"/>
              <a:t>Interact</a:t>
            </a:r>
          </a:p>
          <a:p>
            <a:pPr eaLnBrk="1" hangingPunct="1"/>
            <a:r>
              <a:rPr dirty="0" lang="en-US" smtClean="0"/>
              <a:t>Interdependent</a:t>
            </a:r>
          </a:p>
          <a:p>
            <a:pPr eaLnBrk="1" hangingPunct="1"/>
            <a:r>
              <a:rPr dirty="0" lang="en-US" smtClean="0"/>
              <a:t>Stable</a:t>
            </a:r>
          </a:p>
          <a:p>
            <a:pPr eaLnBrk="1" hangingPunct="1"/>
            <a:r>
              <a:rPr dirty="0" lang="en-US" smtClean="0"/>
              <a:t>Shared goals</a:t>
            </a:r>
          </a:p>
          <a:p>
            <a:pPr eaLnBrk="1" hangingPunct="1"/>
            <a:r>
              <a:rPr dirty="0" lang="en-US" smtClean="0"/>
              <a:t>Structure</a:t>
            </a:r>
          </a:p>
          <a:p>
            <a:pPr eaLnBrk="1" hangingPunct="1"/>
            <a:r>
              <a:rPr dirty="0" lang="en-US" smtClean="0"/>
              <a:t>Perception</a:t>
            </a:r>
          </a:p>
          <a:p>
            <a:pPr algn="r" eaLnBrk="1" hangingPunct="1">
              <a:buNone/>
            </a:pPr>
            <a:r>
              <a:rPr dirty="0" lang="en-US" smtClean="0" sz="2800"/>
              <a:t>(Baron and Byrne 1991)</a:t>
            </a:r>
            <a:endParaRPr dirty="0" lang="en-US" smtClean="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lang="en-US" smtClean="0"/>
              <a:t>Group dynamics</a:t>
            </a:r>
          </a:p>
        </p:txBody>
      </p:sp>
      <p:sp>
        <p:nvSpPr>
          <p:cNvPr id="9219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buFont charset="2" pitchFamily="2" typeface="Wingdings"/>
              <a:buNone/>
            </a:pPr>
            <a:r>
              <a:rPr dirty="0" lang="en-US" smtClean="0"/>
              <a:t>Changes that take place at a personal and group level.</a:t>
            </a:r>
          </a:p>
          <a:p>
            <a:pPr eaLnBrk="1" hangingPunct="1">
              <a:buFont charset="2" pitchFamily="2" typeface="Wingdings"/>
              <a:buNone/>
            </a:pPr>
            <a:endParaRPr dirty="0" lang="en-US" smtClean="0"/>
          </a:p>
          <a:p>
            <a:pPr eaLnBrk="1" hangingPunct="1"/>
            <a:r>
              <a:rPr dirty="0" lang="en-US" smtClean="0"/>
              <a:t>Personal: attitude way of behaving.</a:t>
            </a:r>
          </a:p>
          <a:p>
            <a:pPr eaLnBrk="1" hangingPunct="1"/>
            <a:r>
              <a:rPr dirty="0" lang="en-US" smtClean="0"/>
              <a:t>Group: roles, relationships, morale and leadership.</a:t>
            </a:r>
          </a:p>
          <a:p>
            <a:pPr eaLnBrk="1" hangingPunct="1"/>
            <a:endParaRPr dirty="0" lang="en-US" smtClean="0"/>
          </a:p>
          <a:p>
            <a:pPr eaLnBrk="1" hangingPunct="1"/>
            <a:r>
              <a:rPr dirty="0" lang="en-US" smtClean="0"/>
              <a:t>We will discuss Meredith </a:t>
            </a:r>
            <a:r>
              <a:rPr dirty="0" err="1" lang="en-US" smtClean="0"/>
              <a:t>Belbin’s</a:t>
            </a:r>
            <a:r>
              <a:rPr dirty="0" lang="en-US" smtClean="0"/>
              <a:t> views on the implications of group/team dynamics and other models of team development in a later session.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lang="en-US" smtClean="0"/>
              <a:t>Group development</a:t>
            </a:r>
          </a:p>
        </p:txBody>
      </p:sp>
      <p:sp>
        <p:nvSpPr>
          <p:cNvPr id="10243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lnSpc>
                <a:spcPct val="90000"/>
              </a:lnSpc>
              <a:buFont charset="2" pitchFamily="2" typeface="Wingdings"/>
              <a:buNone/>
            </a:pPr>
            <a:r>
              <a:rPr lang="en-US" smtClean="0"/>
              <a:t>Schultz (1958) suggests:</a:t>
            </a:r>
          </a:p>
          <a:p>
            <a:pPr eaLnBrk="1" hangingPunct="1">
              <a:lnSpc>
                <a:spcPct val="90000"/>
              </a:lnSpc>
              <a:buFont charset="2" pitchFamily="2" typeface="Wingdings"/>
              <a:buNone/>
            </a:pPr>
            <a:endParaRPr lang="en-US" smtClean="0"/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People behave according to their orientation to other people.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  <a:p>
            <a:pPr eaLnBrk="1" hangingPunct="1">
              <a:lnSpc>
                <a:spcPct val="90000"/>
              </a:lnSpc>
              <a:buFont charset="2" pitchFamily="18" typeface="Wingdings 2"/>
              <a:buNone/>
            </a:pPr>
            <a:r>
              <a:rPr lang="en-US" smtClean="0"/>
              <a:t>This is based on three fundamental needs: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Inclusion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Control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Affection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endParaRPr altLang="en-GB" dirty="0" lang="en-GB" smtClean="0"/>
          </a:p>
          <a:p>
            <a:pPr eaLnBrk="1" hangingPunct="1"/>
            <a:r>
              <a:rPr altLang="en-GB" dirty="0" lang="en-GB" smtClean="0" sz="4400"/>
              <a:t>What is your definition of a team? </a:t>
            </a:r>
          </a:p>
        </p:txBody>
      </p:sp>
      <p:sp>
        <p:nvSpPr>
          <p:cNvPr id="20482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pPr eaLnBrk="1" hangingPunct="1">
              <a:spcAft>
                <a:spcPts val="0"/>
              </a:spcAft>
              <a:defRPr/>
            </a:pPr>
            <a:r>
              <a:rPr altLang="en-GB" dirty="0" lang="en-GB" smtClean="0" sz="4000"/>
              <a:t>Defining a Team</a:t>
            </a:r>
            <a:br>
              <a:rPr altLang="en-GB" dirty="0" lang="en-GB" smtClean="0" sz="4000"/>
            </a:br>
            <a:endParaRPr dirty="0" lang="en-US" smtClean="0" sz="40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What is a team?</a:t>
            </a:r>
            <a:endParaRPr lang="en-US" smtClean="0"/>
          </a:p>
        </p:txBody>
      </p:sp>
      <p:sp>
        <p:nvSpPr>
          <p:cNvPr id="12291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The word “team” derives from the use of oxen or bullocks shackled together to create a focused, shared force for transporting heavy materials.</a:t>
            </a:r>
          </a:p>
          <a:p>
            <a:pPr algn="r" eaLnBrk="1" hangingPunct="1">
              <a:buNone/>
            </a:pPr>
            <a:r>
              <a:rPr altLang="en-GB" dirty="0" lang="en-GB" smtClean="0" sz="2800"/>
              <a:t>(</a:t>
            </a:r>
            <a:r>
              <a:rPr altLang="en-GB" dirty="0" err="1" lang="en-GB" smtClean="0" sz="2800"/>
              <a:t>Jelphs</a:t>
            </a:r>
            <a:r>
              <a:rPr altLang="en-GB" dirty="0" lang="en-GB" smtClean="0" sz="2800"/>
              <a:t> &amp; Dickinson, 2008)</a:t>
            </a:r>
          </a:p>
          <a:p>
            <a:pPr eaLnBrk="1" hangingPunct="1">
              <a:buNone/>
            </a:pPr>
            <a:endParaRPr altLang="en-GB" dirty="0" lang="en-GB" smtClean="0"/>
          </a:p>
          <a:p>
            <a:pPr eaLnBrk="1" hangingPunct="1"/>
            <a:r>
              <a:rPr altLang="en-GB" dirty="0" lang="en-GB" smtClean="0"/>
              <a:t>From the beginning of human history, people have used work groups to generate new ideas, get things done and nurture individuals (</a:t>
            </a:r>
            <a:r>
              <a:rPr altLang="en-GB" dirty="0" err="1" lang="en-GB" smtClean="0"/>
              <a:t>Wheelan</a:t>
            </a:r>
            <a:r>
              <a:rPr altLang="en-GB" dirty="0" lang="en-GB" smtClean="0"/>
              <a:t> 2005).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 smtClean="0"/>
              <a:t>What is a team?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altLang="en-GB" dirty="0" lang="en-GB" smtClean="0" sz="2400"/>
              <a:t>Has similarities to a group</a:t>
            </a:r>
          </a:p>
          <a:p>
            <a:r>
              <a:rPr altLang="en-GB" dirty="0" lang="en-GB" smtClean="0" sz="2400"/>
              <a:t>Teams need to be coordinated</a:t>
            </a:r>
          </a:p>
          <a:p>
            <a:r>
              <a:rPr altLang="en-GB" dirty="0" lang="en-GB" smtClean="0" sz="2400"/>
              <a:t>Team members need to be able to communicate and collaborate effectively. </a:t>
            </a:r>
          </a:p>
          <a:p>
            <a:pPr algn="r">
              <a:buNone/>
            </a:pPr>
            <a:r>
              <a:rPr altLang="en-GB" dirty="0" lang="en-GB" smtClean="0" sz="2000"/>
              <a:t>(</a:t>
            </a:r>
            <a:r>
              <a:rPr altLang="en-GB" dirty="0" err="1" lang="en-GB" smtClean="0" sz="2000"/>
              <a:t>Tilmouth</a:t>
            </a:r>
            <a:r>
              <a:rPr altLang="en-GB" dirty="0" lang="en-GB" smtClean="0" sz="2000"/>
              <a:t> et al  2011: 183)</a:t>
            </a:r>
          </a:p>
          <a:p>
            <a:endParaRPr altLang="en-GB" dirty="0" lang="en-GB" smtClean="0"/>
          </a:p>
          <a:p>
            <a:r>
              <a:rPr altLang="en-GB" dirty="0" lang="en-GB" smtClean="0" sz="2400"/>
              <a:t>Teams are formed due to a belief that having people working interdependently on shared goals leads to effective team work. The combined performance of individuals contributes to the performance of the team.</a:t>
            </a:r>
          </a:p>
          <a:p>
            <a:pPr algn="r">
              <a:buNone/>
            </a:pPr>
            <a:r>
              <a:rPr altLang="en-GB" dirty="0" lang="en-GB" smtClean="0" sz="2400"/>
              <a:t>(Pearson and Spencer 1997)</a:t>
            </a:r>
          </a:p>
          <a:p>
            <a:endParaRPr altLang="en-GB" dirty="0" lang="en-GB" smtClean="0"/>
          </a:p>
          <a:p>
            <a:endParaRPr altLang="en-GB" dirty="0" lang="en-GB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 noGrp="1"/>
          </p:cNvSpPr>
          <p:nvPr>
            <p:ph type="title"/>
          </p:nvPr>
        </p:nvSpPr>
        <p:spPr>
          <a:xfrm>
            <a:off x="1619250" y="274638"/>
            <a:ext cx="7067550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Teams and Teamwork</a:t>
            </a:r>
          </a:p>
        </p:txBody>
      </p:sp>
      <p:sp>
        <p:nvSpPr>
          <p:cNvPr id="13315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611188" y="1484313"/>
            <a:ext cx="7416800" cy="5068887"/>
          </a:xfrm>
        </p:spPr>
        <p:txBody>
          <a:bodyPr numCol="1"/>
          <a:lstStyle/>
          <a:p>
            <a:pPr eaLnBrk="1" hangingPunct="1">
              <a:lnSpc>
                <a:spcPct val="80000"/>
              </a:lnSpc>
            </a:pPr>
            <a:r>
              <a:rPr altLang="en-GB" dirty="0" lang="en-GB" smtClean="0" sz="2400"/>
              <a:t>The terms ‘team’ and ‘</a:t>
            </a:r>
            <a:r>
              <a:rPr altLang="en-GB" dirty="0" err="1" lang="en-GB" smtClean="0" sz="2400"/>
              <a:t>teamworking</a:t>
            </a:r>
            <a:r>
              <a:rPr altLang="en-GB" dirty="0" lang="en-GB" smtClean="0" sz="2400"/>
              <a:t>’ have recently become buzzwords that are familiar to everyone.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altLang="en-GB" dirty="0" lang="en-GB" smtClean="0" sz="2400"/>
          </a:p>
          <a:p>
            <a:pPr eaLnBrk="1" hangingPunct="1">
              <a:lnSpc>
                <a:spcPct val="80000"/>
              </a:lnSpc>
            </a:pPr>
            <a:r>
              <a:rPr altLang="en-GB" dirty="0" lang="en-GB" smtClean="0" sz="2400"/>
              <a:t>Teams are evident everywhere and a number of entities are referred to as teams e.g. football teams, news team, Treasury </a:t>
            </a:r>
            <a:r>
              <a:rPr altLang="en-GB" dirty="0" lang="en-GB" smtClean="0" sz="2400"/>
              <a:t>team, health and social care teams.</a:t>
            </a:r>
            <a:endParaRPr altLang="en-GB" dirty="0" lang="en-GB" smtClean="0" sz="2400"/>
          </a:p>
          <a:p>
            <a:pPr eaLnBrk="1" hangingPunct="1">
              <a:lnSpc>
                <a:spcPct val="80000"/>
              </a:lnSpc>
              <a:buFontTx/>
              <a:buNone/>
            </a:pPr>
            <a:endParaRPr altLang="en-GB" dirty="0" lang="en-GB" smtClean="0" sz="2400"/>
          </a:p>
          <a:p>
            <a:pPr eaLnBrk="1" hangingPunct="1">
              <a:lnSpc>
                <a:spcPct val="80000"/>
              </a:lnSpc>
            </a:pPr>
            <a:r>
              <a:rPr altLang="en-GB" dirty="0" lang="en-GB" smtClean="0" sz="2400"/>
              <a:t>It is generally acknowledged that teams and groups are different entities (although there may be only slight differences between them).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altLang="en-GB" dirty="0" lang="en-GB" smtClean="0" sz="2400"/>
          </a:p>
          <a:p>
            <a:pPr algn="r" eaLnBrk="1" hangingPunct="1">
              <a:lnSpc>
                <a:spcPct val="80000"/>
              </a:lnSpc>
              <a:buFontTx/>
              <a:buNone/>
            </a:pPr>
            <a:r>
              <a:rPr altLang="en-GB" dirty="0" lang="en-GB" smtClean="0" sz="1800"/>
              <a:t>(</a:t>
            </a:r>
            <a:r>
              <a:rPr altLang="en-GB" dirty="0" err="1" lang="en-GB" smtClean="0" sz="1800"/>
              <a:t>Jelphs</a:t>
            </a:r>
            <a:r>
              <a:rPr altLang="en-GB" dirty="0" lang="en-GB" smtClean="0" sz="1800"/>
              <a:t> &amp; Dickinson, 2008)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2"/>
          <p:cNvSpPr>
            <a:spLocks noGrp="1"/>
          </p:cNvSpPr>
          <p:nvPr>
            <p:ph type="title"/>
          </p:nvPr>
        </p:nvSpPr>
        <p:spPr>
          <a:xfrm>
            <a:off x="1619250" y="274638"/>
            <a:ext cx="7067550" cy="1143000"/>
          </a:xfrm>
        </p:spPr>
        <p:txBody>
          <a:bodyPr numCol="1"/>
          <a:lstStyle/>
          <a:p>
            <a:pPr eaLnBrk="1" hangingPunct="1"/>
            <a:r>
              <a:rPr altLang="en-GB" lang="en-GB" smtClean="0"/>
              <a:t>What is a Team?</a:t>
            </a:r>
          </a:p>
        </p:txBody>
      </p:sp>
      <p:sp>
        <p:nvSpPr>
          <p:cNvPr id="14339" name="Rectangle 3"/>
          <p:cNvSpPr>
            <a:spLocks noChangeArrowheads="1" noGrp="1"/>
          </p:cNvSpPr>
          <p:nvPr>
            <p:ph idx="1"/>
          </p:nvPr>
        </p:nvSpPr>
        <p:spPr>
          <a:xfrm>
            <a:off x="611188" y="1600200"/>
            <a:ext cx="7848600" cy="4525963"/>
          </a:xfrm>
        </p:spPr>
        <p:txBody>
          <a:bodyPr numCol="1"/>
          <a:lstStyle/>
          <a:p>
            <a:pPr eaLnBrk="1" hangingPunct="1">
              <a:buFont charset="2" pitchFamily="2" typeface="Wingdings"/>
              <a:buNone/>
            </a:pPr>
            <a:r>
              <a:rPr altLang="en-GB" lang="en-GB" smtClean="0"/>
              <a:t>  ‘A team is more than just a group with a common aim. It is a group in which the contributions of individuals are seen as complementary.</a:t>
            </a:r>
          </a:p>
          <a:p>
            <a:pPr eaLnBrk="1" hangingPunct="1">
              <a:buFont charset="2" pitchFamily="2" typeface="Wingdings"/>
              <a:buNone/>
            </a:pPr>
            <a:endParaRPr altLang="en-GB" lang="en-GB" smtClean="0"/>
          </a:p>
          <a:p>
            <a:pPr eaLnBrk="1" hangingPunct="1">
              <a:buFont charset="2" pitchFamily="2" typeface="Wingdings"/>
              <a:buNone/>
            </a:pPr>
            <a:r>
              <a:rPr altLang="en-GB" lang="en-GB" smtClean="0"/>
              <a:t>   Collaboration, working together is the keynote of a team activity’</a:t>
            </a:r>
          </a:p>
          <a:p>
            <a:pPr eaLnBrk="1" hangingPunct="1">
              <a:buFont charset="2" pitchFamily="2" typeface="Wingdings"/>
              <a:buNone/>
            </a:pPr>
            <a:r>
              <a:rPr altLang="en-GB" lang="en-GB" smtClean="0"/>
              <a:t>							   (Adair, 1986)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 noGrp="1"/>
          </p:cNvSpPr>
          <p:nvPr>
            <p:ph type="title"/>
          </p:nvPr>
        </p:nvSpPr>
        <p:spPr>
          <a:xfrm>
            <a:off x="1619250" y="274638"/>
            <a:ext cx="7067550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What is a Team?</a:t>
            </a:r>
          </a:p>
        </p:txBody>
      </p:sp>
      <p:sp>
        <p:nvSpPr>
          <p:cNvPr id="15363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468313" y="1600200"/>
            <a:ext cx="8218487" cy="4525963"/>
          </a:xfrm>
        </p:spPr>
        <p:txBody>
          <a:bodyPr numCol="1"/>
          <a:lstStyle/>
          <a:p>
            <a:pPr eaLnBrk="1" hangingPunct="1"/>
            <a:r>
              <a:rPr altLang="en-GB" dirty="0" lang="en-GB" smtClean="0" sz="2400"/>
              <a:t>‘a group of people organized to work together towards a common goal’ (Jones &amp; Pound 2008).</a:t>
            </a:r>
          </a:p>
          <a:p>
            <a:pPr eaLnBrk="1" hangingPunct="1"/>
            <a:endParaRPr altLang="en-GB" dirty="0" lang="en-GB" smtClean="0" sz="2400"/>
          </a:p>
          <a:p>
            <a:pPr eaLnBrk="1" hangingPunct="1"/>
            <a:r>
              <a:rPr altLang="en-GB" dirty="0" lang="en-GB" smtClean="0" sz="2400"/>
              <a:t>“ A team is a group of people who work together. </a:t>
            </a:r>
          </a:p>
          <a:p>
            <a:pPr eaLnBrk="1" hangingPunct="1"/>
            <a:endParaRPr altLang="en-GB" dirty="0" lang="en-GB" smtClean="0" sz="2400"/>
          </a:p>
          <a:p>
            <a:pPr eaLnBrk="1" hangingPunct="1"/>
            <a:r>
              <a:rPr altLang="en-GB" dirty="0" lang="en-GB" smtClean="0" sz="2400"/>
              <a:t>‘A small number of people with complementary skills who are committed to a common purpose, approach and performance goals for which they hold themselves mutually accountable.’</a:t>
            </a:r>
          </a:p>
          <a:p>
            <a:pPr algn="r" eaLnBrk="1" hangingPunct="1">
              <a:buFontTx/>
              <a:buNone/>
            </a:pPr>
            <a:endParaRPr altLang="en-GB" dirty="0" lang="en-GB" smtClean="0" sz="1800"/>
          </a:p>
          <a:p>
            <a:pPr algn="r" eaLnBrk="1" hangingPunct="1">
              <a:buFontTx/>
              <a:buNone/>
            </a:pPr>
            <a:r>
              <a:rPr altLang="en-GB" dirty="0" lang="en-GB" smtClean="0" sz="1800"/>
              <a:t>(</a:t>
            </a:r>
            <a:r>
              <a:rPr altLang="en-GB" dirty="0" err="1" lang="en-GB" smtClean="0" sz="1800"/>
              <a:t>Katzenbach</a:t>
            </a:r>
            <a:r>
              <a:rPr altLang="en-GB" dirty="0" lang="en-GB" smtClean="0" sz="1800"/>
              <a:t> &amp; Smith, 1993, cited in Jones &amp; Pound 2008)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 noGrp="1"/>
          </p:cNvSpPr>
          <p:nvPr>
            <p:ph type="title"/>
          </p:nvPr>
        </p:nvSpPr>
        <p:spPr>
          <a:xfrm>
            <a:off x="611188" y="274638"/>
            <a:ext cx="8075612" cy="1143000"/>
          </a:xfrm>
        </p:spPr>
        <p:txBody>
          <a:bodyPr anchor="t" bIns="45720" lIns="91440" numCol="1" rIns="91440"/>
          <a:lstStyle/>
          <a:p>
            <a:pPr algn="ctr" eaLnBrk="1" hangingPunct="1"/>
            <a:r>
              <a:rPr altLang="en-GB" dirty="0" lang="en-GB" smtClean="0" sz="3200"/>
              <a:t/>
            </a:r>
            <a:br>
              <a:rPr altLang="en-GB" dirty="0" lang="en-GB" smtClean="0" sz="3200"/>
            </a:br>
            <a:r>
              <a:rPr altLang="en-GB" dirty="0" lang="en-GB" smtClean="0" sz="3200"/>
              <a:t>Differences Between Teams and Groups</a:t>
            </a:r>
          </a:p>
        </p:txBody>
      </p:sp>
      <p:sp>
        <p:nvSpPr>
          <p:cNvPr id="17411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611188" y="1600200"/>
            <a:ext cx="7632700" cy="4525963"/>
          </a:xfrm>
        </p:spPr>
        <p:txBody>
          <a:bodyPr numCol="1"/>
          <a:lstStyle/>
          <a:p>
            <a:pPr eaLnBrk="1" hangingPunct="1"/>
            <a:r>
              <a:rPr altLang="en-GB" lang="en-GB" smtClean="0"/>
              <a:t> A team is composed of  between 3 and 15 members  </a:t>
            </a:r>
            <a:r>
              <a:rPr altLang="en-GB" lang="en-GB" smtClean="0" sz="2000"/>
              <a:t>(Muller et al , 2000)</a:t>
            </a:r>
          </a:p>
          <a:p>
            <a:pPr eaLnBrk="1" hangingPunct="1"/>
            <a:endParaRPr altLang="en-GB" lang="en-GB" smtClean="0" sz="2000"/>
          </a:p>
          <a:p>
            <a:pPr eaLnBrk="1" hangingPunct="1"/>
            <a:r>
              <a:rPr altLang="en-GB" lang="en-GB" smtClean="0"/>
              <a:t>The maximum size of a team is no more than 6 to 8 people </a:t>
            </a:r>
            <a:r>
              <a:rPr altLang="en-GB" lang="en-GB" smtClean="0" sz="2000"/>
              <a:t>(Belbin, 2000)</a:t>
            </a:r>
          </a:p>
          <a:p>
            <a:pPr eaLnBrk="1" hangingPunct="1"/>
            <a:endParaRPr altLang="en-GB" lang="en-GB" smtClean="0" sz="2000"/>
          </a:p>
          <a:p>
            <a:pPr eaLnBrk="1" hangingPunct="1"/>
            <a:r>
              <a:rPr altLang="en-GB" lang="en-GB" smtClean="0"/>
              <a:t>Groups tend to be larger in size than teams, but this is not definitive.</a:t>
            </a:r>
            <a:r>
              <a:rPr sz="1800"/>
              <a:t> </a:t>
            </a:r>
            <a:r>
              <a:rPr sz="1800"/>
              <a:t>(Jelphs &amp; Dickinson, 2008)</a:t>
            </a:r>
          </a:p>
          <a:p>
            <a:pPr algn="r" eaLnBrk="1" hangingPunct="1">
              <a:buFontTx/>
              <a:buNone/>
            </a:pPr>
            <a:endParaRPr altLang="en-GB" lang="en-GB" smtClean="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 noGrp="1"/>
          </p:cNvSpPr>
          <p:nvPr>
            <p:ph type="title"/>
          </p:nvPr>
        </p:nvSpPr>
        <p:spPr>
          <a:xfrm>
            <a:off x="1835150" y="260350"/>
            <a:ext cx="6707188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Group Formation</a:t>
            </a:r>
            <a:endParaRPr lang="en-US" smtClean="0"/>
          </a:p>
        </p:txBody>
      </p:sp>
      <p:sp>
        <p:nvSpPr>
          <p:cNvPr id="18435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755650" y="1557338"/>
            <a:ext cx="7777163" cy="4525962"/>
          </a:xfrm>
        </p:spPr>
        <p:txBody>
          <a:bodyPr numCol="1"/>
          <a:lstStyle/>
          <a:p>
            <a:pPr eaLnBrk="1" hangingPunct="1">
              <a:lnSpc>
                <a:spcPct val="90000"/>
              </a:lnSpc>
            </a:pPr>
            <a:r>
              <a:rPr altLang="en-GB" lang="en-GB" smtClean="0"/>
              <a:t>A group can be defined as a number of people who:</a:t>
            </a:r>
          </a:p>
          <a:p>
            <a:pPr eaLnBrk="1" hangingPunct="1">
              <a:lnSpc>
                <a:spcPct val="90000"/>
              </a:lnSpc>
            </a:pPr>
            <a:endParaRPr altLang="en-GB" lang="en-GB" smtClean="0"/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Interact with one another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Perceive themselves to be a group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Are psychologically aware of each other.</a:t>
            </a:r>
          </a:p>
          <a:p>
            <a:pPr eaLnBrk="1" hangingPunct="1">
              <a:lnSpc>
                <a:spcPct val="90000"/>
              </a:lnSpc>
            </a:pPr>
            <a:endParaRPr altLang="en-GB" lang="en-GB" smtClean="0"/>
          </a:p>
          <a:p>
            <a:pPr algn="r" eaLnBrk="1" hangingPunct="1">
              <a:lnSpc>
                <a:spcPct val="90000"/>
              </a:lnSpc>
              <a:buFontTx/>
              <a:buNone/>
            </a:pPr>
            <a:r>
              <a:rPr altLang="en-GB" lang="en-GB" smtClean="0" sz="2000"/>
              <a:t>(Schein 1992, cited in Doherty and Horne 2002:168)</a:t>
            </a:r>
            <a:endParaRPr lang="en-US" smtClean="0" sz="20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 noGrp="1"/>
          </p:cNvSpPr>
          <p:nvPr>
            <p:ph type="title"/>
          </p:nvPr>
        </p:nvSpPr>
        <p:spPr>
          <a:xfrm>
            <a:off x="395288" y="333375"/>
            <a:ext cx="7705725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Schein’s Definition</a:t>
            </a:r>
            <a:endParaRPr lang="en-US" smtClean="0"/>
          </a:p>
        </p:txBody>
      </p:sp>
      <p:sp>
        <p:nvSpPr>
          <p:cNvPr id="19459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611188" y="1557338"/>
            <a:ext cx="7561262" cy="4525962"/>
          </a:xfrm>
        </p:spPr>
        <p:txBody>
          <a:bodyPr numCol="1"/>
          <a:lstStyle/>
          <a:p>
            <a:pPr eaLnBrk="1" hangingPunct="1">
              <a:buFontTx/>
              <a:buNone/>
            </a:pPr>
            <a:r>
              <a:rPr altLang="en-GB" lang="en-GB" smtClean="0" sz="2400"/>
              <a:t>Distinguishes between:</a:t>
            </a:r>
          </a:p>
          <a:p>
            <a:pPr eaLnBrk="1" hangingPunct="1">
              <a:buFontTx/>
              <a:buNone/>
            </a:pPr>
            <a:endParaRPr altLang="en-GB" lang="en-GB" smtClean="0" sz="2400"/>
          </a:p>
          <a:p>
            <a:pPr eaLnBrk="1" hangingPunct="1"/>
            <a:r>
              <a:rPr altLang="en-GB" lang="en-GB" smtClean="0" sz="2400"/>
              <a:t>A collection of individuals who have randomly come together e.g. a crowd.</a:t>
            </a:r>
          </a:p>
          <a:p>
            <a:pPr eaLnBrk="1" hangingPunct="1">
              <a:buFontTx/>
              <a:buNone/>
            </a:pPr>
            <a:endParaRPr altLang="en-GB" lang="en-GB" smtClean="0" sz="2400"/>
          </a:p>
          <a:p>
            <a:pPr eaLnBrk="1" hangingPunct="1"/>
            <a:r>
              <a:rPr altLang="en-GB" lang="en-GB" smtClean="0" sz="2400"/>
              <a:t>Members of a group who perceive that they belong to an identifiable unit, who relate to each other in a meaningful way, and have a shared identity.</a:t>
            </a:r>
          </a:p>
          <a:p>
            <a:pPr algn="r" eaLnBrk="1" hangingPunct="1">
              <a:buFontTx/>
              <a:buNone/>
            </a:pPr>
            <a:r>
              <a:rPr altLang="en-GB" lang="en-GB" smtClean="0" sz="1800"/>
              <a:t>(Doherty and Horne 2002:168)</a:t>
            </a:r>
            <a:endParaRPr lang="en-US" smtClean="0" sz="18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 noGrp="1"/>
          </p:cNvSpPr>
          <p:nvPr>
            <p:ph type="title"/>
          </p:nvPr>
        </p:nvSpPr>
        <p:spPr>
          <a:xfrm>
            <a:off x="1547813" y="260350"/>
            <a:ext cx="7416800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dirty="0" lang="en-GB" smtClean="0" sz="3200"/>
              <a:t/>
            </a:r>
            <a:br>
              <a:rPr altLang="en-GB" dirty="0" lang="en-GB" smtClean="0" sz="3200"/>
            </a:br>
            <a:r>
              <a:rPr altLang="en-GB" dirty="0" lang="en-GB" smtClean="0" sz="3200"/>
              <a:t>Group Formation and Development</a:t>
            </a:r>
            <a:endParaRPr dirty="0" lang="en-US" smtClean="0" sz="3200"/>
          </a:p>
        </p:txBody>
      </p:sp>
      <p:sp>
        <p:nvSpPr>
          <p:cNvPr id="20483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684213" y="1628775"/>
            <a:ext cx="7416800" cy="4525963"/>
          </a:xfrm>
        </p:spPr>
        <p:txBody>
          <a:bodyPr numCol="1"/>
          <a:lstStyle/>
          <a:p>
            <a:pPr eaLnBrk="1" hangingPunct="1">
              <a:lnSpc>
                <a:spcPct val="90000"/>
              </a:lnSpc>
            </a:pPr>
            <a:r>
              <a:rPr altLang="en-GB" lang="en-GB" smtClean="0"/>
              <a:t>The process depends on: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altLang="en-GB" lang="en-GB" smtClean="0"/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Interaction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Development of cohesion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Norm formation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Roles</a:t>
            </a:r>
          </a:p>
          <a:p>
            <a:pPr eaLnBrk="1" hangingPunct="1" lvl="1">
              <a:lnSpc>
                <a:spcPct val="90000"/>
              </a:lnSpc>
            </a:pPr>
            <a:r>
              <a:rPr altLang="en-GB" lang="en-GB" smtClean="0" sz="2800"/>
              <a:t>Correct use of power</a:t>
            </a:r>
          </a:p>
          <a:p>
            <a:pPr eaLnBrk="1" hangingPunct="1" lvl="1">
              <a:lnSpc>
                <a:spcPct val="90000"/>
              </a:lnSpc>
              <a:buFontTx/>
              <a:buNone/>
            </a:pPr>
            <a:endParaRPr altLang="en-GB" lang="en-GB" smtClean="0" sz="2800"/>
          </a:p>
          <a:p>
            <a:pPr algn="r" eaLnBrk="1" hangingPunct="1">
              <a:lnSpc>
                <a:spcPct val="90000"/>
              </a:lnSpc>
              <a:buFontTx/>
              <a:buNone/>
            </a:pPr>
            <a:r>
              <a:rPr altLang="en-GB" lang="en-GB" smtClean="0" sz="2400"/>
              <a:t>(Betts, 1993:56)</a:t>
            </a:r>
            <a:endParaRPr lang="en-US" smtClean="0" sz="24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Defining a Team</a:t>
            </a:r>
            <a:endParaRPr lang="en-US" smtClean="0"/>
          </a:p>
        </p:txBody>
      </p:sp>
      <p:sp>
        <p:nvSpPr>
          <p:cNvPr id="24579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Different definitions stress requirements such as:</a:t>
            </a:r>
          </a:p>
          <a:p>
            <a:pPr eaLnBrk="1" hangingPunct="1"/>
            <a:r>
              <a:rPr altLang="en-GB" dirty="0" lang="en-GB" smtClean="0"/>
              <a:t>Coordination, </a:t>
            </a:r>
          </a:p>
          <a:p>
            <a:pPr eaLnBrk="1" hangingPunct="1"/>
            <a:r>
              <a:rPr altLang="en-GB" dirty="0" lang="en-GB" smtClean="0"/>
              <a:t>Mutual accountability, </a:t>
            </a:r>
          </a:p>
          <a:p>
            <a:pPr eaLnBrk="1" hangingPunct="1"/>
            <a:r>
              <a:rPr altLang="en-GB" dirty="0" lang="en-GB" smtClean="0"/>
              <a:t>Diverse professional backgrounds and </a:t>
            </a:r>
            <a:r>
              <a:rPr altLang="en-GB" dirty="0" lang="en-GB" smtClean="0"/>
              <a:t>synergy (</a:t>
            </a:r>
            <a:r>
              <a:rPr altLang="en-GB" dirty="0" lang="en-GB" smtClean="0"/>
              <a:t>the idea that more can be achieved collectively than by individuals acting alone</a:t>
            </a:r>
            <a:r>
              <a:rPr altLang="en-GB" dirty="0" lang="en-GB" smtClean="0"/>
              <a:t>).</a:t>
            </a:r>
            <a:endParaRPr dirty="0" lang="en-US" smtClean="0"/>
          </a:p>
        </p:txBody>
      </p:sp>
    </p:spTree>
  </p:cSld>
  <p:clrMapOvr>
    <a:masterClrMapping/>
  </p:clrMapOvr>
  <p:transition/>
  <p:timing>
    <p:tnLst>
      <p:par>
        <p:cTn dur="indefinite" id="1" nodeType="tmRoot" restart="never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What is a team?</a:t>
            </a:r>
            <a:endParaRPr lang="en-US" smtClean="0"/>
          </a:p>
        </p:txBody>
      </p:sp>
      <p:sp>
        <p:nvSpPr>
          <p:cNvPr id="25603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A living entity</a:t>
            </a:r>
          </a:p>
          <a:p>
            <a:pPr eaLnBrk="1" hangingPunct="1"/>
            <a:r>
              <a:rPr altLang="en-GB" dirty="0" lang="en-GB" smtClean="0"/>
              <a:t>Made up of individual stories </a:t>
            </a:r>
          </a:p>
          <a:p>
            <a:pPr eaLnBrk="1" hangingPunct="1"/>
            <a:r>
              <a:rPr altLang="en-GB" dirty="0" lang="en-GB" smtClean="0"/>
              <a:t>Not having a boss</a:t>
            </a:r>
          </a:p>
          <a:p>
            <a:pPr eaLnBrk="1" hangingPunct="1"/>
            <a:r>
              <a:rPr altLang="en-GB" dirty="0" lang="en-GB" smtClean="0"/>
              <a:t>The best way to continue your learning</a:t>
            </a:r>
          </a:p>
          <a:p>
            <a:pPr eaLnBrk="1" hangingPunct="1"/>
            <a:r>
              <a:rPr altLang="en-GB" dirty="0" lang="en-GB" smtClean="0"/>
              <a:t>A group of people organised to work together</a:t>
            </a:r>
          </a:p>
          <a:p>
            <a:pPr eaLnBrk="1" hangingPunct="1"/>
            <a:endParaRPr altLang="en-GB" dirty="0" lang="en-GB" smtClean="0"/>
          </a:p>
        </p:txBody>
      </p:sp>
    </p:spTree>
  </p:cSld>
  <p:clrMapOvr>
    <a:masterClrMapping/>
  </p:clrMapOvr>
  <p:transition/>
  <p:timing>
    <p:tnLst>
      <p:par>
        <p:cTn dur="indefinite" id="1" nodeType="tmRoot" restart="never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Teams need to be interdependent as members often have to rely directly on each other for immediate collaboration and support during their </a:t>
            </a:r>
            <a:r>
              <a:rPr altLang="en-GB" dirty="0" lang="en-GB" smtClean="0"/>
              <a:t>everyday work.</a:t>
            </a:r>
            <a:endParaRPr dirty="0" lang="en-US" smtClean="0"/>
          </a:p>
        </p:txBody>
      </p:sp>
      <p:sp>
        <p:nvSpPr>
          <p:cNvPr id="21507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Why do teams matter?</a:t>
            </a:r>
            <a:endParaRPr lang="en-US" smtClean="0"/>
          </a:p>
        </p:txBody>
      </p:sp>
      <p:pic>
        <p:nvPicPr>
          <p:cNvPr descr="C:\Documents and Settings\healjoa\Local Settings\Temporary Internet Files\Content.IE5\AK963BPK\MP900289491[1].jpg" id="21508" name="Picture 7"/>
          <p:cNvPicPr>
            <a:picLocks noChangeArrowheads="1" noChangeAspect="1"/>
          </p:cNvPicPr>
          <p:nvPr/>
        </p:nvPicPr>
        <p:blipFill>
          <a:blip cstate="print" r:embed="rId3"/>
          <a:srcRect/>
          <a:stretch>
            <a:fillRect/>
          </a:stretch>
        </p:blipFill>
        <p:spPr>
          <a:xfrm>
            <a:off x="1835696" y="3356992"/>
            <a:ext cx="5054600" cy="334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ChangeArrowheads="1" noGrp="1"/>
          </p:cNvSpPr>
          <p:nvPr>
            <p:ph idx="1"/>
          </p:nvPr>
        </p:nvSpPr>
        <p:spPr>
          <a:xfrm>
            <a:off x="468313" y="1484784"/>
            <a:ext cx="8229600" cy="4608041"/>
          </a:xfrm>
        </p:spPr>
        <p:txBody>
          <a:bodyPr numCol="1"/>
          <a:lstStyle/>
          <a:p>
            <a:pPr eaLnBrk="1" hangingPunct="1"/>
            <a:r>
              <a:rPr altLang="en-GB" dirty="0" i="1" lang="en-GB" smtClean="0"/>
              <a:t>Because people matter. </a:t>
            </a:r>
          </a:p>
          <a:p>
            <a:pPr eaLnBrk="1" hangingPunct="1"/>
            <a:endParaRPr altLang="en-GB" dirty="0" i="1" lang="en-GB" smtClean="0"/>
          </a:p>
          <a:p>
            <a:pPr eaLnBrk="1" hangingPunct="1"/>
            <a:r>
              <a:rPr altLang="en-GB" dirty="0" i="1" lang="en-GB" smtClean="0"/>
              <a:t>Teams are the main way in which people are organised into getting the work done.</a:t>
            </a:r>
          </a:p>
          <a:p>
            <a:pPr eaLnBrk="1" hangingPunct="1">
              <a:buNone/>
            </a:pPr>
            <a:endParaRPr altLang="en-GB" dirty="0" i="1" lang="en-GB" smtClean="0"/>
          </a:p>
          <a:p>
            <a:pPr eaLnBrk="1" hangingPunct="1"/>
            <a:r>
              <a:rPr altLang="en-GB" dirty="0" i="1" lang="en-GB" smtClean="0"/>
              <a:t>Where </a:t>
            </a:r>
            <a:r>
              <a:rPr altLang="en-GB" dirty="0" i="1" lang="en-GB" smtClean="0"/>
              <a:t>people </a:t>
            </a:r>
            <a:r>
              <a:rPr altLang="en-GB" dirty="0" i="1" lang="en-GB" smtClean="0"/>
              <a:t>may expect some support for their work.</a:t>
            </a:r>
          </a:p>
          <a:p>
            <a:pPr eaLnBrk="1" hangingPunct="1"/>
            <a:endParaRPr altLang="en-GB" dirty="0" i="1" lang="en-GB" smtClean="0"/>
          </a:p>
          <a:p>
            <a:pPr eaLnBrk="1" hangingPunct="1"/>
            <a:r>
              <a:rPr altLang="en-GB" dirty="0" i="1" lang="en-GB" smtClean="0"/>
              <a:t>Word travels about whose is the best team to work for.</a:t>
            </a:r>
          </a:p>
          <a:p>
            <a:pPr eaLnBrk="1" hangingPunct="1">
              <a:buNone/>
            </a:pPr>
            <a:endParaRPr altLang="en-GB" dirty="0" i="1" lang="en-GB" smtClean="0"/>
          </a:p>
          <a:p>
            <a:pPr eaLnBrk="1" hangingPunct="1"/>
            <a:r>
              <a:rPr altLang="en-GB" dirty="0" i="1" lang="en-GB" smtClean="0"/>
              <a:t>If the team climate is poor people leave.</a:t>
            </a:r>
            <a:endParaRPr dirty="0" i="1" lang="en-US" smtClean="0"/>
          </a:p>
        </p:txBody>
      </p:sp>
      <p:sp>
        <p:nvSpPr>
          <p:cNvPr id="22531" name="Rectangle 2"/>
          <p:cNvSpPr>
            <a:spLocks noChangeArrowheads="1"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numCol="1"/>
          <a:lstStyle/>
          <a:p>
            <a:pPr eaLnBrk="1" hangingPunct="1"/>
            <a:r>
              <a:rPr altLang="en-GB" lang="en-GB" smtClean="0"/>
              <a:t>Why do teams matter?</a:t>
            </a:r>
            <a:endParaRPr lang="en-US" smtClean="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ChangeArrowheads="1"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altLang="en-GB" dirty="0" lang="en-GB" smtClean="0"/>
              <a:t>Teamwork is NOT an optional extra it is </a:t>
            </a:r>
            <a:r>
              <a:rPr altLang="en-GB" b="1" dirty="0" lang="en-GB" smtClean="0"/>
              <a:t>essential </a:t>
            </a:r>
            <a:r>
              <a:rPr altLang="en-GB" dirty="0" lang="en-GB" smtClean="0"/>
              <a:t>if people are to communicate well and effectively with each other.</a:t>
            </a:r>
          </a:p>
          <a:p>
            <a:pPr eaLnBrk="1" hangingPunct="1"/>
            <a:r>
              <a:rPr altLang="en-GB" dirty="0" lang="en-GB" smtClean="0"/>
              <a:t>It cannot be assumed that teams will support each other.</a:t>
            </a:r>
            <a:endParaRPr dirty="0" lang="en-US" smtClean="0"/>
          </a:p>
        </p:txBody>
      </p:sp>
      <p:sp>
        <p:nvSpPr>
          <p:cNvPr id="23555" name="Rectangle 2"/>
          <p:cNvSpPr>
            <a:spLocks noChangeArrowheads="1"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/>
            <a:r>
              <a:rPr altLang="en-GB" lang="en-GB" smtClean="0"/>
              <a:t>Why do teams matter?</a:t>
            </a:r>
            <a:endParaRPr lang="en-US" smtClean="0"/>
          </a:p>
        </p:txBody>
      </p:sp>
      <p:pic>
        <p:nvPicPr>
          <p:cNvPr descr="C:\Documents and Settings\healjoa\Local Settings\Temporary Internet Files\Content.IE5\C02CHUXP\MC900295362[1].wmf" id="23556" name="Picture 4"/>
          <p:cNvPicPr>
            <a:picLocks noChangeArrowheads="1" noChangeAspect="1"/>
          </p:cNvPicPr>
          <p:nvPr/>
        </p:nvPicPr>
        <p:blipFill>
          <a:blip cstate="print" r:embed="rId3"/>
          <a:srcRect/>
          <a:stretch>
            <a:fillRect/>
          </a:stretch>
        </p:blipFill>
        <p:spPr>
          <a:xfrm>
            <a:off x="5786438" y="3786188"/>
            <a:ext cx="3357562" cy="325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 smtClean="0"/>
              <a:t>Defining Teamwork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altLang="en-GB" dirty="0" lang="en-GB" smtClean="0"/>
              <a:t>What is your definition of </a:t>
            </a:r>
            <a:r>
              <a:rPr altLang="en-GB" dirty="0" lang="en-GB" smtClean="0">
                <a:hlinkClick r:id="rId2"/>
              </a:rPr>
              <a:t>Team working</a:t>
            </a:r>
            <a:r>
              <a:rPr altLang="en-GB" dirty="0" lang="en-GB" smtClean="0"/>
              <a:t>?</a:t>
            </a:r>
          </a:p>
          <a:p>
            <a:endParaRPr altLang="en-GB" dirty="0" lang="en-GB" smtClean="0"/>
          </a:p>
          <a:p>
            <a:r>
              <a:rPr altLang="en-GB" dirty="0" lang="en-GB" smtClean="0"/>
              <a:t>Think about examples of how you have benefitted from teamwork at your setting. Share your ideas with the class.</a:t>
            </a:r>
          </a:p>
          <a:p>
            <a:endParaRPr altLang="en-GB" dirty="0" lang="en-GB" smtClean="0">
              <a:hlinkClick r:id="rId3"/>
            </a:endParaRP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 noGrp="1"/>
          </p:cNvSpPr>
          <p:nvPr>
            <p:ph type="title"/>
          </p:nvPr>
        </p:nvSpPr>
        <p:spPr>
          <a:xfrm>
            <a:off x="539251" y="188863"/>
            <a:ext cx="8417339" cy="1143001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Teamwork</a:t>
            </a:r>
            <a:endParaRPr lang="en-US" smtClean="0"/>
          </a:p>
        </p:txBody>
      </p:sp>
      <p:sp>
        <p:nvSpPr>
          <p:cNvPr id="27651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684213" y="1557338"/>
            <a:ext cx="7632700" cy="4525962"/>
          </a:xfrm>
        </p:spPr>
        <p:txBody>
          <a:bodyPr numCol="1"/>
          <a:lstStyle/>
          <a:p>
            <a:pPr eaLnBrk="1" hangingPunct="1">
              <a:buFont charset="2" pitchFamily="18" typeface="Wingdings 2"/>
              <a:buNone/>
            </a:pPr>
            <a:r>
              <a:rPr altLang="en-GB" dirty="0" lang="en-GB" smtClean="0" sz="2400"/>
              <a:t>Individual accountability is complemented by mutual </a:t>
            </a:r>
          </a:p>
          <a:p>
            <a:pPr eaLnBrk="1" hangingPunct="1">
              <a:buFont charset="2" pitchFamily="18" typeface="Wingdings 2"/>
              <a:buNone/>
            </a:pPr>
            <a:r>
              <a:rPr altLang="en-GB" dirty="0" lang="en-GB" smtClean="0" sz="2400"/>
              <a:t>accountability and mutual support.</a:t>
            </a:r>
          </a:p>
          <a:p>
            <a:pPr eaLnBrk="1" hangingPunct="1">
              <a:buFontTx/>
              <a:buNone/>
            </a:pPr>
            <a:endParaRPr altLang="en-GB" dirty="0" lang="en-GB" smtClean="0" sz="2400"/>
          </a:p>
          <a:p>
            <a:pPr eaLnBrk="1" hangingPunct="1">
              <a:buFontTx/>
              <a:buNone/>
            </a:pPr>
            <a:r>
              <a:rPr altLang="en-GB" dirty="0" lang="en-GB" smtClean="0" sz="2400"/>
              <a:t>“…everybody is expected to use their brains as well as their bodies; people are expected to take on multiple roles and tasks interchangeably so that they can work together rather than simply perform a narrow range of tasks expertly”</a:t>
            </a:r>
          </a:p>
          <a:p>
            <a:pPr eaLnBrk="1" hangingPunct="1">
              <a:buFontTx/>
              <a:buNone/>
            </a:pPr>
            <a:endParaRPr altLang="en-GB" dirty="0" lang="en-GB" smtClean="0" sz="1600"/>
          </a:p>
          <a:p>
            <a:pPr eaLnBrk="1" hangingPunct="1">
              <a:buFontTx/>
              <a:buNone/>
            </a:pPr>
            <a:r>
              <a:rPr altLang="en-GB" dirty="0" lang="en-GB" smtClean="0" sz="1600"/>
              <a:t>(</a:t>
            </a:r>
            <a:r>
              <a:rPr altLang="en-GB" dirty="0" err="1" lang="en-GB" smtClean="0" sz="1600"/>
              <a:t>Katzenbach</a:t>
            </a:r>
            <a:r>
              <a:rPr altLang="en-GB" dirty="0" lang="en-GB" smtClean="0" sz="1600"/>
              <a:t> and Smith 1993b, cited in Morrison, 2002:182)</a:t>
            </a:r>
            <a:endParaRPr dirty="0" lang="en-US" smtClean="0" sz="1600"/>
          </a:p>
          <a:p>
            <a:pPr eaLnBrk="1" hangingPunct="1">
              <a:buFontTx/>
              <a:buNone/>
            </a:pPr>
            <a:endParaRPr dirty="0" lang="en-US" smtClean="0" sz="24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1"/>
          <p:cNvSpPr>
            <a:spLocks noChangeArrowheads="1" noGrp="1"/>
          </p:cNvSpPr>
          <p:nvPr>
            <p:ph type="title"/>
          </p:nvPr>
        </p:nvSpPr>
        <p:spPr>
          <a:xfrm>
            <a:off x="468313" y="260350"/>
            <a:ext cx="7416800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 altLang="en-GB" lang="en-GB" smtClean="0"/>
              <a:t>Teamwork</a:t>
            </a:r>
            <a:endParaRPr lang="en-US" smtClean="0"/>
          </a:p>
        </p:txBody>
      </p:sp>
      <p:sp>
        <p:nvSpPr>
          <p:cNvPr id="28675" name="Rectangle 12"/>
          <p:cNvSpPr>
            <a:spLocks noChangeArrowheads="1" noGrp="1"/>
          </p:cNvSpPr>
          <p:nvPr>
            <p:ph idx="1" type="body"/>
          </p:nvPr>
        </p:nvSpPr>
        <p:spPr>
          <a:xfrm>
            <a:off x="611188" y="1628775"/>
            <a:ext cx="8281987" cy="4525963"/>
          </a:xfrm>
        </p:spPr>
        <p:txBody>
          <a:bodyPr numCol="1"/>
          <a:lstStyle/>
          <a:p>
            <a:pPr eaLnBrk="1" hangingPunct="1"/>
            <a:r>
              <a:rPr altLang="en-GB" lang="en-GB" smtClean="0" sz="2400"/>
              <a:t>Teamwork contributes to the success of a company or organization.</a:t>
            </a:r>
          </a:p>
          <a:p>
            <a:pPr eaLnBrk="1" hangingPunct="1"/>
            <a:r>
              <a:rPr altLang="en-GB" lang="en-GB" smtClean="0" sz="2400"/>
              <a:t>Teamwork is needed to ensure the success and performance of companies.</a:t>
            </a:r>
          </a:p>
          <a:p>
            <a:pPr eaLnBrk="1" hangingPunct="1"/>
            <a:r>
              <a:rPr altLang="en-GB" lang="en-GB" smtClean="0" sz="2400"/>
              <a:t>Opportunities for teamwork exist everywhere within all organizations.</a:t>
            </a:r>
          </a:p>
          <a:p>
            <a:pPr eaLnBrk="1" hangingPunct="1"/>
            <a:r>
              <a:rPr altLang="en-GB" lang="en-GB" smtClean="0" sz="2400"/>
              <a:t>Teams naturally integrate performance and learning.</a:t>
            </a:r>
          </a:p>
          <a:p>
            <a:pPr eaLnBrk="1" hangingPunct="1">
              <a:buFontTx/>
              <a:buNone/>
            </a:pPr>
            <a:endParaRPr altLang="en-GB" lang="en-GB" smtClean="0" sz="2400"/>
          </a:p>
          <a:p>
            <a:pPr eaLnBrk="1" hangingPunct="1">
              <a:buFontTx/>
              <a:buNone/>
            </a:pPr>
            <a:r>
              <a:rPr altLang="en-GB" lang="en-GB" smtClean="0" sz="1600"/>
              <a:t>(Katzenbach and Smith 1993b, cited in Morrison, 2002:182)</a:t>
            </a:r>
            <a:endParaRPr lang="en-US" smtClean="0" sz="16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 noGrp="1"/>
          </p:cNvSpPr>
          <p:nvPr>
            <p:ph type="title"/>
          </p:nvPr>
        </p:nvSpPr>
        <p:spPr>
          <a:xfrm>
            <a:off x="621317" y="274589"/>
            <a:ext cx="8057092" cy="1143001"/>
          </a:xfrm>
        </p:spPr>
        <p:txBody>
          <a:bodyPr anchor="t" bIns="45720" lIns="91440" numCol="1" rIns="91440"/>
          <a:lstStyle/>
          <a:p>
            <a:pPr algn="ctr" eaLnBrk="1" hangingPunct="1"/>
            <a:r>
              <a:rPr altLang="en-GB" lang="en-GB" smtClean="0"/>
              <a:t>Developing Team Spirit</a:t>
            </a:r>
          </a:p>
        </p:txBody>
      </p:sp>
      <p:sp>
        <p:nvSpPr>
          <p:cNvPr id="29699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755650" y="1700213"/>
            <a:ext cx="6994525" cy="4525962"/>
          </a:xfrm>
        </p:spPr>
        <p:txBody>
          <a:bodyPr numCol="1"/>
          <a:lstStyle/>
          <a:p>
            <a:pPr eaLnBrk="1" hangingPunct="1">
              <a:lnSpc>
                <a:spcPct val="90000"/>
              </a:lnSpc>
            </a:pPr>
            <a:r>
              <a:rPr altLang="en-GB" dirty="0" lang="en-GB" smtClean="0" sz="2400"/>
              <a:t>‘the needs of the group override the needs of individuals’ </a:t>
            </a:r>
            <a:r>
              <a:rPr altLang="en-GB" dirty="0" lang="en-GB" smtClean="0" sz="1800"/>
              <a:t>(Jones &amp; Pound, 2008:27).</a:t>
            </a:r>
          </a:p>
          <a:p>
            <a:pPr eaLnBrk="1" hangingPunct="1">
              <a:lnSpc>
                <a:spcPct val="90000"/>
              </a:lnSpc>
              <a:buNone/>
            </a:pPr>
            <a:endParaRPr altLang="en-GB" dirty="0" lang="en-GB" smtClean="0" sz="1800"/>
          </a:p>
          <a:p>
            <a:pPr eaLnBrk="1" hangingPunct="1">
              <a:lnSpc>
                <a:spcPct val="90000"/>
              </a:lnSpc>
            </a:pPr>
            <a:r>
              <a:rPr altLang="en-GB" dirty="0" lang="en-GB" smtClean="0" sz="2400"/>
              <a:t>Individuals remain loyal to the common goal even if they don’t fully agree.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altLang="en-GB" dirty="0" lang="en-GB" smtClean="0" sz="2400"/>
          </a:p>
          <a:p>
            <a:pPr eaLnBrk="1" hangingPunct="1">
              <a:lnSpc>
                <a:spcPct val="90000"/>
              </a:lnSpc>
            </a:pPr>
            <a:r>
              <a:rPr altLang="en-GB" dirty="0" lang="en-GB" smtClean="0" sz="2400"/>
              <a:t>‘teamwork is a process “in which individual interests are subordinated in order to engage in joint, coordinated activity to achieve the common goals and purposes of a united group”’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altLang="en-GB" dirty="0" lang="en-GB" smtClean="0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altLang="en-GB" dirty="0" lang="en-GB" smtClean="0" sz="1800"/>
              <a:t>(Rodd, 2006:146, cited in Jones and Pound, 2008:27)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 smtClean="0"/>
              <a:t>TEAM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altLang="en-GB" dirty="0" lang="en-GB" smtClean="0"/>
              <a:t>Together </a:t>
            </a:r>
          </a:p>
          <a:p>
            <a:r>
              <a:rPr altLang="en-GB" dirty="0" lang="en-GB" smtClean="0"/>
              <a:t>Everyone</a:t>
            </a:r>
          </a:p>
          <a:p>
            <a:r>
              <a:rPr altLang="en-GB" dirty="0" lang="en-GB" smtClean="0"/>
              <a:t>Achieves</a:t>
            </a:r>
          </a:p>
          <a:p>
            <a:r>
              <a:rPr altLang="en-GB" dirty="0" lang="en-GB" smtClean="0"/>
              <a:t>More</a:t>
            </a:r>
            <a:endParaRPr altLang="en-GB" dirty="0" lang="en-GB"/>
          </a:p>
        </p:txBody>
      </p:sp>
      <p:pic>
        <p:nvPicPr>
          <p:cNvPr descr="Video camera.gif" id="4" name="Picture 3">
            <a:hlinkClick r:id="rId2"/>
          </p:cNvPr>
          <p:cNvPicPr>
            <a:picLocks noChangeAspect="1"/>
          </p:cNvPicPr>
          <p:nvPr/>
        </p:nvPicPr>
        <p:blipFill>
          <a:blip cstate="print" r:embed="rId3"/>
          <a:stretch>
            <a:fillRect/>
          </a:stretch>
        </p:blipFill>
        <p:spPr>
          <a:xfrm>
            <a:off x="4932040" y="3429000"/>
            <a:ext cx="3149600" cy="2133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 noGrp="1"/>
          </p:cNvSpPr>
          <p:nvPr>
            <p:ph type="title"/>
          </p:nvPr>
        </p:nvSpPr>
        <p:spPr>
          <a:xfrm>
            <a:off x="1619250" y="260350"/>
            <a:ext cx="7078663" cy="1143000"/>
          </a:xfrm>
        </p:spPr>
        <p:txBody>
          <a:bodyPr anchor="t" bIns="45720" lIns="91440" numCol="1" rIns="91440"/>
          <a:lstStyle/>
          <a:p>
            <a:pPr eaLnBrk="1" hangingPunct="1"/>
            <a:r>
              <a:rPr/>
              <a:t>Comments to Remember</a:t>
            </a:r>
          </a:p>
          <a:p/>
        </p:txBody>
      </p:sp>
      <p:sp>
        <p:nvSpPr>
          <p:cNvPr id="32771" name="Rectangle 3"/>
          <p:cNvSpPr>
            <a:spLocks noChangeArrowheads="1" noGrp="1"/>
          </p:cNvSpPr>
          <p:nvPr>
            <p:ph idx="1" type="body"/>
          </p:nvPr>
        </p:nvSpPr>
        <p:spPr>
          <a:xfrm>
            <a:off x="747671" y="1628775"/>
            <a:ext cx="8213407" cy="4525868"/>
          </a:xfrm>
        </p:spPr>
        <p:txBody>
          <a:bodyPr numCol="1"/>
          <a:lstStyle/>
          <a:p>
            <a:r>
              <a:rPr/>
              <a:t>In order to operate successfully as a team, a group of individuals strive proactively toward positive ways of working together, and value individual contributions.’ </a:t>
            </a:r>
            <a:r>
              <a:rPr sz="1400"/>
              <a:t>(Read &amp; Rees, 2003:128, in Jones &amp; Pound, 2008:28)</a:t>
            </a:r>
          </a:p>
          <a:p>
            <a:pPr eaLnBrk="1" hangingPunct="1"/>
            <a:r>
              <a:rPr altLang="en-GB" lang="en-GB" smtClean="0"/>
              <a:t>Leaders are responsible </a:t>
            </a:r>
            <a:r>
              <a:rPr altLang="en-GB" i="1" lang="en-GB" smtClean="0"/>
              <a:t>to</a:t>
            </a:r>
            <a:r>
              <a:rPr altLang="en-GB" lang="en-GB" smtClean="0"/>
              <a:t> the team and </a:t>
            </a:r>
            <a:r>
              <a:rPr altLang="en-GB" i="1" lang="en-GB" smtClean="0"/>
              <a:t>for</a:t>
            </a:r>
            <a:r>
              <a:rPr altLang="en-GB" lang="en-GB" smtClean="0"/>
              <a:t> the team.</a:t>
            </a:r>
          </a:p>
          <a:p>
            <a:pPr eaLnBrk="1" hangingPunct="1"/>
            <a:r>
              <a:rPr/>
              <a:t>Team leader role is ongoing and crucial in bringing individuals together and balancing their skills and qualities so that they perform as a whole.</a:t>
            </a:r>
          </a:p>
          <a:p>
            <a:r>
              <a:rPr altLang="en-GB" lang="en-GB" smtClean="0"/>
              <a:t>“good leadership enables a group of individuals to pull together as a team, to share their skills for the benefits of the setting and to meet legal requirements’</a:t>
            </a:r>
            <a:r>
              <a:rPr sz="1400"/>
              <a:t>(Harpley &amp; Roberts, 2006: (in Jones and Pound, 2008:25)</a:t>
            </a:r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/>
              <a:t>References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sz="1800"/>
              <a:t>Argyle M,(1966) Social Interaction. Tavistock Press</a:t>
            </a:r>
            <a:endParaRPr lang="en-US"/>
          </a:p>
          <a:p>
            <a:r>
              <a:rPr sz="1800"/>
              <a:t>Betts, P.W (1993) Supervisory Management (6th Ed), London: Pittman</a:t>
            </a:r>
          </a:p>
          <a:p>
            <a:r>
              <a:rPr sz="1800"/>
              <a:t>Collins (1978) Collins Concise English Dictionary. London: Collins</a:t>
            </a:r>
          </a:p>
          <a:p>
            <a:r>
              <a:rPr sz="1800"/>
              <a:t>Doherty, T.L. &amp; Horne, T, (2002) Managing Public Services: </a:t>
            </a:r>
          </a:p>
          <a:p>
            <a:r>
              <a:rPr sz="1800"/>
              <a:t>Implementing Changes – A Thoughtful Approach. London: Routledge</a:t>
            </a:r>
          </a:p>
          <a:p>
            <a:r>
              <a:rPr sz="1800"/>
              <a:t>Heron , (1989) The Facilitator’s Handbook. Kogan Page</a:t>
            </a:r>
          </a:p>
          <a:p>
            <a:r>
              <a:rPr sz="1800"/>
              <a:t>Jelphs, K &amp; Dickinson, H (2008) Working in Teams. Bristol: Policy Press</a:t>
            </a:r>
          </a:p>
          <a:p>
            <a:r>
              <a:rPr sz="1800"/>
              <a:t>Jones, C. &amp; Pound, L. (2008) Leadership and Management in the Early </a:t>
            </a:r>
          </a:p>
          <a:p>
            <a:r>
              <a:rPr sz="1800"/>
              <a:t>Years: From Principles to Practice. Maidenhead: Open University Press</a:t>
            </a:r>
          </a:p>
          <a:p>
            <a:r>
              <a:rPr/>
              <a:t/>
            </a:r>
          </a:p>
          <a:p>
            <a:r>
              <a:rPr/>
              <a:t/>
            </a:r>
          </a:p>
        </p:txBody>
      </p:sp>
    </p:spTree>
  </p:cSld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 smtClean="0"/>
              <a:t>References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altLang="en-GB" dirty="0" err="1" lang="en-GB" smtClean="0" sz="1800"/>
              <a:t>McKibbin</a:t>
            </a:r>
            <a:r>
              <a:rPr altLang="en-GB" dirty="0" lang="en-GB" smtClean="0" sz="1800"/>
              <a:t>, J, &amp; Walton, A. with Mason, L, (2008) </a:t>
            </a:r>
            <a:r>
              <a:rPr altLang="en-GB" dirty="0" lang="en-GB" smtClean="0" sz="1800" u="sng"/>
              <a:t>Leadership and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altLang="en-GB" dirty="0" lang="en-GB" smtClean="0" sz="1800" u="sng"/>
              <a:t>Management in Health &amp; Social Care for NVQ/SVQ Level 4.</a:t>
            </a:r>
            <a:r>
              <a:rPr altLang="en-GB" dirty="0" lang="en-GB" smtClean="0" sz="1800"/>
              <a:t> Harlow: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altLang="en-GB" dirty="0" lang="en-GB" smtClean="0" sz="1800"/>
              <a:t>Heinemann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altLang="en-GB" dirty="0" lang="en-GB" smtClean="0" sz="1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altLang="en-GB" dirty="0" lang="en-GB" smtClean="0" sz="1800"/>
              <a:t>Morrison, K. (1998) </a:t>
            </a:r>
            <a:r>
              <a:rPr altLang="en-GB" dirty="0" lang="en-GB" smtClean="0" sz="1800" u="sng"/>
              <a:t>Management Theories in Education</a:t>
            </a:r>
            <a:r>
              <a:rPr altLang="en-GB" dirty="0" i="1" lang="en-GB" smtClean="0" sz="1800"/>
              <a:t>.</a:t>
            </a:r>
            <a:r>
              <a:rPr altLang="en-GB" dirty="0" lang="en-GB" smtClean="0" sz="1800"/>
              <a:t> London: Sage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/>
              <a:t>Payne, M. (2000) </a:t>
            </a:r>
            <a:r>
              <a:rPr dirty="0" lang="en-US" smtClean="0" sz="1800" u="sng"/>
              <a:t>Teamwork in Multidisciplinary Care. </a:t>
            </a:r>
            <a:r>
              <a:rPr dirty="0" lang="en-US" smtClean="0" sz="1800"/>
              <a:t>Basingstoke: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/>
              <a:t>Palgrave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dirty="0" lang="en-US" smtClean="0" sz="1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/>
              <a:t>Pearson, P. and Spencer, J. (1997) </a:t>
            </a:r>
            <a:r>
              <a:rPr dirty="0" lang="en-US" smtClean="0" sz="1800" u="sng"/>
              <a:t>Promoting Teamwork in Primary Care: A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 u="sng"/>
              <a:t>Research Based Approach.</a:t>
            </a:r>
            <a:r>
              <a:rPr dirty="0" lang="en-US" smtClean="0" sz="1800"/>
              <a:t> London: Arnold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dirty="0" lang="en-US" smtClean="0" sz="1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err="1" lang="en-US" smtClean="0" sz="1800"/>
              <a:t>Tilmouth</a:t>
            </a:r>
            <a:r>
              <a:rPr dirty="0" lang="en-US" smtClean="0" sz="1800"/>
              <a:t>, T., Davies-Ward, E. and Williams, B. (2011) </a:t>
            </a:r>
            <a:r>
              <a:rPr dirty="0" lang="en-US" smtClean="0" sz="1800" u="sng"/>
              <a:t>Foundation Degree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 u="sng"/>
              <a:t>in Health and Social Care. </a:t>
            </a:r>
            <a:r>
              <a:rPr dirty="0" lang="en-US" smtClean="0" sz="1800"/>
              <a:t>London: </a:t>
            </a:r>
            <a:r>
              <a:rPr dirty="0" err="1" lang="en-US" smtClean="0" sz="1800"/>
              <a:t>Hodder</a:t>
            </a:r>
            <a:r>
              <a:rPr dirty="0" lang="en-US" smtClean="0" sz="1800"/>
              <a:t> Education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dirty="0" lang="en-US" smtClean="0" sz="1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err="1" lang="en-US" smtClean="0" sz="1800"/>
              <a:t>Wheelan</a:t>
            </a:r>
            <a:r>
              <a:rPr dirty="0" lang="en-US" smtClean="0" sz="1800"/>
              <a:t>, S.A. (2005) </a:t>
            </a:r>
            <a:r>
              <a:rPr dirty="0" lang="en-US" smtClean="0" sz="1800" u="sng"/>
              <a:t>Creating Effective Teams: A Guide for Members and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dirty="0" lang="en-US" smtClean="0" sz="1800" u="sng"/>
              <a:t>Leaders.</a:t>
            </a:r>
            <a:r>
              <a:rPr dirty="0" lang="en-US" smtClean="0" sz="1800"/>
              <a:t> London: Blackwell</a:t>
            </a:r>
            <a:endParaRPr altLang="en-GB" dirty="0" lang="en-GB" smtClean="0" sz="1800"/>
          </a:p>
          <a:p>
            <a:pPr eaLnBrk="1" hangingPunct="1">
              <a:lnSpc>
                <a:spcPct val="90000"/>
              </a:lnSpc>
              <a:buFontTx/>
              <a:buNone/>
            </a:pPr>
            <a:endParaRPr altLang="en-GB" dirty="0" lang="en-GB" smtClean="0" sz="1800"/>
          </a:p>
          <a:p>
            <a:endParaRPr altLang="en-GB" dirty="0" lang="en-GB" smtClean="0" sz="1800"/>
          </a:p>
        </p:txBody>
      </p:sp>
    </p:spTree>
  </p:cSld>
  <p:clrMapOvr>
    <a:masterClrMapping/>
  </p:clrMapOvr>
  <p:timing>
    <p:tnLst>
      <p:par>
        <p:cTn dur="indefinite" id="1" nodeType="tmRoot" restart="never"/>
      </p:par>
    </p:tnLst>
  </p:timing>
</p:sld>
</file>

<file path=ppt/theme/_rels/theme3.xml.rels><?xml version="1.0" encoding="UTF-8" standalone="yes"?><Relationships xmlns="http://schemas.openxmlformats.org/package/2006/relationships"><Relationship Id="rId1" Target="../media/image1.jpeg" Type="http://schemas.openxmlformats.org/officeDocument/2006/relationships/image"/></Relationships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Flow">
  <a:themeElements>
    <a:clrScheme name="Civic">
      <a:dk1>
        <a:sysClr lastClr="000000" val="windowText"/>
      </a:dk1>
      <a:lt1>
        <a:sysClr lastClr="FFFFFF" val="window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b="-30000" l="50000" r="50000" t="1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b="-30000" l="50000" r="50000" t="130000"/>
          </a:path>
        </a:gradFill>
      </a:fillStyleLst>
      <a:lnStyleLst>
        <a:ln algn="ctr" cap="flat" cmpd="sng" w="9525">
          <a:solidFill>
            <a:schemeClr val="phClr">
              <a:shade val="50000"/>
              <a:satMod val="103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algn="ctr" blurRad="57150" dir="5400000" dist="38100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algn="ctr" blurRad="57150" dir="5400000" dist="38100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algn="ctr" blurRad="57150" dir="5400000" dist="38100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fov="0" prst="orthographicFront">
              <a:rot lat="0" lon="0" rev="0"/>
            </a:camera>
            <a:lightRig dir="tl" rig="glow">
              <a:rot lat="0" lon="0" rev="900000"/>
            </a:lightRig>
          </a:scene3d>
          <a:sp3d prstMaterial="powder">
            <a:bevelT h="38100" w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b="100000" l="10000" r="10000" t="11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algn="tl" flip="none" sx="65000" sy="65000" tx="0" ty="0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Words>1657</Words>
  <Paragraphs>241</Paragraphs>
  <Slides>33</Slides>
  <Notes>15</Notes>
  <TotalTime>317</TotalTime>
  <HiddenSlides>2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34">
      <vt:lpstr>Flow</vt:lpstr>
      <vt:lpstr>Defining Teams</vt:lpstr>
      <vt:lpstr>Team working</vt:lpstr>
      <vt:lpstr>Objectives</vt:lpstr>
      <vt:lpstr>What is a group?</vt:lpstr>
      <vt:lpstr>Group criteria</vt:lpstr>
      <vt:lpstr>Group dynamics</vt:lpstr>
      <vt:lpstr>Group development</vt:lpstr>
      <vt:lpstr>Defining a Team</vt:lpstr>
      <vt:lpstr>What is a team?</vt:lpstr>
      <vt:lpstr>What is a team?</vt:lpstr>
      <vt:lpstr>Teams and Teamwork</vt:lpstr>
      <vt:lpstr>What is a Team?</vt:lpstr>
      <vt:lpstr>What is a Team?</vt:lpstr>
      <vt:lpstr>Differences Between Teams and Groups</vt:lpstr>
      <vt:lpstr>Group Formation</vt:lpstr>
      <vt:lpstr>Schein’s Definition</vt:lpstr>
      <vt:lpstr>Group Formation and Development</vt:lpstr>
      <vt:lpstr>Defining a Team</vt:lpstr>
      <vt:lpstr>What is a team?</vt:lpstr>
      <vt:lpstr>Why do teams matter?</vt:lpstr>
      <vt:lpstr>Why do teams matter?</vt:lpstr>
      <vt:lpstr>Why do teams matter?</vt:lpstr>
      <vt:lpstr>Defining Teamwork</vt:lpstr>
      <vt:lpstr>Teamwork</vt:lpstr>
      <vt:lpstr>Teamwork</vt:lpstr>
      <vt:lpstr>Developing Team Spirit</vt:lpstr>
      <vt:lpstr>Summary</vt:lpstr>
      <vt:lpstr>Summary</vt:lpstr>
      <vt:lpstr>Summary</vt:lpstr>
      <vt:lpstr>Summary</vt:lpstr>
      <vt:lpstr>TEAM</vt:lpstr>
      <vt:lpstr>References</vt:lpstr>
      <vt:lpstr>References</vt:lpstr>
    </vt:vector>
  </TitlesOfParts>
  <LinksUpToDate>false</LinksUpToDate>
  <SharedDoc>false</SharedDoc>
  <HyperlinksChanged>false</HyperlinksChanged>
  <Application>Microsoft Office PowerPoint</Application>
  <AppVersion>12.0000</AppVersion>
  <PresentationFormat>On-screen Show (4:3)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2006-07-22T12:45:49Z</dcterms:created>
  <dc:creator>JMH</dc:creator>
  <cp:lastModifiedBy>Karen</cp:lastModifiedBy>
  <dcterms:modified xsi:type="dcterms:W3CDTF">2016-01-28T07:23:52Z</dcterms:modified>
  <cp:revision>46</cp:revision>
  <dc:title>Slide 1</dc:title>
</cp:coreProperties>
</file>