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81" r:id="rId6"/>
    <p:sldId id="293" r:id="rId7"/>
    <p:sldId id="272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4" r:id="rId16"/>
    <p:sldId id="277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30" y="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A401A-15FF-431A-B23A-67E3E3C860F1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640009-F439-4916-801E-BA2064851C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38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640009-F439-4916-801E-BA2064851CB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698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28/09/2019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28/09/2019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844824"/>
            <a:ext cx="7992888" cy="352839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PROFESSIONAL RELATIONSHIPS</a:t>
            </a:r>
            <a:br>
              <a:rPr lang="en-GB" sz="36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6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ECHC5004</a:t>
            </a:r>
            <a:r>
              <a:rPr lang="en-US" sz="36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 </a:t>
            </a:r>
            <a:br>
              <a:rPr lang="en-US" sz="36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/>
            </a:r>
            <a:br>
              <a:rPr lang="en-GB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</a:br>
            <a:r>
              <a:rPr lang="en-GB" sz="36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Lead – Ruth Groff</a:t>
            </a:r>
            <a:endParaRPr lang="en-GB" sz="3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058" y="476672"/>
            <a:ext cx="4533900" cy="113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Schedule for Today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Welcome Back</a:t>
            </a: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Introductions – </a:t>
            </a:r>
            <a:r>
              <a:rPr lang="en-GB" i="1" dirty="0" smtClean="0">
                <a:solidFill>
                  <a:schemeClr val="accent1">
                    <a:lumMod val="50000"/>
                  </a:schemeClr>
                </a:solidFill>
              </a:rPr>
              <a:t>What do you know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?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Introduction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to Professional Relationships, module aims, learning outcomes and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assessment</a:t>
            </a: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Scheme of Work - Overview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Working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Safely and ethically</a:t>
            </a:r>
          </a:p>
          <a:p>
            <a:pPr marL="0" indent="0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15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 they need to match?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8942" y="2792190"/>
            <a:ext cx="12345771" cy="391703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320ed215-6a14-440f-bb8c-6db76ca0dfdb@GBRP2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196752"/>
            <a:ext cx="9145016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339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325563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Overview</a:t>
            </a:r>
            <a:r>
              <a:rPr lang="en-GB" sz="2000" dirty="0" smtClean="0">
                <a:solidFill>
                  <a:schemeClr val="accent1">
                    <a:lumMod val="50000"/>
                  </a:schemeClr>
                </a:solidFill>
                <a:ea typeface="+mn-ea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3"/>
            <a:ext cx="8229600" cy="374441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Builds on skills, learning and knowledge developed in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Level 4.</a:t>
            </a: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Continues to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i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ntegrate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theory with professional and ethical practice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Works in alignment with clinical practice placement</a:t>
            </a:r>
          </a:p>
          <a:p>
            <a:pPr>
              <a:buFont typeface="Wingdings" panose="05000000000000000000" pitchFamily="2" charset="2"/>
              <a:buChar char="v"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2">
                  <a:lumMod val="5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45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320480"/>
          </a:xfrm>
        </p:spPr>
        <p:txBody>
          <a:bodyPr>
            <a:normAutofit fontScale="92500"/>
          </a:bodyPr>
          <a:lstStyle/>
          <a:p>
            <a:pPr lvl="0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To provide learners with an understanding of various professional relationships within organisations where therapy can take place.</a:t>
            </a:r>
          </a:p>
          <a:p>
            <a:pPr lvl="0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To provide students with an understanding of clinical supervision.</a:t>
            </a:r>
          </a:p>
          <a:p>
            <a:pPr lvl="0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To become familiar with a range of organisational structures and understand policies, procedures and agency boundaries.</a:t>
            </a:r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Module Aims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410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Module Learning Outcomes:</a:t>
            </a:r>
            <a:endParaRPr lang="en-GB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09959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400" b="1" dirty="0">
                <a:solidFill>
                  <a:schemeClr val="accent1">
                    <a:lumMod val="50000"/>
                  </a:schemeClr>
                </a:solidFill>
              </a:rPr>
              <a:t>Upon the successful completion of this module, the student should be able to demonstrate the ability to:</a:t>
            </a:r>
          </a:p>
          <a:p>
            <a:pPr lvl="0"/>
            <a:r>
              <a:rPr lang="en-US" sz="3400" dirty="0">
                <a:solidFill>
                  <a:schemeClr val="accent1">
                    <a:lumMod val="50000"/>
                  </a:schemeClr>
                </a:solidFill>
              </a:rPr>
              <a:t>Make critical use of supervision to develop understanding about clinical work and to enhance and protect wellbeing.</a:t>
            </a:r>
            <a:endParaRPr lang="en-GB" sz="3400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400" dirty="0">
                <a:solidFill>
                  <a:schemeClr val="accent1">
                    <a:lumMod val="50000"/>
                  </a:schemeClr>
                </a:solidFill>
              </a:rPr>
              <a:t>Critically assess contact with external agencies and professionals, as appropriate to the interest of the client.</a:t>
            </a:r>
            <a:endParaRPr lang="en-GB" sz="3400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400" dirty="0">
                <a:solidFill>
                  <a:schemeClr val="accent1">
                    <a:lumMod val="50000"/>
                  </a:schemeClr>
                </a:solidFill>
              </a:rPr>
              <a:t>Critically evaluate policies and procedures of placement such as, equal opportunities, disability and widening participation</a:t>
            </a:r>
            <a:endParaRPr lang="en-GB" sz="3400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en-US" sz="3400" dirty="0">
                <a:solidFill>
                  <a:schemeClr val="accent1">
                    <a:lumMod val="50000"/>
                  </a:schemeClr>
                </a:solidFill>
              </a:rPr>
              <a:t>Critically evaluate the range of psychological services and interventions available to clients.</a:t>
            </a:r>
            <a:endParaRPr lang="en-GB" sz="3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062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Module Content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fontScale="70000" lnSpcReduction="20000"/>
          </a:bodyPr>
          <a:lstStyle/>
          <a:p>
            <a:pPr marL="0" indent="0" hangingPunct="0">
              <a:buNone/>
            </a:pPr>
            <a:endParaRPr lang="en-GB" b="1" dirty="0"/>
          </a:p>
          <a:p>
            <a:pPr lvl="0" hangingPunct="0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Explores advantages and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challenges of working with different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organisations and service providers.</a:t>
            </a:r>
            <a:endParaRPr lang="en-GB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 hangingPunct="0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Considers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the wider role of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counselling practice within different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organisations.</a:t>
            </a:r>
            <a:endParaRPr lang="en-GB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 hangingPunct="0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Ethical imperative of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confidentiality,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disclosure and information sharing within interdisciplinary contexts.</a:t>
            </a:r>
            <a:endParaRPr lang="en-GB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 hangingPunct="0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Roles and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expectations of supervision within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professional practice.</a:t>
            </a:r>
            <a:endParaRPr lang="en-GB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 hangingPunct="0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Regulation of the counselling profession</a:t>
            </a:r>
          </a:p>
          <a:p>
            <a:pPr lvl="0" hangingPunct="0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Critical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assessment of the term ‘professional’ as it relates to contemporary Counselling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en-GB" b="1" dirty="0">
              <a:solidFill>
                <a:schemeClr val="accent1">
                  <a:lumMod val="50000"/>
                </a:schemeClr>
              </a:solidFill>
            </a:endParaRPr>
          </a:p>
          <a:p>
            <a:pPr lvl="0" hangingPunct="0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Assessment of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mental health provision locally and internationally</a:t>
            </a:r>
            <a:endParaRPr lang="en-GB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5101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Module Structure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8584983"/>
              </p:ext>
            </p:extLst>
          </p:nvPr>
        </p:nvGraphicFramePr>
        <p:xfrm>
          <a:off x="35496" y="1196751"/>
          <a:ext cx="9108504" cy="45274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31593">
                  <a:extLst>
                    <a:ext uri="{9D8B030D-6E8A-4147-A177-3AD203B41FA5}">
                      <a16:colId xmlns:a16="http://schemas.microsoft.com/office/drawing/2014/main" val="2668595501"/>
                    </a:ext>
                  </a:extLst>
                </a:gridCol>
                <a:gridCol w="1478371">
                  <a:extLst>
                    <a:ext uri="{9D8B030D-6E8A-4147-A177-3AD203B41FA5}">
                      <a16:colId xmlns:a16="http://schemas.microsoft.com/office/drawing/2014/main" val="1422271748"/>
                    </a:ext>
                  </a:extLst>
                </a:gridCol>
                <a:gridCol w="4598540">
                  <a:extLst>
                    <a:ext uri="{9D8B030D-6E8A-4147-A177-3AD203B41FA5}">
                      <a16:colId xmlns:a16="http://schemas.microsoft.com/office/drawing/2014/main" val="3567871615"/>
                    </a:ext>
                  </a:extLst>
                </a:gridCol>
              </a:tblGrid>
              <a:tr h="7399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Allocated</a:t>
                      </a:r>
                      <a:r>
                        <a:rPr lang="en-US" sz="24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Teaching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Hours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Percentage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23119391"/>
                  </a:ext>
                </a:extLst>
              </a:tr>
              <a:tr h="1122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Scheduled learning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40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20%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8398910"/>
                  </a:ext>
                </a:extLst>
              </a:tr>
              <a:tr h="1122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Independent learning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160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80%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78132036"/>
                  </a:ext>
                </a:extLst>
              </a:tr>
              <a:tr h="1122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Placement learning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48096355"/>
                  </a:ext>
                </a:extLst>
              </a:tr>
              <a:tr h="3577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TOTAL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200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100%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56682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6006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Module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Assessment – Waiting </a:t>
            </a:r>
            <a:r>
              <a:rPr lang="en-GB" dirty="0" smtClean="0">
                <a:solidFill>
                  <a:srgbClr val="FF0000"/>
                </a:solidFill>
              </a:rPr>
              <a:t>Approval from EE </a:t>
            </a:r>
            <a:endParaRPr lang="en-GB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9970376"/>
              </p:ext>
            </p:extLst>
          </p:nvPr>
        </p:nvGraphicFramePr>
        <p:xfrm>
          <a:off x="17748" y="1556792"/>
          <a:ext cx="9108503" cy="441110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01388">
                  <a:extLst>
                    <a:ext uri="{9D8B030D-6E8A-4147-A177-3AD203B41FA5}">
                      <a16:colId xmlns:a16="http://schemas.microsoft.com/office/drawing/2014/main" val="3635683113"/>
                    </a:ext>
                  </a:extLst>
                </a:gridCol>
                <a:gridCol w="1696417">
                  <a:extLst>
                    <a:ext uri="{9D8B030D-6E8A-4147-A177-3AD203B41FA5}">
                      <a16:colId xmlns:a16="http://schemas.microsoft.com/office/drawing/2014/main" val="3601234793"/>
                    </a:ext>
                  </a:extLst>
                </a:gridCol>
                <a:gridCol w="811330">
                  <a:extLst>
                    <a:ext uri="{9D8B030D-6E8A-4147-A177-3AD203B41FA5}">
                      <a16:colId xmlns:a16="http://schemas.microsoft.com/office/drawing/2014/main" val="3857112997"/>
                    </a:ext>
                  </a:extLst>
                </a:gridCol>
                <a:gridCol w="1032602">
                  <a:extLst>
                    <a:ext uri="{9D8B030D-6E8A-4147-A177-3AD203B41FA5}">
                      <a16:colId xmlns:a16="http://schemas.microsoft.com/office/drawing/2014/main" val="255193735"/>
                    </a:ext>
                  </a:extLst>
                </a:gridCol>
                <a:gridCol w="4166766">
                  <a:extLst>
                    <a:ext uri="{9D8B030D-6E8A-4147-A177-3AD203B41FA5}">
                      <a16:colId xmlns:a16="http://schemas.microsoft.com/office/drawing/2014/main" val="1843769292"/>
                    </a:ext>
                  </a:extLst>
                </a:gridCol>
              </a:tblGrid>
              <a:tr h="727477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800" dirty="0">
                          <a:effectLst/>
                        </a:rPr>
                        <a:t>Module Code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800" dirty="0">
                          <a:effectLst/>
                        </a:rPr>
                        <a:t>Module Title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800" dirty="0">
                          <a:effectLst/>
                        </a:rPr>
                        <a:t>Level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800">
                          <a:effectLst/>
                        </a:rPr>
                        <a:t>Credits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800" dirty="0">
                          <a:effectLst/>
                        </a:rPr>
                        <a:t>Assessment Details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83544053"/>
                  </a:ext>
                </a:extLst>
              </a:tr>
              <a:tr h="3588141"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800" dirty="0" smtClean="0">
                          <a:effectLst/>
                        </a:rPr>
                        <a:t>ECHC5004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800" dirty="0" smtClean="0">
                          <a:effectLst/>
                        </a:rPr>
                        <a:t>Professional</a:t>
                      </a:r>
                      <a:r>
                        <a:rPr lang="en-US" sz="1800" baseline="0" dirty="0" smtClean="0">
                          <a:effectLst/>
                        </a:rPr>
                        <a:t> Relationships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800" dirty="0">
                          <a:effectLst/>
                        </a:rPr>
                        <a:t>5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 hangingPunct="0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</a:tabLst>
                      </a:pPr>
                      <a:r>
                        <a:rPr lang="en-US" sz="1800" dirty="0">
                          <a:effectLst/>
                        </a:rPr>
                        <a:t>2</a:t>
                      </a:r>
                      <a:r>
                        <a:rPr lang="en-US" sz="1800" dirty="0" smtClean="0">
                          <a:effectLst/>
                        </a:rPr>
                        <a:t>0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Assessment Component 1: 50%</a:t>
                      </a:r>
                      <a:endParaRPr lang="en-GB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Coursework assignment: Essay (2500 words)</a:t>
                      </a:r>
                      <a:endParaRPr lang="en-GB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en-GB" sz="18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Critically discuss the implications of confidentiality agreements when working within a professional clinical team, where there is an expectation and a need to share information.</a:t>
                      </a:r>
                      <a:endParaRPr lang="en-GB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/>
                      <a:r>
                        <a:rPr lang="en-GB" sz="18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Assessment Component 2: 50%</a:t>
                      </a:r>
                      <a:endParaRPr lang="en-GB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Practical: Presentation (20 minutes)</a:t>
                      </a:r>
                      <a:endParaRPr lang="en-GB" sz="18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18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Critically evaluate one Counselling organization’</a:t>
                      </a:r>
                      <a:endParaRPr lang="en-GB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809489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7303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Reading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Bond, T. 2015. </a:t>
            </a:r>
            <a:r>
              <a:rPr lang="en-GB" i="1" dirty="0">
                <a:solidFill>
                  <a:schemeClr val="accent1">
                    <a:lumMod val="50000"/>
                  </a:schemeClr>
                </a:solidFill>
              </a:rPr>
              <a:t>Standards and Ethics for Counselling in Action.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4</a:t>
            </a:r>
            <a:r>
              <a:rPr lang="en-GB" baseline="30000" dirty="0">
                <a:solidFill>
                  <a:schemeClr val="accent1">
                    <a:lumMod val="50000"/>
                  </a:schemeClr>
                </a:solidFill>
              </a:rPr>
              <a:t>th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ed. London: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Sage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Mitchels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, B. and Bond, T. 2010. </a:t>
            </a:r>
            <a:r>
              <a:rPr lang="en-GB" i="1" dirty="0">
                <a:solidFill>
                  <a:schemeClr val="accent1">
                    <a:lumMod val="50000"/>
                  </a:schemeClr>
                </a:solidFill>
              </a:rPr>
              <a:t>Essential Law for Counsellors and Psychotherapists. 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London: </a:t>
            </a: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Sage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Jenkins, P. 2017. </a:t>
            </a:r>
            <a:r>
              <a:rPr lang="en-GB" i="1" dirty="0">
                <a:solidFill>
                  <a:schemeClr val="accent1">
                    <a:lumMod val="50000"/>
                  </a:schemeClr>
                </a:solidFill>
              </a:rPr>
              <a:t>Professional Practice in Counselling and Psychotherapy: Ethics and the Law. London: Sage</a:t>
            </a: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901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2425429"/>
              </p:ext>
            </p:extLst>
          </p:nvPr>
        </p:nvGraphicFramePr>
        <p:xfrm>
          <a:off x="75715" y="2"/>
          <a:ext cx="9068285" cy="68133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68740">
                  <a:extLst>
                    <a:ext uri="{9D8B030D-6E8A-4147-A177-3AD203B41FA5}">
                      <a16:colId xmlns:a16="http://schemas.microsoft.com/office/drawing/2014/main" val="3948828657"/>
                    </a:ext>
                  </a:extLst>
                </a:gridCol>
                <a:gridCol w="7099545">
                  <a:extLst>
                    <a:ext uri="{9D8B030D-6E8A-4147-A177-3AD203B41FA5}">
                      <a16:colId xmlns:a16="http://schemas.microsoft.com/office/drawing/2014/main" val="2948011542"/>
                    </a:ext>
                  </a:extLst>
                </a:gridCol>
              </a:tblGrid>
              <a:tr h="7499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Document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Description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extLst>
                  <a:ext uri="{0D108BD9-81ED-4DB2-BD59-A6C34878D82A}">
                    <a16:rowId xmlns:a16="http://schemas.microsoft.com/office/drawing/2014/main" val="1790123172"/>
                  </a:ext>
                </a:extLst>
              </a:tr>
              <a:tr h="499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PD1(a)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Supervisor Report form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extLst>
                  <a:ext uri="{0D108BD9-81ED-4DB2-BD59-A6C34878D82A}">
                    <a16:rowId xmlns:a16="http://schemas.microsoft.com/office/drawing/2014/main" val="244399481"/>
                  </a:ext>
                </a:extLst>
              </a:tr>
              <a:tr h="499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PD2</a:t>
                      </a:r>
                      <a:endParaRPr lang="en-GB" sz="14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Counselling Supervision Log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extLst>
                  <a:ext uri="{0D108BD9-81ED-4DB2-BD59-A6C34878D82A}">
                    <a16:rowId xmlns:a16="http://schemas.microsoft.com/office/drawing/2014/main" val="929702509"/>
                  </a:ext>
                </a:extLst>
              </a:tr>
              <a:tr h="499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PD3</a:t>
                      </a:r>
                      <a:endParaRPr lang="en-GB" sz="14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Counselling Therapy Log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extLst>
                  <a:ext uri="{0D108BD9-81ED-4DB2-BD59-A6C34878D82A}">
                    <a16:rowId xmlns:a16="http://schemas.microsoft.com/office/drawing/2014/main" val="2989795777"/>
                  </a:ext>
                </a:extLst>
              </a:tr>
              <a:tr h="499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PD4</a:t>
                      </a:r>
                      <a:endParaRPr lang="en-GB" sz="14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Counselling Practice Log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extLst>
                  <a:ext uri="{0D108BD9-81ED-4DB2-BD59-A6C34878D82A}">
                    <a16:rowId xmlns:a16="http://schemas.microsoft.com/office/drawing/2014/main" val="3594876473"/>
                  </a:ext>
                </a:extLst>
              </a:tr>
              <a:tr h="7499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PD6 </a:t>
                      </a:r>
                      <a:endParaRPr lang="en-GB" sz="14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Placement Documentation Pack - Placement Provider and Student Placement Agreement form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extLst>
                  <a:ext uri="{0D108BD9-81ED-4DB2-BD59-A6C34878D82A}">
                    <a16:rowId xmlns:a16="http://schemas.microsoft.com/office/drawing/2014/main" val="3317347006"/>
                  </a:ext>
                </a:extLst>
              </a:tr>
              <a:tr h="499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PD7</a:t>
                      </a:r>
                      <a:endParaRPr lang="en-GB" sz="14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Readiness to Practice form signed off by your tutors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extLst>
                  <a:ext uri="{0D108BD9-81ED-4DB2-BD59-A6C34878D82A}">
                    <a16:rowId xmlns:a16="http://schemas.microsoft.com/office/drawing/2014/main" val="2062899331"/>
                  </a:ext>
                </a:extLst>
              </a:tr>
              <a:tr h="11478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DBS</a:t>
                      </a:r>
                      <a:endParaRPr lang="en-GB" sz="14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Enhanced DBS form for Vulnerable Adults and Children. (Please be aware that you must sign up for the update service within 2 weeks of receipt as otherwise your status will only be valid for 1 year and you will have to reapply and pay the following year)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extLst>
                  <a:ext uri="{0D108BD9-81ED-4DB2-BD59-A6C34878D82A}">
                    <a16:rowId xmlns:a16="http://schemas.microsoft.com/office/drawing/2014/main" val="3299061471"/>
                  </a:ext>
                </a:extLst>
              </a:tr>
              <a:tr h="9159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Membership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Certificate</a:t>
                      </a:r>
                      <a:endParaRPr lang="en-GB" sz="14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Evidence of membership (student) of professional association e.g. BACP; N.C.S;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extLst>
                  <a:ext uri="{0D108BD9-81ED-4DB2-BD59-A6C34878D82A}">
                    <a16:rowId xmlns:a16="http://schemas.microsoft.com/office/drawing/2014/main" val="2965913445"/>
                  </a:ext>
                </a:extLst>
              </a:tr>
              <a:tr h="7499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Copy of Insurance</a:t>
                      </a:r>
                      <a:endParaRPr lang="en-GB" sz="140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Evidence that your counselling practice hours are covered by Professional Liability Insurance either by your agency or yourself.</a:t>
                      </a:r>
                      <a:endParaRPr lang="en-GB" sz="1400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20" marR="45120" marT="0" marB="0"/>
                </a:tc>
                <a:extLst>
                  <a:ext uri="{0D108BD9-81ED-4DB2-BD59-A6C34878D82A}">
                    <a16:rowId xmlns:a16="http://schemas.microsoft.com/office/drawing/2014/main" val="18930709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658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Week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Review of BACP Ethical Framework &amp; Data Protection Act 2018</a:t>
            </a:r>
            <a:endParaRPr lang="en-GB" dirty="0"/>
          </a:p>
          <a:p>
            <a:r>
              <a:rPr lang="en-GB" dirty="0"/>
              <a:t>Exploring the BACP Ethics Hub</a:t>
            </a:r>
          </a:p>
          <a:p>
            <a:r>
              <a:rPr lang="en-GB" dirty="0"/>
              <a:t>Why </a:t>
            </a:r>
            <a:r>
              <a:rPr lang="en-GB" dirty="0" smtClean="0"/>
              <a:t>do we </a:t>
            </a:r>
            <a:r>
              <a:rPr lang="en-GB" dirty="0"/>
              <a:t>need to consider ethics? </a:t>
            </a:r>
            <a:endParaRPr lang="en-GB" dirty="0" smtClean="0"/>
          </a:p>
          <a:p>
            <a:r>
              <a:rPr lang="en-GB" dirty="0" smtClean="0"/>
              <a:t>Or </a:t>
            </a:r>
            <a:r>
              <a:rPr lang="en-GB" dirty="0"/>
              <a:t>be guided by an ethical framework?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7712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74638"/>
            <a:ext cx="8928992" cy="545861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60851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2800" b="1" dirty="0" smtClean="0"/>
              <a:t>Take deep breaths on every occasion.</a:t>
            </a:r>
          </a:p>
          <a:p>
            <a:pPr marL="0" indent="0" algn="ctr">
              <a:buNone/>
            </a:pPr>
            <a:r>
              <a:rPr lang="en-GB" sz="2800" b="1" dirty="0" smtClean="0"/>
              <a:t>When you wake up, take a deep breath, and let out all of the stale night air.</a:t>
            </a:r>
          </a:p>
          <a:p>
            <a:pPr marL="0" indent="0" algn="ctr">
              <a:buNone/>
            </a:pPr>
            <a:r>
              <a:rPr lang="en-GB" sz="2800" b="1" dirty="0" smtClean="0"/>
              <a:t>When you are anxious, take a deep cleansing breath.</a:t>
            </a:r>
          </a:p>
          <a:p>
            <a:pPr marL="0" indent="0" algn="ctr">
              <a:buNone/>
            </a:pPr>
            <a:r>
              <a:rPr lang="en-GB" sz="2800" b="1" dirty="0" smtClean="0"/>
              <a:t>When you are happy, breathe in</a:t>
            </a:r>
          </a:p>
          <a:p>
            <a:pPr marL="0" indent="0" algn="ctr">
              <a:buNone/>
            </a:pPr>
            <a:r>
              <a:rPr lang="en-GB" sz="2800" b="1" dirty="0" smtClean="0"/>
              <a:t> all the joy you feel.</a:t>
            </a:r>
          </a:p>
          <a:p>
            <a:pPr marL="0" indent="0" algn="ctr">
              <a:buNone/>
            </a:pPr>
            <a:r>
              <a:rPr lang="en-GB" sz="2800" b="1" dirty="0" smtClean="0"/>
              <a:t>You will forget sometimes, to breathe deeply. </a:t>
            </a:r>
          </a:p>
          <a:p>
            <a:pPr marL="0" indent="0" algn="ctr">
              <a:buNone/>
            </a:pPr>
            <a:r>
              <a:rPr lang="en-GB" sz="2800" b="1" dirty="0" smtClean="0"/>
              <a:t>Don’t kick yourself.</a:t>
            </a:r>
          </a:p>
          <a:p>
            <a:pPr marL="0" indent="0" algn="ctr">
              <a:buNone/>
            </a:pPr>
            <a:r>
              <a:rPr lang="en-GB" sz="2800" b="1" dirty="0" smtClean="0"/>
              <a:t>Just take a deep breath.</a:t>
            </a:r>
          </a:p>
          <a:p>
            <a:pPr marL="0" indent="0" algn="ctr">
              <a:buNone/>
            </a:pPr>
            <a:r>
              <a:rPr lang="en-GB" sz="2800" b="1" dirty="0" smtClean="0"/>
              <a:t>“Ah well,” say to yourself, “</a:t>
            </a:r>
          </a:p>
          <a:p>
            <a:pPr marL="0" indent="0" algn="ctr">
              <a:buNone/>
            </a:pPr>
            <a:r>
              <a:rPr lang="en-GB" sz="2800" b="1" dirty="0" smtClean="0"/>
              <a:t>“How good that I remembered.” </a:t>
            </a:r>
          </a:p>
          <a:p>
            <a:pPr marL="0" indent="0" algn="r">
              <a:buNone/>
            </a:pPr>
            <a:r>
              <a:rPr lang="en-GB" sz="2400" b="1" dirty="0" smtClean="0"/>
              <a:t>~Christine </a:t>
            </a:r>
            <a:r>
              <a:rPr lang="en-GB" sz="2400" b="1" dirty="0" err="1" smtClean="0"/>
              <a:t>Wiebe</a:t>
            </a:r>
            <a:r>
              <a:rPr lang="en-GB" sz="2400" dirty="0" smtClean="0"/>
              <a:t>~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9342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8039966a2f44929d0bef3cb2e66d0ad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0a3236c5ed4f32c16b2580252137c093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8201FB3-9FE8-43FF-91C2-36F66CFA5A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798</TotalTime>
  <Words>554</Words>
  <Application>Microsoft Office PowerPoint</Application>
  <PresentationFormat>On-screen Show (4:3)</PresentationFormat>
  <Paragraphs>130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Myriad Pro</vt:lpstr>
      <vt:lpstr>Times New Roman</vt:lpstr>
      <vt:lpstr>Wingdings</vt:lpstr>
      <vt:lpstr>20140311PresentationUWTSDTemplate</vt:lpstr>
      <vt:lpstr>PROFESSIONAL RELATIONSHIPS ECHC5004   Module Lead – Ruth Groff</vt:lpstr>
      <vt:lpstr>Schedule for Today</vt:lpstr>
      <vt:lpstr>Do they need to match? </vt:lpstr>
      <vt:lpstr>Overview </vt:lpstr>
      <vt:lpstr>Module Aims</vt:lpstr>
      <vt:lpstr>Module Learning Outcomes:</vt:lpstr>
      <vt:lpstr>Module Content</vt:lpstr>
      <vt:lpstr>Module Structure</vt:lpstr>
      <vt:lpstr>Module Assessment – Waiting Approval from EE </vt:lpstr>
      <vt:lpstr>Reading</vt:lpstr>
      <vt:lpstr>PowerPoint Presentation</vt:lpstr>
      <vt:lpstr>Next Week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Ruth Groff</cp:lastModifiedBy>
  <cp:revision>51</cp:revision>
  <dcterms:created xsi:type="dcterms:W3CDTF">2015-04-14T15:21:28Z</dcterms:created>
  <dcterms:modified xsi:type="dcterms:W3CDTF">2019-09-28T13:52:32Z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