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688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627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785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0425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55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363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372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65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971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612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51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62710-8C65-4D91-8B35-55B492B9DBD4}" type="datetimeFigureOut">
              <a:rPr lang="en-GB" smtClean="0"/>
              <a:t>28/10/2015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67FAE8-3BC1-4312-9856-E9244E601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9025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Simple Digital Communications System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John Rees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1539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Simple </a:t>
            </a:r>
            <a:r>
              <a:rPr lang="en-GB" dirty="0" err="1" smtClean="0"/>
              <a:t>Comms</a:t>
            </a:r>
            <a:r>
              <a:rPr lang="en-GB" dirty="0" smtClean="0"/>
              <a:t> System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13747" y="3428999"/>
            <a:ext cx="1237973" cy="646331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Input Transducer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67744" y="3429000"/>
            <a:ext cx="1296144" cy="646331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en-GB" dirty="0"/>
              <a:t>Transmitter</a:t>
            </a:r>
          </a:p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923928" y="3428998"/>
            <a:ext cx="1008112" cy="646331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en-GB" dirty="0"/>
              <a:t>Channel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56197" y="3428997"/>
            <a:ext cx="1043995" cy="646331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en-GB" dirty="0"/>
              <a:t>Receiver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660232" y="3428996"/>
            <a:ext cx="1296144" cy="646331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</a:lstStyle>
          <a:p>
            <a:r>
              <a:rPr lang="en-GB" dirty="0"/>
              <a:t>Output Transducer</a:t>
            </a:r>
          </a:p>
        </p:txBody>
      </p:sp>
      <p:cxnSp>
        <p:nvCxnSpPr>
          <p:cNvPr id="11" name="Straight Arrow Connector 10"/>
          <p:cNvCxnSpPr>
            <a:endCxn id="5" idx="1"/>
          </p:cNvCxnSpPr>
          <p:nvPr/>
        </p:nvCxnSpPr>
        <p:spPr>
          <a:xfrm>
            <a:off x="395536" y="3752165"/>
            <a:ext cx="418211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5" idx="3"/>
          </p:cNvCxnSpPr>
          <p:nvPr/>
        </p:nvCxnSpPr>
        <p:spPr>
          <a:xfrm>
            <a:off x="2051720" y="3752165"/>
            <a:ext cx="216024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7" idx="1"/>
          </p:cNvCxnSpPr>
          <p:nvPr/>
        </p:nvCxnSpPr>
        <p:spPr>
          <a:xfrm>
            <a:off x="3563888" y="3752161"/>
            <a:ext cx="360040" cy="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8" idx="1"/>
          </p:cNvCxnSpPr>
          <p:nvPr/>
        </p:nvCxnSpPr>
        <p:spPr>
          <a:xfrm flipV="1">
            <a:off x="4932040" y="3752163"/>
            <a:ext cx="324157" cy="910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9" idx="1"/>
          </p:cNvCxnSpPr>
          <p:nvPr/>
        </p:nvCxnSpPr>
        <p:spPr>
          <a:xfrm>
            <a:off x="6300191" y="3752161"/>
            <a:ext cx="360041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7923911" y="3752161"/>
            <a:ext cx="418211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0" y="3382829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Input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133016" y="3284984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Output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375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Digital Communications System?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Input transducer</a:t>
            </a:r>
          </a:p>
          <a:p>
            <a:pPr lvl="1"/>
            <a:r>
              <a:rPr lang="en-GB" i="1" dirty="0" smtClean="0">
                <a:solidFill>
                  <a:srgbClr val="FF0000"/>
                </a:solidFill>
              </a:rPr>
              <a:t>Conditions the input</a:t>
            </a:r>
          </a:p>
          <a:p>
            <a:pPr lvl="1"/>
            <a:r>
              <a:rPr lang="en-GB" dirty="0" smtClean="0"/>
              <a:t>Sample the input</a:t>
            </a:r>
          </a:p>
          <a:p>
            <a:pPr lvl="1"/>
            <a:r>
              <a:rPr lang="en-GB" dirty="0" smtClean="0"/>
              <a:t>Convert it into a binary number</a:t>
            </a:r>
          </a:p>
          <a:p>
            <a:pPr lvl="1"/>
            <a:r>
              <a:rPr lang="en-GB" i="1" dirty="0" smtClean="0">
                <a:solidFill>
                  <a:schemeClr val="tx2"/>
                </a:solidFill>
              </a:rPr>
              <a:t>Conditions the input</a:t>
            </a:r>
          </a:p>
          <a:p>
            <a:pPr lvl="1"/>
            <a:r>
              <a:rPr lang="en-GB" dirty="0" smtClean="0"/>
              <a:t>Line code the binary number</a:t>
            </a:r>
          </a:p>
          <a:p>
            <a:r>
              <a:rPr lang="en-GB" dirty="0" smtClean="0"/>
              <a:t>Transmitter</a:t>
            </a:r>
          </a:p>
          <a:p>
            <a:pPr lvl="1"/>
            <a:r>
              <a:rPr lang="en-GB" dirty="0" smtClean="0"/>
              <a:t>Key the binary number</a:t>
            </a:r>
          </a:p>
          <a:p>
            <a:pPr lvl="1"/>
            <a:r>
              <a:rPr lang="en-GB" dirty="0" smtClean="0"/>
              <a:t>Modulate the binary number</a:t>
            </a:r>
          </a:p>
          <a:p>
            <a:pPr lvl="1"/>
            <a:r>
              <a:rPr lang="en-GB" dirty="0" smtClean="0"/>
              <a:t>Amplify the signal</a:t>
            </a:r>
          </a:p>
          <a:p>
            <a:pPr lvl="1"/>
            <a:r>
              <a:rPr lang="en-GB" dirty="0" smtClean="0"/>
              <a:t>Send it to the air interface (or transmission channel)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558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Digital </a:t>
            </a:r>
            <a:r>
              <a:rPr lang="en-GB" dirty="0" err="1" smtClean="0"/>
              <a:t>Comms</a:t>
            </a:r>
            <a:r>
              <a:rPr lang="en-GB" dirty="0" smtClean="0"/>
              <a:t> System?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Channel</a:t>
            </a:r>
          </a:p>
          <a:p>
            <a:pPr lvl="1"/>
            <a:r>
              <a:rPr lang="en-GB" dirty="0" smtClean="0"/>
              <a:t>Attenuates the signal</a:t>
            </a:r>
          </a:p>
          <a:p>
            <a:pPr lvl="1"/>
            <a:r>
              <a:rPr lang="en-GB" dirty="0" smtClean="0"/>
              <a:t>Distorts the signal</a:t>
            </a:r>
          </a:p>
          <a:p>
            <a:pPr lvl="1"/>
            <a:r>
              <a:rPr lang="en-GB" dirty="0" smtClean="0"/>
              <a:t>Reflects and diffracts the signal</a:t>
            </a:r>
          </a:p>
          <a:p>
            <a:r>
              <a:rPr lang="en-GB" dirty="0" smtClean="0"/>
              <a:t>Receiver</a:t>
            </a:r>
          </a:p>
          <a:p>
            <a:pPr lvl="1"/>
            <a:r>
              <a:rPr lang="en-GB" i="1" dirty="0" smtClean="0">
                <a:solidFill>
                  <a:srgbClr val="FF0000"/>
                </a:solidFill>
              </a:rPr>
              <a:t>Conditions the signal</a:t>
            </a:r>
          </a:p>
          <a:p>
            <a:pPr lvl="1"/>
            <a:r>
              <a:rPr lang="en-GB" dirty="0" smtClean="0"/>
              <a:t>Samples the signal</a:t>
            </a:r>
          </a:p>
          <a:p>
            <a:pPr lvl="1"/>
            <a:r>
              <a:rPr lang="en-GB" i="1" dirty="0" smtClean="0">
                <a:solidFill>
                  <a:schemeClr val="tx2"/>
                </a:solidFill>
              </a:rPr>
              <a:t>Conditions the signal</a:t>
            </a:r>
          </a:p>
          <a:p>
            <a:pPr lvl="1"/>
            <a:r>
              <a:rPr lang="en-GB" dirty="0" smtClean="0"/>
              <a:t>Demodulates the signal</a:t>
            </a:r>
          </a:p>
          <a:p>
            <a:pPr lvl="1"/>
            <a:r>
              <a:rPr lang="en-GB" i="1" dirty="0" smtClean="0">
                <a:solidFill>
                  <a:schemeClr val="tx2"/>
                </a:solidFill>
              </a:rPr>
              <a:t>Conditions the signal</a:t>
            </a:r>
          </a:p>
          <a:p>
            <a:pPr lvl="1"/>
            <a:r>
              <a:rPr lang="en-GB" dirty="0" smtClean="0"/>
              <a:t>Passes the binary number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9097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Digital </a:t>
            </a:r>
            <a:r>
              <a:rPr lang="en-GB" dirty="0" err="1" smtClean="0"/>
              <a:t>Comms</a:t>
            </a:r>
            <a:r>
              <a:rPr lang="en-GB" dirty="0" smtClean="0"/>
              <a:t> System?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/>
          <a:lstStyle/>
          <a:p>
            <a:r>
              <a:rPr lang="en-GB" dirty="0" smtClean="0"/>
              <a:t>Output transducer</a:t>
            </a:r>
          </a:p>
          <a:p>
            <a:pPr lvl="1"/>
            <a:r>
              <a:rPr lang="en-GB" dirty="0" smtClean="0"/>
              <a:t>Converts the output back to a signal (if appropriate)</a:t>
            </a:r>
          </a:p>
          <a:p>
            <a:pPr lvl="1"/>
            <a:r>
              <a:rPr lang="en-GB" dirty="0" smtClean="0"/>
              <a:t>Conditions the output</a:t>
            </a:r>
          </a:p>
          <a:p>
            <a:pPr lvl="1"/>
            <a:r>
              <a:rPr lang="en-GB" dirty="0" smtClean="0"/>
              <a:t>Amplifies the output (if appropriate)</a:t>
            </a:r>
          </a:p>
        </p:txBody>
      </p:sp>
    </p:spTree>
    <p:extLst>
      <p:ext uri="{BB962C8B-B14F-4D97-AF65-F5344CB8AC3E}">
        <p14:creationId xmlns:p14="http://schemas.microsoft.com/office/powerpoint/2010/main" val="4039080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So, More Digital?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64904"/>
            <a:ext cx="7845474" cy="905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754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More Digital?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We can move our analogue approach entirely into numbers</a:t>
            </a:r>
          </a:p>
          <a:p>
            <a:r>
              <a:rPr lang="en-GB" dirty="0" smtClean="0"/>
              <a:t>Sample the input signal at an appropriate rate</a:t>
            </a:r>
          </a:p>
          <a:p>
            <a:r>
              <a:rPr lang="en-GB" dirty="0" smtClean="0"/>
              <a:t>Use the numbers?  E.g.</a:t>
            </a:r>
          </a:p>
          <a:p>
            <a:pPr lvl="1"/>
            <a:r>
              <a:rPr lang="en-GB" dirty="0" smtClean="0"/>
              <a:t>A low pass filter is an average of samples</a:t>
            </a:r>
          </a:p>
          <a:p>
            <a:pPr lvl="1"/>
            <a:r>
              <a:rPr lang="en-GB" dirty="0" smtClean="0"/>
              <a:t>A high pass filter is the difference of samples</a:t>
            </a:r>
          </a:p>
          <a:p>
            <a:r>
              <a:rPr lang="en-GB" dirty="0" smtClean="0"/>
              <a:t>Send the sample as a number</a:t>
            </a:r>
          </a:p>
          <a:p>
            <a:r>
              <a:rPr lang="en-GB" dirty="0" smtClean="0"/>
              <a:t>Receive the number</a:t>
            </a:r>
          </a:p>
          <a:p>
            <a:r>
              <a:rPr lang="en-GB" dirty="0"/>
              <a:t>D</a:t>
            </a:r>
            <a:r>
              <a:rPr lang="en-GB" dirty="0" smtClean="0"/>
              <a:t>igital to analogue conversion (back to analogue)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042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We Have to Sample?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en-GB" dirty="0" smtClean="0"/>
              <a:t>Think audio, .wav files, etc.</a:t>
            </a:r>
          </a:p>
          <a:p>
            <a:pPr lvl="1"/>
            <a:r>
              <a:rPr lang="en-GB" dirty="0" smtClean="0"/>
              <a:t>Often sampled at 44,100 samples per second, 8bit or 16 bit samples</a:t>
            </a:r>
          </a:p>
          <a:p>
            <a:pPr lvl="1"/>
            <a:r>
              <a:rPr lang="en-GB" dirty="0" smtClean="0"/>
              <a:t>(There is a lot of information in an audio signal)</a:t>
            </a:r>
          </a:p>
          <a:p>
            <a:r>
              <a:rPr lang="en-GB" dirty="0" smtClean="0"/>
              <a:t>Television/video (actually camera!)</a:t>
            </a:r>
          </a:p>
          <a:p>
            <a:pPr lvl="1"/>
            <a:r>
              <a:rPr lang="en-GB" dirty="0" smtClean="0"/>
              <a:t>Each pixel is individually a sample (three samples if colour RGB)</a:t>
            </a:r>
          </a:p>
          <a:p>
            <a:pPr lvl="1"/>
            <a:r>
              <a:rPr lang="en-GB" dirty="0" smtClean="0"/>
              <a:t>Updated whole screen 25x per second (whole picture capture – all pixels sampled – 25/sec)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862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About Problems?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Sampling too slow</a:t>
            </a:r>
          </a:p>
          <a:p>
            <a:pPr lvl="1"/>
            <a:r>
              <a:rPr lang="en-GB" dirty="0" smtClean="0"/>
              <a:t>Aliasing</a:t>
            </a:r>
          </a:p>
          <a:p>
            <a:r>
              <a:rPr lang="en-GB" dirty="0" smtClean="0"/>
              <a:t>Sampling synchronised to a harmonic of the signal?</a:t>
            </a:r>
          </a:p>
          <a:p>
            <a:r>
              <a:rPr lang="en-GB" dirty="0" smtClean="0"/>
              <a:t>Sampling too fast?</a:t>
            </a:r>
          </a:p>
          <a:p>
            <a:r>
              <a:rPr lang="en-GB" dirty="0" smtClean="0"/>
              <a:t>Noise?</a:t>
            </a:r>
          </a:p>
          <a:p>
            <a:pPr lvl="1"/>
            <a:r>
              <a:rPr lang="en-GB" dirty="0" smtClean="0"/>
              <a:t>On the input signal</a:t>
            </a:r>
          </a:p>
          <a:p>
            <a:pPr lvl="1"/>
            <a:r>
              <a:rPr lang="en-GB" dirty="0" smtClean="0"/>
              <a:t>Quantisation noise</a:t>
            </a:r>
          </a:p>
        </p:txBody>
      </p:sp>
    </p:spTree>
    <p:extLst>
      <p:ext uri="{BB962C8B-B14F-4D97-AF65-F5344CB8AC3E}">
        <p14:creationId xmlns:p14="http://schemas.microsoft.com/office/powerpoint/2010/main" val="3570936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Simple Digital Filter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Uses two concepts</a:t>
            </a:r>
          </a:p>
          <a:p>
            <a:pPr lvl="1"/>
            <a:r>
              <a:rPr lang="en-GB" dirty="0" smtClean="0"/>
              <a:t>Windows </a:t>
            </a:r>
          </a:p>
          <a:p>
            <a:pPr lvl="2"/>
            <a:r>
              <a:rPr lang="en-GB" dirty="0" smtClean="0"/>
              <a:t>The sequence of samples over which it will apply</a:t>
            </a:r>
          </a:p>
          <a:p>
            <a:pPr lvl="1"/>
            <a:r>
              <a:rPr lang="en-GB" dirty="0" smtClean="0"/>
              <a:t>Summing weighted delayed samples</a:t>
            </a:r>
          </a:p>
          <a:p>
            <a:pPr lvl="2"/>
            <a:r>
              <a:rPr lang="en-GB" dirty="0" smtClean="0"/>
              <a:t>Adding together the samples in the window with weights applied to each</a:t>
            </a:r>
          </a:p>
          <a:p>
            <a:pPr lvl="2"/>
            <a:r>
              <a:rPr lang="en-GB" dirty="0" smtClean="0"/>
              <a:t>The output is the resulting sum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1361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Simple Digital Filter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Low pass filter</a:t>
            </a:r>
          </a:p>
          <a:p>
            <a:pPr lvl="1"/>
            <a:r>
              <a:rPr lang="en-GB" dirty="0" smtClean="0"/>
              <a:t>Window size 6</a:t>
            </a:r>
          </a:p>
          <a:p>
            <a:pPr lvl="1"/>
            <a:r>
              <a:rPr lang="en-GB" dirty="0" smtClean="0"/>
              <a:t>Equal weights</a:t>
            </a:r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984200" y="4099930"/>
            <a:ext cx="540060" cy="491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24260" y="3861048"/>
            <a:ext cx="79208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x(n)</a:t>
            </a:r>
            <a:endParaRPr lang="en-GB" dirty="0"/>
          </a:p>
        </p:txBody>
      </p:sp>
      <p:sp>
        <p:nvSpPr>
          <p:cNvPr id="6" name="Right Arrow 5"/>
          <p:cNvSpPr/>
          <p:nvPr/>
        </p:nvSpPr>
        <p:spPr>
          <a:xfrm>
            <a:off x="2316348" y="4077072"/>
            <a:ext cx="2880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604380" y="3861048"/>
            <a:ext cx="79208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x(n-1)</a:t>
            </a:r>
            <a:endParaRPr lang="en-GB" dirty="0"/>
          </a:p>
        </p:txBody>
      </p:sp>
      <p:sp>
        <p:nvSpPr>
          <p:cNvPr id="8" name="Right Arrow 7"/>
          <p:cNvSpPr/>
          <p:nvPr/>
        </p:nvSpPr>
        <p:spPr>
          <a:xfrm>
            <a:off x="3411035" y="4077072"/>
            <a:ext cx="2880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99067" y="3861048"/>
            <a:ext cx="79208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x(n-2)</a:t>
            </a:r>
            <a:endParaRPr lang="en-GB" dirty="0"/>
          </a:p>
        </p:txBody>
      </p:sp>
      <p:sp>
        <p:nvSpPr>
          <p:cNvPr id="10" name="Right Arrow 9"/>
          <p:cNvSpPr/>
          <p:nvPr/>
        </p:nvSpPr>
        <p:spPr>
          <a:xfrm>
            <a:off x="4476588" y="4077072"/>
            <a:ext cx="2880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764620" y="3861048"/>
            <a:ext cx="79208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x(n-3)</a:t>
            </a:r>
            <a:endParaRPr lang="en-GB" dirty="0"/>
          </a:p>
        </p:txBody>
      </p:sp>
      <p:sp>
        <p:nvSpPr>
          <p:cNvPr id="12" name="Right Arrow 11"/>
          <p:cNvSpPr/>
          <p:nvPr/>
        </p:nvSpPr>
        <p:spPr>
          <a:xfrm>
            <a:off x="5580112" y="4077072"/>
            <a:ext cx="2880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868144" y="3861048"/>
            <a:ext cx="79208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x(n-4)</a:t>
            </a:r>
            <a:endParaRPr lang="en-GB" dirty="0"/>
          </a:p>
        </p:txBody>
      </p:sp>
      <p:sp>
        <p:nvSpPr>
          <p:cNvPr id="14" name="Right Arrow 13"/>
          <p:cNvSpPr/>
          <p:nvPr/>
        </p:nvSpPr>
        <p:spPr>
          <a:xfrm>
            <a:off x="6671449" y="4077072"/>
            <a:ext cx="288032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59481" y="3861048"/>
            <a:ext cx="79208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x(n-5)</a:t>
            </a:r>
            <a:endParaRPr lang="en-GB" dirty="0"/>
          </a:p>
        </p:txBody>
      </p:sp>
      <p:sp>
        <p:nvSpPr>
          <p:cNvPr id="16" name="Right Arrow 15"/>
          <p:cNvSpPr/>
          <p:nvPr/>
        </p:nvSpPr>
        <p:spPr>
          <a:xfrm>
            <a:off x="7751569" y="4073642"/>
            <a:ext cx="540060" cy="491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611560" y="3789040"/>
            <a:ext cx="2840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2056333" y="5031804"/>
            <a:ext cx="561662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∑</a:t>
            </a:r>
            <a:endParaRPr lang="en-GB" dirty="0"/>
          </a:p>
        </p:txBody>
      </p:sp>
      <p:sp>
        <p:nvSpPr>
          <p:cNvPr id="19" name="Right Arrow 18"/>
          <p:cNvSpPr/>
          <p:nvPr/>
        </p:nvSpPr>
        <p:spPr>
          <a:xfrm rot="5400000">
            <a:off x="1933990" y="4702284"/>
            <a:ext cx="57606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5400000">
            <a:off x="2938675" y="4702285"/>
            <a:ext cx="57606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20"/>
          <p:cNvSpPr/>
          <p:nvPr/>
        </p:nvSpPr>
        <p:spPr>
          <a:xfrm rot="5400000">
            <a:off x="4018795" y="4720912"/>
            <a:ext cx="57606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Arrow 21"/>
          <p:cNvSpPr/>
          <p:nvPr/>
        </p:nvSpPr>
        <p:spPr>
          <a:xfrm rot="5400000">
            <a:off x="5098915" y="4720912"/>
            <a:ext cx="57606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2"/>
          <p:cNvSpPr/>
          <p:nvPr/>
        </p:nvSpPr>
        <p:spPr>
          <a:xfrm rot="5400000">
            <a:off x="6179035" y="4714747"/>
            <a:ext cx="57606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Arrow 23"/>
          <p:cNvSpPr/>
          <p:nvPr/>
        </p:nvSpPr>
        <p:spPr>
          <a:xfrm rot="5400000">
            <a:off x="7259155" y="4719051"/>
            <a:ext cx="576065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702135" y="4571254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1/6</a:t>
            </a:r>
            <a:endParaRPr lang="en-GB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5984257" y="4583037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1/6</a:t>
            </a:r>
            <a:endParaRPr lang="en-GB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4864645" y="4583717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1/6</a:t>
            </a:r>
            <a:endParaRPr lang="en-GB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3818389" y="4583717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1/6</a:t>
            </a:r>
            <a:endParaRPr lang="en-GB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2699792" y="4583717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1/6</a:t>
            </a:r>
            <a:endParaRPr lang="en-GB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6968465" y="4583036"/>
            <a:ext cx="4363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/>
              <a:t>1/6</a:t>
            </a:r>
            <a:endParaRPr lang="en-GB" sz="1400" dirty="0"/>
          </a:p>
        </p:txBody>
      </p:sp>
      <p:sp>
        <p:nvSpPr>
          <p:cNvPr id="31" name="Right Arrow 30"/>
          <p:cNvSpPr/>
          <p:nvPr/>
        </p:nvSpPr>
        <p:spPr>
          <a:xfrm>
            <a:off x="7672957" y="5259257"/>
            <a:ext cx="540060" cy="491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7896651" y="4567647"/>
            <a:ext cx="9005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Filtered</a:t>
            </a:r>
          </a:p>
          <a:p>
            <a:r>
              <a:rPr lang="en-GB" dirty="0" smtClean="0"/>
              <a:t>Output</a:t>
            </a:r>
            <a:endParaRPr lang="en-GB" dirty="0"/>
          </a:p>
        </p:txBody>
      </p:sp>
      <p:sp>
        <p:nvSpPr>
          <p:cNvPr id="33" name="TextBox 32"/>
          <p:cNvSpPr txBox="1"/>
          <p:nvPr/>
        </p:nvSpPr>
        <p:spPr>
          <a:xfrm>
            <a:off x="7896651" y="3336724"/>
            <a:ext cx="11331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Unfiltered</a:t>
            </a:r>
          </a:p>
          <a:p>
            <a:r>
              <a:rPr lang="en-GB" dirty="0" smtClean="0"/>
              <a:t>Output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704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input sample sequence is 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{10, 20, 26, 30, 33, 35, 35, 35, 35, 35, …..}</a:t>
            </a:r>
          </a:p>
          <a:p>
            <a:r>
              <a:rPr lang="en-GB" dirty="0" smtClean="0"/>
              <a:t>Filtered output is</a:t>
            </a:r>
          </a:p>
          <a:p>
            <a:pPr lvl="1"/>
            <a:r>
              <a:rPr lang="en-GB" dirty="0" smtClean="0"/>
              <a:t>Delayed by six sample periods, then: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{26, 30, 32, 33, 34, 35, ….}</a:t>
            </a:r>
            <a:endParaRPr lang="en-GB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1259632" y="4437112"/>
            <a:ext cx="504056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54745" y="4833850"/>
            <a:ext cx="25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(10+20+26+30+33+35)/6</a:t>
            </a:r>
            <a:endParaRPr lang="en-GB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3563888" y="4365104"/>
            <a:ext cx="288032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987824" y="4835849"/>
            <a:ext cx="25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(30+33+35+35+35+35)/6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940152" y="4833850"/>
            <a:ext cx="2513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(35+35+35+35+35+35)/6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4932040" y="4364033"/>
            <a:ext cx="1584176" cy="471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71280" y="5517232"/>
            <a:ext cx="64732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/>
              <a:t>Called a moving average filter, or a </a:t>
            </a:r>
          </a:p>
          <a:p>
            <a:r>
              <a:rPr lang="en-GB" sz="3200" dirty="0" smtClean="0"/>
              <a:t>	rolling mean filter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95517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Cont.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Length of filter defines degree of smoothing</a:t>
            </a:r>
          </a:p>
          <a:p>
            <a:pPr lvl="1"/>
            <a:r>
              <a:rPr lang="en-GB" dirty="0" smtClean="0"/>
              <a:t>Shorter window, less filtering effect</a:t>
            </a:r>
          </a:p>
          <a:p>
            <a:r>
              <a:rPr lang="en-GB" dirty="0" smtClean="0"/>
              <a:t>Uses only delayed samples of our signal</a:t>
            </a:r>
          </a:p>
          <a:p>
            <a:pPr lvl="1"/>
            <a:r>
              <a:rPr lang="en-GB" dirty="0" smtClean="0"/>
              <a:t>Digital numbers, simply stored in memory</a:t>
            </a:r>
          </a:p>
          <a:p>
            <a:r>
              <a:rPr lang="en-GB" dirty="0" smtClean="0"/>
              <a:t>Uses only trivial mathematics</a:t>
            </a:r>
          </a:p>
          <a:p>
            <a:pPr lvl="1"/>
            <a:r>
              <a:rPr lang="en-GB" dirty="0" smtClean="0"/>
              <a:t>Necessarily quick in processing</a:t>
            </a:r>
          </a:p>
          <a:p>
            <a:r>
              <a:rPr lang="en-GB" dirty="0" smtClean="0"/>
              <a:t>But delayed output (by the window size)</a:t>
            </a:r>
          </a:p>
          <a:p>
            <a:pPr lvl="1"/>
            <a:r>
              <a:rPr lang="en-GB" dirty="0" smtClean="0"/>
              <a:t>Affects all windowed filters</a:t>
            </a:r>
          </a:p>
          <a:p>
            <a:r>
              <a:rPr lang="en-GB" dirty="0" smtClean="0"/>
              <a:t>Linear filter – can recover the original sequence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74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Take the Same Sequence with Noise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Input </a:t>
            </a:r>
            <a:r>
              <a:rPr lang="en-GB" dirty="0"/>
              <a:t>sample sequence is </a:t>
            </a:r>
          </a:p>
          <a:p>
            <a:pPr marL="0" indent="0">
              <a:buNone/>
            </a:pPr>
            <a:r>
              <a:rPr lang="en-GB" dirty="0"/>
              <a:t>	{10, 20, </a:t>
            </a:r>
            <a:r>
              <a:rPr lang="en-GB" dirty="0" smtClean="0">
                <a:solidFill>
                  <a:srgbClr val="FF0000"/>
                </a:solidFill>
              </a:rPr>
              <a:t>50</a:t>
            </a:r>
            <a:r>
              <a:rPr lang="en-GB" dirty="0" smtClean="0"/>
              <a:t>, </a:t>
            </a:r>
            <a:r>
              <a:rPr lang="en-GB" dirty="0"/>
              <a:t>30, 33, 35, 35, 35, 35, 35, …..}</a:t>
            </a:r>
          </a:p>
          <a:p>
            <a:pPr lvl="1"/>
            <a:r>
              <a:rPr lang="en-GB" dirty="0" smtClean="0">
                <a:solidFill>
                  <a:prstClr val="black"/>
                </a:solidFill>
              </a:rPr>
              <a:t>Noise picked up on sample 3 (</a:t>
            </a:r>
            <a:r>
              <a:rPr lang="en-GB" dirty="0" smtClean="0">
                <a:solidFill>
                  <a:srgbClr val="FF0000"/>
                </a:solidFill>
              </a:rPr>
              <a:t>in red</a:t>
            </a:r>
            <a:r>
              <a:rPr lang="en-GB" dirty="0" smtClean="0">
                <a:solidFill>
                  <a:prstClr val="black"/>
                </a:solidFill>
              </a:rPr>
              <a:t>)</a:t>
            </a:r>
          </a:p>
          <a:p>
            <a:pPr lvl="0"/>
            <a:r>
              <a:rPr lang="en-GB" dirty="0" smtClean="0">
                <a:solidFill>
                  <a:prstClr val="black"/>
                </a:solidFill>
              </a:rPr>
              <a:t>Filtered </a:t>
            </a:r>
            <a:r>
              <a:rPr lang="en-GB" dirty="0">
                <a:solidFill>
                  <a:prstClr val="black"/>
                </a:solidFill>
              </a:rPr>
              <a:t>output is</a:t>
            </a:r>
          </a:p>
          <a:p>
            <a:pPr lvl="1"/>
            <a:r>
              <a:rPr lang="en-GB" dirty="0">
                <a:solidFill>
                  <a:prstClr val="black"/>
                </a:solidFill>
              </a:rPr>
              <a:t>Delayed by six sample periods, then:</a:t>
            </a:r>
          </a:p>
          <a:p>
            <a:pPr marL="0" lvl="0" indent="0">
              <a:buNone/>
            </a:pPr>
            <a:r>
              <a:rPr lang="en-GB" dirty="0">
                <a:solidFill>
                  <a:prstClr val="black"/>
                </a:solidFill>
              </a:rPr>
              <a:t>	</a:t>
            </a:r>
            <a:r>
              <a:rPr lang="en-GB" dirty="0" smtClean="0">
                <a:solidFill>
                  <a:prstClr val="black"/>
                </a:solidFill>
              </a:rPr>
              <a:t>{30, 34, 36, 34, 35, </a:t>
            </a:r>
            <a:r>
              <a:rPr lang="en-GB" dirty="0">
                <a:solidFill>
                  <a:prstClr val="black"/>
                </a:solidFill>
              </a:rPr>
              <a:t>35, </a:t>
            </a:r>
            <a:r>
              <a:rPr lang="en-GB" dirty="0" smtClean="0">
                <a:solidFill>
                  <a:prstClr val="black"/>
                </a:solidFill>
              </a:rPr>
              <a:t>….}</a:t>
            </a:r>
          </a:p>
          <a:p>
            <a:r>
              <a:rPr lang="en-GB" dirty="0" smtClean="0">
                <a:solidFill>
                  <a:prstClr val="black"/>
                </a:solidFill>
              </a:rPr>
              <a:t>As expected, the averaging has spread the noise effect and reduced its peak value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0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mtClean="0"/>
              <a:t>Average Filter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4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GB" sz="4800" b="0" i="1" smtClean="0">
                              <a:latin typeface="Cambria Math"/>
                            </a:rPr>
                            <m:t>𝑦</m:t>
                          </m:r>
                        </m:e>
                        <m:sub>
                          <m:r>
                            <a:rPr lang="en-GB" sz="4800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GB" sz="4800" b="0" i="0" smtClean="0">
                          <a:latin typeface="Cambria Math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n-GB" sz="4800" i="1" smtClean="0">
                              <a:solidFill>
                                <a:prstClr val="black"/>
                              </a:solidFill>
                              <a:latin typeface="Cambria Math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GB" sz="48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𝑛</m:t>
                          </m:r>
                          <m:r>
                            <a:rPr lang="en-GB" sz="48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=0</m:t>
                          </m:r>
                        </m:sub>
                        <m:sup>
                          <m:r>
                            <a:rPr lang="en-GB" sz="48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𝑁</m:t>
                          </m:r>
                          <m:r>
                            <a:rPr lang="en-GB" sz="4800" i="1">
                              <a:solidFill>
                                <a:prstClr val="black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  <m:e>
                          <m:f>
                            <m:fPr>
                              <m:ctrlPr>
                                <a:rPr lang="en-GB" sz="4800" i="1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GB" sz="4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GB" sz="4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GB" sz="4800" i="1">
                                      <a:solidFill>
                                        <a:prstClr val="black"/>
                                      </a:solidFill>
                                      <a:latin typeface="Cambria Math"/>
                                    </a:rPr>
                                    <m:t>𝑛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GB" sz="4800" b="0" i="1" smtClean="0">
                                  <a:solidFill>
                                    <a:prstClr val="black"/>
                                  </a:solidFill>
                                  <a:latin typeface="Cambria Math"/>
                                </a:rPr>
                                <m:t>𝑁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GB" sz="4800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16397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494</Words>
  <Application>Microsoft Office PowerPoint</Application>
  <PresentationFormat>On-screen Show (4:3)</PresentationFormat>
  <Paragraphs>124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Simple Digital Communications System</vt:lpstr>
      <vt:lpstr>Simple Comms System</vt:lpstr>
      <vt:lpstr>Digital Communications System?</vt:lpstr>
      <vt:lpstr>Digital Comms System?</vt:lpstr>
      <vt:lpstr>Digital Comms System?</vt:lpstr>
      <vt:lpstr>So, More Digital?</vt:lpstr>
      <vt:lpstr>More Digital?</vt:lpstr>
      <vt:lpstr>So We Have to Sample?</vt:lpstr>
      <vt:lpstr>What About Problems?</vt:lpstr>
      <vt:lpstr>Simple Digital Filter</vt:lpstr>
      <vt:lpstr>Example Simple Digital Filter</vt:lpstr>
      <vt:lpstr>Example Cont.</vt:lpstr>
      <vt:lpstr>Example Cont.</vt:lpstr>
      <vt:lpstr>Take the Same Sequence with Noise</vt:lpstr>
      <vt:lpstr>Average Filter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Simple Digital Communications System</dc:title>
  <dc:creator>Rees, John</dc:creator>
  <cp:lastModifiedBy>Rees, John</cp:lastModifiedBy>
  <cp:revision>14</cp:revision>
  <dcterms:created xsi:type="dcterms:W3CDTF">2015-10-26T14:10:10Z</dcterms:created>
  <dcterms:modified xsi:type="dcterms:W3CDTF">2015-10-28T13:59:34Z</dcterms:modified>
</cp:coreProperties>
</file>