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1" r:id="rId6"/>
    <p:sldId id="262" r:id="rId7"/>
    <p:sldId id="265" r:id="rId8"/>
    <p:sldId id="266" r:id="rId9"/>
    <p:sldId id="267" r:id="rId10"/>
    <p:sldId id="263" r:id="rId11"/>
    <p:sldId id="264" r:id="rId12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A0000"/>
    <a:srgbClr val="B4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3" d="100"/>
          <a:sy n="83" d="100"/>
        </p:scale>
        <p:origin x="2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834792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en/knowledge/factsheets/organisational-development-design-factsheet/" TargetMode="External"/><Relationship Id="rId7" Type="http://schemas.openxmlformats.org/officeDocument/2006/relationships/hyperlink" Target="https://www.tescoplc.com/media/zgvhd0dn/tescos_ar24.pdf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tudysmarter.co.uk/explanations/business-studies/business-case-studies/tesco-organisational-structure/" TargetMode="External"/><Relationship Id="rId5" Type="http://schemas.openxmlformats.org/officeDocument/2006/relationships/hyperlink" Target="https://www.ingentis.com/en/knowledge/matrixorganization/" TargetMode="External"/><Relationship Id="rId4" Type="http://schemas.openxmlformats.org/officeDocument/2006/relationships/hyperlink" Target="https://www.aihr.com/hr-glossary/functional-organizational-structu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99001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1"/>
          <p:cNvSpPr/>
          <p:nvPr/>
        </p:nvSpPr>
        <p:spPr>
          <a:xfrm>
            <a:off x="640080" y="502920"/>
            <a:ext cx="8229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99001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UWTSD</a:t>
            </a:r>
            <a:endParaRPr lang="en-US" sz="1100" dirty="0"/>
          </a:p>
        </p:txBody>
      </p:sp>
      <p:sp>
        <p:nvSpPr>
          <p:cNvPr id="5" name="Text 3"/>
          <p:cNvSpPr/>
          <p:nvPr/>
        </p:nvSpPr>
        <p:spPr>
          <a:xfrm>
            <a:off x="822960" y="1828800"/>
            <a:ext cx="105156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3D5D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LCBB4009 — Understanding Organisational Structure and Culture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822960" y="2377440"/>
            <a:ext cx="105156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8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Designing Organisational Structure:</a:t>
            </a:r>
            <a:endParaRPr lang="en-US" sz="4000" dirty="0"/>
          </a:p>
          <a:p>
            <a:pPr marL="0" indent="0">
              <a:lnSpc>
                <a:spcPct val="108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Case Study of Tesco PLC</a:t>
            </a:r>
            <a:endParaRPr lang="en-US" sz="4000" dirty="0"/>
          </a:p>
        </p:txBody>
      </p:sp>
      <p:sp>
        <p:nvSpPr>
          <p:cNvPr id="7" name="Shape 5"/>
          <p:cNvSpPr/>
          <p:nvPr/>
        </p:nvSpPr>
        <p:spPr>
          <a:xfrm>
            <a:off x="822960" y="4343400"/>
            <a:ext cx="2743200" cy="18288"/>
          </a:xfrm>
          <a:prstGeom prst="rect">
            <a:avLst/>
          </a:prstGeom>
          <a:solidFill>
            <a:srgbClr val="C97C86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22960" y="4617720"/>
            <a:ext cx="822960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35000"/>
              </a:lnSpc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1: Individual Presentation
Student Number: </a:t>
            </a:r>
            <a:r>
              <a:rPr lang="en-US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Islam</a:t>
            </a:r>
          </a:p>
          <a:p>
            <a:pPr marL="0" indent="0">
              <a:lnSpc>
                <a:spcPct val="13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ID:2412732
Submission date: </a:t>
            </a:r>
            <a:r>
              <a:rPr lang="en-US" sz="18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27 June 2026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99001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Organisational Structure &amp; the Organisation Chart</a:t>
            </a:r>
            <a:endParaRPr lang="en-US" sz="3400" dirty="0"/>
          </a:p>
        </p:txBody>
      </p:sp>
      <p:sp>
        <p:nvSpPr>
          <p:cNvPr id="3" name="Shape 1"/>
          <p:cNvSpPr/>
          <p:nvPr/>
        </p:nvSpPr>
        <p:spPr>
          <a:xfrm>
            <a:off x="594360" y="1496291"/>
            <a:ext cx="5486400" cy="4023360"/>
          </a:xfrm>
          <a:prstGeom prst="roundRect">
            <a:avLst>
              <a:gd name="adj" fmla="val 1818"/>
            </a:avLst>
          </a:prstGeom>
          <a:solidFill>
            <a:srgbClr val="F4E9EA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22960" y="1558175"/>
            <a:ext cx="4937760" cy="42690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99001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Organizational structure</a:t>
            </a:r>
            <a:endParaRPr lang="en-US" sz="2400" dirty="0"/>
          </a:p>
          <a:p>
            <a:r>
              <a:rPr lang="en-US" sz="2200" dirty="0">
                <a:latin typeface="Calibri" pitchFamily="34" charset="0"/>
                <a:ea typeface="Calibri" pitchFamily="34" charset="-122"/>
                <a:cs typeface="Calibri" pitchFamily="34" charset="-120"/>
              </a:rPr>
              <a:t>Formal structure of division of labor, lines of reporting, and coordination which specifies how work is to be organized and managed (Robbins and Judge, 2022).</a:t>
            </a:r>
          </a:p>
          <a:p>
            <a:endParaRPr lang="en-US" sz="2200" dirty="0"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r>
              <a:rPr lang="en-US" sz="2400" b="1" dirty="0">
                <a:solidFill>
                  <a:srgbClr val="8A0000"/>
                </a:solidFill>
              </a:rPr>
              <a:t>Organization chart</a:t>
            </a:r>
          </a:p>
          <a:p>
            <a:r>
              <a:rPr lang="en-US" sz="2400" dirty="0"/>
              <a:t>Visual representation of reporting relationships, roles, and levels of hierarchy (CIPD, 2024).</a:t>
            </a:r>
          </a:p>
          <a:p>
            <a:endParaRPr lang="en-US" sz="2200" dirty="0">
              <a:latin typeface="Calibri" pitchFamily="34" charset="0"/>
              <a:ea typeface="Calibri" pitchFamily="34" charset="-122"/>
              <a:cs typeface="Calibri" pitchFamily="34" charset="-120"/>
            </a:endParaRPr>
          </a:p>
        </p:txBody>
      </p:sp>
      <p:sp>
        <p:nvSpPr>
          <p:cNvPr id="8" name="Text 6"/>
          <p:cNvSpPr/>
          <p:nvPr/>
        </p:nvSpPr>
        <p:spPr>
          <a:xfrm>
            <a:off x="6400800" y="1828800"/>
            <a:ext cx="52120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2F3C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structural design matters</a:t>
            </a:r>
            <a:endParaRPr lang="en-US" sz="2200" dirty="0"/>
          </a:p>
        </p:txBody>
      </p:sp>
      <p:sp>
        <p:nvSpPr>
          <p:cNvPr id="15" name="Text 13"/>
          <p:cNvSpPr/>
          <p:nvPr/>
        </p:nvSpPr>
        <p:spPr>
          <a:xfrm>
            <a:off x="457200" y="6446520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i="1" dirty="0">
                <a:solidFill>
                  <a:srgbClr val="6E6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Robbins and Judge (2022); CIPD (2024).</a:t>
            </a:r>
            <a:endParaRPr lang="en-US" sz="1100" dirty="0"/>
          </a:p>
        </p:txBody>
      </p:sp>
      <p:sp>
        <p:nvSpPr>
          <p:cNvPr id="16" name="Rectangle 15"/>
          <p:cNvSpPr/>
          <p:nvPr/>
        </p:nvSpPr>
        <p:spPr>
          <a:xfrm>
            <a:off x="6309360" y="2451794"/>
            <a:ext cx="4580313" cy="24711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a typeface="Calibri" panose="020F0502020204030204" pitchFamily="34" charset="0"/>
                <a:cs typeface="Times New Roman" panose="02020603050405020304" pitchFamily="18" charset="0"/>
              </a:rPr>
              <a:t>Clarifies authority, accountability and reporting lines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a typeface="Calibri" panose="020F0502020204030204" pitchFamily="34" charset="0"/>
                <a:cs typeface="Times New Roman" panose="02020603050405020304" pitchFamily="18" charset="0"/>
              </a:rPr>
              <a:t>Shapes how efficiently information and decisions flow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2200" dirty="0">
                <a:ea typeface="Calibri" panose="020F0502020204030204" pitchFamily="34" charset="0"/>
                <a:cs typeface="Times New Roman" panose="02020603050405020304" pitchFamily="18" charset="0"/>
              </a:rPr>
              <a:t>Supports execution of strategy and coordination of tasks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99001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Approach 1: Functional Structure</a:t>
            </a:r>
            <a:endParaRPr lang="en-US" sz="3400" dirty="0"/>
          </a:p>
        </p:txBody>
      </p:sp>
      <p:sp>
        <p:nvSpPr>
          <p:cNvPr id="9" name="Shape 7"/>
          <p:cNvSpPr/>
          <p:nvPr/>
        </p:nvSpPr>
        <p:spPr>
          <a:xfrm>
            <a:off x="4549002" y="3305424"/>
            <a:ext cx="2194560" cy="594360"/>
          </a:xfrm>
          <a:prstGeom prst="roundRect">
            <a:avLst>
              <a:gd name="adj" fmla="val 9231"/>
            </a:avLst>
          </a:prstGeom>
          <a:solidFill>
            <a:srgbClr val="990011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5006318" y="3396863"/>
            <a:ext cx="1279928" cy="329876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CEO</a:t>
            </a:r>
            <a:endParaRPr lang="en-US" sz="1400" dirty="0"/>
          </a:p>
        </p:txBody>
      </p:sp>
      <p:sp>
        <p:nvSpPr>
          <p:cNvPr id="11" name="Shape 9"/>
          <p:cNvSpPr/>
          <p:nvPr/>
        </p:nvSpPr>
        <p:spPr>
          <a:xfrm>
            <a:off x="5646282" y="3895212"/>
            <a:ext cx="0" cy="36576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 flipV="1">
            <a:off x="3236978" y="4260972"/>
            <a:ext cx="4788588" cy="22858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3236976" y="4283830"/>
            <a:ext cx="1" cy="361188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2791790" y="4622853"/>
            <a:ext cx="890374" cy="594360"/>
          </a:xfrm>
          <a:prstGeom prst="roundRect">
            <a:avLst>
              <a:gd name="adj" fmla="val 9231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2582345" y="4622853"/>
            <a:ext cx="1271963" cy="59436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Finance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4385284" y="4260972"/>
            <a:ext cx="0" cy="36576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972753" y="4622853"/>
            <a:ext cx="932772" cy="594360"/>
          </a:xfrm>
          <a:prstGeom prst="roundRect">
            <a:avLst>
              <a:gd name="adj" fmla="val 9231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816442" y="4622853"/>
            <a:ext cx="1271963" cy="59436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5646282" y="4238112"/>
            <a:ext cx="0" cy="36576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244421" y="4603870"/>
            <a:ext cx="847976" cy="594360"/>
          </a:xfrm>
          <a:prstGeom prst="roundRect">
            <a:avLst>
              <a:gd name="adj" fmla="val 9231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5309238" y="4795896"/>
            <a:ext cx="731380" cy="210312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HR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6840542" y="4257093"/>
            <a:ext cx="0" cy="36576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6452789" y="4622853"/>
            <a:ext cx="889517" cy="594360"/>
          </a:xfrm>
          <a:prstGeom prst="roundRect">
            <a:avLst>
              <a:gd name="adj" fmla="val 9231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6501637" y="4786752"/>
            <a:ext cx="783520" cy="234605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Operations</a:t>
            </a:r>
            <a:endParaRPr lang="en-US" sz="1200" dirty="0"/>
          </a:p>
        </p:txBody>
      </p:sp>
      <p:sp>
        <p:nvSpPr>
          <p:cNvPr id="25" name="Shape 23"/>
          <p:cNvSpPr/>
          <p:nvPr/>
        </p:nvSpPr>
        <p:spPr>
          <a:xfrm>
            <a:off x="8025566" y="4260972"/>
            <a:ext cx="0" cy="36576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7695216" y="4605489"/>
            <a:ext cx="640692" cy="594360"/>
          </a:xfrm>
          <a:prstGeom prst="roundRect">
            <a:avLst>
              <a:gd name="adj" fmla="val 9231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7685610" y="4786750"/>
            <a:ext cx="635982" cy="228601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</a:t>
            </a:r>
            <a:endParaRPr lang="en-US" sz="1200" dirty="0"/>
          </a:p>
        </p:txBody>
      </p:sp>
      <p:sp>
        <p:nvSpPr>
          <p:cNvPr id="28" name="Text 26"/>
          <p:cNvSpPr/>
          <p:nvPr/>
        </p:nvSpPr>
        <p:spPr>
          <a:xfrm>
            <a:off x="503844" y="6231774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i="1" dirty="0">
                <a:solidFill>
                  <a:srgbClr val="6E6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AIHR (2026); Tesco PLC (2024).</a:t>
            </a:r>
            <a:endParaRPr lang="en-US" sz="1100" dirty="0"/>
          </a:p>
        </p:txBody>
      </p:sp>
      <p:sp>
        <p:nvSpPr>
          <p:cNvPr id="30" name="Rectangle 29"/>
          <p:cNvSpPr/>
          <p:nvPr/>
        </p:nvSpPr>
        <p:spPr>
          <a:xfrm>
            <a:off x="653724" y="1357067"/>
            <a:ext cx="8581715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Staff arranged in terms of specialisms – for example, finance, marketing, HR, operations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Great depth of knowledge and effectiveness in each department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Tesco’s headquarters is arranged like this below the CEO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990011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Approach 2: Divisional Structure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663440" y="3497580"/>
            <a:ext cx="2194560" cy="594360"/>
          </a:xfrm>
          <a:prstGeom prst="roundRect">
            <a:avLst>
              <a:gd name="adj" fmla="val 9231"/>
            </a:avLst>
          </a:prstGeom>
          <a:solidFill>
            <a:srgbClr val="990011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663440" y="3497580"/>
            <a:ext cx="2194560" cy="59436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Tesco PLC Board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5760720" y="4091940"/>
            <a:ext cx="0" cy="36576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2468880" y="4457700"/>
            <a:ext cx="6583680" cy="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468880" y="4457700"/>
            <a:ext cx="0" cy="36576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Shape 12"/>
          <p:cNvSpPr/>
          <p:nvPr/>
        </p:nvSpPr>
        <p:spPr>
          <a:xfrm>
            <a:off x="1645920" y="4823460"/>
            <a:ext cx="1645920" cy="731520"/>
          </a:xfrm>
          <a:prstGeom prst="roundRect">
            <a:avLst>
              <a:gd name="adj" fmla="val 7500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Text 13"/>
          <p:cNvSpPr/>
          <p:nvPr/>
        </p:nvSpPr>
        <p:spPr>
          <a:xfrm>
            <a:off x="1645920" y="4823460"/>
            <a:ext cx="1645920" cy="73152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&amp; ROI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Retail</a:t>
            </a:r>
            <a:endParaRPr lang="en-US" sz="1200" dirty="0"/>
          </a:p>
        </p:txBody>
      </p:sp>
      <p:sp>
        <p:nvSpPr>
          <p:cNvPr id="16" name="Shape 14"/>
          <p:cNvSpPr/>
          <p:nvPr/>
        </p:nvSpPr>
        <p:spPr>
          <a:xfrm>
            <a:off x="4663440" y="4457700"/>
            <a:ext cx="0" cy="36576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Shape 15"/>
          <p:cNvSpPr/>
          <p:nvPr/>
        </p:nvSpPr>
        <p:spPr>
          <a:xfrm>
            <a:off x="3840480" y="4823460"/>
            <a:ext cx="1645920" cy="731520"/>
          </a:xfrm>
          <a:prstGeom prst="roundRect">
            <a:avLst>
              <a:gd name="adj" fmla="val 7500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3840480" y="4823460"/>
            <a:ext cx="1645920" cy="73152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Central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Europe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6858000" y="4457700"/>
            <a:ext cx="0" cy="36576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035040" y="4823460"/>
            <a:ext cx="1645920" cy="731520"/>
          </a:xfrm>
          <a:prstGeom prst="roundRect">
            <a:avLst>
              <a:gd name="adj" fmla="val 7500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035040" y="4823460"/>
            <a:ext cx="1645920" cy="73152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Tesco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Bank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9052560" y="4457700"/>
            <a:ext cx="0" cy="36576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8229600" y="4823460"/>
            <a:ext cx="1645920" cy="731520"/>
          </a:xfrm>
          <a:prstGeom prst="roundRect">
            <a:avLst>
              <a:gd name="adj" fmla="val 7500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8229600" y="4823460"/>
            <a:ext cx="1645920" cy="73152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Booker</a:t>
            </a:r>
            <a:endParaRPr lang="en-US" sz="1200" dirty="0"/>
          </a:p>
          <a:p>
            <a:pPr marL="0" indent="0" algn="ctr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(Wholesale)</a:t>
            </a:r>
            <a:endParaRPr lang="en-US" sz="1200" dirty="0"/>
          </a:p>
        </p:txBody>
      </p:sp>
      <p:sp>
        <p:nvSpPr>
          <p:cNvPr id="25" name="Text 23"/>
          <p:cNvSpPr/>
          <p:nvPr/>
        </p:nvSpPr>
        <p:spPr>
          <a:xfrm>
            <a:off x="457200" y="5760720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i="1" dirty="0">
                <a:solidFill>
                  <a:srgbClr val="6E6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</a:t>
            </a:r>
            <a:r>
              <a:rPr lang="en-US" sz="1100" i="1" dirty="0" err="1">
                <a:solidFill>
                  <a:srgbClr val="6E6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StudySmarter</a:t>
            </a:r>
            <a:r>
              <a:rPr lang="en-US" sz="1100" i="1" dirty="0">
                <a:solidFill>
                  <a:srgbClr val="6E6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(2022); Tesco PLC (2024).</a:t>
            </a:r>
            <a:endParaRPr lang="en-US" sz="1100" dirty="0"/>
          </a:p>
        </p:txBody>
      </p:sp>
      <p:sp>
        <p:nvSpPr>
          <p:cNvPr id="26" name="Text 24"/>
          <p:cNvSpPr/>
          <p:nvPr/>
        </p:nvSpPr>
        <p:spPr>
          <a:xfrm>
            <a:off x="457200" y="6080760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i="1" dirty="0">
                <a:solidFill>
                  <a:srgbClr val="6E6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Figure: Tesco divisional structure by business unit (author's own construction based on Tesco PLC, 2024).</a:t>
            </a:r>
            <a:endParaRPr lang="en-US" sz="1100" dirty="0"/>
          </a:p>
        </p:txBody>
      </p:sp>
      <p:sp>
        <p:nvSpPr>
          <p:cNvPr id="27" name="Rectangle 26"/>
          <p:cNvSpPr/>
          <p:nvPr/>
        </p:nvSpPr>
        <p:spPr>
          <a:xfrm>
            <a:off x="457200" y="1166574"/>
            <a:ext cx="7863840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Division based on product, location or customer group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The divisions manage their own resources and operations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Tesco: UK/ROI, Central Europe, Tesco Bank, Booker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990011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Approach 3: Matrix Structure</a:t>
            </a:r>
            <a:endParaRPr lang="en-US" sz="3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Shape 7"/>
          <p:cNvSpPr/>
          <p:nvPr/>
        </p:nvSpPr>
        <p:spPr>
          <a:xfrm>
            <a:off x="4754880" y="2926080"/>
            <a:ext cx="2194560" cy="548640"/>
          </a:xfrm>
          <a:prstGeom prst="roundRect">
            <a:avLst>
              <a:gd name="adj" fmla="val 10000"/>
            </a:avLst>
          </a:prstGeom>
          <a:solidFill>
            <a:srgbClr val="990011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754880" y="2926080"/>
            <a:ext cx="2194560" cy="5486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Group CEO</a:t>
            </a:r>
            <a:endParaRPr lang="en-US" sz="1300" dirty="0"/>
          </a:p>
        </p:txBody>
      </p:sp>
      <p:sp>
        <p:nvSpPr>
          <p:cNvPr id="11" name="Shape 9"/>
          <p:cNvSpPr/>
          <p:nvPr/>
        </p:nvSpPr>
        <p:spPr>
          <a:xfrm>
            <a:off x="5852160" y="3474720"/>
            <a:ext cx="0" cy="27432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474720" y="3749040"/>
            <a:ext cx="4754880" cy="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Shape 11"/>
          <p:cNvSpPr/>
          <p:nvPr/>
        </p:nvSpPr>
        <p:spPr>
          <a:xfrm>
            <a:off x="2651760" y="3977640"/>
            <a:ext cx="1645920" cy="548640"/>
          </a:xfrm>
          <a:prstGeom prst="roundRect">
            <a:avLst>
              <a:gd name="adj" fmla="val 10000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2651760" y="3977640"/>
            <a:ext cx="1645920" cy="5486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Director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5029200" y="3977640"/>
            <a:ext cx="1645920" cy="548640"/>
          </a:xfrm>
          <a:prstGeom prst="roundRect">
            <a:avLst>
              <a:gd name="adj" fmla="val 10000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029200" y="3977640"/>
            <a:ext cx="1645920" cy="5486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Operations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Director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7406640" y="3977640"/>
            <a:ext cx="1645920" cy="548640"/>
          </a:xfrm>
          <a:prstGeom prst="roundRect">
            <a:avLst>
              <a:gd name="adj" fmla="val 10000"/>
            </a:avLst>
          </a:prstGeom>
          <a:solidFill>
            <a:srgbClr val="2F3C7E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Text 16"/>
          <p:cNvSpPr/>
          <p:nvPr/>
        </p:nvSpPr>
        <p:spPr>
          <a:xfrm>
            <a:off x="7406640" y="3977640"/>
            <a:ext cx="1645920" cy="54864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Director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3474720" y="3749040"/>
            <a:ext cx="0" cy="22860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852160" y="3749040"/>
            <a:ext cx="0" cy="22860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8229600" y="3749040"/>
            <a:ext cx="0" cy="22860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474720" y="4526280"/>
            <a:ext cx="0" cy="73152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Shape 23"/>
          <p:cNvSpPr/>
          <p:nvPr/>
        </p:nvSpPr>
        <p:spPr>
          <a:xfrm>
            <a:off x="5852160" y="4526280"/>
            <a:ext cx="0" cy="73152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8229600" y="4526280"/>
            <a:ext cx="0" cy="73152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7" name="Shape 25"/>
          <p:cNvSpPr/>
          <p:nvPr/>
        </p:nvSpPr>
        <p:spPr>
          <a:xfrm>
            <a:off x="3474720" y="5257800"/>
            <a:ext cx="4754880" cy="0"/>
          </a:xfrm>
          <a:prstGeom prst="line">
            <a:avLst/>
          </a:prstGeom>
          <a:noFill/>
          <a:ln w="19050">
            <a:solidFill>
              <a:srgbClr val="B9A3A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6"/>
          <p:cNvSpPr/>
          <p:nvPr/>
        </p:nvSpPr>
        <p:spPr>
          <a:xfrm>
            <a:off x="457200" y="5760720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i="1" dirty="0">
                <a:solidFill>
                  <a:srgbClr val="6E6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Ingentis (2025); Li (2019).</a:t>
            </a:r>
            <a:endParaRPr lang="en-US" sz="1100" dirty="0"/>
          </a:p>
        </p:txBody>
      </p:sp>
      <p:sp>
        <p:nvSpPr>
          <p:cNvPr id="29" name="Text 27"/>
          <p:cNvSpPr/>
          <p:nvPr/>
        </p:nvSpPr>
        <p:spPr>
          <a:xfrm>
            <a:off x="457200" y="6080760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100" i="1" dirty="0">
                <a:solidFill>
                  <a:srgbClr val="6E6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Figure: Simplified matrix reporting lines for a Tesco cross-functional project (author's own construction).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983480" y="4922520"/>
            <a:ext cx="1737360" cy="685800"/>
          </a:xfrm>
          <a:prstGeom prst="roundRect">
            <a:avLst>
              <a:gd name="adj" fmla="val 8000"/>
            </a:avLst>
          </a:prstGeom>
          <a:solidFill>
            <a:srgbClr val="C97C86"/>
          </a:solidFill>
          <a:ln/>
          <a:effectLst>
            <a:outerShdw blurRad="50800" dist="25400" dir="5400000" algn="bl" rotWithShape="0">
              <a:srgbClr val="000000">
                <a:alpha val="25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4983480" y="4922520"/>
            <a:ext cx="1737360" cy="685800"/>
          </a:xfrm>
          <a:prstGeom prst="rect">
            <a:avLst/>
          </a:prstGeom>
          <a:noFill/>
          <a:ln/>
        </p:spPr>
        <p:txBody>
          <a:bodyPr wrap="square" lIns="25400" tIns="25400" rIns="25400" bIns="2540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3A000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Sustainability</a:t>
            </a:r>
            <a:endParaRPr lang="en-US" sz="1100" dirty="0"/>
          </a:p>
          <a:p>
            <a:pPr marL="0" indent="0" algn="ctr">
              <a:buNone/>
            </a:pPr>
            <a:r>
              <a:rPr lang="en-US" sz="1100" b="1" dirty="0">
                <a:solidFill>
                  <a:srgbClr val="3A000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Team</a:t>
            </a:r>
            <a:endParaRPr lang="en-US" sz="1100" dirty="0"/>
          </a:p>
        </p:txBody>
      </p:sp>
      <p:sp>
        <p:nvSpPr>
          <p:cNvPr id="30" name="Rectangle 29"/>
          <p:cNvSpPr/>
          <p:nvPr/>
        </p:nvSpPr>
        <p:spPr>
          <a:xfrm>
            <a:off x="457200" y="1163270"/>
            <a:ext cx="1158240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Combination of Functional and Divisional Hierarchy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Employees report to both a functional manager and a project/regional manager.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/>
              <a:t>Examples where Tesco applies such an organizational structure include teams dealing with sustainability and digital transformation projects.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990011"/>
                </a:solidFill>
                <a:ea typeface="Cambria" pitchFamily="34" charset="-122"/>
                <a:cs typeface="Cambria" pitchFamily="34" charset="-120"/>
              </a:rPr>
              <a:t>Comparative Evaluation for Tesco</a:t>
            </a:r>
            <a:endParaRPr lang="en-US" sz="3400" dirty="0"/>
          </a:p>
        </p:txBody>
      </p:sp>
      <p:sp>
        <p:nvSpPr>
          <p:cNvPr id="4" name="Text 1"/>
          <p:cNvSpPr/>
          <p:nvPr/>
        </p:nvSpPr>
        <p:spPr>
          <a:xfrm>
            <a:off x="548640" y="5349240"/>
            <a:ext cx="110642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>
              <a:lnSpc>
                <a:spcPct val="115000"/>
              </a:lnSpc>
            </a:pPr>
            <a:r>
              <a:rPr lang="en-US" sz="2000" i="1" dirty="0">
                <a:solidFill>
                  <a:srgbClr val="2F3C7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general, the organizational structure of Tesco is an example of all three: it has a functional head office, geographic or product divisions, and also matrix projects (Tesco PLC, 2024; research-methodology.net, 2016).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640" y="1354970"/>
            <a:ext cx="11064240" cy="361239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8A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5153" y="551934"/>
            <a:ext cx="9190080" cy="61555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400" b="1" dirty="0">
                <a:solidFill>
                  <a:schemeClr val="bg1"/>
                </a:solidFill>
              </a:rPr>
              <a:t>Why Tesco Uses a Hybrid Organizational Structure</a:t>
            </a:r>
          </a:p>
        </p:txBody>
      </p:sp>
      <p:sp>
        <p:nvSpPr>
          <p:cNvPr id="3" name="Rectangle 2"/>
          <p:cNvSpPr/>
          <p:nvPr/>
        </p:nvSpPr>
        <p:spPr>
          <a:xfrm>
            <a:off x="853440" y="1337945"/>
            <a:ext cx="6096000" cy="48320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200" b="1" dirty="0">
                <a:solidFill>
                  <a:schemeClr val="bg1"/>
                </a:solidFill>
              </a:rPr>
              <a:t>Hybrid Organization Structure in Tesco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Tesco doesn’t have any one organization structure.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A blend of Functional, Divisional, and Matrix organization structures is used.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The Functional structure organizes the specialized departments.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Divisional structure helps to organize various business units and regions.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Matrix teams help with the digital transformation, sustainability, and innovation projects.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This helps Tesco adapt to customer requirements quickly without compromising efficiency.</a:t>
            </a:r>
          </a:p>
        </p:txBody>
      </p:sp>
      <p:sp>
        <p:nvSpPr>
          <p:cNvPr id="4" name="Rectangle 3"/>
          <p:cNvSpPr/>
          <p:nvPr/>
        </p:nvSpPr>
        <p:spPr>
          <a:xfrm>
            <a:off x="7437120" y="1340684"/>
            <a:ext cx="343408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Why it works?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✓ Good communication</a:t>
            </a:r>
          </a:p>
          <a:p>
            <a:r>
              <a:rPr lang="en-US" dirty="0">
                <a:solidFill>
                  <a:schemeClr val="bg1"/>
                </a:solidFill>
              </a:rPr>
              <a:t>✓ Faster decisions</a:t>
            </a:r>
          </a:p>
          <a:p>
            <a:r>
              <a:rPr lang="en-US" dirty="0">
                <a:solidFill>
                  <a:schemeClr val="bg1"/>
                </a:solidFill>
              </a:rPr>
              <a:t>✓ Flexibility</a:t>
            </a:r>
          </a:p>
          <a:p>
            <a:r>
              <a:rPr lang="en-US" dirty="0">
                <a:solidFill>
                  <a:schemeClr val="bg1"/>
                </a:solidFill>
              </a:rPr>
              <a:t>✓ Innovation</a:t>
            </a:r>
          </a:p>
        </p:txBody>
      </p:sp>
      <p:sp>
        <p:nvSpPr>
          <p:cNvPr id="5" name="Text 26"/>
          <p:cNvSpPr/>
          <p:nvPr/>
        </p:nvSpPr>
        <p:spPr>
          <a:xfrm>
            <a:off x="457200" y="6340495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i="1" dirty="0">
                <a:solidFill>
                  <a:srgbClr val="6E6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</a:rPr>
              <a:t>(Tesco PLC, 2024; CIPD, 2024)</a:t>
            </a:r>
          </a:p>
        </p:txBody>
      </p:sp>
    </p:spTree>
    <p:extLst>
      <p:ext uri="{BB962C8B-B14F-4D97-AF65-F5344CB8AC3E}">
        <p14:creationId xmlns:p14="http://schemas.microsoft.com/office/powerpoint/2010/main" val="3239853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24560" y="1288763"/>
            <a:ext cx="10109200" cy="486287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200" dirty="0"/>
              <a:t>An effective organization structure enables Tesco to attain: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Effective decision making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High levels of efficiency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Good customer service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Good communication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Quick responses to change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Control of operations</a:t>
            </a:r>
          </a:p>
          <a:p>
            <a:endParaRPr lang="en-US" sz="2200" dirty="0"/>
          </a:p>
          <a:p>
            <a:r>
              <a:rPr lang="en-US" sz="2400" dirty="0"/>
              <a:t>Key Business Outcomes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Profitability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Customer satisfaction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Teamwork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Competitive advantage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Innovation</a:t>
            </a:r>
          </a:p>
        </p:txBody>
      </p:sp>
      <p:sp>
        <p:nvSpPr>
          <p:cNvPr id="3" name="Rectangle 2"/>
          <p:cNvSpPr/>
          <p:nvPr/>
        </p:nvSpPr>
        <p:spPr>
          <a:xfrm>
            <a:off x="924560" y="521454"/>
            <a:ext cx="5677260" cy="61555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400" dirty="0">
                <a:solidFill>
                  <a:srgbClr val="8A0000"/>
                </a:solidFill>
              </a:rPr>
              <a:t>Impact on Tesco's Performance</a:t>
            </a:r>
          </a:p>
        </p:txBody>
      </p:sp>
      <p:sp>
        <p:nvSpPr>
          <p:cNvPr id="4" name="Text 26"/>
          <p:cNvSpPr/>
          <p:nvPr/>
        </p:nvSpPr>
        <p:spPr>
          <a:xfrm>
            <a:off x="457200" y="6340495"/>
            <a:ext cx="11247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r>
              <a:rPr lang="en-US" sz="1100" i="1" dirty="0">
                <a:solidFill>
                  <a:srgbClr val="6E6E6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</a:rPr>
              <a:t>(Robbins &amp; Judge, 2022; Joseph &amp; </a:t>
            </a:r>
            <a:r>
              <a:rPr lang="en-US" sz="1100" dirty="0" err="1">
                <a:solidFill>
                  <a:schemeClr val="bg1">
                    <a:lumMod val="50000"/>
                  </a:schemeClr>
                </a:solidFill>
              </a:rPr>
              <a:t>Sengul</a:t>
            </a:r>
            <a:r>
              <a:rPr lang="en-US" sz="1100" dirty="0">
                <a:solidFill>
                  <a:schemeClr val="bg1">
                    <a:lumMod val="50000"/>
                  </a:schemeClr>
                </a:solidFill>
              </a:rPr>
              <a:t>, 2025)</a:t>
            </a:r>
          </a:p>
        </p:txBody>
      </p:sp>
    </p:spTree>
    <p:extLst>
      <p:ext uri="{BB962C8B-B14F-4D97-AF65-F5344CB8AC3E}">
        <p14:creationId xmlns:p14="http://schemas.microsoft.com/office/powerpoint/2010/main" val="38079641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89976" y="521454"/>
            <a:ext cx="5160900" cy="61555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400" dirty="0">
                <a:solidFill>
                  <a:srgbClr val="8A0000"/>
                </a:solidFill>
              </a:rPr>
              <a:t>Recommendations for Tesco</a:t>
            </a:r>
          </a:p>
        </p:txBody>
      </p:sp>
      <p:sp>
        <p:nvSpPr>
          <p:cNvPr id="3" name="Rectangle 2"/>
          <p:cNvSpPr/>
          <p:nvPr/>
        </p:nvSpPr>
        <p:spPr>
          <a:xfrm>
            <a:off x="689976" y="1336884"/>
            <a:ext cx="8006984" cy="52014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200" dirty="0"/>
              <a:t>For enhancing the organizational structure, Tesco should:</a:t>
            </a:r>
          </a:p>
          <a:p>
            <a:endParaRPr lang="en-US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Enhance cross-functional cooperation.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Develop leadership skills.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Upgrade digital communication systems.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Delegate decision-making to regional managers to make faster decisions.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Further build up the matrix project teams.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Employ AI and data analytics for organizational decision-making.</a:t>
            </a:r>
          </a:p>
          <a:p>
            <a:r>
              <a:rPr lang="en-US" sz="2400" b="1" dirty="0">
                <a:solidFill>
                  <a:srgbClr val="8A0000"/>
                </a:solidFill>
              </a:rPr>
              <a:t>Expected Benefits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Faster innovation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Better employee engagement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Customer satisfaction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Higher operational efficiency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/>
              <a:t>Competitive edge</a:t>
            </a:r>
          </a:p>
        </p:txBody>
      </p:sp>
    </p:spTree>
    <p:extLst>
      <p:ext uri="{BB962C8B-B14F-4D97-AF65-F5344CB8AC3E}">
        <p14:creationId xmlns:p14="http://schemas.microsoft.com/office/powerpoint/2010/main" val="27206632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99001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502920"/>
            <a:ext cx="91440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</a:t>
            </a:r>
            <a:endParaRPr lang="en-US" sz="3600" dirty="0"/>
          </a:p>
        </p:txBody>
      </p:sp>
      <p:sp>
        <p:nvSpPr>
          <p:cNvPr id="9" name="Rectangle 8"/>
          <p:cNvSpPr/>
          <p:nvPr/>
        </p:nvSpPr>
        <p:spPr>
          <a:xfrm>
            <a:off x="548640" y="1434236"/>
            <a:ext cx="10149840" cy="24622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Functional, divisional and matrix structures all involve different levels of authority and coordination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Tesco’s size makes it impossible to apply only one pure structure; instead, it employs all three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solidFill>
                <a:schemeClr val="bg1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solidFill>
                  <a:schemeClr val="bg1"/>
                </a:solidFill>
              </a:rPr>
              <a:t>Structure selection is both a strategic and administrative decision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65760"/>
            <a:ext cx="110642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400" b="1" dirty="0">
                <a:solidFill>
                  <a:srgbClr val="990011"/>
                </a:solidFill>
                <a:ea typeface="Cambria" pitchFamily="34" charset="-122"/>
                <a:cs typeface="Cambria" pitchFamily="34" charset="-120"/>
              </a:rPr>
              <a:t>Reference </a:t>
            </a:r>
            <a:endParaRPr lang="en-US" sz="3400" dirty="0"/>
          </a:p>
        </p:txBody>
      </p:sp>
      <p:sp>
        <p:nvSpPr>
          <p:cNvPr id="3" name="Text 1"/>
          <p:cNvSpPr/>
          <p:nvPr/>
        </p:nvSpPr>
        <p:spPr>
          <a:xfrm>
            <a:off x="548640" y="1198880"/>
            <a:ext cx="11064240" cy="5577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ct val="105000"/>
              </a:lnSpc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CIPD (2024) Organisation design. [Factsheet]. London: Chartered Institute of Personnel and Development. Available at: 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3"/>
              </a:rPr>
              <a:t>https://www.cipd.org/en/knowledge/factsheets/organisational-development-design-factsheet/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(Accessed: 10 July 2026).
</a:t>
            </a:r>
            <a:endParaRPr lang="en-US" sz="1300" dirty="0"/>
          </a:p>
          <a:p>
            <a:pPr>
              <a:lnSpc>
                <a:spcPct val="105000"/>
              </a:lnSpc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AIHR (2026) What is a functional organizational structure? Available at: 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4"/>
              </a:rPr>
              <a:t>https://www.aihr.com/hr-glossary/functional-organizational-structure/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(Accessed: 10 July 2026).
</a:t>
            </a:r>
            <a:endParaRPr lang="en-US" sz="1300" dirty="0"/>
          </a:p>
          <a:p>
            <a:pPr>
              <a:lnSpc>
                <a:spcPct val="105000"/>
              </a:lnSpc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Ingentis (2025) Matrix organization: definition, benefits &amp; challenges. Available at: 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5"/>
              </a:rPr>
              <a:t>https://www.ingentis.com/en/knowledge/matrixorganization/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(Accessed: 10 July 2026).
</a:t>
            </a:r>
            <a:endParaRPr lang="en-US" sz="13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Joseph, J. and Sengul, M. (2025) 'Organization design: current insights and future research directions', Journal of Management, 51(1).
</a:t>
            </a:r>
            <a:endParaRPr lang="en-US" sz="13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Li, Y. (2019) 'Which organization structure will facilitate project success?', PM World Journal, VIII(II), pp. 1–14.
</a:t>
            </a:r>
            <a:endParaRPr lang="en-US" sz="13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Robbins, S.P. and Judge, T.A. (2022) Organizational behavior. 18th edn. Harlow: Pearson.
</a:t>
            </a:r>
            <a:endParaRPr lang="en-US" sz="1300" dirty="0"/>
          </a:p>
          <a:p>
            <a:pPr>
              <a:lnSpc>
                <a:spcPct val="105000"/>
              </a:lnSpc>
            </a:pPr>
            <a:r>
              <a:rPr lang="en-US" sz="1300" dirty="0" err="1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StudySmarter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(2022) Tesco organisational structure: overview, chart &amp; advantages. Available at: 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6"/>
              </a:rPr>
              <a:t>https://www.studysmarter.co.uk/explanations/business-studies/business-case-studies/tesco-organisational-structure/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(Accessed: 10 July 2026).
</a:t>
            </a:r>
            <a:endParaRPr lang="en-US" sz="1300" dirty="0"/>
          </a:p>
          <a:p>
            <a:pPr>
              <a:lnSpc>
                <a:spcPct val="105000"/>
              </a:lnSpc>
            </a:pP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Tesco PLC (2024) Tesco Annual Report 2024. Available at: 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  <a:hlinkClick r:id="rId7"/>
              </a:rPr>
              <a:t>https://www.tescoplc.com/media/zgvhd0dn/tescos_ar24.pdf</a:t>
            </a:r>
            <a:r>
              <a:rPr lang="en-US" sz="1300" dirty="0">
                <a:solidFill>
                  <a:srgbClr val="2B2B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(Accessed: 10 July 2026).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969</Words>
  <Application>Microsoft Office PowerPoint</Application>
  <PresentationFormat>Widescreen</PresentationFormat>
  <Paragraphs>129</Paragraphs>
  <Slides>11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islam</dc:creator>
  <cp:lastModifiedBy>Salma Munir (2333495)</cp:lastModifiedBy>
  <cp:revision>12</cp:revision>
  <dcterms:created xsi:type="dcterms:W3CDTF">2026-07-10T11:22:44Z</dcterms:created>
  <dcterms:modified xsi:type="dcterms:W3CDTF">2026-07-11T12:21:48Z</dcterms:modified>
</cp:coreProperties>
</file>