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9" r:id="rId5"/>
    <p:sldId id="258" r:id="rId6"/>
    <p:sldId id="260" r:id="rId7"/>
    <p:sldId id="263" r:id="rId8"/>
    <p:sldId id="265" r:id="rId9"/>
    <p:sldId id="266" r:id="rId10"/>
    <p:sldId id="267" r:id="rId11"/>
    <p:sldId id="268" r:id="rId12"/>
    <p:sldId id="269" r:id="rId13"/>
    <p:sldId id="271" r:id="rId14"/>
    <p:sldId id="270" r:id="rId15"/>
    <p:sldId id="264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03" d="100"/>
          <a:sy n="103" d="100"/>
        </p:scale>
        <p:origin x="138" y="4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933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907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288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837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7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447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59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622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254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527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355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2C150D-F376-4D47-9E7C-FAC608FB4D0F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D17FE-B22F-40FB-8E0E-A8EC0EAFF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634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asq.org/learn-about-quality/cause-analysis-tools/overview/fishbone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Support and Maintenance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183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 and Maintenance are Design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Initial design sets much of the cost and complexity of support</a:t>
            </a:r>
          </a:p>
          <a:p>
            <a:pPr lvl="1"/>
            <a:r>
              <a:rPr lang="en-GB" dirty="0" smtClean="0"/>
              <a:t>Modularity</a:t>
            </a:r>
          </a:p>
          <a:p>
            <a:pPr lvl="1"/>
            <a:r>
              <a:rPr lang="en-GB" dirty="0" smtClean="0"/>
              <a:t>Integration</a:t>
            </a:r>
          </a:p>
          <a:p>
            <a:pPr lvl="1"/>
            <a:r>
              <a:rPr lang="en-GB" dirty="0" smtClean="0"/>
              <a:t>Assembly</a:t>
            </a:r>
          </a:p>
          <a:p>
            <a:pPr lvl="1"/>
            <a:r>
              <a:rPr lang="en-GB" dirty="0" smtClean="0"/>
              <a:t>Usability</a:t>
            </a:r>
          </a:p>
          <a:p>
            <a:pPr lvl="1"/>
            <a:r>
              <a:rPr lang="en-GB" dirty="0" smtClean="0"/>
              <a:t>Complexity</a:t>
            </a:r>
          </a:p>
          <a:p>
            <a:pPr lvl="1"/>
            <a:r>
              <a:rPr lang="en-GB" dirty="0" smtClean="0"/>
              <a:t>Security</a:t>
            </a:r>
          </a:p>
          <a:p>
            <a:pPr lvl="1"/>
            <a:r>
              <a:rPr lang="en-GB" dirty="0" smtClean="0"/>
              <a:t>Risk</a:t>
            </a:r>
          </a:p>
          <a:p>
            <a:pPr lvl="1"/>
            <a:r>
              <a:rPr lang="en-GB" dirty="0" smtClean="0"/>
              <a:t>Simple physical factors – weight, size, accessibility, chemistry, heat, protection, coatings, location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604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Systems Engineering Lifecycle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 analogy</a:t>
            </a:r>
          </a:p>
          <a:p>
            <a:pPr lvl="1"/>
            <a:r>
              <a:rPr lang="en-GB" dirty="0" smtClean="0"/>
              <a:t>To every thing a season</a:t>
            </a:r>
          </a:p>
          <a:p>
            <a:pPr lvl="1"/>
            <a:r>
              <a:rPr lang="en-GB" dirty="0" smtClean="0"/>
              <a:t>“Fit youth/young adulthood = good old age”</a:t>
            </a:r>
          </a:p>
          <a:p>
            <a:pPr lvl="2"/>
            <a:r>
              <a:rPr lang="en-GB" dirty="0" smtClean="0"/>
              <a:t>But only if the design is right (in the human case, genetics)</a:t>
            </a:r>
          </a:p>
          <a:p>
            <a:r>
              <a:rPr lang="en-GB" dirty="0" smtClean="0"/>
              <a:t>Baseline:  </a:t>
            </a:r>
            <a:r>
              <a:rPr lang="en-GB" dirty="0" err="1" smtClean="0"/>
              <a:t>Boothroyd</a:t>
            </a:r>
            <a:r>
              <a:rPr lang="en-GB" dirty="0" smtClean="0"/>
              <a:t> and Dewhurst</a:t>
            </a:r>
          </a:p>
          <a:p>
            <a:pPr marL="457200" lvl="1" indent="0">
              <a:buNone/>
            </a:pPr>
            <a:r>
              <a:rPr lang="en-GB" dirty="0" smtClean="0"/>
              <a:t>80% of product cost is set by the time of the first prototype</a:t>
            </a:r>
          </a:p>
          <a:p>
            <a:r>
              <a:rPr lang="en-GB" dirty="0" smtClean="0"/>
              <a:t>Theory:  Shift left</a:t>
            </a:r>
          </a:p>
          <a:p>
            <a:pPr marL="457200" lvl="1" indent="0">
              <a:buNone/>
            </a:pPr>
            <a:r>
              <a:rPr lang="en-GB" dirty="0" smtClean="0"/>
              <a:t>Pushing cost left (more money spent early in the systems life cycle - better design, in effect) reduces the overall cost through the life cycle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785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Shift Left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299" y="2170671"/>
            <a:ext cx="8066282" cy="30438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55589" y="5840627"/>
            <a:ext cx="8537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Sourced from http://www.bitwiseglobal.com/blogs/shift-left-testing-and-overall-quality/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685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Shift Left in </a:t>
            </a:r>
            <a:r>
              <a:rPr lang="en-GB" dirty="0"/>
              <a:t>S</a:t>
            </a:r>
            <a:r>
              <a:rPr lang="en-GB" dirty="0" smtClean="0"/>
              <a:t>oftware:  DevOps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Software development concept</a:t>
            </a:r>
          </a:p>
          <a:p>
            <a:r>
              <a:rPr lang="en-GB" dirty="0" smtClean="0"/>
              <a:t>Avoids traditional waterfall method</a:t>
            </a:r>
          </a:p>
          <a:p>
            <a:pPr lvl="1"/>
            <a:r>
              <a:rPr lang="en-GB" dirty="0" smtClean="0"/>
              <a:t>Design, software development, testing and deployment</a:t>
            </a:r>
          </a:p>
          <a:p>
            <a:r>
              <a:rPr lang="en-GB" dirty="0" smtClean="0"/>
              <a:t>DevOps encourages rapid release cycle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ontinuous introduction of new features, continuous testing, continuous deployment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7623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Shift Left Support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Level 3 support – technologists, developers, engineers</a:t>
            </a:r>
          </a:p>
          <a:p>
            <a:r>
              <a:rPr lang="en-GB" dirty="0" smtClean="0"/>
              <a:t>Level 2 support – escalated call</a:t>
            </a:r>
          </a:p>
          <a:p>
            <a:r>
              <a:rPr lang="en-GB" dirty="0" smtClean="0"/>
              <a:t>Level 1 support – first contact resolution, automated self-help</a:t>
            </a:r>
          </a:p>
          <a:p>
            <a:r>
              <a:rPr lang="en-GB" dirty="0" smtClean="0"/>
              <a:t>True goal?  Service call elimination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1510" y="4003613"/>
            <a:ext cx="4448980" cy="241404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91881" y="6426270"/>
            <a:ext cx="6208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Sourced from http://allthingsitsm.com/shift-left-and-then-again/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866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Engineering Failure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111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Came to be seen as a key issue as </a:t>
            </a:r>
            <a:r>
              <a:rPr lang="en-GB" i="1" dirty="0" smtClean="0"/>
              <a:t>product liability</a:t>
            </a:r>
            <a:r>
              <a:rPr lang="en-GB" dirty="0" smtClean="0"/>
              <a:t> legislation became more rigorous</a:t>
            </a:r>
          </a:p>
          <a:p>
            <a:r>
              <a:rPr lang="en-GB" dirty="0" smtClean="0"/>
              <a:t>Classics?</a:t>
            </a:r>
          </a:p>
          <a:p>
            <a:pPr lvl="1"/>
            <a:r>
              <a:rPr lang="en-GB" dirty="0" smtClean="0"/>
              <a:t>Fault tree analysis (FTA)</a:t>
            </a:r>
          </a:p>
          <a:p>
            <a:pPr lvl="1"/>
            <a:r>
              <a:rPr lang="en-GB" dirty="0" smtClean="0"/>
              <a:t>Failure modes and effects analysis (FMEA)</a:t>
            </a:r>
          </a:p>
          <a:p>
            <a:r>
              <a:rPr lang="en-GB" dirty="0" smtClean="0"/>
              <a:t>FTA relates functional effects and product components, top down to find combinations of effects that cause failures</a:t>
            </a:r>
          </a:p>
          <a:p>
            <a:r>
              <a:rPr lang="en-GB" dirty="0" smtClean="0"/>
              <a:t>FMEA considers the impact of individual component failures of the system and notes the consequences for the system (bottom up)</a:t>
            </a:r>
          </a:p>
          <a:p>
            <a:r>
              <a:rPr lang="en-GB" dirty="0" smtClean="0"/>
              <a:t>The use of probabilistic modelling is common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631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Fault Tree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Define the flaws giving rise to functional defects</a:t>
            </a:r>
          </a:p>
          <a:p>
            <a:pPr lvl="1"/>
            <a:r>
              <a:rPr lang="en-GB" dirty="0" smtClean="0"/>
              <a:t>The malfunctions causing effects, events, faults, failures</a:t>
            </a:r>
          </a:p>
          <a:p>
            <a:r>
              <a:rPr lang="en-GB" dirty="0" smtClean="0"/>
              <a:t>Identify the most direct or possible causes</a:t>
            </a:r>
          </a:p>
          <a:p>
            <a:pPr lvl="1"/>
            <a:r>
              <a:rPr lang="en-GB" dirty="0" smtClean="0"/>
              <a:t>List them with their direct and indirect effects relating to the malfunction </a:t>
            </a:r>
          </a:p>
          <a:p>
            <a:r>
              <a:rPr lang="en-GB" dirty="0" smtClean="0"/>
              <a:t>Quantify the event probability</a:t>
            </a:r>
          </a:p>
          <a:p>
            <a:pPr lvl="1"/>
            <a:r>
              <a:rPr lang="en-GB" dirty="0" smtClean="0"/>
              <a:t>May use existing prior data, known defects, or lab testing if necessary</a:t>
            </a:r>
          </a:p>
          <a:p>
            <a:r>
              <a:rPr lang="en-GB" dirty="0" smtClean="0"/>
              <a:t>Determine the time dependency of the probability of an event</a:t>
            </a:r>
          </a:p>
          <a:p>
            <a:pPr lvl="1"/>
            <a:r>
              <a:rPr lang="en-GB" dirty="0" smtClean="0"/>
              <a:t>Shifts likelihoods – e.g. early life, wear out, during heavy use, MTBF</a:t>
            </a:r>
          </a:p>
          <a:p>
            <a:r>
              <a:rPr lang="en-GB" dirty="0" smtClean="0"/>
              <a:t>Warning – complex systems generate large fault trees – difficult to understand and quantify, with complex mathematical logic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178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Failure Modes and Effects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Well established techniques for construction</a:t>
            </a:r>
          </a:p>
          <a:p>
            <a:pPr lvl="1"/>
            <a:r>
              <a:rPr lang="en-GB" dirty="0" smtClean="0"/>
              <a:t>Fishbone, Ishikawa, cause-and-effect diagram – largely synonymous</a:t>
            </a:r>
          </a:p>
          <a:p>
            <a:r>
              <a:rPr lang="en-GB" dirty="0" smtClean="0"/>
              <a:t>Examines all possible failures in every component</a:t>
            </a:r>
          </a:p>
          <a:p>
            <a:r>
              <a:rPr lang="en-GB" dirty="0" smtClean="0"/>
              <a:t>Easy to understand, non-mathematical</a:t>
            </a:r>
          </a:p>
          <a:p>
            <a:r>
              <a:rPr lang="en-GB" dirty="0" smtClean="0"/>
              <a:t>Good way of identifying </a:t>
            </a:r>
            <a:r>
              <a:rPr lang="en-GB" dirty="0"/>
              <a:t>possible causes for a </a:t>
            </a:r>
            <a:r>
              <a:rPr lang="en-GB" dirty="0" smtClean="0"/>
              <a:t>problem, particularly when the team’s </a:t>
            </a:r>
            <a:r>
              <a:rPr lang="en-GB" dirty="0"/>
              <a:t>thinking </a:t>
            </a:r>
            <a:r>
              <a:rPr lang="en-GB" dirty="0" smtClean="0"/>
              <a:t>is becoming jaded</a:t>
            </a:r>
            <a:endParaRPr lang="en-GB" dirty="0"/>
          </a:p>
          <a:p>
            <a:r>
              <a:rPr lang="en-GB" dirty="0" smtClean="0"/>
              <a:t>Can be very time consuming for complex systems</a:t>
            </a:r>
          </a:p>
          <a:p>
            <a:r>
              <a:rPr lang="en-GB" dirty="0" smtClean="0"/>
              <a:t>Misleading sometimes when combinations of failures create the problem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165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Ishikawa Diagram 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Agree on a problem statement (effect). Write it at the </a:t>
            </a:r>
            <a:r>
              <a:rPr lang="en-GB" dirty="0" smtClean="0"/>
              <a:t>centre </a:t>
            </a:r>
            <a:r>
              <a:rPr lang="en-GB" dirty="0"/>
              <a:t>right of the flipchart or whiteboard. </a:t>
            </a:r>
            <a:r>
              <a:rPr lang="en-GB" dirty="0" smtClean="0"/>
              <a:t>Box it, with an arrow </a:t>
            </a:r>
            <a:r>
              <a:rPr lang="en-GB" dirty="0"/>
              <a:t>running to it.</a:t>
            </a:r>
          </a:p>
          <a:p>
            <a:r>
              <a:rPr lang="en-GB" dirty="0"/>
              <a:t>Brainstorm the major categories of causes of the problem. If this is difficult use generic headings:</a:t>
            </a:r>
          </a:p>
          <a:p>
            <a:pPr lvl="1"/>
            <a:r>
              <a:rPr lang="en-GB" dirty="0"/>
              <a:t>Methods</a:t>
            </a:r>
          </a:p>
          <a:p>
            <a:pPr lvl="1"/>
            <a:r>
              <a:rPr lang="en-GB" dirty="0"/>
              <a:t>Machines (equipment)</a:t>
            </a:r>
          </a:p>
          <a:p>
            <a:pPr lvl="1"/>
            <a:r>
              <a:rPr lang="en-GB" dirty="0"/>
              <a:t>People (manpower)</a:t>
            </a:r>
          </a:p>
          <a:p>
            <a:pPr lvl="1"/>
            <a:r>
              <a:rPr lang="en-GB" dirty="0"/>
              <a:t>Materials</a:t>
            </a:r>
          </a:p>
          <a:p>
            <a:pPr lvl="1"/>
            <a:r>
              <a:rPr lang="en-GB" dirty="0"/>
              <a:t>Measurement</a:t>
            </a:r>
          </a:p>
          <a:p>
            <a:pPr lvl="1"/>
            <a:r>
              <a:rPr lang="en-GB" dirty="0"/>
              <a:t>Environment</a:t>
            </a:r>
          </a:p>
          <a:p>
            <a:r>
              <a:rPr lang="en-GB" dirty="0"/>
              <a:t>Write the categories of causes as branches from the main arrow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15646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Ishikawa Diagram Construction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</a:t>
            </a:r>
            <a:r>
              <a:rPr lang="en-GB" dirty="0"/>
              <a:t>all the possible causes of the </a:t>
            </a:r>
            <a:r>
              <a:rPr lang="en-GB" dirty="0" smtClean="0"/>
              <a:t>problem, ask, </a:t>
            </a:r>
            <a:r>
              <a:rPr lang="en-GB" dirty="0"/>
              <a:t>“Why does this happen?” </a:t>
            </a:r>
            <a:endParaRPr lang="en-GB" dirty="0" smtClean="0"/>
          </a:p>
          <a:p>
            <a:pPr lvl="1"/>
            <a:r>
              <a:rPr lang="en-GB" dirty="0" smtClean="0"/>
              <a:t>Causes </a:t>
            </a:r>
            <a:r>
              <a:rPr lang="en-GB" dirty="0"/>
              <a:t>can be written in several places if they relate to several categories.</a:t>
            </a:r>
          </a:p>
          <a:p>
            <a:r>
              <a:rPr lang="en-GB" dirty="0" smtClean="0"/>
              <a:t>Iteration:  ask </a:t>
            </a:r>
            <a:r>
              <a:rPr lang="en-GB" dirty="0"/>
              <a:t>“why does this happen?” about each </a:t>
            </a:r>
            <a:r>
              <a:rPr lang="en-GB" dirty="0" smtClean="0"/>
              <a:t>cause</a:t>
            </a:r>
          </a:p>
          <a:p>
            <a:pPr lvl="1"/>
            <a:r>
              <a:rPr lang="en-GB" dirty="0" smtClean="0"/>
              <a:t>Sub–causes branch </a:t>
            </a:r>
            <a:r>
              <a:rPr lang="en-GB" dirty="0"/>
              <a:t>off the </a:t>
            </a:r>
            <a:r>
              <a:rPr lang="en-GB" dirty="0" smtClean="0"/>
              <a:t>causes</a:t>
            </a:r>
          </a:p>
          <a:p>
            <a:pPr lvl="1"/>
            <a:r>
              <a:rPr lang="en-GB" dirty="0" smtClean="0"/>
              <a:t>Repeat to generate </a:t>
            </a:r>
            <a:r>
              <a:rPr lang="en-GB" dirty="0"/>
              <a:t>deeper levels of </a:t>
            </a:r>
            <a:r>
              <a:rPr lang="en-GB" dirty="0" smtClean="0"/>
              <a:t>causes</a:t>
            </a:r>
          </a:p>
          <a:p>
            <a:pPr lvl="1"/>
            <a:r>
              <a:rPr lang="en-GB" dirty="0" smtClean="0"/>
              <a:t>Layers </a:t>
            </a:r>
            <a:r>
              <a:rPr lang="en-GB" dirty="0"/>
              <a:t>of branches indicate causal relationships.</a:t>
            </a:r>
          </a:p>
          <a:p>
            <a:r>
              <a:rPr lang="en-GB" dirty="0"/>
              <a:t>When the group runs out of </a:t>
            </a:r>
            <a:r>
              <a:rPr lang="en-GB" dirty="0" smtClean="0"/>
              <a:t>steam, focus attention on the places in </a:t>
            </a:r>
            <a:r>
              <a:rPr lang="en-GB" dirty="0"/>
              <a:t>the chart where </a:t>
            </a:r>
            <a:r>
              <a:rPr lang="en-GB" dirty="0" smtClean="0"/>
              <a:t>there are fewest ideas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38200" y="6013622"/>
            <a:ext cx="8620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Based </a:t>
            </a:r>
            <a:r>
              <a:rPr lang="en-GB" dirty="0" smtClean="0"/>
              <a:t>on </a:t>
            </a: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asq.org/learn-about-quality/cause-analysis-tools/overview/fishbone.html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723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E.g. Foreign Object Damage in Aircraft Prevention as a Concept Fishbone Diagram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546" r="-546"/>
          <a:stretch/>
        </p:blipFill>
        <p:spPr>
          <a:xfrm>
            <a:off x="2150076" y="2405062"/>
            <a:ext cx="6593874" cy="2549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56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E.g.  Slow Hospital Patient Discharge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347" y="1896724"/>
            <a:ext cx="8221362" cy="4810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291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Engineering Sets the Cost of Failure and Disposal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Green engineering design?</a:t>
            </a:r>
          </a:p>
          <a:p>
            <a:pPr lvl="1"/>
            <a:r>
              <a:rPr lang="en-GB" dirty="0" smtClean="0"/>
              <a:t>In service – design for economy, reliability</a:t>
            </a:r>
            <a:r>
              <a:rPr lang="en-GB" dirty="0"/>
              <a:t>, </a:t>
            </a:r>
            <a:r>
              <a:rPr lang="en-GB" dirty="0" smtClean="0"/>
              <a:t>maintenance, and support</a:t>
            </a:r>
          </a:p>
          <a:p>
            <a:pPr lvl="1"/>
            <a:r>
              <a:rPr lang="en-GB" dirty="0" smtClean="0"/>
              <a:t>Out of service – design for disposition and disposal, sustainability, and recycling</a:t>
            </a:r>
          </a:p>
          <a:p>
            <a:pPr lvl="1"/>
            <a:r>
              <a:rPr lang="en-GB" dirty="0" smtClean="0"/>
              <a:t>Design for safe operation and handling</a:t>
            </a:r>
          </a:p>
          <a:p>
            <a:r>
              <a:rPr lang="en-GB" dirty="0" smtClean="0"/>
              <a:t>Design for failure</a:t>
            </a:r>
          </a:p>
          <a:p>
            <a:pPr lvl="1"/>
            <a:r>
              <a:rPr lang="en-GB" dirty="0" smtClean="0"/>
              <a:t>Fail safe?</a:t>
            </a:r>
          </a:p>
          <a:p>
            <a:pPr lvl="1"/>
            <a:r>
              <a:rPr lang="en-GB" dirty="0" smtClean="0"/>
              <a:t>Graceful degradation?</a:t>
            </a:r>
          </a:p>
          <a:p>
            <a:pPr lvl="1"/>
            <a:r>
              <a:rPr lang="en-GB" dirty="0" smtClean="0"/>
              <a:t>Safe outcome of catastrophic failure?</a:t>
            </a:r>
          </a:p>
        </p:txBody>
      </p:sp>
    </p:spTree>
    <p:extLst>
      <p:ext uri="{BB962C8B-B14F-4D97-AF65-F5344CB8AC3E}">
        <p14:creationId xmlns:p14="http://schemas.microsoft.com/office/powerpoint/2010/main" val="241623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recovery and </a:t>
            </a:r>
            <a:r>
              <a:rPr lang="en-GB" b="1" dirty="0"/>
              <a:t>disposal</a:t>
            </a:r>
            <a:r>
              <a:rPr lang="en-GB" dirty="0"/>
              <a:t> of </a:t>
            </a:r>
            <a:r>
              <a:rPr lang="en-GB" b="1" dirty="0"/>
              <a:t>waste</a:t>
            </a:r>
            <a:r>
              <a:rPr lang="en-GB" dirty="0"/>
              <a:t> requires a permit under EU legislation with the principal objective of preventing harm to human health and the environment</a:t>
            </a:r>
            <a:endParaRPr lang="en-GB" dirty="0" smtClean="0"/>
          </a:p>
          <a:p>
            <a:r>
              <a:rPr lang="en-GB" dirty="0" smtClean="0"/>
              <a:t>Disposal </a:t>
            </a:r>
            <a:r>
              <a:rPr lang="en-GB" dirty="0"/>
              <a:t>deals with environmental and personal risks associated with decommissioning</a:t>
            </a:r>
          </a:p>
          <a:p>
            <a:pPr lvl="1"/>
            <a:r>
              <a:rPr lang="en-GB" dirty="0"/>
              <a:t>Accounting for hazardous materials</a:t>
            </a:r>
          </a:p>
          <a:p>
            <a:pPr lvl="1"/>
            <a:r>
              <a:rPr lang="en-GB" dirty="0"/>
              <a:t>Accounting for handling issues (weight, size, shape)</a:t>
            </a:r>
          </a:p>
          <a:p>
            <a:pPr lvl="1"/>
            <a:r>
              <a:rPr lang="en-GB" dirty="0"/>
              <a:t>Logistics, transport, etc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Environmental costs</a:t>
            </a:r>
          </a:p>
          <a:p>
            <a:pPr lvl="1"/>
            <a:r>
              <a:rPr lang="en-GB" dirty="0" smtClean="0"/>
              <a:t>Disposition</a:t>
            </a:r>
          </a:p>
          <a:p>
            <a:pPr lvl="1"/>
            <a:r>
              <a:rPr lang="en-GB" dirty="0" smtClean="0"/>
              <a:t>(WEE, Hazmat, COSSH, NEBOSH, etc.)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5859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719</Words>
  <Application>Microsoft Office PowerPoint</Application>
  <PresentationFormat>Widescreen</PresentationFormat>
  <Paragraphs>100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Managing Support and Maintenance</vt:lpstr>
      <vt:lpstr>Support and Maintenance are Design Issues</vt:lpstr>
      <vt:lpstr>Systems Engineering Lifecycle</vt:lpstr>
      <vt:lpstr>Shift Left</vt:lpstr>
      <vt:lpstr>Shift Left in Software:  DevOps</vt:lpstr>
      <vt:lpstr>Shift Left Support</vt:lpstr>
      <vt:lpstr>Engineering Failure</vt:lpstr>
      <vt:lpstr>Failure</vt:lpstr>
      <vt:lpstr>Fault Tree Analysis</vt:lpstr>
      <vt:lpstr>Failure Modes and Effects Analysis</vt:lpstr>
      <vt:lpstr>Ishikawa Diagram Construction</vt:lpstr>
      <vt:lpstr>Ishikawa Diagram Construction Cont.</vt:lpstr>
      <vt:lpstr>E.g. Foreign Object Damage in Aircraft Prevention as a Concept Fishbone Diagram</vt:lpstr>
      <vt:lpstr>E.g.  Slow Hospital Patient Discharge</vt:lpstr>
      <vt:lpstr>Design Engineering Sets the Cost of Failure and Disposal</vt:lpstr>
      <vt:lpstr>Disposal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Support and Maintenance</dc:title>
  <dc:creator>John Rees</dc:creator>
  <cp:lastModifiedBy>John Rees</cp:lastModifiedBy>
  <cp:revision>6</cp:revision>
  <dcterms:created xsi:type="dcterms:W3CDTF">2016-09-29T13:58:04Z</dcterms:created>
  <dcterms:modified xsi:type="dcterms:W3CDTF">2016-10-03T12:28:24Z</dcterms:modified>
</cp:coreProperties>
</file>