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62" r:id="rId4"/>
    <p:sldId id="257" r:id="rId5"/>
    <p:sldId id="258" r:id="rId6"/>
    <p:sldId id="270" r:id="rId7"/>
    <p:sldId id="271" r:id="rId8"/>
    <p:sldId id="272" r:id="rId9"/>
    <p:sldId id="259" r:id="rId10"/>
    <p:sldId id="269" r:id="rId11"/>
    <p:sldId id="266" r:id="rId12"/>
    <p:sldId id="267" r:id="rId13"/>
    <p:sldId id="268" r:id="rId14"/>
    <p:sldId id="260" r:id="rId15"/>
    <p:sldId id="26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846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497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114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299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811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48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909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22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32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650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76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D7CAE-61EA-4954-AF15-83B0925B5D11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C9DC-0880-4707-BDFE-71AE3BA31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64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entries/cosmopolitanism/" TargetMode="External"/><Relationship Id="rId2" Type="http://schemas.openxmlformats.org/officeDocument/2006/relationships/hyperlink" Target="http://internationalstudies.oxfordre.com/view/10.1093/acrefore/9780190846626.001.0001/acrefore-9780190846626-e-8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about-us/future-generations-act/" TargetMode="External"/><Relationship Id="rId2" Type="http://schemas.openxmlformats.org/officeDocument/2006/relationships/hyperlink" Target="https://www.wcia.org.uk/wp-content/uploads/2019/07/Feedback-on-Curriculum-for-Wales-2022-converted-1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3149"/>
            <a:ext cx="7886700" cy="1480926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+mn-lt"/>
              </a:rPr>
              <a:t>Humanitarian Intervention HPAN4004: Part 7</a:t>
            </a:r>
            <a:br>
              <a:rPr lang="en-GB" sz="2000" b="1" dirty="0">
                <a:latin typeface="+mn-lt"/>
              </a:rPr>
            </a:br>
            <a:r>
              <a:rPr lang="en-GB" sz="3200" b="1" dirty="0">
                <a:latin typeface="+mn-lt"/>
              </a:rPr>
              <a:t>Global Citizenship, Human Rights and Global Justice? </a:t>
            </a:r>
            <a:br>
              <a:rPr lang="en-GB" sz="3200" b="1" dirty="0">
                <a:latin typeface="+mn-lt"/>
              </a:rPr>
            </a:br>
            <a:r>
              <a:rPr lang="en-GB" sz="2000" b="1" dirty="0">
                <a:latin typeface="+mn-lt"/>
              </a:rPr>
              <a:t>including </a:t>
            </a:r>
            <a:r>
              <a:rPr lang="en-GB" sz="2000" b="1" i="1" dirty="0">
                <a:latin typeface="+mn-lt"/>
              </a:rPr>
              <a:t>Distributive </a:t>
            </a:r>
            <a:r>
              <a:rPr lang="en-GB" sz="2000" b="1" dirty="0">
                <a:latin typeface="+mn-lt"/>
              </a:rPr>
              <a:t>Justice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137497"/>
            <a:ext cx="3705381" cy="233059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4468090"/>
            <a:ext cx="3705381" cy="208195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137497"/>
            <a:ext cx="2293793" cy="34661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5793" y="4364182"/>
            <a:ext cx="1885858" cy="188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474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b="1" dirty="0">
                <a:latin typeface="+mn-lt"/>
              </a:rPr>
            </a:br>
            <a:br>
              <a:rPr lang="en-GB" sz="2200" b="1" dirty="0">
                <a:latin typeface="+mn-lt"/>
              </a:rPr>
            </a:br>
            <a:r>
              <a:rPr lang="en-GB" sz="2200" b="1" dirty="0">
                <a:latin typeface="+mn-lt"/>
              </a:rPr>
              <a:t>Humanitarian Intervention HPAN4004: Part 7</a:t>
            </a:r>
            <a:br>
              <a:rPr lang="en-GB" sz="2200" b="1" dirty="0">
                <a:latin typeface="+mn-lt"/>
              </a:rPr>
            </a:br>
            <a:r>
              <a:rPr lang="en-GB" sz="4000" b="1" dirty="0">
                <a:latin typeface="+mn-lt"/>
              </a:rPr>
              <a:t>Global Citizenship, Human Rights and Global Justice? </a:t>
            </a:r>
            <a:br>
              <a:rPr lang="en-GB" sz="4000" b="1" dirty="0">
                <a:latin typeface="+mn-lt"/>
              </a:rPr>
            </a:br>
            <a:endParaRPr lang="en-GB" sz="4000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 In this class, we'll explore the concepts of </a:t>
            </a:r>
            <a:r>
              <a:rPr lang="en-GB" i="1" dirty="0"/>
              <a:t>Global Citizenship, Human Rights and Global Justice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 </a:t>
            </a:r>
            <a:br>
              <a:rPr lang="en-GB" b="1" dirty="0"/>
            </a:br>
            <a:r>
              <a:rPr lang="en-GB" dirty="0"/>
              <a:t>We'll take a look at the way these important issues are handled in different fields of study, drawing on current thinking in International Relations, Development Studies, Humanitarianism…and Moral Philosophy.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We’ll also take a look at your progress on Assignment 1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767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Overview of the Module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49400"/>
            <a:ext cx="7886700" cy="4627563"/>
          </a:xfrm>
        </p:spPr>
        <p:txBody>
          <a:bodyPr>
            <a:normAutofit/>
          </a:bodyPr>
          <a:lstStyle/>
          <a:p>
            <a:r>
              <a:rPr lang="en-GB" sz="2400" dirty="0"/>
              <a:t>Human Rights</a:t>
            </a:r>
          </a:p>
          <a:p>
            <a:r>
              <a:rPr lang="en-GB" sz="2400" dirty="0"/>
              <a:t>Current humanitarian crises</a:t>
            </a:r>
          </a:p>
          <a:p>
            <a:r>
              <a:rPr lang="en-GB" sz="2400" dirty="0"/>
              <a:t>Modern humanitarianism: dilemmas and controversies (from the birth of the ICRC to the UN era)</a:t>
            </a:r>
          </a:p>
          <a:p>
            <a:r>
              <a:rPr lang="en-GB" sz="2400" dirty="0"/>
              <a:t>UN Peacekeeping</a:t>
            </a:r>
          </a:p>
          <a:p>
            <a:r>
              <a:rPr lang="en-GB" sz="2400" dirty="0"/>
              <a:t>Disaster relief – displacement, temporary shelters, long-term temporary settlement</a:t>
            </a:r>
          </a:p>
          <a:p>
            <a:r>
              <a:rPr lang="en-GB" sz="2400" dirty="0"/>
              <a:t>Case Study: Somalia</a:t>
            </a:r>
          </a:p>
          <a:p>
            <a:r>
              <a:rPr lang="en-GB" sz="2400" dirty="0"/>
              <a:t>Refugees and Migration</a:t>
            </a:r>
          </a:p>
          <a:p>
            <a:pPr marL="0" indent="0">
              <a:buNone/>
            </a:pPr>
            <a:r>
              <a:rPr lang="en-GB" sz="2400" b="1" dirty="0"/>
              <a:t>Today’s class – refocus on the concept of </a:t>
            </a:r>
            <a:r>
              <a:rPr lang="en-GB" sz="2400" b="1" i="1" dirty="0"/>
              <a:t>Global Citizenship </a:t>
            </a:r>
            <a:r>
              <a:rPr lang="en-GB" sz="2400" b="1" dirty="0"/>
              <a:t>in dealing with </a:t>
            </a:r>
            <a:r>
              <a:rPr lang="en-GB" sz="2400" b="1" i="1" dirty="0"/>
              <a:t>Human Rights and Global Justice</a:t>
            </a:r>
          </a:p>
        </p:txBody>
      </p:sp>
    </p:spTree>
    <p:extLst>
      <p:ext uri="{BB962C8B-B14F-4D97-AF65-F5344CB8AC3E}">
        <p14:creationId xmlns:p14="http://schemas.microsoft.com/office/powerpoint/2010/main" val="3789315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+mn-lt"/>
              </a:rPr>
              <a:t>Today’s first task: Comparing </a:t>
            </a:r>
            <a:r>
              <a:rPr lang="en-GB" sz="3200" b="1" i="1" dirty="0">
                <a:latin typeface="+mn-lt"/>
              </a:rPr>
              <a:t>Global Distributive Justice </a:t>
            </a:r>
            <a:r>
              <a:rPr lang="en-GB" sz="3200" b="1" dirty="0">
                <a:latin typeface="+mn-lt"/>
              </a:rPr>
              <a:t>and </a:t>
            </a:r>
            <a:r>
              <a:rPr lang="en-GB" sz="3200" b="1" i="1" dirty="0">
                <a:latin typeface="+mn-lt"/>
              </a:rPr>
              <a:t>Cosmopolitanism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I'm particularly keen to show the cross-over in ideas between the concept of </a:t>
            </a:r>
            <a:r>
              <a:rPr lang="en-GB" i="1" dirty="0"/>
              <a:t>Global Distributive Justice</a:t>
            </a:r>
            <a:r>
              <a:rPr lang="en-GB" dirty="0"/>
              <a:t> and </a:t>
            </a:r>
            <a:r>
              <a:rPr lang="en-GB" i="1" dirty="0"/>
              <a:t>Cosmopolitanism, </a:t>
            </a:r>
            <a:r>
              <a:rPr lang="en-GB" dirty="0"/>
              <a:t>a field of study which has recently received a lot of attention among Moral Philosophers.</a:t>
            </a:r>
          </a:p>
          <a:p>
            <a:pPr marL="0" indent="0">
              <a:buNone/>
            </a:pPr>
            <a:r>
              <a:rPr lang="en-GB" i="1" dirty="0"/>
              <a:t>Global Distributive Justice</a:t>
            </a:r>
            <a:r>
              <a:rPr lang="en-GB" dirty="0"/>
              <a:t> </a:t>
            </a:r>
            <a:r>
              <a:rPr lang="en-GB" sz="2400" u="sng" dirty="0">
                <a:hlinkClick r:id="rId2"/>
              </a:rPr>
              <a:t>http://internationalstudies.oxfordre.com/view/10.1093/acrefore/9780190846626.001.0001/acrefore-9780190846626-e-89</a:t>
            </a:r>
            <a:endParaRPr lang="en-GB" sz="2400" dirty="0"/>
          </a:p>
          <a:p>
            <a:pPr marL="0" indent="0">
              <a:buNone/>
            </a:pPr>
            <a:r>
              <a:rPr lang="en-GB" i="1" dirty="0"/>
              <a:t>Cosmopolitanism </a:t>
            </a:r>
            <a:r>
              <a:rPr lang="en-GB" sz="2400" u="sng" dirty="0">
                <a:hlinkClick r:id="rId3"/>
              </a:rPr>
              <a:t>https://plato.stanford.edu/entries/cosmopolitanism/</a:t>
            </a:r>
            <a:endParaRPr lang="en-GB" sz="2400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048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Global Distributive Justice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Ip</a:t>
            </a:r>
            <a:r>
              <a:rPr lang="en-GB" dirty="0"/>
              <a:t>, K.K.W., 2017, </a:t>
            </a:r>
            <a:r>
              <a:rPr lang="en-GB" i="1" dirty="0"/>
              <a:t>Global Distributive Justice </a:t>
            </a:r>
            <a:r>
              <a:rPr lang="en-GB" dirty="0"/>
              <a:t>in </a:t>
            </a:r>
            <a:r>
              <a:rPr lang="en-GB" i="1" dirty="0"/>
              <a:t>International Studies</a:t>
            </a:r>
            <a:r>
              <a:rPr lang="en-GB" dirty="0"/>
              <a:t>. Oxford: OUP</a:t>
            </a:r>
          </a:p>
          <a:p>
            <a:pPr marL="0" indent="0">
              <a:buNone/>
            </a:pPr>
            <a:r>
              <a:rPr lang="en-GB" dirty="0"/>
              <a:t>Summary: </a:t>
            </a:r>
          </a:p>
          <a:p>
            <a:r>
              <a:rPr lang="en-GB" dirty="0"/>
              <a:t>In an affluent world, more than a billion people struggle to meet their most basic needs – nutrition, health care, shelter and clean water. Is this a problem of </a:t>
            </a:r>
            <a:r>
              <a:rPr lang="en-GB" i="1" dirty="0"/>
              <a:t>justice</a:t>
            </a:r>
            <a:r>
              <a:rPr lang="en-GB" dirty="0"/>
              <a:t>?</a:t>
            </a:r>
          </a:p>
          <a:p>
            <a:r>
              <a:rPr lang="en-GB" dirty="0"/>
              <a:t>How does this relate to John Rawls’ </a:t>
            </a:r>
            <a:r>
              <a:rPr lang="en-GB" i="1" dirty="0"/>
              <a:t>A Theory of Justice, 1975, </a:t>
            </a:r>
            <a:r>
              <a:rPr lang="en-GB" dirty="0"/>
              <a:t>which deals with </a:t>
            </a:r>
            <a:r>
              <a:rPr lang="en-GB" i="1" dirty="0"/>
              <a:t>Justice as Fairness </a:t>
            </a:r>
            <a:r>
              <a:rPr lang="en-GB" dirty="0"/>
              <a:t>and his contention that the scope of distributive justice should be confined to the (individual) state?</a:t>
            </a:r>
          </a:p>
          <a:p>
            <a:r>
              <a:rPr lang="en-GB"/>
              <a:t>Poverty at </a:t>
            </a:r>
            <a:r>
              <a:rPr lang="en-GB" dirty="0"/>
              <a:t>home and abroad – are they “my” poor?</a:t>
            </a:r>
          </a:p>
          <a:p>
            <a:r>
              <a:rPr lang="en-GB" dirty="0"/>
              <a:t>Is there an issue of </a:t>
            </a:r>
            <a:r>
              <a:rPr lang="en-GB" i="1" dirty="0"/>
              <a:t>historic injustice</a:t>
            </a:r>
            <a:r>
              <a:rPr lang="en-GB" dirty="0"/>
              <a:t>?</a:t>
            </a:r>
          </a:p>
          <a:p>
            <a:r>
              <a:rPr lang="en-GB" dirty="0"/>
              <a:t>How does this affect </a:t>
            </a:r>
            <a:r>
              <a:rPr lang="en-GB" i="1" dirty="0"/>
              <a:t>international relations policy</a:t>
            </a:r>
            <a:r>
              <a:rPr lang="en-GB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132641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Global Distributive Justice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Sources of global distributive </a:t>
            </a:r>
            <a:r>
              <a:rPr lang="en-GB" i="1" dirty="0"/>
              <a:t>injustice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Why the West Rules - for Now</a:t>
            </a:r>
          </a:p>
          <a:p>
            <a:r>
              <a:rPr lang="en-GB" dirty="0"/>
              <a:t>Mercantilism, colonialism, imperialism</a:t>
            </a:r>
          </a:p>
          <a:p>
            <a:r>
              <a:rPr lang="en-GB" dirty="0"/>
              <a:t>The post-colonial world</a:t>
            </a:r>
          </a:p>
          <a:p>
            <a:r>
              <a:rPr lang="en-GB" dirty="0"/>
              <a:t>Globalisation and sustainability</a:t>
            </a:r>
          </a:p>
          <a:p>
            <a:r>
              <a:rPr lang="en-GB" dirty="0"/>
              <a:t>Differing theories and models of “development”, underdevelopment and…global distributive justice</a:t>
            </a:r>
          </a:p>
        </p:txBody>
      </p:sp>
    </p:spTree>
    <p:extLst>
      <p:ext uri="{BB962C8B-B14F-4D97-AF65-F5344CB8AC3E}">
        <p14:creationId xmlns:p14="http://schemas.microsoft.com/office/powerpoint/2010/main" val="2934904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Rawls’ “original position”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08" y="1548431"/>
            <a:ext cx="3704686" cy="2626959"/>
          </a:xfrm>
        </p:spPr>
      </p:pic>
      <p:sp>
        <p:nvSpPr>
          <p:cNvPr id="5" name="Rectangle 4"/>
          <p:cNvSpPr/>
          <p:nvPr/>
        </p:nvSpPr>
        <p:spPr>
          <a:xfrm>
            <a:off x="832808" y="2395607"/>
            <a:ext cx="83111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                                                                                         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                                                                                          Rawls’ </a:t>
            </a:r>
            <a:r>
              <a:rPr lang="en-GB" b="1" i="1" dirty="0">
                <a:solidFill>
                  <a:srgbClr val="222222"/>
                </a:solidFill>
                <a:latin typeface="Arial" panose="020B0604020202020204" pitchFamily="34" charset="0"/>
              </a:rPr>
              <a:t>A Theory of</a:t>
            </a:r>
          </a:p>
          <a:p>
            <a:r>
              <a:rPr lang="en-GB" b="1" i="1" dirty="0">
                <a:solidFill>
                  <a:srgbClr val="222222"/>
                </a:solidFill>
                <a:latin typeface="Arial" panose="020B0604020202020204" pitchFamily="34" charset="0"/>
              </a:rPr>
              <a:t>                                                                                           Justice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1971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Symbolic depiction of Rawls's veil of ignorance. The citizens making the choices about their society make them from an "original position" of equality and ignorance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(left)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without knowing what gender, race, abilities, tastes, wealth, or position in society they will have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(right)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 Rawls claims this ensures they will choose a just society.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Wikipedia/Common Source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816" y="1307082"/>
            <a:ext cx="1679383" cy="248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649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Rawls’ “difference principle”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Social and economic inequalities are to be arranged so that they are to be of the greatest benefit to the least-advantaged members of society, consistent with the just savings principle.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Rawls, J., </a:t>
            </a:r>
            <a:r>
              <a:rPr lang="en-GB" dirty="0"/>
              <a:t>1971</a:t>
            </a:r>
            <a:r>
              <a:rPr lang="en-GB" i="1" dirty="0"/>
              <a:t>. A theory of justice. </a:t>
            </a:r>
            <a:r>
              <a:rPr lang="en-GB" dirty="0"/>
              <a:t>Cambridge, MA: Harvard University Press. (p. 266.)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In European terms: Welfare State/safety net?</a:t>
            </a:r>
          </a:p>
        </p:txBody>
      </p:sp>
    </p:spTree>
    <p:extLst>
      <p:ext uri="{BB962C8B-B14F-4D97-AF65-F5344CB8AC3E}">
        <p14:creationId xmlns:p14="http://schemas.microsoft.com/office/powerpoint/2010/main" val="2662440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Cosmopolitanism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Stanford </a:t>
            </a:r>
            <a:r>
              <a:rPr lang="en-GB" dirty="0" err="1"/>
              <a:t>Encyclopedia</a:t>
            </a:r>
            <a:r>
              <a:rPr lang="en-GB" dirty="0"/>
              <a:t> of Philosophy, 2002 (revised 2013) </a:t>
            </a:r>
            <a:r>
              <a:rPr lang="en-GB" i="1" dirty="0" err="1"/>
              <a:t>Cosmoplitanism</a:t>
            </a:r>
            <a:endParaRPr lang="en-GB" i="1" dirty="0"/>
          </a:p>
          <a:p>
            <a:pPr marL="0" indent="0">
              <a:buNone/>
            </a:pPr>
            <a:r>
              <a:rPr lang="en-GB" dirty="0"/>
              <a:t>Summary:</a:t>
            </a:r>
          </a:p>
          <a:p>
            <a:r>
              <a:rPr lang="en-GB" dirty="0"/>
              <a:t>Greek and Roman Cosmopolitanism: Stoicism, Cynicism, Seneca etc.</a:t>
            </a:r>
          </a:p>
          <a:p>
            <a:r>
              <a:rPr lang="en-GB" dirty="0"/>
              <a:t>Kant’s </a:t>
            </a:r>
            <a:r>
              <a:rPr lang="en-GB" i="1" dirty="0"/>
              <a:t>Perpetual Peace </a:t>
            </a:r>
            <a:r>
              <a:rPr lang="en-GB"/>
              <a:t>(1795</a:t>
            </a:r>
            <a:r>
              <a:rPr lang="en-GB" dirty="0"/>
              <a:t>)</a:t>
            </a:r>
          </a:p>
          <a:p>
            <a:r>
              <a:rPr lang="en-GB" dirty="0"/>
              <a:t>Reviving and refining these Cosmopolitan ideas to answer Rawls’ “national particularism”: Thomas </a:t>
            </a:r>
            <a:r>
              <a:rPr lang="en-GB" dirty="0" err="1"/>
              <a:t>Pogge</a:t>
            </a:r>
            <a:r>
              <a:rPr lang="en-GB" dirty="0"/>
              <a:t> et 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746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>
                <a:latin typeface="+mn-lt"/>
              </a:rPr>
              <a:t>Attempts at World 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92382"/>
            <a:ext cx="7886700" cy="4784581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/>
              <a:t>1815-1864 The Treaty of Vienna and the Concert of Europe</a:t>
            </a:r>
          </a:p>
          <a:p>
            <a:pPr marL="0" indent="0">
              <a:buNone/>
            </a:pPr>
            <a:r>
              <a:rPr lang="en-GB" dirty="0"/>
              <a:t>1919-1939 The Treaty of Versailles and the League of Nations (and the Kellogg-Briand Pact of 1928)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1945 The United Nations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569" y="3445951"/>
            <a:ext cx="3751985" cy="1960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766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       </a:t>
            </a:r>
            <a:r>
              <a:rPr lang="en-GB" sz="6600" b="1" dirty="0">
                <a:latin typeface="+mn-lt"/>
              </a:rPr>
              <a:t>Global Justice?</a:t>
            </a:r>
            <a:br>
              <a:rPr lang="en-GB" sz="2000" b="1" dirty="0">
                <a:latin typeface="+mn-lt"/>
              </a:rPr>
            </a:br>
            <a:r>
              <a:rPr lang="en-GB" sz="2000" b="1" dirty="0">
                <a:latin typeface="+mn-lt"/>
              </a:rPr>
              <a:t>                                      ICC, The Hague (founded 2002: following Nuremberg International  		   Military Tribunal 1945 etc.)</a:t>
            </a:r>
            <a:endParaRPr lang="en-GB" sz="66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643" y="2098964"/>
            <a:ext cx="7503707" cy="44542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124" y="452004"/>
            <a:ext cx="1470314" cy="1470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347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74264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The International Court of Justice and Human Rights (ICJ), The Hague</a:t>
            </a:r>
            <a:br>
              <a:rPr lang="en-GB" b="1" dirty="0">
                <a:latin typeface="+mn-lt"/>
              </a:rPr>
            </a:br>
            <a:r>
              <a:rPr lang="en-GB" sz="2000" b="1" dirty="0">
                <a:latin typeface="+mn-lt"/>
              </a:rPr>
              <a:t>(founded 1945: following Permanent Court of Arbitration 1899 etc.)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682" y="2475672"/>
            <a:ext cx="2124668" cy="314193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475672"/>
            <a:ext cx="5622525" cy="356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622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latin typeface="+mn-lt"/>
              </a:rPr>
              <a:t>European Court of Human Rights, Strasbourg </a:t>
            </a:r>
            <a:r>
              <a:rPr lang="en-GB" sz="2200" b="1" dirty="0">
                <a:latin typeface="+mn-lt"/>
              </a:rPr>
              <a:t>(founded 1959)</a:t>
            </a:r>
            <a:br>
              <a:rPr lang="en-GB" sz="2200" b="1" dirty="0">
                <a:latin typeface="+mn-lt"/>
              </a:rPr>
            </a:br>
            <a:r>
              <a:rPr lang="en-GB" sz="1800" b="1" dirty="0">
                <a:latin typeface="+mn-lt"/>
              </a:rPr>
              <a:t>Not to be confused with the EU’s European </a:t>
            </a:r>
            <a:r>
              <a:rPr lang="en-GB" sz="1800" b="1" i="1" dirty="0">
                <a:latin typeface="+mn-lt"/>
              </a:rPr>
              <a:t>Court of Justice</a:t>
            </a:r>
            <a:r>
              <a:rPr lang="en-GB" sz="1800" b="1" dirty="0">
                <a:latin typeface="+mn-lt"/>
              </a:rPr>
              <a:t>, Luxembourg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482" y="2127900"/>
            <a:ext cx="6670964" cy="3952317"/>
          </a:xfrm>
        </p:spPr>
      </p:pic>
    </p:spTree>
    <p:extLst>
      <p:ext uri="{BB962C8B-B14F-4D97-AF65-F5344CB8AC3E}">
        <p14:creationId xmlns:p14="http://schemas.microsoft.com/office/powerpoint/2010/main" val="19417421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Interplay?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interplay of development studies, especially a rights-based approach to development, and ideas from the realm of moral philosophy.</a:t>
            </a:r>
          </a:p>
        </p:txBody>
      </p:sp>
    </p:spTree>
    <p:extLst>
      <p:ext uri="{BB962C8B-B14F-4D97-AF65-F5344CB8AC3E}">
        <p14:creationId xmlns:p14="http://schemas.microsoft.com/office/powerpoint/2010/main" val="862822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Global Citizenship: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 Welsh Dimension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ESDGC (Education in Sustainable Development and Global Citizenship): Welsh Baccalaureate</a:t>
            </a: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https://www.wcia.org.uk/wp-content/uploads/2019/07/Feedback-on-Curriculum-for-Wales-2022-converted-1.pdf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dirty="0"/>
              <a:t>Well-being of Future Generations (Wales) Act 2015</a:t>
            </a:r>
          </a:p>
          <a:p>
            <a:pPr marL="0" indent="0">
              <a:buNone/>
            </a:pPr>
            <a:r>
              <a:rPr lang="en-GB" sz="1800" dirty="0">
                <a:hlinkClick r:id="rId3"/>
              </a:rPr>
              <a:t>https://www.futuregenerations.wales/about-us/future-generations-act/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443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</TotalTime>
  <Words>831</Words>
  <Application>Microsoft Office PowerPoint</Application>
  <PresentationFormat>On-screen Show (4:3)</PresentationFormat>
  <Paragraphs>81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Humanitarian Intervention HPAN4004: Part 7 Global Citizenship, Human Rights and Global Justice?  including Distributive Justice</vt:lpstr>
      <vt:lpstr>  Humanitarian Intervention HPAN4004: Part 7 Global Citizenship, Human Rights and Global Justice?  </vt:lpstr>
      <vt:lpstr>Overview of the Module so far…</vt:lpstr>
      <vt:lpstr>Today’s first task: Comparing Global Distributive Justice and Cosmopolitanism</vt:lpstr>
      <vt:lpstr>Global Distributive Justice</vt:lpstr>
      <vt:lpstr>Global Distributive Justice</vt:lpstr>
      <vt:lpstr>Rawls’ “original position”</vt:lpstr>
      <vt:lpstr>Rawls’ “difference principle” </vt:lpstr>
      <vt:lpstr>Cosmopolitanism</vt:lpstr>
      <vt:lpstr>Attempts at World Order</vt:lpstr>
      <vt:lpstr>                Global Justice?                                       ICC, The Hague (founded 2002: following Nuremberg International       Military Tribunal 1945 etc.)</vt:lpstr>
      <vt:lpstr>The International Court of Justice and Human Rights (ICJ), The Hague (founded 1945: following Permanent Court of Arbitration 1899 etc.)</vt:lpstr>
      <vt:lpstr> European Court of Human Rights, Strasbourg (founded 1959) Not to be confused with the EU’s European Court of Justice, Luxembourg</vt:lpstr>
      <vt:lpstr>Interplay?</vt:lpstr>
      <vt:lpstr> Global Citizenship: A Welsh Dimension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POM-37 Week 7 Class Exercise: Global Distributive Justice and Cosmopolitanism</dc:title>
  <dc:creator>Andy Bevan</dc:creator>
  <cp:lastModifiedBy>Andy Bevan</cp:lastModifiedBy>
  <cp:revision>37</cp:revision>
  <dcterms:created xsi:type="dcterms:W3CDTF">2018-03-15T10:33:46Z</dcterms:created>
  <dcterms:modified xsi:type="dcterms:W3CDTF">2023-11-03T10:19:47Z</dcterms:modified>
</cp:coreProperties>
</file>