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13"/>
  </p:notesMasterIdLst>
  <p:sldIdLst>
    <p:sldId id="319" r:id="rId5"/>
    <p:sldId id="314" r:id="rId6"/>
    <p:sldId id="313" r:id="rId7"/>
    <p:sldId id="320" r:id="rId8"/>
    <p:sldId id="315" r:id="rId9"/>
    <p:sldId id="316" r:id="rId10"/>
    <p:sldId id="317" r:id="rId11"/>
    <p:sldId id="318" r:id="rId12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309" autoAdjust="0"/>
    <p:restoredTop sz="94533" autoAdjust="0"/>
  </p:normalViewPr>
  <p:slideViewPr>
    <p:cSldViewPr>
      <p:cViewPr varScale="1">
        <p:scale>
          <a:sx n="70" d="100"/>
          <a:sy n="70" d="100"/>
        </p:scale>
        <p:origin x="13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0652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280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4.fntdata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677B7F-8DE6-48F7-98AC-CEB983A3E12D}" type="datetimeFigureOut">
              <a:rPr lang="en-GB" smtClean="0"/>
              <a:pPr/>
              <a:t>30/04/2017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3D64E-8581-416D-9039-5502309500A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85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EB535-FD61-4A9C-9096-2BD4B955C174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708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05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79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323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624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457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914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78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1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453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166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pPr/>
              <a:t>30/04/2017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522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Assets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57200" y="1844824"/>
            <a:ext cx="79312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 </a:t>
            </a:r>
            <a:r>
              <a:rPr lang="en-GB" sz="2800" b="1" dirty="0"/>
              <a:t>information asset</a:t>
            </a:r>
            <a:r>
              <a:rPr lang="en-GB" sz="2800" dirty="0"/>
              <a:t> is a body of knowledge that is </a:t>
            </a:r>
            <a:r>
              <a:rPr lang="en-GB" sz="2800" dirty="0" smtClean="0"/>
              <a:t>organised </a:t>
            </a:r>
            <a:r>
              <a:rPr lang="en-GB" sz="2800" dirty="0"/>
              <a:t>and managed as a single entity. Like any other corporate </a:t>
            </a:r>
            <a:r>
              <a:rPr lang="en-GB" sz="2800" b="1" dirty="0"/>
              <a:t>asset</a:t>
            </a:r>
            <a:r>
              <a:rPr lang="en-GB" sz="2800" dirty="0"/>
              <a:t>, an </a:t>
            </a:r>
            <a:r>
              <a:rPr lang="en-GB" sz="2800" dirty="0" smtClean="0"/>
              <a:t>organisation's</a:t>
            </a:r>
            <a:r>
              <a:rPr lang="en-GB" sz="2800" dirty="0"/>
              <a:t> </a:t>
            </a:r>
            <a:r>
              <a:rPr lang="en-GB" sz="2800" b="1" dirty="0"/>
              <a:t>information assets</a:t>
            </a:r>
            <a:r>
              <a:rPr lang="en-GB" sz="2800" dirty="0"/>
              <a:t> have financial value. That value of the </a:t>
            </a:r>
            <a:r>
              <a:rPr lang="en-GB" sz="2800" b="1" dirty="0"/>
              <a:t>asset</a:t>
            </a:r>
            <a:r>
              <a:rPr lang="en-GB" sz="2800" dirty="0"/>
              <a:t> increases in direct relationship to the number of people who are able to make use of the </a:t>
            </a:r>
            <a:r>
              <a:rPr lang="en-GB" sz="2800" b="1" dirty="0"/>
              <a:t>information</a:t>
            </a:r>
            <a:r>
              <a:rPr lang="en-GB" sz="2800" dirty="0" smtClean="0"/>
              <a:t>.</a:t>
            </a:r>
          </a:p>
          <a:p>
            <a:endParaRPr lang="en-GB" sz="2800" dirty="0"/>
          </a:p>
          <a:p>
            <a:r>
              <a:rPr lang="en-GB" sz="2800" dirty="0" smtClean="0"/>
              <a:t>For any organisation these are usually defined in its Data and Information Security Policy.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8484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Knowledge Assets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755576" y="213285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71600" y="1916832"/>
            <a:ext cx="73448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Information or skills within a business that make it more valuable or competitive: </a:t>
            </a:r>
            <a:endParaRPr lang="en-GB" sz="2400" dirty="0" smtClean="0"/>
          </a:p>
          <a:p>
            <a:r>
              <a:rPr lang="en-GB" sz="2400" dirty="0" smtClean="0"/>
              <a:t>Investors increasingly recognise the growing importance of knowledge assets in the way they value firms.</a:t>
            </a:r>
          </a:p>
          <a:p>
            <a:r>
              <a:rPr lang="en-GB" sz="2400" dirty="0" smtClean="0"/>
              <a:t>The knowledge capital of any organisation is based on the knowledge and competencies held by its members</a:t>
            </a:r>
          </a:p>
          <a:p>
            <a:endParaRPr lang="en-GB" sz="2400" dirty="0" smtClean="0"/>
          </a:p>
          <a:p>
            <a:r>
              <a:rPr lang="en-GB" sz="2400" dirty="0" smtClean="0"/>
              <a:t>				Cambridge Dictionary</a:t>
            </a:r>
          </a:p>
          <a:p>
            <a:endParaRPr lang="en-GB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Assets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 l="8021" t="40969" r="43830" b="14735"/>
          <a:stretch>
            <a:fillRect/>
          </a:stretch>
        </p:blipFill>
        <p:spPr bwMode="auto">
          <a:xfrm>
            <a:off x="683568" y="1556792"/>
            <a:ext cx="779606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4860032" y="573325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Nonaka</a:t>
            </a:r>
            <a:r>
              <a:rPr lang="en-GB" b="1" dirty="0" smtClean="0"/>
              <a:t> and Takeuchi 2005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0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Compare?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Information Assets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An </a:t>
            </a:r>
            <a:r>
              <a:rPr lang="en-GB" b="1" dirty="0"/>
              <a:t>information asset</a:t>
            </a:r>
            <a:r>
              <a:rPr lang="en-GB" dirty="0"/>
              <a:t> is a body of knowledge that is organised and managed as a single entity. Like any other corporate </a:t>
            </a:r>
            <a:r>
              <a:rPr lang="en-GB" b="1" dirty="0"/>
              <a:t>asset</a:t>
            </a:r>
            <a:r>
              <a:rPr lang="en-GB" dirty="0"/>
              <a:t>, an organisation's </a:t>
            </a:r>
            <a:r>
              <a:rPr lang="en-GB" b="1" dirty="0"/>
              <a:t>information assets</a:t>
            </a:r>
            <a:r>
              <a:rPr lang="en-GB" dirty="0"/>
              <a:t> have financial value. That value of the </a:t>
            </a:r>
            <a:r>
              <a:rPr lang="en-GB" b="1" dirty="0"/>
              <a:t>asset</a:t>
            </a:r>
            <a:r>
              <a:rPr lang="en-GB" dirty="0"/>
              <a:t> increases in direct relationship to the number of people who are able to make use of the </a:t>
            </a:r>
            <a:r>
              <a:rPr lang="en-GB" b="1" dirty="0"/>
              <a:t>information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Knowledge Assets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Information or skills within a business that make it more valuable or competitive: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Investors increasingly recognise the growing importance of knowledge assets in the way they value firms.</a:t>
            </a:r>
          </a:p>
          <a:p>
            <a:pPr marL="0" indent="0">
              <a:buNone/>
            </a:pPr>
            <a:r>
              <a:rPr lang="en-GB" dirty="0"/>
              <a:t>The knowledge capital of any organisation is based on the knowledge and competencies held by its members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66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What is intellectual property 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67544" y="1556792"/>
            <a:ext cx="77768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Having the right type of intellectual property protection helps you to stop people stealing or copying: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the names of your products or brands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your inventions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the design or look of your products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things you write, make or produce</a:t>
            </a:r>
          </a:p>
          <a:p>
            <a:r>
              <a:rPr lang="en-GB" sz="2400" dirty="0" smtClean="0"/>
              <a:t>Copyright, patents, designs and trade marks are all types of intellectual property protection. You get some types of protection automatically, others you have to apply for.</a:t>
            </a:r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6228184" y="630932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 .</a:t>
            </a:r>
            <a:r>
              <a:rPr lang="en-GB" dirty="0" err="1" smtClean="0"/>
              <a:t>gov.uk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Owning intellectual property</a:t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11560" y="1628800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You own intellectual property if you:</a:t>
            </a:r>
          </a:p>
          <a:p>
            <a:r>
              <a:rPr lang="en-GB" sz="2400" dirty="0" smtClean="0"/>
              <a:t>created it (and it meets the requirements for copyright, a patent or a design)</a:t>
            </a:r>
          </a:p>
          <a:p>
            <a:r>
              <a:rPr lang="en-GB" sz="2400" dirty="0" smtClean="0"/>
              <a:t>bought intellectual property rights from the creator or a previous owner</a:t>
            </a:r>
          </a:p>
          <a:p>
            <a:r>
              <a:rPr lang="en-GB" sz="2400" dirty="0" smtClean="0"/>
              <a:t>have a brand that could be a trade mark, </a:t>
            </a:r>
            <a:r>
              <a:rPr lang="en-GB" sz="2400" dirty="0" err="1" smtClean="0"/>
              <a:t>eg</a:t>
            </a:r>
            <a:r>
              <a:rPr lang="en-GB" sz="2400" dirty="0" smtClean="0"/>
              <a:t> a well-known product name</a:t>
            </a:r>
          </a:p>
          <a:p>
            <a:r>
              <a:rPr lang="en-GB" sz="2400" dirty="0" smtClean="0"/>
              <a:t>Intellectual property can: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have more than one owner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belong to people or businesses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be sold or transferred</a:t>
            </a:r>
          </a:p>
          <a:p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6228184" y="630932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 .</a:t>
            </a:r>
            <a:r>
              <a:rPr lang="en-GB" dirty="0" err="1" smtClean="0"/>
              <a:t>gov.uk</a:t>
            </a: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Types of protection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539552" y="148478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type of protection you can get depends on what you’ve created. You get some types of protection automatically, others you have to apply for.</a:t>
            </a:r>
          </a:p>
          <a:p>
            <a:r>
              <a:rPr lang="en-GB" sz="1400" b="1" dirty="0" smtClean="0"/>
              <a:t>Automatic protection</a:t>
            </a:r>
          </a:p>
          <a:p>
            <a:endParaRPr lang="en-GB" sz="1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39552" y="2204864"/>
          <a:ext cx="8208912" cy="1399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  <a:gridCol w="6552728"/>
              </a:tblGrid>
              <a:tr h="28803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Type of protection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Examples of intellectual property </a:t>
                      </a: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Copyright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Writing and literary works, art, photography, films, TV, music, web content, sound recordings</a:t>
                      </a:r>
                      <a:endParaRPr lang="en-GB" sz="1400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Design right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Shapes of objects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611560" y="4077072"/>
          <a:ext cx="8136903" cy="18428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  <a:gridCol w="4104456"/>
                <a:gridCol w="2376263"/>
              </a:tblGrid>
              <a:tr h="3600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Type of protection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Examples of intellectual property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Time to allow for application </a:t>
                      </a:r>
                      <a:endParaRPr lang="en-GB" sz="1400" dirty="0"/>
                    </a:p>
                  </a:txBody>
                  <a:tcPr/>
                </a:tc>
              </a:tr>
              <a:tr h="3717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Trade marks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Product names, logos, jingles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4 months </a:t>
                      </a:r>
                      <a:endParaRPr lang="en-GB" sz="1400" dirty="0"/>
                    </a:p>
                  </a:txBody>
                  <a:tcPr/>
                </a:tc>
              </a:tr>
              <a:tr h="534928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Registered designs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Appearance of a product including, shape, packaging, patterns, colours, decoration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1 month </a:t>
                      </a:r>
                      <a:endParaRPr lang="en-GB" sz="1400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Patents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Inventions and products, </a:t>
                      </a:r>
                      <a:r>
                        <a:rPr lang="en-GB" sz="1400" dirty="0" err="1" smtClean="0"/>
                        <a:t>eg</a:t>
                      </a:r>
                      <a:r>
                        <a:rPr lang="en-GB" sz="1400" dirty="0" smtClean="0"/>
                        <a:t> machines and machine parts, tools, medicines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Around 5 years</a:t>
                      </a:r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83568" y="5949280"/>
            <a:ext cx="79928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Keep these types of intellectual property secret until they’re registered. If you need to discuss your idea with someone, use a non-disclosure agreement.</a:t>
            </a:r>
          </a:p>
          <a:p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611560" y="364502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Protection you have to apply for</a:t>
            </a:r>
          </a:p>
          <a:p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6228184" y="630932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 .</a:t>
            </a:r>
            <a:r>
              <a:rPr lang="en-GB" dirty="0" err="1" smtClean="0"/>
              <a:t>gov.uk</a:t>
            </a:r>
            <a:endParaRPr lang="en-GB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Food for thought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11560" y="1700808"/>
            <a:ext cx="763284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someone pretends to be me, or pretends that something I have created should be available to them free (because creativity has less value than an hour's work by me as a musician in a pub) I wonder what has gone wrong with human morality and social justice …………………………..</a:t>
            </a:r>
          </a:p>
          <a:p>
            <a:endParaRPr lang="en-GB" dirty="0" smtClean="0"/>
          </a:p>
          <a:p>
            <a:r>
              <a:rPr lang="en-GB" dirty="0" smtClean="0"/>
              <a:t>……………A creative person would prefer their music to be stolen and enjoyed than ignored. This is the dilemma for every creative soul: he or she would prefer to starve and be heard, than to eat well and be ignored.</a:t>
            </a:r>
          </a:p>
          <a:p>
            <a:endParaRPr lang="en-GB" dirty="0" smtClean="0"/>
          </a:p>
          <a:p>
            <a:r>
              <a:rPr lang="en-GB" dirty="0" smtClean="0"/>
              <a:t>Pete Townsend- John Peel Lecture-  October 2011 https://www.theguardian.com/media/2011/nov/01/pete-townshend-john-peel-lecture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2" ma:contentTypeDescription="Create a new document." ma:contentTypeScope="" ma:versionID="f2eb5911928e165fa3bf58203a4febb0">
  <xsd:schema xmlns:xsd="http://www.w3.org/2001/XMLSchema" xmlns:xs="http://www.w3.org/2001/XMLSchema" xmlns:p="http://schemas.microsoft.com/office/2006/metadata/properties" xmlns:ns2="12dde717-b0d9-4745-903a-e5172bc2ef5a" targetNamespace="http://schemas.microsoft.com/office/2006/metadata/properties" ma:root="true" ma:fieldsID="ec84b00f6b5013c79a7502ba08bfd3af" ns2:_="">
    <xsd:import namespace="12dde717-b0d9-4745-903a-e5172bc2ef5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76B51A9-EC1F-4BA0-AFC7-66B5240745A2}">
  <ds:schemaRefs>
    <ds:schemaRef ds:uri="http://purl.org/dc/terms/"/>
    <ds:schemaRef ds:uri="http://schemas.microsoft.com/office/infopath/2007/PartnerControls"/>
    <ds:schemaRef ds:uri="http://purl.org/dc/elements/1.1/"/>
    <ds:schemaRef ds:uri="12dde717-b0d9-4745-903a-e5172bc2ef5a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F018AD3-C7A1-49A1-B812-EDCEFA105A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53157E-C40B-4BEB-9EEA-886945E61C9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2497</TotalTime>
  <Words>540</Words>
  <Application>Microsoft Office PowerPoint</Application>
  <PresentationFormat>On-screen Show (4:3)</PresentationFormat>
  <Paragraphs>75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Information Assets</vt:lpstr>
      <vt:lpstr>Knowledge Assets</vt:lpstr>
      <vt:lpstr>Knowledge Assets</vt:lpstr>
      <vt:lpstr>Compare?</vt:lpstr>
      <vt:lpstr>What is intellectual property </vt:lpstr>
      <vt:lpstr>Owning intellectual property </vt:lpstr>
      <vt:lpstr>Types of protection</vt:lpstr>
      <vt:lpstr>Food for thought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 Information Management</dc:title>
  <dc:creator>Glenn Behenna</dc:creator>
  <cp:lastModifiedBy>Iain Hastings</cp:lastModifiedBy>
  <cp:revision>88</cp:revision>
  <dcterms:created xsi:type="dcterms:W3CDTF">2015-03-09T18:25:48Z</dcterms:created>
  <dcterms:modified xsi:type="dcterms:W3CDTF">2017-04-30T11:37:42Z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