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6" r:id="rId2"/>
    <p:sldId id="285" r:id="rId3"/>
    <p:sldId id="276" r:id="rId4"/>
    <p:sldId id="277" r:id="rId5"/>
    <p:sldId id="290" r:id="rId6"/>
    <p:sldId id="278" r:id="rId7"/>
    <p:sldId id="293" r:id="rId8"/>
    <p:sldId id="280" r:id="rId9"/>
    <p:sldId id="282" r:id="rId10"/>
    <p:sldId id="286" r:id="rId11"/>
    <p:sldId id="292" r:id="rId12"/>
    <p:sldId id="283" r:id="rId13"/>
    <p:sldId id="284" r:id="rId14"/>
    <p:sldId id="281" r:id="rId15"/>
    <p:sldId id="275" r:id="rId16"/>
    <p:sldId id="274" r:id="rId17"/>
    <p:sldId id="287" r:id="rId18"/>
    <p:sldId id="288" r:id="rId19"/>
    <p:sldId id="289" r:id="rId20"/>
    <p:sldId id="29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2" autoAdjust="0"/>
    <p:restoredTop sz="83913" autoAdjust="0"/>
  </p:normalViewPr>
  <p:slideViewPr>
    <p:cSldViewPr snapToGrid="0" snapToObjects="1">
      <p:cViewPr>
        <p:scale>
          <a:sx n="50" d="100"/>
          <a:sy n="50" d="100"/>
        </p:scale>
        <p:origin x="-2142" y="-6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485B223-0380-4D65-95A7-D70C550D1F5A}" type="datetimeFigureOut">
              <a:rPr lang="en-GB" smtClean="0"/>
              <a:pPr/>
              <a:t>04/03/2013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9A08108-5C64-4CE2-B7EC-D0FCC48C0FA5}"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71E342-F56B-FC49-B2A9-4D3B6459C06C}" type="datetimeFigureOut">
              <a:rPr lang="en-US" smtClean="0"/>
              <a:pPr/>
              <a:t>3/4/2013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4A9E66-DF65-7C4E-97EE-67AE8A6D1E74}" type="slidenum">
              <a:rPr lang="en-US" smtClean="0"/>
              <a:pPr/>
              <a:t>‹#›</a:t>
            </a:fld>
            <a:endParaRPr lang="en-US"/>
          </a:p>
        </p:txBody>
      </p:sp>
    </p:spTree>
    <p:extLst>
      <p:ext uri="{BB962C8B-B14F-4D97-AF65-F5344CB8AC3E}">
        <p14:creationId xmlns="" xmlns:p14="http://schemas.microsoft.com/office/powerpoint/2010/main" val="317209975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Because</a:t>
            </a:r>
            <a:r>
              <a:rPr lang="en-US" baseline="0" dirty="0" smtClean="0"/>
              <a:t> the aim of both pursuits is to understand human activity/culture.</a:t>
            </a:r>
            <a:endParaRPr lang="en-US"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4</a:t>
            </a:fld>
            <a:endParaRPr lang="en-US"/>
          </a:p>
        </p:txBody>
      </p:sp>
    </p:spTree>
    <p:extLst>
      <p:ext uri="{BB962C8B-B14F-4D97-AF65-F5344CB8AC3E}">
        <p14:creationId xmlns="" xmlns:p14="http://schemas.microsoft.com/office/powerpoint/2010/main" val="3231530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Because using archaeology’s method it was believed one could illuminate the processes of change that had occurred in human history</a:t>
            </a:r>
            <a:r>
              <a:rPr lang="en-US" baseline="0" dirty="0" smtClean="0"/>
              <a:t> – that by looking at remains, the motivations, or roots, of </a:t>
            </a:r>
            <a:r>
              <a:rPr lang="en-US" baseline="0" dirty="0" err="1" smtClean="0"/>
              <a:t>behaviour</a:t>
            </a:r>
            <a:r>
              <a:rPr lang="en-US" baseline="0" dirty="0" smtClean="0"/>
              <a:t> could be seen. Archaeology that adhered to this way of thinking is termed ‘</a:t>
            </a:r>
            <a:r>
              <a:rPr lang="en-US" baseline="0" dirty="0" err="1" smtClean="0"/>
              <a:t>processual</a:t>
            </a:r>
            <a:r>
              <a:rPr lang="en-US" baseline="0" dirty="0" smtClean="0"/>
              <a:t>’ and is essentially one that is based in the notion that culture evolves – hence they are cultural evolutionists. Underpinning this is the idea that history progresses and that adaptations will create outcomes that can be seen and predicted based on analysis of data on environmental factors, ecological factors, historical factors and so on.</a:t>
            </a:r>
            <a:endParaRPr lang="en-US"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6</a:t>
            </a:fld>
            <a:endParaRPr lang="en-US"/>
          </a:p>
        </p:txBody>
      </p:sp>
    </p:spTree>
    <p:extLst>
      <p:ext uri="{BB962C8B-B14F-4D97-AF65-F5344CB8AC3E}">
        <p14:creationId xmlns="" xmlns:p14="http://schemas.microsoft.com/office/powerpoint/2010/main" val="37789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But </a:t>
            </a:r>
            <a:r>
              <a:rPr lang="en-US" dirty="0" err="1" smtClean="0"/>
              <a:t>ethnoarchaeologists</a:t>
            </a:r>
            <a:r>
              <a:rPr lang="en-US" dirty="0" smtClean="0"/>
              <a:t> must</a:t>
            </a:r>
            <a:r>
              <a:rPr lang="en-US" baseline="0" dirty="0" smtClean="0"/>
              <a:t> be specially trained to do this. They would need to go into people’s worlds and measure them to try and find practice links to the past. Could, they asked, we see remnants of </a:t>
            </a:r>
            <a:r>
              <a:rPr lang="en-US" baseline="0" dirty="0" err="1" smtClean="0"/>
              <a:t>behaviour</a:t>
            </a:r>
            <a:r>
              <a:rPr lang="en-US" baseline="0" dirty="0" smtClean="0"/>
              <a:t> in the present that can help us understand remains from the past?</a:t>
            </a:r>
            <a:endParaRPr lang="en-US"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8</a:t>
            </a:fld>
            <a:endParaRPr lang="en-US"/>
          </a:p>
        </p:txBody>
      </p:sp>
    </p:spTree>
    <p:extLst>
      <p:ext uri="{BB962C8B-B14F-4D97-AF65-F5344CB8AC3E}">
        <p14:creationId xmlns="" xmlns:p14="http://schemas.microsoft.com/office/powerpoint/2010/main" val="654947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will look at various methods</a:t>
            </a:r>
            <a:r>
              <a:rPr lang="en-US" baseline="0" dirty="0" smtClean="0"/>
              <a:t> used that underpin this notion later in the course. Key to note here is that archaeologists think that quantitative data can be used to determine, repaint, the picture of human choices. Humans are thought to be one thing and that they will develop in one way, albeit with variations dependent on ecological conditions.</a:t>
            </a:r>
            <a:endParaRPr lang="en-US"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9</a:t>
            </a:fld>
            <a:endParaRPr lang="en-US"/>
          </a:p>
        </p:txBody>
      </p:sp>
    </p:spTree>
    <p:extLst>
      <p:ext uri="{BB962C8B-B14F-4D97-AF65-F5344CB8AC3E}">
        <p14:creationId xmlns="" xmlns:p14="http://schemas.microsoft.com/office/powerpoint/2010/main" val="436801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interpretation based</a:t>
            </a:r>
            <a:r>
              <a:rPr lang="en-US" baseline="0" dirty="0" smtClean="0"/>
              <a:t> on observation in the present could only render the past </a:t>
            </a:r>
            <a:endParaRPr lang="en-US"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15</a:t>
            </a:fld>
            <a:endParaRPr lang="en-US"/>
          </a:p>
        </p:txBody>
      </p:sp>
    </p:spTree>
    <p:extLst>
      <p:ext uri="{BB962C8B-B14F-4D97-AF65-F5344CB8AC3E}">
        <p14:creationId xmlns="" xmlns:p14="http://schemas.microsoft.com/office/powerpoint/2010/main" val="1794521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Tilley thinks that material culture</a:t>
            </a:r>
            <a:r>
              <a:rPr lang="en-US" baseline="0" dirty="0" smtClean="0"/>
              <a:t> is the active principle here. Material culture, he says, is ‘active media’ page 3.</a:t>
            </a:r>
            <a:endParaRPr lang="en-US"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16</a:t>
            </a:fld>
            <a:endParaRPr lang="en-US"/>
          </a:p>
        </p:txBody>
      </p:sp>
    </p:spTree>
    <p:extLst>
      <p:ext uri="{BB962C8B-B14F-4D97-AF65-F5344CB8AC3E}">
        <p14:creationId xmlns="" xmlns:p14="http://schemas.microsoft.com/office/powerpoint/2010/main" val="2948052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3/4/2013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3/4/2013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3/4/2013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3/4/2013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3/4/2013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3/4/2013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3/4/2013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3/4/2013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07019"/>
            <a:ext cx="7772400" cy="3079182"/>
          </a:xfrm>
        </p:spPr>
        <p:txBody>
          <a:bodyPr>
            <a:normAutofit/>
          </a:bodyPr>
          <a:lstStyle/>
          <a:p>
            <a:r>
              <a:rPr lang="en-US" dirty="0" smtClean="0"/>
              <a:t>Hunter gatherers:</a:t>
            </a:r>
            <a:br>
              <a:rPr lang="en-US" dirty="0" smtClean="0"/>
            </a:br>
            <a:r>
              <a:rPr lang="en-US" dirty="0" smtClean="0"/>
              <a:t> using the present to understand the past?</a:t>
            </a:r>
            <a:endParaRPr lang="en-US" dirty="0"/>
          </a:p>
        </p:txBody>
      </p:sp>
      <p:sp>
        <p:nvSpPr>
          <p:cNvPr id="3" name="Subtitle 2"/>
          <p:cNvSpPr>
            <a:spLocks noGrp="1"/>
          </p:cNvSpPr>
          <p:nvPr>
            <p:ph type="subTitle" idx="1"/>
          </p:nvPr>
        </p:nvSpPr>
        <p:spPr/>
        <p:txBody>
          <a:bodyPr/>
          <a:lstStyle/>
          <a:p>
            <a:r>
              <a:rPr lang="en-US" dirty="0" smtClean="0"/>
              <a:t>Today’s class - overview/intro </a:t>
            </a:r>
            <a:endParaRPr lang="en-US" dirty="0"/>
          </a:p>
        </p:txBody>
      </p:sp>
    </p:spTree>
    <p:extLst>
      <p:ext uri="{BB962C8B-B14F-4D97-AF65-F5344CB8AC3E}">
        <p14:creationId xmlns="" xmlns:p14="http://schemas.microsoft.com/office/powerpoint/2010/main" val="4045764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Course structure</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Intro today – establish arch/</a:t>
            </a:r>
            <a:r>
              <a:rPr lang="en-US" dirty="0" err="1" smtClean="0"/>
              <a:t>anth</a:t>
            </a:r>
            <a:r>
              <a:rPr lang="en-US" dirty="0" smtClean="0"/>
              <a:t> connection and associated issues</a:t>
            </a:r>
          </a:p>
          <a:p>
            <a:pPr lvl="1"/>
            <a:r>
              <a:rPr lang="en-US" dirty="0" smtClean="0"/>
              <a:t>Culture – what is it and how can it be seen?</a:t>
            </a:r>
          </a:p>
          <a:p>
            <a:r>
              <a:rPr lang="en-US" dirty="0" smtClean="0"/>
              <a:t>Hunter-gatherers – are they a category?</a:t>
            </a:r>
          </a:p>
          <a:p>
            <a:pPr lvl="1"/>
            <a:r>
              <a:rPr lang="en-US" dirty="0" smtClean="0"/>
              <a:t>subsistence</a:t>
            </a:r>
          </a:p>
          <a:p>
            <a:r>
              <a:rPr lang="en-US" dirty="0" smtClean="0"/>
              <a:t>Ethnographies - people</a:t>
            </a:r>
          </a:p>
          <a:p>
            <a:r>
              <a:rPr lang="en-US" dirty="0" smtClean="0"/>
              <a:t>Social structure – the webs that bind</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8796881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a:t>
            </a:r>
            <a:r>
              <a:rPr lang="en-US" dirty="0" err="1" smtClean="0"/>
              <a:t>anth</a:t>
            </a:r>
            <a:r>
              <a:rPr lang="en-US" dirty="0" smtClean="0"/>
              <a:t>…past/present</a:t>
            </a:r>
            <a:endParaRPr lang="en-US" dirty="0"/>
          </a:p>
        </p:txBody>
      </p:sp>
      <p:sp>
        <p:nvSpPr>
          <p:cNvPr id="3" name="Content Placeholder 2"/>
          <p:cNvSpPr>
            <a:spLocks noGrp="1"/>
          </p:cNvSpPr>
          <p:nvPr>
            <p:ph sz="half" idx="1"/>
          </p:nvPr>
        </p:nvSpPr>
        <p:spPr/>
        <p:txBody>
          <a:bodyPr>
            <a:normAutofit/>
          </a:bodyPr>
          <a:lstStyle/>
          <a:p>
            <a:r>
              <a:rPr lang="en-US" dirty="0" smtClean="0"/>
              <a:t>Are they different or the same? Why have some people linked them?</a:t>
            </a:r>
          </a:p>
          <a:p>
            <a:r>
              <a:rPr lang="en-US" dirty="0" smtClean="0"/>
              <a:t>Archaeology </a:t>
            </a:r>
          </a:p>
          <a:p>
            <a:pPr lvl="1"/>
            <a:r>
              <a:rPr lang="en-US" dirty="0" smtClean="0"/>
              <a:t>studies artifacts and remains as evidence of what people have done</a:t>
            </a:r>
          </a:p>
          <a:p>
            <a:r>
              <a:rPr lang="en-US" dirty="0" smtClean="0"/>
              <a:t>Anthropology </a:t>
            </a:r>
          </a:p>
          <a:p>
            <a:pPr lvl="1"/>
            <a:r>
              <a:rPr lang="en-US" dirty="0" smtClean="0"/>
              <a:t>studies what people are doing</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41991681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‘Archaeology is anthropology, or it is nothing’</a:t>
            </a:r>
            <a:endParaRPr lang="en-US" dirty="0"/>
          </a:p>
        </p:txBody>
      </p:sp>
      <p:sp>
        <p:nvSpPr>
          <p:cNvPr id="6" name="Subtitle 5"/>
          <p:cNvSpPr>
            <a:spLocks noGrp="1"/>
          </p:cNvSpPr>
          <p:nvPr>
            <p:ph type="subTitle" idx="1"/>
          </p:nvPr>
        </p:nvSpPr>
        <p:spPr/>
        <p:txBody>
          <a:bodyPr/>
          <a:lstStyle/>
          <a:p>
            <a:r>
              <a:rPr lang="en-US" dirty="0" smtClean="0"/>
              <a:t>(</a:t>
            </a:r>
            <a:r>
              <a:rPr lang="en-US" dirty="0"/>
              <a:t>W</a:t>
            </a:r>
            <a:r>
              <a:rPr lang="en-US" dirty="0" smtClean="0"/>
              <a:t>illey and Phillips, 1958:2)</a:t>
            </a:r>
            <a:endParaRPr lang="en-US" dirty="0"/>
          </a:p>
        </p:txBody>
      </p:sp>
    </p:spTree>
    <p:extLst>
      <p:ext uri="{BB962C8B-B14F-4D97-AF65-F5344CB8AC3E}">
        <p14:creationId xmlns="" xmlns:p14="http://schemas.microsoft.com/office/powerpoint/2010/main" val="3551303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Ethno-archaeology - genesis</a:t>
            </a:r>
            <a:endParaRPr lang="en-US" dirty="0"/>
          </a:p>
        </p:txBody>
      </p:sp>
      <p:sp>
        <p:nvSpPr>
          <p:cNvPr id="3" name="Content Placeholder 2"/>
          <p:cNvSpPr>
            <a:spLocks noGrp="1"/>
          </p:cNvSpPr>
          <p:nvPr>
            <p:ph sz="half" idx="1"/>
          </p:nvPr>
        </p:nvSpPr>
        <p:spPr/>
        <p:txBody>
          <a:bodyPr/>
          <a:lstStyle/>
          <a:p>
            <a:r>
              <a:rPr lang="en-US" dirty="0" smtClean="0"/>
              <a:t>1960s: increased ethnographic info and </a:t>
            </a:r>
            <a:r>
              <a:rPr lang="en-US" dirty="0" err="1" smtClean="0"/>
              <a:t>industrialised</a:t>
            </a:r>
            <a:r>
              <a:rPr lang="en-US" dirty="0" smtClean="0"/>
              <a:t> nations’ politics (flower/power </a:t>
            </a:r>
            <a:r>
              <a:rPr lang="en-US" dirty="0" err="1" smtClean="0"/>
              <a:t>etc</a:t>
            </a:r>
            <a:r>
              <a:rPr lang="en-US" dirty="0" smtClean="0"/>
              <a:t>) = idea that h/</a:t>
            </a:r>
            <a:r>
              <a:rPr lang="en-US" dirty="0" err="1" smtClean="0"/>
              <a:t>gs</a:t>
            </a:r>
            <a:r>
              <a:rPr lang="en-US" dirty="0" smtClean="0"/>
              <a:t> can be used to document past</a:t>
            </a:r>
          </a:p>
          <a:p>
            <a:r>
              <a:rPr lang="en-US" dirty="0" smtClean="0"/>
              <a:t>Rationale: h/g original subsistence method</a:t>
            </a:r>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393564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a:t>
            </a:r>
            <a:r>
              <a:rPr lang="en-US" i="1" dirty="0" smtClean="0"/>
              <a:t>Archaeology as anthropology</a:t>
            </a:r>
            <a:r>
              <a:rPr lang="en-US" dirty="0" smtClean="0"/>
              <a:t>’</a:t>
            </a:r>
            <a:br>
              <a:rPr lang="en-US" dirty="0" smtClean="0"/>
            </a:br>
            <a:r>
              <a:rPr lang="en-US" dirty="0" smtClean="0"/>
              <a:t>(</a:t>
            </a:r>
            <a:r>
              <a:rPr lang="en-US" dirty="0" err="1"/>
              <a:t>B</a:t>
            </a:r>
            <a:r>
              <a:rPr lang="en-US" dirty="0" err="1" smtClean="0"/>
              <a:t>inford</a:t>
            </a:r>
            <a:r>
              <a:rPr lang="en-US" dirty="0" smtClean="0"/>
              <a:t>, 1962)</a:t>
            </a:r>
            <a:endParaRPr lang="en-US" dirty="0"/>
          </a:p>
        </p:txBody>
      </p:sp>
      <p:sp>
        <p:nvSpPr>
          <p:cNvPr id="5" name="Subtitle 4"/>
          <p:cNvSpPr>
            <a:spLocks noGrp="1"/>
          </p:cNvSpPr>
          <p:nvPr>
            <p:ph sz="half" idx="1"/>
          </p:nvPr>
        </p:nvSpPr>
        <p:spPr/>
        <p:txBody>
          <a:bodyPr>
            <a:normAutofit fontScale="92500"/>
          </a:bodyPr>
          <a:lstStyle/>
          <a:p>
            <a:r>
              <a:rPr lang="en-US" dirty="0" err="1" smtClean="0"/>
              <a:t>Binford</a:t>
            </a:r>
            <a:r>
              <a:rPr lang="en-US" dirty="0" smtClean="0"/>
              <a:t> –archaeology’s strength is its time depth, thus making it well placed to create generalisations about humanity, but tread cautiously</a:t>
            </a:r>
          </a:p>
          <a:p>
            <a:r>
              <a:rPr lang="en-US" dirty="0" smtClean="0"/>
              <a:t>Prompted the beginnings of </a:t>
            </a:r>
            <a:r>
              <a:rPr lang="en-US" dirty="0" err="1" smtClean="0"/>
              <a:t>Processual</a:t>
            </a:r>
            <a:r>
              <a:rPr lang="en-US" dirty="0" smtClean="0"/>
              <a:t> archaeology</a:t>
            </a:r>
          </a:p>
          <a:p>
            <a:pPr lvl="1"/>
            <a:r>
              <a:rPr lang="en-US" dirty="0" smtClean="0"/>
              <a:t>Logical positivists using quantitative data to flesh the past’s changes</a:t>
            </a:r>
            <a:endParaRPr lang="en-US" dirty="0"/>
          </a:p>
          <a:p>
            <a:endParaRPr lang="en-US" dirty="0"/>
          </a:p>
        </p:txBody>
      </p:sp>
      <p:pic>
        <p:nvPicPr>
          <p:cNvPr id="7" name="Content Placeholder 6"/>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3618942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Ahistorical</a:t>
            </a:r>
            <a:r>
              <a:rPr lang="en-GB" dirty="0" smtClean="0"/>
              <a:t> anthropology</a:t>
            </a:r>
            <a:endParaRPr lang="en-GB" dirty="0"/>
          </a:p>
        </p:txBody>
      </p:sp>
      <p:sp>
        <p:nvSpPr>
          <p:cNvPr id="3" name="Content Placeholder 2"/>
          <p:cNvSpPr>
            <a:spLocks noGrp="1"/>
          </p:cNvSpPr>
          <p:nvPr>
            <p:ph sz="half" idx="1"/>
          </p:nvPr>
        </p:nvSpPr>
        <p:spPr/>
        <p:txBody>
          <a:bodyPr/>
          <a:lstStyle/>
          <a:p>
            <a:r>
              <a:rPr lang="en-GB" dirty="0" smtClean="0"/>
              <a:t>Malinowski  believed </a:t>
            </a:r>
            <a:r>
              <a:rPr lang="en-GB" dirty="0" err="1" smtClean="0"/>
              <a:t>anth</a:t>
            </a:r>
            <a:r>
              <a:rPr lang="en-GB" dirty="0" smtClean="0"/>
              <a:t> should form conclusions without reference to the past</a:t>
            </a:r>
          </a:p>
          <a:p>
            <a:r>
              <a:rPr lang="en-GB" dirty="0" smtClean="0"/>
              <a:t>Wolf criticised </a:t>
            </a:r>
            <a:r>
              <a:rPr lang="en-GB" dirty="0" err="1" smtClean="0"/>
              <a:t>anths</a:t>
            </a:r>
            <a:r>
              <a:rPr lang="en-GB" dirty="0" smtClean="0"/>
              <a:t> habit of representing people </a:t>
            </a:r>
            <a:r>
              <a:rPr lang="en-GB" dirty="0" smtClean="0"/>
              <a:t>without </a:t>
            </a:r>
            <a:r>
              <a:rPr lang="en-GB" dirty="0" smtClean="0"/>
              <a:t>a past</a:t>
            </a:r>
            <a:endParaRPr lang="en-GB" dirty="0"/>
          </a:p>
        </p:txBody>
      </p:sp>
      <p:sp>
        <p:nvSpPr>
          <p:cNvPr id="4" name="Content Placeholder 3"/>
          <p:cNvSpPr>
            <a:spLocks noGrp="1"/>
          </p:cNvSpPr>
          <p:nvPr>
            <p:ph sz="half" idx="2"/>
          </p:nvPr>
        </p:nvSpPr>
        <p:spPr/>
        <p:txBody>
          <a:bodyPr/>
          <a:lstStyle/>
          <a:p>
            <a:endParaRPr lang="en-GB"/>
          </a:p>
        </p:txBody>
      </p:sp>
      <p:pic>
        <p:nvPicPr>
          <p:cNvPr id="1026" name="Picture 2" descr="http://t2.gstatic.com/images?q=tbn:ANd9GcQhKmg7O63gRgrDz2D6Vdsa8iLAUmFTn1GLx0YGNAJFZbh5F4YFBzZGnk-O5Q"/>
          <p:cNvPicPr>
            <a:picLocks noChangeAspect="1" noChangeArrowheads="1"/>
          </p:cNvPicPr>
          <p:nvPr/>
        </p:nvPicPr>
        <p:blipFill>
          <a:blip r:embed="rId2" cstate="print"/>
          <a:srcRect/>
          <a:stretch>
            <a:fillRect/>
          </a:stretch>
        </p:blipFill>
        <p:spPr bwMode="auto">
          <a:xfrm>
            <a:off x="4648200" y="1569085"/>
            <a:ext cx="3797564" cy="455707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Ethno-archaeology </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Spending time in ‘field’ will </a:t>
            </a:r>
          </a:p>
          <a:p>
            <a:pPr lvl="1"/>
            <a:r>
              <a:rPr lang="en-US" dirty="0" smtClean="0"/>
              <a:t>Enrich understanding</a:t>
            </a:r>
          </a:p>
          <a:p>
            <a:pPr lvl="1"/>
            <a:r>
              <a:rPr lang="en-US" dirty="0" smtClean="0"/>
              <a:t>Enable inspiration </a:t>
            </a:r>
            <a:r>
              <a:rPr lang="en-US" dirty="0"/>
              <a:t>(</a:t>
            </a:r>
            <a:r>
              <a:rPr lang="en-US" dirty="0" smtClean="0"/>
              <a:t>eureka moments?)</a:t>
            </a:r>
          </a:p>
          <a:p>
            <a:pPr lvl="1"/>
            <a:r>
              <a:rPr lang="en-US" dirty="0" smtClean="0"/>
              <a:t>Provide comparisons (direct analogy)</a:t>
            </a:r>
          </a:p>
          <a:p>
            <a:pPr lvl="1"/>
            <a:r>
              <a:rPr lang="en-US" dirty="0" smtClean="0"/>
              <a:t>Test validity (including limitations)</a:t>
            </a:r>
          </a:p>
          <a:p>
            <a:pPr lvl="2"/>
            <a:r>
              <a:rPr lang="en-US" dirty="0" smtClean="0"/>
              <a:t>(</a:t>
            </a:r>
            <a:r>
              <a:rPr lang="en-US" dirty="0" err="1"/>
              <a:t>I</a:t>
            </a:r>
            <a:r>
              <a:rPr lang="en-US" dirty="0" err="1" smtClean="0"/>
              <a:t>ssacs</a:t>
            </a:r>
            <a:r>
              <a:rPr lang="en-US" dirty="0" smtClean="0"/>
              <a:t>, 1966. </a:t>
            </a:r>
            <a:r>
              <a:rPr lang="en-US" i="1" dirty="0" smtClean="0"/>
              <a:t>Man the hunter </a:t>
            </a:r>
            <a:r>
              <a:rPr lang="en-US" dirty="0" smtClean="0"/>
              <a:t>conference, Chicago)</a:t>
            </a:r>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4684549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Ethno-arch 2</a:t>
            </a:r>
            <a:endParaRPr lang="en-US" dirty="0"/>
          </a:p>
        </p:txBody>
      </p:sp>
      <p:sp>
        <p:nvSpPr>
          <p:cNvPr id="3" name="Content Placeholder 2"/>
          <p:cNvSpPr>
            <a:spLocks noGrp="1"/>
          </p:cNvSpPr>
          <p:nvPr>
            <p:ph sz="half" idx="1"/>
          </p:nvPr>
        </p:nvSpPr>
        <p:spPr>
          <a:xfrm>
            <a:off x="113266" y="1456721"/>
            <a:ext cx="4038600" cy="4525963"/>
          </a:xfrm>
        </p:spPr>
        <p:txBody>
          <a:bodyPr/>
          <a:lstStyle/>
          <a:p>
            <a:r>
              <a:rPr lang="en-US" dirty="0" smtClean="0"/>
              <a:t>Ethnographic info can be used to indicate </a:t>
            </a:r>
            <a:r>
              <a:rPr lang="en-US" dirty="0" err="1" smtClean="0"/>
              <a:t>behaviour</a:t>
            </a:r>
            <a:r>
              <a:rPr lang="en-US" dirty="0" smtClean="0"/>
              <a:t> associated with</a:t>
            </a:r>
          </a:p>
          <a:p>
            <a:pPr lvl="1"/>
            <a:r>
              <a:rPr lang="en-US" dirty="0" smtClean="0"/>
              <a:t>Mobility</a:t>
            </a:r>
          </a:p>
          <a:p>
            <a:pPr lvl="1"/>
            <a:r>
              <a:rPr lang="en-US" dirty="0" smtClean="0"/>
              <a:t>Subsistence</a:t>
            </a:r>
          </a:p>
          <a:p>
            <a:pPr lvl="1"/>
            <a:r>
              <a:rPr lang="en-US" dirty="0" smtClean="0"/>
              <a:t>Settlements</a:t>
            </a:r>
          </a:p>
          <a:p>
            <a:r>
              <a:rPr lang="en-US" dirty="0" smtClean="0"/>
              <a:t>Is this the mind made visible? </a:t>
            </a:r>
          </a:p>
        </p:txBody>
      </p:sp>
      <p:pic>
        <p:nvPicPr>
          <p:cNvPr id="7" name="Picture 6"/>
          <p:cNvPicPr>
            <a:picLocks noChangeAspect="1"/>
          </p:cNvPicPr>
          <p:nvPr/>
        </p:nvPicPr>
        <p:blipFill>
          <a:blip r:embed="rId3" cstate="print"/>
          <a:stretch>
            <a:fillRect/>
          </a:stretch>
        </p:blipFill>
        <p:spPr>
          <a:xfrm>
            <a:off x="3960408" y="1809244"/>
            <a:ext cx="5183592" cy="3390069"/>
          </a:xfrm>
          <a:prstGeom prst="rect">
            <a:avLst/>
          </a:prstGeom>
        </p:spPr>
      </p:pic>
    </p:spTree>
    <p:extLst>
      <p:ext uri="{BB962C8B-B14F-4D97-AF65-F5344CB8AC3E}">
        <p14:creationId xmlns="" xmlns:p14="http://schemas.microsoft.com/office/powerpoint/2010/main" val="23365666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VBCD – very brief controlled digression</a:t>
            </a:r>
            <a:endParaRPr lang="en-US" dirty="0"/>
          </a:p>
        </p:txBody>
      </p:sp>
      <p:sp>
        <p:nvSpPr>
          <p:cNvPr id="3" name="Content Placeholder 2"/>
          <p:cNvSpPr>
            <a:spLocks noGrp="1"/>
          </p:cNvSpPr>
          <p:nvPr>
            <p:ph sz="half" idx="1"/>
          </p:nvPr>
        </p:nvSpPr>
        <p:spPr/>
        <p:txBody>
          <a:bodyPr/>
          <a:lstStyle/>
          <a:p>
            <a:r>
              <a:rPr lang="en-US" dirty="0" smtClean="0"/>
              <a:t>Can a footprint image the mind?</a:t>
            </a:r>
          </a:p>
          <a:p>
            <a:r>
              <a:rPr lang="en-US" dirty="0" smtClean="0"/>
              <a:t>Can a pile of bones image the mind?</a:t>
            </a:r>
          </a:p>
          <a:p>
            <a:r>
              <a:rPr lang="en-US" dirty="0" smtClean="0"/>
              <a:t>A tooth?</a:t>
            </a:r>
          </a:p>
          <a:p>
            <a:r>
              <a:rPr lang="en-US" dirty="0" smtClean="0"/>
              <a:t>Walls?</a:t>
            </a:r>
          </a:p>
          <a:p>
            <a:r>
              <a:rPr lang="en-US" dirty="0" smtClean="0"/>
              <a:t>Pots?</a:t>
            </a:r>
          </a:p>
          <a:p>
            <a:r>
              <a:rPr lang="en-US" dirty="0" smtClean="0"/>
              <a:t>And so on…discuss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4478633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Nicolas and Kramer, 2001. </a:t>
            </a:r>
            <a:r>
              <a:rPr lang="en-GB" i="1" dirty="0" smtClean="0"/>
              <a:t>Ethno-arch in action </a:t>
            </a:r>
            <a:r>
              <a:rPr lang="en-GB" dirty="0" smtClean="0"/>
              <a:t>, CUP, p34</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Society as complex irreducible structure is made of 3 domains</a:t>
            </a:r>
          </a:p>
          <a:p>
            <a:pPr lvl="1"/>
            <a:r>
              <a:rPr lang="en-GB" dirty="0" smtClean="0"/>
              <a:t>The real: processes, unobservable affects</a:t>
            </a:r>
          </a:p>
          <a:p>
            <a:pPr lvl="1"/>
            <a:r>
              <a:rPr lang="en-GB" dirty="0" smtClean="0"/>
              <a:t>The actual: observable events</a:t>
            </a:r>
          </a:p>
          <a:p>
            <a:pPr lvl="1"/>
            <a:r>
              <a:rPr lang="en-GB" dirty="0" smtClean="0"/>
              <a:t>The empirical: experiences (sun rises, we experience it)</a:t>
            </a:r>
            <a:endParaRPr lang="en-GB" dirty="0"/>
          </a:p>
        </p:txBody>
      </p:sp>
      <p:sp>
        <p:nvSpPr>
          <p:cNvPr id="4" name="Content Placeholder 3"/>
          <p:cNvSpPr>
            <a:spLocks noGrp="1"/>
          </p:cNvSpPr>
          <p:nvPr>
            <p:ph sz="half" idx="2"/>
          </p:nvPr>
        </p:nvSpPr>
        <p:spPr>
          <a:xfrm>
            <a:off x="4648200" y="1600200"/>
            <a:ext cx="4038600" cy="4815114"/>
          </a:xfrm>
        </p:spPr>
        <p:txBody>
          <a:bodyPr>
            <a:normAutofit fontScale="92500" lnSpcReduction="10000"/>
          </a:bodyPr>
          <a:lstStyle/>
          <a:p>
            <a:r>
              <a:rPr lang="en-GB" dirty="0" smtClean="0"/>
              <a:t>Society</a:t>
            </a:r>
          </a:p>
          <a:p>
            <a:pPr lvl="1"/>
            <a:r>
              <a:rPr lang="en-GB" dirty="0" smtClean="0"/>
              <a:t>Exists because we make it</a:t>
            </a:r>
          </a:p>
          <a:p>
            <a:pPr lvl="1"/>
            <a:r>
              <a:rPr lang="en-GB" dirty="0" smtClean="0"/>
              <a:t>It can be seen because of its effect. </a:t>
            </a:r>
          </a:p>
          <a:p>
            <a:pPr lvl="1"/>
            <a:r>
              <a:rPr lang="en-GB" dirty="0" smtClean="0"/>
              <a:t>We experience the effects</a:t>
            </a:r>
          </a:p>
          <a:p>
            <a:pPr lvl="1"/>
            <a:r>
              <a:rPr lang="en-GB" dirty="0" smtClean="0"/>
              <a:t>The structures and processes establish it</a:t>
            </a:r>
          </a:p>
          <a:p>
            <a:r>
              <a:rPr lang="en-GB" dirty="0" smtClean="0"/>
              <a:t>But behaviour is unpredictable, so now overarching theory possible to access </a:t>
            </a:r>
            <a:r>
              <a:rPr lang="en-GB" dirty="0" err="1" smtClean="0"/>
              <a:t>prehistorical</a:t>
            </a:r>
            <a:r>
              <a:rPr lang="en-GB" dirty="0" smtClean="0"/>
              <a:t> minds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Leach, 1973 (anthropologist)</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Using ethnography is questionable</a:t>
            </a:r>
          </a:p>
          <a:p>
            <a:r>
              <a:rPr lang="en-US" dirty="0" smtClean="0"/>
              <a:t>Too much cultural variation</a:t>
            </a:r>
          </a:p>
          <a:p>
            <a:r>
              <a:rPr lang="en-US" dirty="0" smtClean="0"/>
              <a:t>Anthropology doesn’t use cultural practices to create laws of change so archaeologists shouldn’t – create theory not laws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1861926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Tilley (archaeologist)</a:t>
            </a:r>
            <a:endParaRPr lang="en-US" dirty="0"/>
          </a:p>
        </p:txBody>
      </p:sp>
      <p:sp>
        <p:nvSpPr>
          <p:cNvPr id="3" name="Content Placeholder 2"/>
          <p:cNvSpPr>
            <a:spLocks noGrp="1"/>
          </p:cNvSpPr>
          <p:nvPr>
            <p:ph sz="half" idx="1"/>
          </p:nvPr>
        </p:nvSpPr>
        <p:spPr/>
        <p:txBody>
          <a:bodyPr/>
          <a:lstStyle/>
          <a:p>
            <a:r>
              <a:rPr lang="en-US" dirty="0" smtClean="0"/>
              <a:t>Concentrating on long- term use of stuff indicates </a:t>
            </a:r>
            <a:r>
              <a:rPr lang="en-US" i="1" dirty="0" smtClean="0"/>
              <a:t>transformations</a:t>
            </a:r>
            <a:r>
              <a:rPr lang="en-US" dirty="0" smtClean="0"/>
              <a:t> of social relations – and archaeology is in the business of understanding </a:t>
            </a:r>
            <a:r>
              <a:rPr lang="en-US" i="1" dirty="0" smtClean="0"/>
              <a:t>changes</a:t>
            </a:r>
            <a:endParaRPr lang="en-US" i="1"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5601437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Sheenan’s</a:t>
            </a:r>
            <a:r>
              <a:rPr lang="en-US" dirty="0" smtClean="0"/>
              <a:t> response:</a:t>
            </a:r>
            <a:endParaRPr lang="en-US" dirty="0"/>
          </a:p>
        </p:txBody>
      </p:sp>
      <p:sp>
        <p:nvSpPr>
          <p:cNvPr id="3" name="Content Placeholder 2"/>
          <p:cNvSpPr>
            <a:spLocks noGrp="1"/>
          </p:cNvSpPr>
          <p:nvPr>
            <p:ph sz="half" idx="1"/>
          </p:nvPr>
        </p:nvSpPr>
        <p:spPr/>
        <p:txBody>
          <a:bodyPr/>
          <a:lstStyle/>
          <a:p>
            <a:r>
              <a:rPr lang="en-US" dirty="0" err="1" smtClean="0"/>
              <a:t>Refleshing</a:t>
            </a:r>
            <a:r>
              <a:rPr lang="en-US" dirty="0" smtClean="0"/>
              <a:t> the bones using ethnographic info is ‘seductive’ but problematic </a:t>
            </a:r>
          </a:p>
          <a:p>
            <a:r>
              <a:rPr lang="en-US" dirty="0" smtClean="0"/>
              <a:t>Gives example of Great Plains Indians – horses/humans/buffalo</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8607016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1" algn="ctr" rtl="0">
              <a:spcBef>
                <a:spcPct val="0"/>
              </a:spcBef>
            </a:pPr>
            <a:r>
              <a:rPr lang="en-US" sz="2800" dirty="0" err="1" smtClean="0">
                <a:solidFill>
                  <a:schemeClr val="tx1"/>
                </a:solidFill>
              </a:rPr>
              <a:t>Gosden</a:t>
            </a:r>
            <a:r>
              <a:rPr lang="en-US" sz="2800" dirty="0" smtClean="0">
                <a:solidFill>
                  <a:schemeClr val="tx1"/>
                </a:solidFill>
              </a:rPr>
              <a:t>, C. 1999. </a:t>
            </a:r>
            <a:r>
              <a:rPr lang="en-US" sz="2800" i="1" dirty="0" smtClean="0">
                <a:solidFill>
                  <a:schemeClr val="tx1"/>
                </a:solidFill>
              </a:rPr>
              <a:t>Anthropology and archaeology</a:t>
            </a:r>
            <a:r>
              <a:rPr lang="en-US" sz="2800" dirty="0" smtClean="0">
                <a:solidFill>
                  <a:schemeClr val="tx1"/>
                </a:solidFill>
              </a:rPr>
              <a:t>: </a:t>
            </a:r>
            <a:r>
              <a:rPr lang="en-US" sz="2800" i="1" dirty="0" smtClean="0">
                <a:solidFill>
                  <a:schemeClr val="tx1"/>
                </a:solidFill>
              </a:rPr>
              <a:t>a changing relationship</a:t>
            </a:r>
            <a:r>
              <a:rPr lang="en-US" sz="2800" dirty="0" smtClean="0">
                <a:solidFill>
                  <a:schemeClr val="tx1"/>
                </a:solidFill>
              </a:rPr>
              <a:t>. London: Routledge</a:t>
            </a:r>
            <a:r>
              <a:rPr lang="en-US" sz="2800" dirty="0" smtClean="0"/>
              <a:t>4 </a:t>
            </a:r>
            <a:r>
              <a:rPr lang="en-US" dirty="0" smtClean="0"/>
              <a:t/>
            </a:r>
            <a:br>
              <a:rPr lang="en-US" dirty="0" smtClean="0"/>
            </a:br>
            <a:endParaRPr lang="en-US" dirty="0"/>
          </a:p>
        </p:txBody>
      </p:sp>
      <p:sp>
        <p:nvSpPr>
          <p:cNvPr id="3" name="Content Placeholder 2"/>
          <p:cNvSpPr>
            <a:spLocks noGrp="1"/>
          </p:cNvSpPr>
          <p:nvPr>
            <p:ph sz="half" idx="1"/>
          </p:nvPr>
        </p:nvSpPr>
        <p:spPr/>
        <p:txBody>
          <a:bodyPr>
            <a:normAutofit fontScale="92500"/>
          </a:bodyPr>
          <a:lstStyle/>
          <a:p>
            <a:r>
              <a:rPr lang="en-US" dirty="0" smtClean="0"/>
              <a:t>Using the present to populate the past may be immoral</a:t>
            </a:r>
          </a:p>
          <a:p>
            <a:pPr lvl="1"/>
            <a:r>
              <a:rPr lang="en-US" dirty="0" smtClean="0"/>
              <a:t>Societies should be studied in their own right</a:t>
            </a:r>
          </a:p>
          <a:p>
            <a:pPr lvl="1"/>
            <a:r>
              <a:rPr lang="en-US" dirty="0"/>
              <a:t>‘You can’t dig up a kinship system</a:t>
            </a:r>
            <a:r>
              <a:rPr lang="en-US" dirty="0" smtClean="0"/>
              <a:t>’ (p4)</a:t>
            </a:r>
          </a:p>
          <a:p>
            <a:r>
              <a:rPr lang="en-US" dirty="0" smtClean="0"/>
              <a:t>Interpretation using the present only renders the past in the shape of today</a:t>
            </a:r>
            <a:endParaRPr lang="en-US" dirty="0"/>
          </a:p>
          <a:p>
            <a:endParaRPr lang="en-US" dirty="0"/>
          </a:p>
        </p:txBody>
      </p:sp>
      <p:pic>
        <p:nvPicPr>
          <p:cNvPr id="6" name="Picture 5"/>
          <p:cNvPicPr>
            <a:picLocks noChangeAspect="1"/>
          </p:cNvPicPr>
          <p:nvPr/>
        </p:nvPicPr>
        <p:blipFill>
          <a:blip r:embed="rId3" cstate="print"/>
          <a:stretch>
            <a:fillRect/>
          </a:stretch>
        </p:blipFill>
        <p:spPr>
          <a:xfrm>
            <a:off x="4743450" y="1417638"/>
            <a:ext cx="3943350" cy="5257800"/>
          </a:xfrm>
          <a:prstGeom prst="rect">
            <a:avLst/>
          </a:prstGeom>
        </p:spPr>
      </p:pic>
    </p:spTree>
    <p:extLst>
      <p:ext uri="{BB962C8B-B14F-4D97-AF65-F5344CB8AC3E}">
        <p14:creationId xmlns="" xmlns:p14="http://schemas.microsoft.com/office/powerpoint/2010/main" val="14220413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Tilley, 1996. </a:t>
            </a:r>
            <a:br>
              <a:rPr lang="en-US" dirty="0" smtClean="0"/>
            </a:br>
            <a:r>
              <a:rPr lang="en-US" i="1" dirty="0" smtClean="0"/>
              <a:t>An ethnography of the Neolithic</a:t>
            </a:r>
            <a:endParaRPr lang="en-US" i="1" dirty="0"/>
          </a:p>
        </p:txBody>
      </p:sp>
      <p:sp>
        <p:nvSpPr>
          <p:cNvPr id="3" name="Content Placeholder 2"/>
          <p:cNvSpPr>
            <a:spLocks noGrp="1"/>
          </p:cNvSpPr>
          <p:nvPr>
            <p:ph sz="half" idx="1"/>
          </p:nvPr>
        </p:nvSpPr>
        <p:spPr>
          <a:xfrm>
            <a:off x="457200" y="1600200"/>
            <a:ext cx="4038600" cy="5160230"/>
          </a:xfrm>
        </p:spPr>
        <p:txBody>
          <a:bodyPr>
            <a:normAutofit fontScale="92500" lnSpcReduction="20000"/>
          </a:bodyPr>
          <a:lstStyle/>
          <a:p>
            <a:r>
              <a:rPr lang="en-US" dirty="0" smtClean="0"/>
              <a:t>Using analogies from the present is problematic because</a:t>
            </a:r>
          </a:p>
          <a:p>
            <a:pPr lvl="1"/>
            <a:r>
              <a:rPr lang="en-US" dirty="0" smtClean="0"/>
              <a:t>Interpreters are time-bounded</a:t>
            </a:r>
          </a:p>
          <a:p>
            <a:pPr lvl="1"/>
            <a:r>
              <a:rPr lang="en-US" dirty="0" smtClean="0"/>
              <a:t>Too positivistic</a:t>
            </a:r>
          </a:p>
          <a:p>
            <a:pPr lvl="1"/>
            <a:r>
              <a:rPr lang="en-US" dirty="0" err="1" smtClean="0"/>
              <a:t>Ethnoarchs</a:t>
            </a:r>
            <a:r>
              <a:rPr lang="en-US" dirty="0" smtClean="0"/>
              <a:t> always try and filter what they think is contemporary from traditional</a:t>
            </a:r>
          </a:p>
          <a:p>
            <a:r>
              <a:rPr lang="en-US" dirty="0" smtClean="0"/>
              <a:t>But worth comes from </a:t>
            </a:r>
            <a:r>
              <a:rPr lang="en-US" i="1" dirty="0" smtClean="0"/>
              <a:t>‘</a:t>
            </a:r>
            <a:r>
              <a:rPr lang="en-US" dirty="0" smtClean="0"/>
              <a:t>think[</a:t>
            </a:r>
            <a:r>
              <a:rPr lang="en-US" dirty="0" err="1" smtClean="0"/>
              <a:t>ing</a:t>
            </a:r>
            <a:r>
              <a:rPr lang="en-US" dirty="0" smtClean="0"/>
              <a:t>] </a:t>
            </a:r>
            <a:r>
              <a:rPr lang="en-US" i="1" dirty="0" smtClean="0"/>
              <a:t>through </a:t>
            </a:r>
            <a:r>
              <a:rPr lang="en-US" dirty="0" smtClean="0"/>
              <a:t>the evidence’ (p2, original emphasis) whilst using structural ideas </a:t>
            </a:r>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6193623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Anth</a:t>
            </a:r>
            <a:r>
              <a:rPr lang="en-US" dirty="0" smtClean="0"/>
              <a:t> approach</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Meaning cannot be attributed if life is cut into bits (</a:t>
            </a:r>
            <a:r>
              <a:rPr lang="en-US" dirty="0" err="1"/>
              <a:t>I</a:t>
            </a:r>
            <a:r>
              <a:rPr lang="en-US" dirty="0" err="1" smtClean="0"/>
              <a:t>ngold</a:t>
            </a:r>
            <a:r>
              <a:rPr lang="en-US" dirty="0" smtClean="0"/>
              <a:t>)</a:t>
            </a:r>
          </a:p>
          <a:p>
            <a:r>
              <a:rPr lang="en-US" dirty="0" smtClean="0"/>
              <a:t>Abstracted things have no meaning; meaning is relational; to abstract is to do violence (</a:t>
            </a:r>
            <a:r>
              <a:rPr lang="en-US" dirty="0" err="1" smtClean="0"/>
              <a:t>Strathern</a:t>
            </a:r>
            <a:r>
              <a:rPr lang="en-US" dirty="0" smtClean="0"/>
              <a:t>)</a:t>
            </a:r>
          </a:p>
          <a:p>
            <a:r>
              <a:rPr lang="en-US" dirty="0" smtClean="0"/>
              <a:t>= relations and webbed-ness can indicate transformations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9048149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fr-FR" dirty="0"/>
              <a:t>Ingold, </a:t>
            </a:r>
            <a:r>
              <a:rPr lang="fr-FR" dirty="0" err="1"/>
              <a:t>T</a:t>
            </a:r>
            <a:r>
              <a:rPr lang="fr-FR" dirty="0"/>
              <a:t>. 1992. ‘Editorial’, </a:t>
            </a:r>
            <a:r>
              <a:rPr lang="fr-FR" i="1" dirty="0"/>
              <a:t>Man </a:t>
            </a:r>
            <a:r>
              <a:rPr lang="fr-FR" dirty="0"/>
              <a:t>27: 693–</a:t>
            </a:r>
            <a:r>
              <a:rPr lang="fr-FR" dirty="0" smtClean="0"/>
              <a:t>6</a:t>
            </a:r>
            <a:r>
              <a:rPr lang="fr-FR" dirty="0"/>
              <a:t> </a:t>
            </a:r>
            <a:r>
              <a:rPr lang="fr-FR" dirty="0" err="1" smtClean="0"/>
              <a:t>cited</a:t>
            </a:r>
            <a:r>
              <a:rPr lang="fr-FR" dirty="0" smtClean="0"/>
              <a:t> i</a:t>
            </a:r>
            <a:r>
              <a:rPr lang="en-US" dirty="0" smtClean="0"/>
              <a:t>n </a:t>
            </a:r>
            <a:r>
              <a:rPr lang="en-US" dirty="0" err="1"/>
              <a:t>G</a:t>
            </a:r>
            <a:r>
              <a:rPr lang="en-US" dirty="0" err="1" smtClean="0"/>
              <a:t>osden’s</a:t>
            </a:r>
            <a:r>
              <a:rPr lang="en-US" dirty="0" smtClean="0"/>
              <a:t> book, 1999</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Social/</a:t>
            </a:r>
            <a:r>
              <a:rPr lang="en-US" dirty="0"/>
              <a:t>cultural anthropology, biological anthropology and </a:t>
            </a:r>
            <a:r>
              <a:rPr lang="en-US" dirty="0" smtClean="0"/>
              <a:t>archaeology </a:t>
            </a:r>
            <a:r>
              <a:rPr lang="en-US" dirty="0"/>
              <a:t>‘</a:t>
            </a:r>
            <a:r>
              <a:rPr lang="en-US" dirty="0" smtClean="0"/>
              <a:t>form… </a:t>
            </a:r>
            <a:r>
              <a:rPr lang="en-US" dirty="0"/>
              <a:t>a necessary unity’ (</a:t>
            </a:r>
            <a:r>
              <a:rPr lang="en-US" dirty="0" err="1"/>
              <a:t>Ingold</a:t>
            </a:r>
            <a:r>
              <a:rPr lang="en-US" dirty="0"/>
              <a:t> 1992: 694). </a:t>
            </a:r>
            <a:endParaRPr lang="en-US" dirty="0" smtClean="0"/>
          </a:p>
          <a:p>
            <a:r>
              <a:rPr lang="en-US" dirty="0" smtClean="0"/>
              <a:t>‘</a:t>
            </a:r>
            <a:r>
              <a:rPr lang="en-US" dirty="0"/>
              <a:t>Thus anthropology </a:t>
            </a:r>
            <a:r>
              <a:rPr lang="en-US" i="1" dirty="0"/>
              <a:t>needs </a:t>
            </a:r>
            <a:r>
              <a:rPr lang="en-US" dirty="0"/>
              <a:t>archaeology if it is to substantiate its claim to be a genuinely historical science’ (</a:t>
            </a:r>
            <a:r>
              <a:rPr lang="en-US" dirty="0" err="1"/>
              <a:t>Ingold</a:t>
            </a:r>
            <a:r>
              <a:rPr lang="en-US" dirty="0"/>
              <a:t> 1992: 694). </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685571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lnSpcReduction="10000"/>
          </a:bodyPr>
          <a:lstStyle/>
          <a:p>
            <a:r>
              <a:rPr lang="en-US" dirty="0" smtClean="0"/>
              <a:t>So, </a:t>
            </a:r>
            <a:r>
              <a:rPr lang="en-US" dirty="0" err="1" smtClean="0"/>
              <a:t>ethnoarchaeology’s</a:t>
            </a:r>
            <a:r>
              <a:rPr lang="en-US" dirty="0" smtClean="0"/>
              <a:t> worth has been debated for the last 60 years – and it goes on</a:t>
            </a:r>
          </a:p>
          <a:p>
            <a:r>
              <a:rPr lang="en-US" dirty="0" smtClean="0"/>
              <a:t>Underpinning is the idea that culture is a human pursuit and culture can be seen</a:t>
            </a:r>
          </a:p>
          <a:p>
            <a:r>
              <a:rPr lang="en-US" dirty="0" smtClean="0"/>
              <a:t>Next week we investigate ‘culture’</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014087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What is culture?</a:t>
            </a:r>
            <a:endParaRPr lang="en-US" dirty="0"/>
          </a:p>
        </p:txBody>
      </p:sp>
      <p:sp>
        <p:nvSpPr>
          <p:cNvPr id="6" name="Subtitle 5"/>
          <p:cNvSpPr>
            <a:spLocks noGrp="1"/>
          </p:cNvSpPr>
          <p:nvPr>
            <p:ph type="subTitle" idx="1"/>
          </p:nvPr>
        </p:nvSpPr>
        <p:spPr/>
        <p:txBody>
          <a:bodyPr/>
          <a:lstStyle/>
          <a:p>
            <a:r>
              <a:rPr lang="en-US" dirty="0" smtClean="0"/>
              <a:t>Can you see it?</a:t>
            </a:r>
            <a:endParaRPr lang="en-US" dirty="0"/>
          </a:p>
        </p:txBody>
      </p:sp>
    </p:spTree>
    <p:extLst>
      <p:ext uri="{BB962C8B-B14F-4D97-AF65-F5344CB8AC3E}">
        <p14:creationId xmlns="" xmlns:p14="http://schemas.microsoft.com/office/powerpoint/2010/main" val="2994735445"/>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31890</TotalTime>
  <Words>1007</Words>
  <Application>Microsoft Office PowerPoint</Application>
  <PresentationFormat>On-screen Show (4:3)</PresentationFormat>
  <Paragraphs>102</Paragraphs>
  <Slides>20</Slides>
  <Notes>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 Black </vt:lpstr>
      <vt:lpstr>Hunter gatherers:  using the present to understand the past?</vt:lpstr>
      <vt:lpstr>Course structure</vt:lpstr>
      <vt:lpstr>Arch/anth…past/present</vt:lpstr>
      <vt:lpstr>‘Archaeology is anthropology, or it is nothing’</vt:lpstr>
      <vt:lpstr>Ethno-archaeology - genesis</vt:lpstr>
      <vt:lpstr>‘Archaeology as anthropology’ (Binford, 1962)</vt:lpstr>
      <vt:lpstr>Ahistorical anthropology</vt:lpstr>
      <vt:lpstr>Ethno-archaeology </vt:lpstr>
      <vt:lpstr>Ethno-arch 2</vt:lpstr>
      <vt:lpstr>VBCD – very brief controlled digression</vt:lpstr>
      <vt:lpstr>Nicolas and Kramer, 2001. Ethno-arch in action , CUP, p34</vt:lpstr>
      <vt:lpstr>Leach, 1973 (anthropologist)</vt:lpstr>
      <vt:lpstr>Tilley (archaeologist)</vt:lpstr>
      <vt:lpstr>Sheenan’s response:</vt:lpstr>
      <vt:lpstr>Gosden, C. 1999. Anthropology and archaeology: a changing relationship. London: Routledge4  </vt:lpstr>
      <vt:lpstr>Tilley, 1996.  An ethnography of the Neolithic</vt:lpstr>
      <vt:lpstr>Anth approach</vt:lpstr>
      <vt:lpstr>Ingold, T. 1992. ‘Editorial’, Man 27: 693–6 cited in Gosden’s book, 1999</vt:lpstr>
      <vt:lpstr>Slide 19</vt:lpstr>
      <vt:lpstr>What is culture?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evolution</dc:title>
  <dc:creator>Luci Attala</dc:creator>
  <cp:lastModifiedBy>sa025</cp:lastModifiedBy>
  <cp:revision>65</cp:revision>
  <dcterms:created xsi:type="dcterms:W3CDTF">2013-01-15T17:03:52Z</dcterms:created>
  <dcterms:modified xsi:type="dcterms:W3CDTF">2013-03-05T09:54:06Z</dcterms:modified>
</cp:coreProperties>
</file>