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0"/>
  </p:notesMasterIdLst>
  <p:sldIdLst>
    <p:sldId id="256" r:id="rId5"/>
    <p:sldId id="257" r:id="rId6"/>
    <p:sldId id="277" r:id="rId7"/>
    <p:sldId id="259" r:id="rId8"/>
    <p:sldId id="274" r:id="rId9"/>
    <p:sldId id="280" r:id="rId10"/>
    <p:sldId id="270" r:id="rId11"/>
    <p:sldId id="271" r:id="rId12"/>
    <p:sldId id="264" r:id="rId13"/>
    <p:sldId id="269" r:id="rId14"/>
    <p:sldId id="272" r:id="rId15"/>
    <p:sldId id="258" r:id="rId16"/>
    <p:sldId id="260" r:id="rId17"/>
    <p:sldId id="267" r:id="rId18"/>
    <p:sldId id="265" r:id="rId19"/>
    <p:sldId id="273" r:id="rId20"/>
    <p:sldId id="266" r:id="rId21"/>
    <p:sldId id="279" r:id="rId22"/>
    <p:sldId id="263" r:id="rId23"/>
    <p:sldId id="261" r:id="rId24"/>
    <p:sldId id="276" r:id="rId25"/>
    <p:sldId id="268" r:id="rId26"/>
    <p:sldId id="281" r:id="rId27"/>
    <p:sldId id="262" r:id="rId28"/>
    <p:sldId id="282"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66"/>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584" autoAdjust="0"/>
    <p:restoredTop sz="75696" autoAdjust="0"/>
  </p:normalViewPr>
  <p:slideViewPr>
    <p:cSldViewPr snapToGrid="0">
      <p:cViewPr varScale="1">
        <p:scale>
          <a:sx n="58" d="100"/>
          <a:sy n="58" d="100"/>
        </p:scale>
        <p:origin x="557"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D1885A-5764-4DD9-8D1D-B9EBABA7A914}" type="datetimeFigureOut">
              <a:rPr lang="en-GB" smtClean="0"/>
              <a:t>19/03/2020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046883-E040-412B-8F6F-8641717B815D}" type="slidenum">
              <a:rPr lang="en-GB" smtClean="0"/>
              <a:t>‹#›</a:t>
            </a:fld>
            <a:endParaRPr lang="en-GB"/>
          </a:p>
        </p:txBody>
      </p:sp>
    </p:spTree>
    <p:extLst>
      <p:ext uri="{BB962C8B-B14F-4D97-AF65-F5344CB8AC3E}">
        <p14:creationId xmlns:p14="http://schemas.microsoft.com/office/powerpoint/2010/main" val="37263236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elsa-support.co.uk/" TargetMode="External"/><Relationship Id="rId2" Type="http://schemas.openxmlformats.org/officeDocument/2006/relationships/slide" Target="../slides/slide25.xml"/><Relationship Id="rId1" Type="http://schemas.openxmlformats.org/officeDocument/2006/relationships/notesMaster" Target="../notesMasters/notesMaster1.xml"/><Relationship Id="rId5" Type="http://schemas.openxmlformats.org/officeDocument/2006/relationships/hyperlink" Target="https://livespiffy.co.uk/" TargetMode="External"/><Relationship Id="rId4" Type="http://schemas.openxmlformats.org/officeDocument/2006/relationships/hyperlink" Target="https://www.nurtureuk.org/"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dirty="0"/>
              <a:t>Children usually attend the group for four sessions a week.</a:t>
            </a:r>
          </a:p>
          <a:p>
            <a:pPr lvl="0"/>
            <a:r>
              <a:rPr lang="en-US" sz="1200" dirty="0"/>
              <a:t>2 members of trained staff.</a:t>
            </a:r>
          </a:p>
          <a:p>
            <a:pPr lvl="0"/>
            <a:r>
              <a:rPr lang="en-US" sz="1200" dirty="0"/>
              <a:t>6 - 12 children.</a:t>
            </a:r>
          </a:p>
          <a:p>
            <a:pPr lvl="0"/>
            <a:r>
              <a:rPr lang="en-US" sz="1200" dirty="0"/>
              <a:t>Children usually stay for between 1 and 4 terms.</a:t>
            </a:r>
          </a:p>
          <a:p>
            <a:pPr lvl="0"/>
            <a:r>
              <a:rPr lang="en-US" sz="1200" dirty="0"/>
              <a:t>Accepting and warm environment.</a:t>
            </a:r>
          </a:p>
          <a:p>
            <a:pPr lvl="0"/>
            <a:r>
              <a:rPr lang="en-US" sz="1200" dirty="0"/>
              <a:t>Structured activities based on individual needs and targets.</a:t>
            </a:r>
          </a:p>
          <a:p>
            <a:pPr lvl="0"/>
            <a:r>
              <a:rPr lang="en-US" sz="1200" dirty="0"/>
              <a:t>Explicit and predictable routine.</a:t>
            </a:r>
          </a:p>
          <a:p>
            <a:endParaRPr lang="en-GB" dirty="0"/>
          </a:p>
        </p:txBody>
      </p:sp>
      <p:sp>
        <p:nvSpPr>
          <p:cNvPr id="4" name="Slide Number Placeholder 3"/>
          <p:cNvSpPr>
            <a:spLocks noGrp="1"/>
          </p:cNvSpPr>
          <p:nvPr>
            <p:ph type="sldNum" sz="quarter" idx="5"/>
          </p:nvPr>
        </p:nvSpPr>
        <p:spPr/>
        <p:txBody>
          <a:bodyPr/>
          <a:lstStyle/>
          <a:p>
            <a:fld id="{62046883-E040-412B-8F6F-8641717B815D}" type="slidenum">
              <a:rPr lang="en-GB" smtClean="0"/>
              <a:t>2</a:t>
            </a:fld>
            <a:endParaRPr lang="en-GB"/>
          </a:p>
        </p:txBody>
      </p:sp>
    </p:spTree>
    <p:extLst>
      <p:ext uri="{BB962C8B-B14F-4D97-AF65-F5344CB8AC3E}">
        <p14:creationId xmlns:p14="http://schemas.microsoft.com/office/powerpoint/2010/main" val="14828149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046883-E040-412B-8F6F-8641717B815D}" type="slidenum">
              <a:rPr lang="en-GB" smtClean="0"/>
              <a:t>3</a:t>
            </a:fld>
            <a:endParaRPr lang="en-GB"/>
          </a:p>
        </p:txBody>
      </p:sp>
    </p:spTree>
    <p:extLst>
      <p:ext uri="{BB962C8B-B14F-4D97-AF65-F5344CB8AC3E}">
        <p14:creationId xmlns:p14="http://schemas.microsoft.com/office/powerpoint/2010/main" val="27437492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EXTERNALISING BEHAVIOURS </a:t>
            </a:r>
          </a:p>
          <a:p>
            <a:r>
              <a:rPr lang="en-GB" dirty="0"/>
              <a:t>such as being aggressive, fighting and violating rules may lead to persistent difficulties, including conduct disorders, that can have negative consequences both in childhood and later in life (Moffitt 2006). Children and young people experiencing persistent externalising behaviours are at risk of: • Academic difficulties (low grades, truancy and exclusion) • Social rejection • Antisocial behaviour and substance abuse </a:t>
            </a:r>
          </a:p>
          <a:p>
            <a:endParaRPr lang="en-GB" dirty="0"/>
          </a:p>
          <a:p>
            <a:r>
              <a:rPr lang="en-GB" dirty="0"/>
              <a:t>INTERNALISING BEHAVIOURS </a:t>
            </a:r>
          </a:p>
          <a:p>
            <a:r>
              <a:rPr lang="en-GB" dirty="0"/>
              <a:t>such as anxiety and depression can lead to: • Difficulties forming and maintaining relationships • Poor school performance • Suicidal behaviours Children and young people who have experienced depression are also more likely to have recurrent episodes later in adulthood (Rao 2006).</a:t>
            </a:r>
          </a:p>
          <a:p>
            <a:endParaRPr lang="en-GB" dirty="0"/>
          </a:p>
          <a:p>
            <a:r>
              <a:rPr lang="en-GB" dirty="0"/>
              <a:t>VULNERABLE AND DISADVANTAGED STUDENTS </a:t>
            </a:r>
          </a:p>
          <a:p>
            <a:r>
              <a:rPr lang="en-GB" dirty="0"/>
              <a:t>are at high risk of personal and school failure: • Young people who are persistently disadvantaged are up to two years behind on their learning compared to their peers (Andrews, Robinson, and Hutchinson 2017). • Poorer young people are four times more likely to be excluded than their wealthier peers (Gill, Quilter-Pinner, and Swift 2017).</a:t>
            </a:r>
            <a:endParaRPr lang="cy-GB" dirty="0"/>
          </a:p>
        </p:txBody>
      </p:sp>
      <p:sp>
        <p:nvSpPr>
          <p:cNvPr id="4" name="Slide Number Placeholder 3"/>
          <p:cNvSpPr>
            <a:spLocks noGrp="1"/>
          </p:cNvSpPr>
          <p:nvPr>
            <p:ph type="sldNum" sz="quarter" idx="5"/>
          </p:nvPr>
        </p:nvSpPr>
        <p:spPr/>
        <p:txBody>
          <a:bodyPr/>
          <a:lstStyle/>
          <a:p>
            <a:fld id="{62046883-E040-412B-8F6F-8641717B815D}" type="slidenum">
              <a:rPr lang="en-GB" smtClean="0"/>
              <a:t>4</a:t>
            </a:fld>
            <a:endParaRPr lang="en-GB"/>
          </a:p>
        </p:txBody>
      </p:sp>
    </p:spTree>
    <p:extLst>
      <p:ext uri="{BB962C8B-B14F-4D97-AF65-F5344CB8AC3E}">
        <p14:creationId xmlns:p14="http://schemas.microsoft.com/office/powerpoint/2010/main" val="39141313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tool is divided into two sections, each including 34 questions: </a:t>
            </a:r>
          </a:p>
          <a:p>
            <a:endParaRPr lang="en-GB" dirty="0"/>
          </a:p>
          <a:p>
            <a:r>
              <a:rPr lang="en-GB" dirty="0"/>
              <a:t>• DEVELOPMENTAL STRANDS, that measure aspects of the child’s cognitive, social and emotional development that influence how well a child is able to learn and function in the classroom. </a:t>
            </a:r>
          </a:p>
          <a:p>
            <a:endParaRPr lang="en-GB" dirty="0"/>
          </a:p>
          <a:p>
            <a:r>
              <a:rPr lang="en-GB" dirty="0"/>
              <a:t>• The DIAGNOSTIC PROFILE, that measures the child’s challenging behaviours that prevent successful social and academic performance. These behaviours are (directly or indirectly) the outcomes of impaired development in the early years and can be resolved once the necessary social and emotional skills are acquired. </a:t>
            </a:r>
            <a:endParaRPr lang="cy-GB" dirty="0"/>
          </a:p>
        </p:txBody>
      </p:sp>
      <p:sp>
        <p:nvSpPr>
          <p:cNvPr id="4" name="Slide Number Placeholder 3"/>
          <p:cNvSpPr>
            <a:spLocks noGrp="1"/>
          </p:cNvSpPr>
          <p:nvPr>
            <p:ph type="sldNum" sz="quarter" idx="5"/>
          </p:nvPr>
        </p:nvSpPr>
        <p:spPr/>
        <p:txBody>
          <a:bodyPr/>
          <a:lstStyle/>
          <a:p>
            <a:fld id="{62046883-E040-412B-8F6F-8641717B815D}" type="slidenum">
              <a:rPr lang="en-GB" smtClean="0"/>
              <a:t>8</a:t>
            </a:fld>
            <a:endParaRPr lang="en-GB"/>
          </a:p>
        </p:txBody>
      </p:sp>
    </p:spTree>
    <p:extLst>
      <p:ext uri="{BB962C8B-B14F-4D97-AF65-F5344CB8AC3E}">
        <p14:creationId xmlns:p14="http://schemas.microsoft.com/office/powerpoint/2010/main" val="33867114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Scores are entered into a graph that shows where the child is and where they need to be.</a:t>
            </a:r>
            <a:endParaRPr lang="cy-GB" sz="1200" dirty="0"/>
          </a:p>
          <a:p>
            <a:endParaRPr lang="cy-GB" dirty="0"/>
          </a:p>
        </p:txBody>
      </p:sp>
      <p:sp>
        <p:nvSpPr>
          <p:cNvPr id="4" name="Slide Number Placeholder 3"/>
          <p:cNvSpPr>
            <a:spLocks noGrp="1"/>
          </p:cNvSpPr>
          <p:nvPr>
            <p:ph type="sldNum" sz="quarter" idx="5"/>
          </p:nvPr>
        </p:nvSpPr>
        <p:spPr/>
        <p:txBody>
          <a:bodyPr/>
          <a:lstStyle/>
          <a:p>
            <a:fld id="{62046883-E040-412B-8F6F-8641717B815D}" type="slidenum">
              <a:rPr lang="en-GB" smtClean="0"/>
              <a:t>9</a:t>
            </a:fld>
            <a:endParaRPr lang="en-GB"/>
          </a:p>
        </p:txBody>
      </p:sp>
    </p:spTree>
    <p:extLst>
      <p:ext uri="{BB962C8B-B14F-4D97-AF65-F5344CB8AC3E}">
        <p14:creationId xmlns:p14="http://schemas.microsoft.com/office/powerpoint/2010/main" val="33175300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Nurture staff and classroom teachers can use the Boxall online tool to set individual targets and strategies to support development.</a:t>
            </a:r>
            <a:endParaRPr lang="cy-GB" sz="1200" dirty="0"/>
          </a:p>
          <a:p>
            <a:endParaRPr lang="en-GB" dirty="0"/>
          </a:p>
        </p:txBody>
      </p:sp>
      <p:sp>
        <p:nvSpPr>
          <p:cNvPr id="4" name="Slide Number Placeholder 3"/>
          <p:cNvSpPr>
            <a:spLocks noGrp="1"/>
          </p:cNvSpPr>
          <p:nvPr>
            <p:ph type="sldNum" sz="quarter" idx="5"/>
          </p:nvPr>
        </p:nvSpPr>
        <p:spPr/>
        <p:txBody>
          <a:bodyPr/>
          <a:lstStyle/>
          <a:p>
            <a:fld id="{62046883-E040-412B-8F6F-8641717B815D}" type="slidenum">
              <a:rPr lang="en-GB" smtClean="0"/>
              <a:t>10</a:t>
            </a:fld>
            <a:endParaRPr lang="en-GB"/>
          </a:p>
        </p:txBody>
      </p:sp>
    </p:spTree>
    <p:extLst>
      <p:ext uri="{BB962C8B-B14F-4D97-AF65-F5344CB8AC3E}">
        <p14:creationId xmlns:p14="http://schemas.microsoft.com/office/powerpoint/2010/main" val="20592355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err="1"/>
              <a:t>Every</a:t>
            </a:r>
            <a:r>
              <a:rPr lang="cy-GB" dirty="0"/>
              <a:t> </a:t>
            </a:r>
            <a:r>
              <a:rPr lang="cy-GB" dirty="0" err="1"/>
              <a:t>child</a:t>
            </a:r>
            <a:r>
              <a:rPr lang="cy-GB" dirty="0"/>
              <a:t> </a:t>
            </a:r>
            <a:r>
              <a:rPr lang="cy-GB" dirty="0" err="1"/>
              <a:t>has</a:t>
            </a:r>
            <a:r>
              <a:rPr lang="cy-GB" dirty="0"/>
              <a:t> </a:t>
            </a:r>
            <a:r>
              <a:rPr lang="cy-GB" dirty="0" err="1"/>
              <a:t>their</a:t>
            </a:r>
            <a:r>
              <a:rPr lang="cy-GB" dirty="0"/>
              <a:t> </a:t>
            </a:r>
            <a:r>
              <a:rPr lang="cy-GB" dirty="0" err="1"/>
              <a:t>own</a:t>
            </a:r>
            <a:r>
              <a:rPr lang="cy-GB" dirty="0"/>
              <a:t> </a:t>
            </a:r>
            <a:r>
              <a:rPr lang="cy-GB" dirty="0" err="1"/>
              <a:t>unique</a:t>
            </a:r>
            <a:r>
              <a:rPr lang="cy-GB" dirty="0"/>
              <a:t> </a:t>
            </a:r>
            <a:r>
              <a:rPr lang="cy-GB" dirty="0" err="1"/>
              <a:t>code</a:t>
            </a:r>
            <a:r>
              <a:rPr lang="cy-GB" dirty="0"/>
              <a:t> to </a:t>
            </a:r>
            <a:r>
              <a:rPr lang="cy-GB" dirty="0" err="1"/>
              <a:t>make</a:t>
            </a:r>
            <a:r>
              <a:rPr lang="cy-GB" dirty="0"/>
              <a:t> the </a:t>
            </a:r>
            <a:r>
              <a:rPr lang="cy-GB" dirty="0" err="1"/>
              <a:t>online</a:t>
            </a:r>
            <a:r>
              <a:rPr lang="cy-GB" dirty="0"/>
              <a:t> </a:t>
            </a:r>
            <a:r>
              <a:rPr lang="cy-GB" dirty="0" err="1"/>
              <a:t>tool</a:t>
            </a:r>
            <a:r>
              <a:rPr lang="cy-GB" dirty="0"/>
              <a:t> </a:t>
            </a:r>
            <a:r>
              <a:rPr lang="cy-GB" dirty="0" err="1"/>
              <a:t>confidential</a:t>
            </a:r>
            <a:r>
              <a:rPr lang="cy-GB" dirty="0"/>
              <a:t>.</a:t>
            </a:r>
          </a:p>
          <a:p>
            <a:endParaRPr lang="cy-GB" dirty="0"/>
          </a:p>
          <a:p>
            <a:r>
              <a:rPr lang="cy-GB" dirty="0"/>
              <a:t>The </a:t>
            </a:r>
            <a:r>
              <a:rPr lang="cy-GB" dirty="0" err="1"/>
              <a:t>online</a:t>
            </a:r>
            <a:r>
              <a:rPr lang="cy-GB" dirty="0"/>
              <a:t> </a:t>
            </a:r>
            <a:r>
              <a:rPr lang="cy-GB" dirty="0" err="1"/>
              <a:t>tool</a:t>
            </a:r>
            <a:r>
              <a:rPr lang="cy-GB" dirty="0"/>
              <a:t> </a:t>
            </a:r>
            <a:r>
              <a:rPr lang="cy-GB" dirty="0" err="1"/>
              <a:t>will</a:t>
            </a:r>
            <a:r>
              <a:rPr lang="cy-GB" dirty="0"/>
              <a:t> </a:t>
            </a:r>
            <a:r>
              <a:rPr lang="cy-GB" dirty="0" err="1"/>
              <a:t>compare</a:t>
            </a:r>
            <a:r>
              <a:rPr lang="cy-GB" dirty="0"/>
              <a:t> the </a:t>
            </a:r>
            <a:r>
              <a:rPr lang="cy-GB" dirty="0" err="1"/>
              <a:t>child’s</a:t>
            </a:r>
            <a:r>
              <a:rPr lang="cy-GB" dirty="0"/>
              <a:t> </a:t>
            </a:r>
            <a:r>
              <a:rPr lang="cy-GB" dirty="0" err="1"/>
              <a:t>current</a:t>
            </a:r>
            <a:r>
              <a:rPr lang="cy-GB" dirty="0"/>
              <a:t> </a:t>
            </a:r>
            <a:r>
              <a:rPr lang="cy-GB" dirty="0" err="1"/>
              <a:t>Boxall</a:t>
            </a:r>
            <a:r>
              <a:rPr lang="cy-GB" dirty="0"/>
              <a:t> </a:t>
            </a:r>
            <a:r>
              <a:rPr lang="cy-GB" dirty="0" err="1"/>
              <a:t>scores</a:t>
            </a:r>
            <a:r>
              <a:rPr lang="cy-GB" dirty="0"/>
              <a:t> </a:t>
            </a:r>
            <a:r>
              <a:rPr lang="cy-GB" dirty="0" err="1"/>
              <a:t>with</a:t>
            </a:r>
            <a:r>
              <a:rPr lang="cy-GB" dirty="0"/>
              <a:t> </a:t>
            </a:r>
            <a:r>
              <a:rPr lang="cy-GB" dirty="0" err="1"/>
              <a:t>their</a:t>
            </a:r>
            <a:r>
              <a:rPr lang="cy-GB" dirty="0"/>
              <a:t> </a:t>
            </a:r>
            <a:r>
              <a:rPr lang="cy-GB" dirty="0" err="1"/>
              <a:t>previous</a:t>
            </a:r>
            <a:r>
              <a:rPr lang="cy-GB" dirty="0"/>
              <a:t> </a:t>
            </a:r>
            <a:r>
              <a:rPr lang="cy-GB" dirty="0" err="1"/>
              <a:t>assessments</a:t>
            </a:r>
            <a:r>
              <a:rPr lang="cy-GB" dirty="0"/>
              <a:t> to help </a:t>
            </a:r>
            <a:r>
              <a:rPr lang="cy-GB" dirty="0" err="1"/>
              <a:t>with</a:t>
            </a:r>
            <a:r>
              <a:rPr lang="cy-GB" dirty="0"/>
              <a:t> </a:t>
            </a:r>
            <a:r>
              <a:rPr lang="cy-GB" dirty="0" err="1"/>
              <a:t>monitoring</a:t>
            </a:r>
            <a:r>
              <a:rPr lang="cy-GB" dirty="0"/>
              <a:t> </a:t>
            </a:r>
            <a:r>
              <a:rPr lang="cy-GB" dirty="0" err="1"/>
              <a:t>progression</a:t>
            </a:r>
            <a:r>
              <a:rPr lang="cy-GB" dirty="0"/>
              <a:t>.</a:t>
            </a:r>
          </a:p>
        </p:txBody>
      </p:sp>
      <p:sp>
        <p:nvSpPr>
          <p:cNvPr id="4" name="Slide Number Placeholder 3"/>
          <p:cNvSpPr>
            <a:spLocks noGrp="1"/>
          </p:cNvSpPr>
          <p:nvPr>
            <p:ph type="sldNum" sz="quarter" idx="5"/>
          </p:nvPr>
        </p:nvSpPr>
        <p:spPr/>
        <p:txBody>
          <a:bodyPr/>
          <a:lstStyle/>
          <a:p>
            <a:fld id="{62046883-E040-412B-8F6F-8641717B815D}" type="slidenum">
              <a:rPr lang="en-GB" smtClean="0"/>
              <a:t>11</a:t>
            </a:fld>
            <a:endParaRPr lang="en-GB"/>
          </a:p>
        </p:txBody>
      </p:sp>
    </p:spTree>
    <p:extLst>
      <p:ext uri="{BB962C8B-B14F-4D97-AF65-F5344CB8AC3E}">
        <p14:creationId xmlns:p14="http://schemas.microsoft.com/office/powerpoint/2010/main" val="31059289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Reduce the risk of being excluded</a:t>
            </a:r>
            <a:r>
              <a:rPr lang="en-GB" dirty="0"/>
              <a:t>: Every day in England, 40 children and young people are being permanently excluded from school, and more than 2,000 pupils receive fixed period exclusions (Department for Education 2018). The most common reason pupils are being excluded remains persistent disruptive behaviour. Nurture groups and nurture principles can reduce the risk for children and young to be excluded. </a:t>
            </a:r>
          </a:p>
          <a:p>
            <a:endParaRPr lang="en-GB" dirty="0"/>
          </a:p>
          <a:p>
            <a:r>
              <a:rPr lang="en-GB" b="1" dirty="0"/>
              <a:t>Increase educational attainment for the most vulnerable and disadvantaged pupils</a:t>
            </a:r>
            <a:r>
              <a:rPr lang="en-GB" dirty="0"/>
              <a:t>: Children and young people with special educational needs, poor mental health or living in poverty are much more likely to get excluded and to have lower educational outcomes (Gill, Quilter-Pinner, and Swift 2017). By increasing the chances of having vulnerable and disadvantaged students remain in schools, nurture groups help break the cycle of intergenerational poverty by removing the barriers to learning and succeeding in schools. </a:t>
            </a:r>
          </a:p>
          <a:p>
            <a:endParaRPr lang="en-GB" dirty="0"/>
          </a:p>
          <a:p>
            <a:r>
              <a:rPr lang="en-GB" b="1" dirty="0"/>
              <a:t>Comply with new mental health and wellbeing policy for schools</a:t>
            </a:r>
            <a:r>
              <a:rPr lang="en-GB" dirty="0"/>
              <a:t>: Across the UK more and more emphasis is being put on schools to support the mental health and wellbeing of their pupils (Department of Health and Department for Education 2017). Nurture groups, alongside </a:t>
            </a:r>
            <a:r>
              <a:rPr lang="en-GB" dirty="0" err="1"/>
              <a:t>wholeschool</a:t>
            </a:r>
            <a:r>
              <a:rPr lang="en-GB" dirty="0"/>
              <a:t> nurturing ethos, can have a real impact on all pupils’ wellbeing, not only on children and young people with SEBD/ SEMH needs but across the whole school population, by making everyone feel safe, heard and valued. </a:t>
            </a:r>
          </a:p>
          <a:p>
            <a:endParaRPr lang="en-GB" dirty="0"/>
          </a:p>
          <a:p>
            <a:r>
              <a:rPr lang="en-GB" b="1" dirty="0"/>
              <a:t>Improve children and young people’s mental health</a:t>
            </a:r>
            <a:r>
              <a:rPr lang="en-GB" dirty="0"/>
              <a:t>: 1 in 8 children and young people have a clinically diagnosable mental health problem (Sadler et al. 2018), and half of those with lifetime mental health problems first experience symptoms by the age of 14 (Kessler et al. 2005). Moreover, children who develop conduct problems early on are at a greater risk of experiencing delinquency, antisocial behaviours and substance abuse in adolescence and adulthood (Moffitt 2006). Nurture groups can help manage these detrimental cognitive, affective or behavioural styles by helping children and young people develop the social emotional skills, resilience and positive behaviours they need to do well in school and in life.</a:t>
            </a:r>
            <a:endParaRPr lang="cy-GB" dirty="0"/>
          </a:p>
        </p:txBody>
      </p:sp>
      <p:sp>
        <p:nvSpPr>
          <p:cNvPr id="4" name="Slide Number Placeholder 3"/>
          <p:cNvSpPr>
            <a:spLocks noGrp="1"/>
          </p:cNvSpPr>
          <p:nvPr>
            <p:ph type="sldNum" sz="quarter" idx="5"/>
          </p:nvPr>
        </p:nvSpPr>
        <p:spPr/>
        <p:txBody>
          <a:bodyPr/>
          <a:lstStyle/>
          <a:p>
            <a:fld id="{62046883-E040-412B-8F6F-8641717B815D}" type="slidenum">
              <a:rPr lang="en-GB" smtClean="0"/>
              <a:t>12</a:t>
            </a:fld>
            <a:endParaRPr lang="en-GB"/>
          </a:p>
        </p:txBody>
      </p:sp>
    </p:spTree>
    <p:extLst>
      <p:ext uri="{BB962C8B-B14F-4D97-AF65-F5344CB8AC3E}">
        <p14:creationId xmlns:p14="http://schemas.microsoft.com/office/powerpoint/2010/main" val="32802691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62046883-E040-412B-8F6F-8641717B815D}" type="slidenum">
              <a:rPr lang="en-GB" smtClean="0"/>
              <a:t>13</a:t>
            </a:fld>
            <a:endParaRPr lang="en-GB"/>
          </a:p>
        </p:txBody>
      </p:sp>
    </p:spTree>
    <p:extLst>
      <p:ext uri="{BB962C8B-B14F-4D97-AF65-F5344CB8AC3E}">
        <p14:creationId xmlns:p14="http://schemas.microsoft.com/office/powerpoint/2010/main" val="10393769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Building affective bonds: Forming positive, trusting relationships with pupils and being responsive to their individual needs. </a:t>
            </a:r>
          </a:p>
          <a:p>
            <a:endParaRPr lang="en-GB" dirty="0"/>
          </a:p>
          <a:p>
            <a:r>
              <a:rPr lang="en-GB" dirty="0"/>
              <a:t>Cognitive restructuring: Perspective taking; recognising triggers of anger; distinguishing between helpful and unhelpful thoughts. </a:t>
            </a:r>
          </a:p>
          <a:p>
            <a:endParaRPr lang="en-GB" dirty="0"/>
          </a:p>
          <a:p>
            <a:r>
              <a:rPr lang="en-GB" dirty="0"/>
              <a:t>Modelling: Role modelling of appropriate behaviour/ social skills between two adults participating in constructive interaction. </a:t>
            </a:r>
          </a:p>
          <a:p>
            <a:endParaRPr lang="en-GB" dirty="0"/>
          </a:p>
          <a:p>
            <a:r>
              <a:rPr lang="en-GB" dirty="0"/>
              <a:t>Consensual goal setting: Setting achievable targets from the Boxall Profile. </a:t>
            </a:r>
          </a:p>
          <a:p>
            <a:endParaRPr lang="en-GB" dirty="0"/>
          </a:p>
          <a:p>
            <a:r>
              <a:rPr lang="en-GB" dirty="0"/>
              <a:t>Emotional literacy: Understanding, identifying and labelling emotions; recognising physical and environmental cues of emotions; providing opportunities for pupils to verbalise their emotional experiences. </a:t>
            </a:r>
          </a:p>
          <a:p>
            <a:endParaRPr lang="en-GB" dirty="0"/>
          </a:p>
          <a:p>
            <a:r>
              <a:rPr lang="en-GB" dirty="0"/>
              <a:t>Relaxation techniques: Mindfulness; controlled breathing techniques</a:t>
            </a:r>
            <a:endParaRPr lang="cy-GB" dirty="0"/>
          </a:p>
          <a:p>
            <a:endParaRPr lang="cy-GB" dirty="0"/>
          </a:p>
        </p:txBody>
      </p:sp>
      <p:sp>
        <p:nvSpPr>
          <p:cNvPr id="4" name="Slide Number Placeholder 3"/>
          <p:cNvSpPr>
            <a:spLocks noGrp="1"/>
          </p:cNvSpPr>
          <p:nvPr>
            <p:ph type="sldNum" sz="quarter" idx="5"/>
          </p:nvPr>
        </p:nvSpPr>
        <p:spPr/>
        <p:txBody>
          <a:bodyPr/>
          <a:lstStyle/>
          <a:p>
            <a:fld id="{62046883-E040-412B-8F6F-8641717B815D}" type="slidenum">
              <a:rPr lang="en-GB" smtClean="0"/>
              <a:t>14</a:t>
            </a:fld>
            <a:endParaRPr lang="en-GB"/>
          </a:p>
        </p:txBody>
      </p:sp>
    </p:spTree>
    <p:extLst>
      <p:ext uri="{BB962C8B-B14F-4D97-AF65-F5344CB8AC3E}">
        <p14:creationId xmlns:p14="http://schemas.microsoft.com/office/powerpoint/2010/main" val="36591594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Different ways to discuss feelings –</a:t>
            </a:r>
          </a:p>
          <a:p>
            <a:endParaRPr lang="en-GB" dirty="0"/>
          </a:p>
          <a:p>
            <a:r>
              <a:rPr lang="en-GB" dirty="0"/>
              <a:t>What weather they are today? sunny = happy, stormy = angry/furious</a:t>
            </a:r>
          </a:p>
          <a:p>
            <a:endParaRPr lang="en-GB" dirty="0"/>
          </a:p>
          <a:p>
            <a:r>
              <a:rPr lang="en-GB" dirty="0"/>
              <a:t>What drink are you today? Water = calm, red bull = excited </a:t>
            </a:r>
          </a:p>
          <a:p>
            <a:endParaRPr lang="en-GB" dirty="0"/>
          </a:p>
          <a:p>
            <a:r>
              <a:rPr lang="en-GB" dirty="0"/>
              <a:t>What vehicle are you today? Tractor = tired/bored, police car = loud/losing control</a:t>
            </a:r>
          </a:p>
        </p:txBody>
      </p:sp>
      <p:sp>
        <p:nvSpPr>
          <p:cNvPr id="4" name="Slide Number Placeholder 3"/>
          <p:cNvSpPr>
            <a:spLocks noGrp="1"/>
          </p:cNvSpPr>
          <p:nvPr>
            <p:ph type="sldNum" sz="quarter" idx="5"/>
          </p:nvPr>
        </p:nvSpPr>
        <p:spPr/>
        <p:txBody>
          <a:bodyPr/>
          <a:lstStyle/>
          <a:p>
            <a:fld id="{62046883-E040-412B-8F6F-8641717B815D}" type="slidenum">
              <a:rPr lang="en-GB" smtClean="0"/>
              <a:t>16</a:t>
            </a:fld>
            <a:endParaRPr lang="en-GB"/>
          </a:p>
        </p:txBody>
      </p:sp>
    </p:spTree>
    <p:extLst>
      <p:ext uri="{BB962C8B-B14F-4D97-AF65-F5344CB8AC3E}">
        <p14:creationId xmlns:p14="http://schemas.microsoft.com/office/powerpoint/2010/main" val="26855154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046883-E040-412B-8F6F-8641717B815D}" type="slidenum">
              <a:rPr lang="en-GB" smtClean="0"/>
              <a:t>17</a:t>
            </a:fld>
            <a:endParaRPr lang="en-GB"/>
          </a:p>
        </p:txBody>
      </p:sp>
    </p:spTree>
    <p:extLst>
      <p:ext uri="{BB962C8B-B14F-4D97-AF65-F5344CB8AC3E}">
        <p14:creationId xmlns:p14="http://schemas.microsoft.com/office/powerpoint/2010/main" val="38976796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u="sng" kern="1200" dirty="0">
                <a:solidFill>
                  <a:schemeClr val="tx1"/>
                </a:solidFill>
                <a:effectLst/>
                <a:latin typeface="+mn-lt"/>
                <a:ea typeface="+mn-ea"/>
                <a:cs typeface="+mn-cs"/>
              </a:rPr>
              <a:t>Living Room Area</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Circle time – at the beginning of every session we use games and discussions regarding the topic of that day/week i.e. friendships / feelings / honesty.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Here we are looking to develop good participation, listening skills, concentration skills, and the ability to ask and answer questions in a group setting.</a:t>
            </a:r>
            <a:endParaRPr lang="en-US" sz="1200" b="1" u="sng" kern="1200" dirty="0">
              <a:solidFill>
                <a:schemeClr val="tx1"/>
              </a:solidFill>
              <a:effectLst/>
              <a:latin typeface="+mn-lt"/>
              <a:ea typeface="+mn-ea"/>
              <a:cs typeface="+mn-cs"/>
            </a:endParaRPr>
          </a:p>
          <a:p>
            <a:endParaRPr lang="en-US" sz="1200" b="1" u="sng" kern="1200" dirty="0">
              <a:solidFill>
                <a:schemeClr val="tx1"/>
              </a:solidFill>
              <a:effectLst/>
              <a:latin typeface="+mn-lt"/>
              <a:ea typeface="+mn-ea"/>
              <a:cs typeface="+mn-cs"/>
            </a:endParaRPr>
          </a:p>
          <a:p>
            <a:r>
              <a:rPr lang="en-US" sz="1200" b="1" u="sng" kern="1200" dirty="0">
                <a:solidFill>
                  <a:schemeClr val="tx1"/>
                </a:solidFill>
                <a:effectLst/>
                <a:latin typeface="+mn-lt"/>
                <a:ea typeface="+mn-ea"/>
                <a:cs typeface="+mn-cs"/>
              </a:rPr>
              <a:t>Dining Room Area</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Afternoon tea – here the children make afternoon tea for everyone in the group with guidance from an adult. We then all sit down together and eat our food.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Many skills are developed during this time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Sequencing • Object identification • Counting and ordering skills • Communication • Sharing • Patience • Table manners • Social skills • Listening skills.</a:t>
            </a:r>
            <a:endParaRPr lang="en-GB" sz="1200" kern="1200" dirty="0">
              <a:solidFill>
                <a:schemeClr val="tx1"/>
              </a:solidFill>
              <a:effectLst/>
              <a:latin typeface="+mn-lt"/>
              <a:ea typeface="+mn-ea"/>
              <a:cs typeface="+mn-cs"/>
            </a:endParaRPr>
          </a:p>
          <a:p>
            <a:endParaRPr lang="en-GB" dirty="0"/>
          </a:p>
          <a:p>
            <a:r>
              <a:rPr lang="en-US" sz="1200" b="1" u="sng" kern="1200" dirty="0" err="1">
                <a:solidFill>
                  <a:schemeClr val="tx1"/>
                </a:solidFill>
                <a:effectLst/>
                <a:latin typeface="+mn-lt"/>
                <a:ea typeface="+mn-ea"/>
                <a:cs typeface="+mn-cs"/>
              </a:rPr>
              <a:t>Cwtsh</a:t>
            </a:r>
            <a:r>
              <a:rPr lang="en-US" sz="1200" b="1" u="sng" kern="1200" dirty="0">
                <a:solidFill>
                  <a:schemeClr val="tx1"/>
                </a:solidFill>
                <a:effectLst/>
                <a:latin typeface="+mn-lt"/>
                <a:ea typeface="+mn-ea"/>
                <a:cs typeface="+mn-cs"/>
              </a:rPr>
              <a:t> </a:t>
            </a:r>
            <a:r>
              <a:rPr lang="en-US" sz="1200" b="1" u="sng" kern="1200" dirty="0" err="1">
                <a:solidFill>
                  <a:schemeClr val="tx1"/>
                </a:solidFill>
                <a:effectLst/>
                <a:latin typeface="+mn-lt"/>
                <a:ea typeface="+mn-ea"/>
                <a:cs typeface="+mn-cs"/>
              </a:rPr>
              <a:t>Tawel</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a:t>
            </a:r>
            <a:r>
              <a:rPr lang="en-US" sz="1200" kern="1200" dirty="0" err="1">
                <a:solidFill>
                  <a:schemeClr val="tx1"/>
                </a:solidFill>
                <a:effectLst/>
                <a:latin typeface="+mn-lt"/>
                <a:ea typeface="+mn-ea"/>
                <a:cs typeface="+mn-cs"/>
              </a:rPr>
              <a:t>Cwtsh</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Tawel</a:t>
            </a:r>
            <a:r>
              <a:rPr lang="en-US" sz="1200" kern="1200" dirty="0">
                <a:solidFill>
                  <a:schemeClr val="tx1"/>
                </a:solidFill>
                <a:effectLst/>
                <a:latin typeface="+mn-lt"/>
                <a:ea typeface="+mn-ea"/>
                <a:cs typeface="+mn-cs"/>
              </a:rPr>
              <a:t> is a calm area of the room with bean bags, cushions, teddies and puppets.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Children can use this area to help deal with big emotions.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a:t>
            </a:r>
            <a:r>
              <a:rPr lang="en-US" sz="1200" kern="1200" dirty="0" err="1">
                <a:solidFill>
                  <a:schemeClr val="tx1"/>
                </a:solidFill>
                <a:effectLst/>
                <a:latin typeface="+mn-lt"/>
                <a:ea typeface="+mn-ea"/>
                <a:cs typeface="+mn-cs"/>
              </a:rPr>
              <a:t>Cwtsh</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Tawel</a:t>
            </a:r>
            <a:r>
              <a:rPr lang="en-US" sz="1200" kern="1200" dirty="0">
                <a:solidFill>
                  <a:schemeClr val="tx1"/>
                </a:solidFill>
                <a:effectLst/>
                <a:latin typeface="+mn-lt"/>
                <a:ea typeface="+mn-ea"/>
                <a:cs typeface="+mn-cs"/>
              </a:rPr>
              <a:t> is also used during our relaxation session at the end of every day.</a:t>
            </a:r>
            <a:endParaRPr lang="en-GB" sz="1200" kern="1200" dirty="0">
              <a:solidFill>
                <a:schemeClr val="tx1"/>
              </a:solidFill>
              <a:effectLst/>
              <a:latin typeface="+mn-lt"/>
              <a:ea typeface="+mn-ea"/>
              <a:cs typeface="+mn-cs"/>
            </a:endParaRPr>
          </a:p>
          <a:p>
            <a:endParaRPr lang="en-GB" dirty="0"/>
          </a:p>
          <a:p>
            <a:r>
              <a:rPr lang="en-US" sz="1200" b="1" u="sng" kern="1200" dirty="0">
                <a:solidFill>
                  <a:schemeClr val="tx1"/>
                </a:solidFill>
                <a:effectLst/>
                <a:latin typeface="+mn-lt"/>
                <a:ea typeface="+mn-ea"/>
                <a:cs typeface="+mn-cs"/>
              </a:rPr>
              <a:t>Games Area</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Amser</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Aur</a:t>
            </a:r>
            <a:r>
              <a:rPr lang="en-US" sz="1200" kern="1200" dirty="0">
                <a:solidFill>
                  <a:schemeClr val="tx1"/>
                </a:solidFill>
                <a:effectLst/>
                <a:latin typeface="+mn-lt"/>
                <a:ea typeface="+mn-ea"/>
                <a:cs typeface="+mn-cs"/>
              </a:rPr>
              <a:t> – the children can choose from a variety of games such as Connect 4 and Jenga.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Here we observe how the children interact, share and play together. Sometimes we will play alongside the children to role model good sharing, turn taking and losing when necessary.</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2046883-E040-412B-8F6F-8641717B815D}" type="slidenum">
              <a:rPr lang="en-GB" smtClean="0"/>
              <a:t>18</a:t>
            </a:fld>
            <a:endParaRPr lang="en-GB"/>
          </a:p>
        </p:txBody>
      </p:sp>
    </p:spTree>
    <p:extLst>
      <p:ext uri="{BB962C8B-B14F-4D97-AF65-F5344CB8AC3E}">
        <p14:creationId xmlns:p14="http://schemas.microsoft.com/office/powerpoint/2010/main" val="18646835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Improvements in social, emotional and behavioural skills and strengthening of wider social network</a:t>
            </a:r>
          </a:p>
          <a:p>
            <a:endParaRPr lang="en-GB" dirty="0"/>
          </a:p>
          <a:p>
            <a:r>
              <a:rPr lang="en-GB" dirty="0"/>
              <a:t>Studies have found a statistically significant advantage in academic progress for pupils that attended a nurture group</a:t>
            </a:r>
          </a:p>
          <a:p>
            <a:endParaRPr lang="en-GB" dirty="0"/>
          </a:p>
          <a:p>
            <a:r>
              <a:rPr lang="en-GB" dirty="0"/>
              <a:t>NGs help create positive change to SEBD in school and at home (Binnie &amp; Allen, 2008); and allow for a positive attachment to school (Walker, 2010)</a:t>
            </a:r>
          </a:p>
          <a:p>
            <a:endParaRPr lang="en-GB" dirty="0"/>
          </a:p>
          <a:p>
            <a:r>
              <a:rPr lang="en-GB" dirty="0"/>
              <a:t>NGs help develop affective bonds between teachers and students, reduce exclusions and help create a </a:t>
            </a:r>
            <a:r>
              <a:rPr lang="en-GB" dirty="0" err="1"/>
              <a:t>wholeschool</a:t>
            </a:r>
            <a:r>
              <a:rPr lang="en-GB" dirty="0"/>
              <a:t> nurturing ethos (Cooper &amp; </a:t>
            </a:r>
            <a:r>
              <a:rPr lang="en-GB" dirty="0" err="1"/>
              <a:t>Whitebread</a:t>
            </a:r>
            <a:r>
              <a:rPr lang="en-GB" dirty="0"/>
              <a:t> 2007)</a:t>
            </a:r>
          </a:p>
          <a:p>
            <a:endParaRPr lang="en-GB" dirty="0"/>
          </a:p>
          <a:p>
            <a:endParaRPr lang="cy-GB" dirty="0"/>
          </a:p>
          <a:p>
            <a:r>
              <a:rPr lang="en-GB" dirty="0"/>
              <a:t>IMPROVED SOCIAL, EMOTIONAL SKILLS</a:t>
            </a:r>
          </a:p>
          <a:p>
            <a:r>
              <a:rPr lang="en-GB" dirty="0"/>
              <a:t>Children and young people develop confidence and self-esteem and learn to take pride in their work and in behaving positively (Kearney 2005). They become better at managing their emotions (Cooper and </a:t>
            </a:r>
            <a:r>
              <a:rPr lang="en-GB" dirty="0" err="1"/>
              <a:t>Whitebread</a:t>
            </a:r>
            <a:r>
              <a:rPr lang="en-GB" dirty="0"/>
              <a:t> 2007) and at empathising with others (Sanders 2007), and as a result are able to form more positive relationships with peers and teachers. </a:t>
            </a:r>
          </a:p>
          <a:p>
            <a:endParaRPr lang="en-GB" dirty="0"/>
          </a:p>
          <a:p>
            <a:r>
              <a:rPr lang="en-GB" dirty="0"/>
              <a:t>IMPROVED ATTENDANCE </a:t>
            </a:r>
          </a:p>
          <a:p>
            <a:r>
              <a:rPr lang="en-GB" dirty="0"/>
              <a:t>As pupils feel safe in the nurture group and in school, they are able to enjoy school more (Sloan et al. 2016) and their overall attendance increases (Estyn 2014; Sanders 2007). </a:t>
            </a:r>
          </a:p>
          <a:p>
            <a:endParaRPr lang="en-GB" dirty="0"/>
          </a:p>
          <a:p>
            <a:r>
              <a:rPr lang="en-GB" dirty="0"/>
              <a:t>IMPROVED ATTAINMENT</a:t>
            </a:r>
          </a:p>
          <a:p>
            <a:r>
              <a:rPr lang="en-GB" dirty="0"/>
              <a:t>Studies have also found that children and young people’s academic performance increases following nurture provision (Sanders 2007; Reynolds, MacKay, and Kearney 2009; Seth-Smith et al. 2010), including language and literacy skills (</a:t>
            </a:r>
            <a:r>
              <a:rPr lang="en-GB" dirty="0" err="1"/>
              <a:t>Hosie</a:t>
            </a:r>
            <a:r>
              <a:rPr lang="en-GB" dirty="0"/>
              <a:t> 2013).</a:t>
            </a:r>
          </a:p>
          <a:p>
            <a:endParaRPr lang="en-GB" dirty="0"/>
          </a:p>
          <a:p>
            <a:r>
              <a:rPr lang="en-GB" dirty="0"/>
              <a:t>IMPROVED BEHAVIOUR AND REDUCED EXCLUSIONS</a:t>
            </a:r>
          </a:p>
          <a:p>
            <a:r>
              <a:rPr lang="en-GB" dirty="0"/>
              <a:t>Children and young people’s behaviour significantly improves (Sloan et al. 2016). They feel more settled in their mainstream classroom and are better able to cope with the challenges of the school day, reducing the risk for anger outbursts and disruptive behaviour. This in turn leads to a reduction in the number of exclusions (Ofsted 2009; March and Kearney 2017). </a:t>
            </a:r>
          </a:p>
          <a:p>
            <a:endParaRPr lang="en-GB" dirty="0"/>
          </a:p>
          <a:p>
            <a:r>
              <a:rPr lang="en-GB" dirty="0"/>
              <a:t>IMPROVED PARENT-CHILD RELATIONSHIPS</a:t>
            </a:r>
          </a:p>
          <a:p>
            <a:r>
              <a:rPr lang="en-GB" dirty="0"/>
              <a:t>Nurture groups also have a positive impact on the parent-child relationship (Pyle 2015), with children being more affectionate and communicative at home, and parents feeling more confident in being able to help their children (Ofsted 2011). </a:t>
            </a:r>
          </a:p>
          <a:p>
            <a:endParaRPr lang="en-GB" dirty="0"/>
          </a:p>
          <a:p>
            <a:r>
              <a:rPr lang="en-GB" dirty="0"/>
              <a:t>IMPACT ON THE WHOLE SCHOOL</a:t>
            </a:r>
          </a:p>
          <a:p>
            <a:r>
              <a:rPr lang="en-GB" dirty="0"/>
              <a:t>Nurture groups help develop affective bonds between teachers and pupils and help create a whole school nurturing ethos (Binnie and Allen 2008; Cooper 2001). </a:t>
            </a:r>
            <a:endParaRPr lang="cy-GB" dirty="0"/>
          </a:p>
        </p:txBody>
      </p:sp>
      <p:sp>
        <p:nvSpPr>
          <p:cNvPr id="4" name="Slide Number Placeholder 3"/>
          <p:cNvSpPr>
            <a:spLocks noGrp="1"/>
          </p:cNvSpPr>
          <p:nvPr>
            <p:ph type="sldNum" sz="quarter" idx="5"/>
          </p:nvPr>
        </p:nvSpPr>
        <p:spPr/>
        <p:txBody>
          <a:bodyPr/>
          <a:lstStyle/>
          <a:p>
            <a:fld id="{62046883-E040-412B-8F6F-8641717B815D}" type="slidenum">
              <a:rPr lang="en-GB" smtClean="0"/>
              <a:t>20</a:t>
            </a:fld>
            <a:endParaRPr lang="en-GB"/>
          </a:p>
        </p:txBody>
      </p:sp>
    </p:spTree>
    <p:extLst>
      <p:ext uri="{BB962C8B-B14F-4D97-AF65-F5344CB8AC3E}">
        <p14:creationId xmlns:p14="http://schemas.microsoft.com/office/powerpoint/2010/main" val="29479933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62046883-E040-412B-8F6F-8641717B815D}" type="slidenum">
              <a:rPr lang="en-GB" smtClean="0"/>
              <a:t>21</a:t>
            </a:fld>
            <a:endParaRPr lang="en-GB"/>
          </a:p>
        </p:txBody>
      </p:sp>
    </p:spTree>
    <p:extLst>
      <p:ext uri="{BB962C8B-B14F-4D97-AF65-F5344CB8AC3E}">
        <p14:creationId xmlns:p14="http://schemas.microsoft.com/office/powerpoint/2010/main" val="18808342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hlinkClick r:id="rId3"/>
              </a:rPr>
              <a:t>https://www.elsa-support.co.uk/</a:t>
            </a:r>
            <a:endParaRPr lang="cy-GB" dirty="0"/>
          </a:p>
          <a:p>
            <a:endParaRPr lang="cy-GB" dirty="0"/>
          </a:p>
          <a:p>
            <a:r>
              <a:rPr lang="cy-GB" dirty="0">
                <a:hlinkClick r:id="rId4"/>
              </a:rPr>
              <a:t>https://www.nurtureuk.org/</a:t>
            </a:r>
            <a:endParaRPr lang="cy-GB" dirty="0"/>
          </a:p>
          <a:p>
            <a:endParaRPr lang="cy-GB" dirty="0"/>
          </a:p>
          <a:p>
            <a:r>
              <a:rPr lang="cy-GB" dirty="0">
                <a:hlinkClick r:id="rId5"/>
              </a:rPr>
              <a:t>https://livespiffy.co.uk/</a:t>
            </a:r>
            <a:endParaRPr lang="cy-GB" dirty="0"/>
          </a:p>
          <a:p>
            <a:endParaRPr lang="cy-GB" dirty="0"/>
          </a:p>
          <a:p>
            <a:r>
              <a:rPr lang="cy-GB" dirty="0"/>
              <a:t>TPT – </a:t>
            </a:r>
            <a:r>
              <a:rPr lang="cy-GB" dirty="0" err="1"/>
              <a:t>Counselor</a:t>
            </a:r>
            <a:r>
              <a:rPr lang="cy-GB" dirty="0"/>
              <a:t> </a:t>
            </a:r>
            <a:r>
              <a:rPr lang="cy-GB" dirty="0" err="1"/>
              <a:t>Keri</a:t>
            </a:r>
            <a:r>
              <a:rPr lang="cy-GB" dirty="0"/>
              <a:t>, The </a:t>
            </a:r>
            <a:r>
              <a:rPr lang="cy-GB" dirty="0" err="1"/>
              <a:t>Responsive</a:t>
            </a:r>
            <a:r>
              <a:rPr lang="cy-GB" dirty="0"/>
              <a:t> </a:t>
            </a:r>
            <a:r>
              <a:rPr lang="cy-GB" dirty="0" err="1"/>
              <a:t>Counsellor</a:t>
            </a:r>
            <a:r>
              <a:rPr lang="cy-GB" dirty="0"/>
              <a:t>, </a:t>
            </a:r>
            <a:r>
              <a:rPr lang="cy-GB" dirty="0" err="1"/>
              <a:t>Wholehearted</a:t>
            </a:r>
            <a:r>
              <a:rPr lang="cy-GB" dirty="0"/>
              <a:t> </a:t>
            </a:r>
            <a:r>
              <a:rPr lang="cy-GB" dirty="0" err="1"/>
              <a:t>School</a:t>
            </a:r>
            <a:r>
              <a:rPr lang="cy-GB" dirty="0"/>
              <a:t> </a:t>
            </a:r>
            <a:r>
              <a:rPr lang="cy-GB" dirty="0" err="1"/>
              <a:t>Counselling</a:t>
            </a:r>
            <a:endParaRPr lang="cy-GB" dirty="0"/>
          </a:p>
          <a:p>
            <a:endParaRPr lang="cy-GB" dirty="0"/>
          </a:p>
          <a:p>
            <a:endParaRPr lang="en-GB" dirty="0"/>
          </a:p>
        </p:txBody>
      </p:sp>
      <p:sp>
        <p:nvSpPr>
          <p:cNvPr id="4" name="Slide Number Placeholder 3"/>
          <p:cNvSpPr>
            <a:spLocks noGrp="1"/>
          </p:cNvSpPr>
          <p:nvPr>
            <p:ph type="sldNum" sz="quarter" idx="5"/>
          </p:nvPr>
        </p:nvSpPr>
        <p:spPr/>
        <p:txBody>
          <a:bodyPr/>
          <a:lstStyle/>
          <a:p>
            <a:fld id="{62046883-E040-412B-8F6F-8641717B815D}" type="slidenum">
              <a:rPr lang="en-GB" smtClean="0"/>
              <a:t>25</a:t>
            </a:fld>
            <a:endParaRPr lang="en-GB"/>
          </a:p>
        </p:txBody>
      </p:sp>
    </p:spTree>
    <p:extLst>
      <p:ext uri="{BB962C8B-B14F-4D97-AF65-F5344CB8AC3E}">
        <p14:creationId xmlns:p14="http://schemas.microsoft.com/office/powerpoint/2010/main" val="17364631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DA36F-870D-4F2D-9C19-8AEFE0492BF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4764674-CE52-4F55-A4AA-6315CC6C5DC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7680D53-F6BA-451E-A666-FDC5006567D6}"/>
              </a:ext>
            </a:extLst>
          </p:cNvPr>
          <p:cNvSpPr>
            <a:spLocks noGrp="1"/>
          </p:cNvSpPr>
          <p:nvPr>
            <p:ph type="dt" sz="half" idx="10"/>
          </p:nvPr>
        </p:nvSpPr>
        <p:spPr/>
        <p:txBody>
          <a:bodyPr/>
          <a:lstStyle/>
          <a:p>
            <a:fld id="{80AA40A9-9E36-4C08-8D4C-D5597641FA28}" type="datetimeFigureOut">
              <a:rPr lang="en-GB" smtClean="0"/>
              <a:t>19/03/2020</a:t>
            </a:fld>
            <a:endParaRPr lang="en-GB"/>
          </a:p>
        </p:txBody>
      </p:sp>
      <p:sp>
        <p:nvSpPr>
          <p:cNvPr id="5" name="Footer Placeholder 4">
            <a:extLst>
              <a:ext uri="{FF2B5EF4-FFF2-40B4-BE49-F238E27FC236}">
                <a16:creationId xmlns:a16="http://schemas.microsoft.com/office/drawing/2014/main" id="{620253D9-1E48-4D8D-ACE9-F4F7D56D16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8F44B2-CA96-46E1-8680-68E435878B1A}"/>
              </a:ext>
            </a:extLst>
          </p:cNvPr>
          <p:cNvSpPr>
            <a:spLocks noGrp="1"/>
          </p:cNvSpPr>
          <p:nvPr>
            <p:ph type="sldNum" sz="quarter" idx="12"/>
          </p:nvPr>
        </p:nvSpPr>
        <p:spPr/>
        <p:txBody>
          <a:bodyPr/>
          <a:lstStyle/>
          <a:p>
            <a:fld id="{4DCDCFCF-2A40-4691-84F0-D244E4193D35}" type="slidenum">
              <a:rPr lang="en-GB" smtClean="0"/>
              <a:t>‹#›</a:t>
            </a:fld>
            <a:endParaRPr lang="en-GB"/>
          </a:p>
        </p:txBody>
      </p:sp>
    </p:spTree>
    <p:extLst>
      <p:ext uri="{BB962C8B-B14F-4D97-AF65-F5344CB8AC3E}">
        <p14:creationId xmlns:p14="http://schemas.microsoft.com/office/powerpoint/2010/main" val="35915795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3F9C2-ECF3-4490-9FE2-A7937C596C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8DAEB2C-E371-4123-A0E7-CE54D909102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55860F-EE9E-4C54-8C35-FCF5033CBE72}"/>
              </a:ext>
            </a:extLst>
          </p:cNvPr>
          <p:cNvSpPr>
            <a:spLocks noGrp="1"/>
          </p:cNvSpPr>
          <p:nvPr>
            <p:ph type="dt" sz="half" idx="10"/>
          </p:nvPr>
        </p:nvSpPr>
        <p:spPr/>
        <p:txBody>
          <a:bodyPr/>
          <a:lstStyle/>
          <a:p>
            <a:fld id="{80AA40A9-9E36-4C08-8D4C-D5597641FA28}" type="datetimeFigureOut">
              <a:rPr lang="en-GB" smtClean="0"/>
              <a:t>19/03/2020</a:t>
            </a:fld>
            <a:endParaRPr lang="en-GB"/>
          </a:p>
        </p:txBody>
      </p:sp>
      <p:sp>
        <p:nvSpPr>
          <p:cNvPr id="5" name="Footer Placeholder 4">
            <a:extLst>
              <a:ext uri="{FF2B5EF4-FFF2-40B4-BE49-F238E27FC236}">
                <a16:creationId xmlns:a16="http://schemas.microsoft.com/office/drawing/2014/main" id="{4FA0C198-B288-42F6-B739-C30026E3FC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4E0D92-62F2-4009-9B88-0A3DE8FAC6E6}"/>
              </a:ext>
            </a:extLst>
          </p:cNvPr>
          <p:cNvSpPr>
            <a:spLocks noGrp="1"/>
          </p:cNvSpPr>
          <p:nvPr>
            <p:ph type="sldNum" sz="quarter" idx="12"/>
          </p:nvPr>
        </p:nvSpPr>
        <p:spPr/>
        <p:txBody>
          <a:bodyPr/>
          <a:lstStyle/>
          <a:p>
            <a:fld id="{4DCDCFCF-2A40-4691-84F0-D244E4193D35}" type="slidenum">
              <a:rPr lang="en-GB" smtClean="0"/>
              <a:t>‹#›</a:t>
            </a:fld>
            <a:endParaRPr lang="en-GB"/>
          </a:p>
        </p:txBody>
      </p:sp>
    </p:spTree>
    <p:extLst>
      <p:ext uri="{BB962C8B-B14F-4D97-AF65-F5344CB8AC3E}">
        <p14:creationId xmlns:p14="http://schemas.microsoft.com/office/powerpoint/2010/main" val="25574020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002EE-B926-4D0B-A8B2-ED798914F29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51C55DD-EE16-497D-B1CE-39FBC8A2369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51DDEF4-58A0-49F8-A176-CD4230C413B8}"/>
              </a:ext>
            </a:extLst>
          </p:cNvPr>
          <p:cNvSpPr>
            <a:spLocks noGrp="1"/>
          </p:cNvSpPr>
          <p:nvPr>
            <p:ph type="dt" sz="half" idx="10"/>
          </p:nvPr>
        </p:nvSpPr>
        <p:spPr/>
        <p:txBody>
          <a:bodyPr/>
          <a:lstStyle/>
          <a:p>
            <a:fld id="{80AA40A9-9E36-4C08-8D4C-D5597641FA28}" type="datetimeFigureOut">
              <a:rPr lang="en-GB" smtClean="0"/>
              <a:t>19/03/2020</a:t>
            </a:fld>
            <a:endParaRPr lang="en-GB"/>
          </a:p>
        </p:txBody>
      </p:sp>
      <p:sp>
        <p:nvSpPr>
          <p:cNvPr id="5" name="Footer Placeholder 4">
            <a:extLst>
              <a:ext uri="{FF2B5EF4-FFF2-40B4-BE49-F238E27FC236}">
                <a16:creationId xmlns:a16="http://schemas.microsoft.com/office/drawing/2014/main" id="{B00234C0-D5D3-4293-91FE-7B73490C57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1EC95C-61E6-49CE-9447-B290E7D5EBD7}"/>
              </a:ext>
            </a:extLst>
          </p:cNvPr>
          <p:cNvSpPr>
            <a:spLocks noGrp="1"/>
          </p:cNvSpPr>
          <p:nvPr>
            <p:ph type="sldNum" sz="quarter" idx="12"/>
          </p:nvPr>
        </p:nvSpPr>
        <p:spPr/>
        <p:txBody>
          <a:bodyPr/>
          <a:lstStyle/>
          <a:p>
            <a:fld id="{4DCDCFCF-2A40-4691-84F0-D244E4193D35}" type="slidenum">
              <a:rPr lang="en-GB" smtClean="0"/>
              <a:t>‹#›</a:t>
            </a:fld>
            <a:endParaRPr lang="en-GB"/>
          </a:p>
        </p:txBody>
      </p:sp>
    </p:spTree>
    <p:extLst>
      <p:ext uri="{BB962C8B-B14F-4D97-AF65-F5344CB8AC3E}">
        <p14:creationId xmlns:p14="http://schemas.microsoft.com/office/powerpoint/2010/main" val="19432388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AAEA4-1970-4509-B86F-2C107175D6E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938117-264A-4073-B04E-718CBFEA8F1D}"/>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27DE930-3D08-426D-ADB5-5E3210D5240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82ECFEC-7286-49ED-8A99-53F7BC2345A5}"/>
              </a:ext>
            </a:extLst>
          </p:cNvPr>
          <p:cNvSpPr>
            <a:spLocks noGrp="1"/>
          </p:cNvSpPr>
          <p:nvPr>
            <p:ph type="dt" sz="half" idx="10"/>
          </p:nvPr>
        </p:nvSpPr>
        <p:spPr/>
        <p:txBody>
          <a:bodyPr/>
          <a:lstStyle/>
          <a:p>
            <a:fld id="{80AA40A9-9E36-4C08-8D4C-D5597641FA28}" type="datetimeFigureOut">
              <a:rPr lang="en-GB" smtClean="0"/>
              <a:t>19/03/2020</a:t>
            </a:fld>
            <a:endParaRPr lang="en-GB"/>
          </a:p>
        </p:txBody>
      </p:sp>
      <p:sp>
        <p:nvSpPr>
          <p:cNvPr id="6" name="Footer Placeholder 5">
            <a:extLst>
              <a:ext uri="{FF2B5EF4-FFF2-40B4-BE49-F238E27FC236}">
                <a16:creationId xmlns:a16="http://schemas.microsoft.com/office/drawing/2014/main" id="{A7ABB102-416D-47EA-98BE-57E8A0745F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8708CD-AFEB-47AF-8113-4D4886FFE1B6}"/>
              </a:ext>
            </a:extLst>
          </p:cNvPr>
          <p:cNvSpPr>
            <a:spLocks noGrp="1"/>
          </p:cNvSpPr>
          <p:nvPr>
            <p:ph type="sldNum" sz="quarter" idx="12"/>
          </p:nvPr>
        </p:nvSpPr>
        <p:spPr/>
        <p:txBody>
          <a:bodyPr/>
          <a:lstStyle/>
          <a:p>
            <a:fld id="{4DCDCFCF-2A40-4691-84F0-D244E4193D35}" type="slidenum">
              <a:rPr lang="en-GB" smtClean="0"/>
              <a:t>‹#›</a:t>
            </a:fld>
            <a:endParaRPr lang="en-GB"/>
          </a:p>
        </p:txBody>
      </p:sp>
    </p:spTree>
    <p:extLst>
      <p:ext uri="{BB962C8B-B14F-4D97-AF65-F5344CB8AC3E}">
        <p14:creationId xmlns:p14="http://schemas.microsoft.com/office/powerpoint/2010/main" val="392747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56609-B3B3-4716-AF73-C8E8DB60C37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A198FF4-9F33-4B36-96B3-778098ACEBC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2D27875-224B-424C-B81D-75733A97953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AEB6B4C-A492-40A1-B47C-771A23EBAE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A36CAE0-EEC1-4B72-97BE-E8BC6B50D5B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F851ACA-84BC-4911-9A72-F4273775638B}"/>
              </a:ext>
            </a:extLst>
          </p:cNvPr>
          <p:cNvSpPr>
            <a:spLocks noGrp="1"/>
          </p:cNvSpPr>
          <p:nvPr>
            <p:ph type="dt" sz="half" idx="10"/>
          </p:nvPr>
        </p:nvSpPr>
        <p:spPr/>
        <p:txBody>
          <a:bodyPr/>
          <a:lstStyle/>
          <a:p>
            <a:fld id="{80AA40A9-9E36-4C08-8D4C-D5597641FA28}" type="datetimeFigureOut">
              <a:rPr lang="en-GB" smtClean="0"/>
              <a:t>19/03/2020</a:t>
            </a:fld>
            <a:endParaRPr lang="en-GB"/>
          </a:p>
        </p:txBody>
      </p:sp>
      <p:sp>
        <p:nvSpPr>
          <p:cNvPr id="8" name="Footer Placeholder 7">
            <a:extLst>
              <a:ext uri="{FF2B5EF4-FFF2-40B4-BE49-F238E27FC236}">
                <a16:creationId xmlns:a16="http://schemas.microsoft.com/office/drawing/2014/main" id="{B820DDA5-3976-45C9-B70B-41B767F6F14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B83DE3A-BD26-4C8D-AA83-ADA31360B00B}"/>
              </a:ext>
            </a:extLst>
          </p:cNvPr>
          <p:cNvSpPr>
            <a:spLocks noGrp="1"/>
          </p:cNvSpPr>
          <p:nvPr>
            <p:ph type="sldNum" sz="quarter" idx="12"/>
          </p:nvPr>
        </p:nvSpPr>
        <p:spPr/>
        <p:txBody>
          <a:bodyPr/>
          <a:lstStyle/>
          <a:p>
            <a:fld id="{4DCDCFCF-2A40-4691-84F0-D244E4193D35}" type="slidenum">
              <a:rPr lang="en-GB" smtClean="0"/>
              <a:t>‹#›</a:t>
            </a:fld>
            <a:endParaRPr lang="en-GB"/>
          </a:p>
        </p:txBody>
      </p:sp>
    </p:spTree>
    <p:extLst>
      <p:ext uri="{BB962C8B-B14F-4D97-AF65-F5344CB8AC3E}">
        <p14:creationId xmlns:p14="http://schemas.microsoft.com/office/powerpoint/2010/main" val="36880374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7F9FC-B7D3-4BB8-AC4A-1FDA3A71BAA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8E0B879-13AE-4A9A-BD2D-9D3D3C59A2CA}"/>
              </a:ext>
            </a:extLst>
          </p:cNvPr>
          <p:cNvSpPr>
            <a:spLocks noGrp="1"/>
          </p:cNvSpPr>
          <p:nvPr>
            <p:ph type="dt" sz="half" idx="10"/>
          </p:nvPr>
        </p:nvSpPr>
        <p:spPr/>
        <p:txBody>
          <a:bodyPr/>
          <a:lstStyle/>
          <a:p>
            <a:fld id="{80AA40A9-9E36-4C08-8D4C-D5597641FA28}" type="datetimeFigureOut">
              <a:rPr lang="en-GB" smtClean="0"/>
              <a:t>19/03/2020</a:t>
            </a:fld>
            <a:endParaRPr lang="en-GB"/>
          </a:p>
        </p:txBody>
      </p:sp>
      <p:sp>
        <p:nvSpPr>
          <p:cNvPr id="4" name="Footer Placeholder 3">
            <a:extLst>
              <a:ext uri="{FF2B5EF4-FFF2-40B4-BE49-F238E27FC236}">
                <a16:creationId xmlns:a16="http://schemas.microsoft.com/office/drawing/2014/main" id="{9C2DE03F-8F55-47DF-9E46-EABD89F3443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2762DF2-7287-4980-A8FF-C812AA97959B}"/>
              </a:ext>
            </a:extLst>
          </p:cNvPr>
          <p:cNvSpPr>
            <a:spLocks noGrp="1"/>
          </p:cNvSpPr>
          <p:nvPr>
            <p:ph type="sldNum" sz="quarter" idx="12"/>
          </p:nvPr>
        </p:nvSpPr>
        <p:spPr/>
        <p:txBody>
          <a:bodyPr/>
          <a:lstStyle/>
          <a:p>
            <a:fld id="{4DCDCFCF-2A40-4691-84F0-D244E4193D35}" type="slidenum">
              <a:rPr lang="en-GB" smtClean="0"/>
              <a:t>‹#›</a:t>
            </a:fld>
            <a:endParaRPr lang="en-GB"/>
          </a:p>
        </p:txBody>
      </p:sp>
    </p:spTree>
    <p:extLst>
      <p:ext uri="{BB962C8B-B14F-4D97-AF65-F5344CB8AC3E}">
        <p14:creationId xmlns:p14="http://schemas.microsoft.com/office/powerpoint/2010/main" val="12574082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3332FA-CF69-4982-ABE3-DC250D973B79}"/>
              </a:ext>
            </a:extLst>
          </p:cNvPr>
          <p:cNvSpPr>
            <a:spLocks noGrp="1"/>
          </p:cNvSpPr>
          <p:nvPr>
            <p:ph type="dt" sz="half" idx="10"/>
          </p:nvPr>
        </p:nvSpPr>
        <p:spPr/>
        <p:txBody>
          <a:bodyPr/>
          <a:lstStyle/>
          <a:p>
            <a:fld id="{80AA40A9-9E36-4C08-8D4C-D5597641FA28}" type="datetimeFigureOut">
              <a:rPr lang="en-GB" smtClean="0"/>
              <a:t>19/03/2020</a:t>
            </a:fld>
            <a:endParaRPr lang="en-GB"/>
          </a:p>
        </p:txBody>
      </p:sp>
      <p:sp>
        <p:nvSpPr>
          <p:cNvPr id="3" name="Footer Placeholder 2">
            <a:extLst>
              <a:ext uri="{FF2B5EF4-FFF2-40B4-BE49-F238E27FC236}">
                <a16:creationId xmlns:a16="http://schemas.microsoft.com/office/drawing/2014/main" id="{FAB6D954-B4FA-4422-BE67-5C2974C6DB4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1C6E721-9D06-4759-82DF-C393C8F74772}"/>
              </a:ext>
            </a:extLst>
          </p:cNvPr>
          <p:cNvSpPr>
            <a:spLocks noGrp="1"/>
          </p:cNvSpPr>
          <p:nvPr>
            <p:ph type="sldNum" sz="quarter" idx="12"/>
          </p:nvPr>
        </p:nvSpPr>
        <p:spPr/>
        <p:txBody>
          <a:bodyPr/>
          <a:lstStyle/>
          <a:p>
            <a:fld id="{4DCDCFCF-2A40-4691-84F0-D244E4193D35}" type="slidenum">
              <a:rPr lang="en-GB" smtClean="0"/>
              <a:t>‹#›</a:t>
            </a:fld>
            <a:endParaRPr lang="en-GB"/>
          </a:p>
        </p:txBody>
      </p:sp>
    </p:spTree>
    <p:extLst>
      <p:ext uri="{BB962C8B-B14F-4D97-AF65-F5344CB8AC3E}">
        <p14:creationId xmlns:p14="http://schemas.microsoft.com/office/powerpoint/2010/main" val="3629168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B8623-2665-46B2-B855-C9B20F1F7F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D820D-D226-4DFB-89B1-B91F733EA3A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3D49A97-03F5-40F0-9DA4-B84DA44BF5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9381438-933B-4F6A-8DD8-F84039B814BD}"/>
              </a:ext>
            </a:extLst>
          </p:cNvPr>
          <p:cNvSpPr>
            <a:spLocks noGrp="1"/>
          </p:cNvSpPr>
          <p:nvPr>
            <p:ph type="dt" sz="half" idx="10"/>
          </p:nvPr>
        </p:nvSpPr>
        <p:spPr/>
        <p:txBody>
          <a:bodyPr/>
          <a:lstStyle/>
          <a:p>
            <a:fld id="{80AA40A9-9E36-4C08-8D4C-D5597641FA28}" type="datetimeFigureOut">
              <a:rPr lang="en-GB" smtClean="0"/>
              <a:t>19/03/2020</a:t>
            </a:fld>
            <a:endParaRPr lang="en-GB"/>
          </a:p>
        </p:txBody>
      </p:sp>
      <p:sp>
        <p:nvSpPr>
          <p:cNvPr id="6" name="Footer Placeholder 5">
            <a:extLst>
              <a:ext uri="{FF2B5EF4-FFF2-40B4-BE49-F238E27FC236}">
                <a16:creationId xmlns:a16="http://schemas.microsoft.com/office/drawing/2014/main" id="{F314D127-F39C-40D8-993E-18A5BA1D5D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055A53-B973-451B-BC8D-F99DAF2F2698}"/>
              </a:ext>
            </a:extLst>
          </p:cNvPr>
          <p:cNvSpPr>
            <a:spLocks noGrp="1"/>
          </p:cNvSpPr>
          <p:nvPr>
            <p:ph type="sldNum" sz="quarter" idx="12"/>
          </p:nvPr>
        </p:nvSpPr>
        <p:spPr/>
        <p:txBody>
          <a:bodyPr/>
          <a:lstStyle/>
          <a:p>
            <a:fld id="{4DCDCFCF-2A40-4691-84F0-D244E4193D35}" type="slidenum">
              <a:rPr lang="en-GB" smtClean="0"/>
              <a:t>‹#›</a:t>
            </a:fld>
            <a:endParaRPr lang="en-GB"/>
          </a:p>
        </p:txBody>
      </p:sp>
    </p:spTree>
    <p:extLst>
      <p:ext uri="{BB962C8B-B14F-4D97-AF65-F5344CB8AC3E}">
        <p14:creationId xmlns:p14="http://schemas.microsoft.com/office/powerpoint/2010/main" val="15222714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D0C0E-D6E3-407C-8179-89C8352C55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777B996-130A-4EF8-BB30-E7809D165C5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A5B76E7-69F4-43FC-BCF0-D7B414EDB5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EF397E1-CF3B-422B-974F-C77EA7018DD4}"/>
              </a:ext>
            </a:extLst>
          </p:cNvPr>
          <p:cNvSpPr>
            <a:spLocks noGrp="1"/>
          </p:cNvSpPr>
          <p:nvPr>
            <p:ph type="dt" sz="half" idx="10"/>
          </p:nvPr>
        </p:nvSpPr>
        <p:spPr/>
        <p:txBody>
          <a:bodyPr/>
          <a:lstStyle/>
          <a:p>
            <a:fld id="{80AA40A9-9E36-4C08-8D4C-D5597641FA28}" type="datetimeFigureOut">
              <a:rPr lang="en-GB" smtClean="0"/>
              <a:t>19/03/2020</a:t>
            </a:fld>
            <a:endParaRPr lang="en-GB"/>
          </a:p>
        </p:txBody>
      </p:sp>
      <p:sp>
        <p:nvSpPr>
          <p:cNvPr id="6" name="Footer Placeholder 5">
            <a:extLst>
              <a:ext uri="{FF2B5EF4-FFF2-40B4-BE49-F238E27FC236}">
                <a16:creationId xmlns:a16="http://schemas.microsoft.com/office/drawing/2014/main" id="{43EEC430-B1AD-48DF-B80D-80E71E296D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71245D-5D0D-4CB2-B857-0563B7FFBC31}"/>
              </a:ext>
            </a:extLst>
          </p:cNvPr>
          <p:cNvSpPr>
            <a:spLocks noGrp="1"/>
          </p:cNvSpPr>
          <p:nvPr>
            <p:ph type="sldNum" sz="quarter" idx="12"/>
          </p:nvPr>
        </p:nvSpPr>
        <p:spPr/>
        <p:txBody>
          <a:bodyPr/>
          <a:lstStyle/>
          <a:p>
            <a:fld id="{4DCDCFCF-2A40-4691-84F0-D244E4193D35}" type="slidenum">
              <a:rPr lang="en-GB" smtClean="0"/>
              <a:t>‹#›</a:t>
            </a:fld>
            <a:endParaRPr lang="en-GB"/>
          </a:p>
        </p:txBody>
      </p:sp>
    </p:spTree>
    <p:extLst>
      <p:ext uri="{BB962C8B-B14F-4D97-AF65-F5344CB8AC3E}">
        <p14:creationId xmlns:p14="http://schemas.microsoft.com/office/powerpoint/2010/main" val="16631098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DE8A6-444E-4338-BCAA-6460AB76589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98F0D22-7066-4C89-909E-E339A1AD069E}"/>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B43626-48F7-47D2-98C7-BAD55C10E937}"/>
              </a:ext>
            </a:extLst>
          </p:cNvPr>
          <p:cNvSpPr>
            <a:spLocks noGrp="1"/>
          </p:cNvSpPr>
          <p:nvPr>
            <p:ph type="dt" sz="half" idx="10"/>
          </p:nvPr>
        </p:nvSpPr>
        <p:spPr/>
        <p:txBody>
          <a:bodyPr/>
          <a:lstStyle/>
          <a:p>
            <a:fld id="{80AA40A9-9E36-4C08-8D4C-D5597641FA28}" type="datetimeFigureOut">
              <a:rPr lang="en-GB" smtClean="0"/>
              <a:t>19/03/2020</a:t>
            </a:fld>
            <a:endParaRPr lang="en-GB"/>
          </a:p>
        </p:txBody>
      </p:sp>
      <p:sp>
        <p:nvSpPr>
          <p:cNvPr id="5" name="Footer Placeholder 4">
            <a:extLst>
              <a:ext uri="{FF2B5EF4-FFF2-40B4-BE49-F238E27FC236}">
                <a16:creationId xmlns:a16="http://schemas.microsoft.com/office/drawing/2014/main" id="{BF8DC933-018A-4851-949C-CFF998220C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8C2151-5407-46E5-8C6C-1B34FA261A8B}"/>
              </a:ext>
            </a:extLst>
          </p:cNvPr>
          <p:cNvSpPr>
            <a:spLocks noGrp="1"/>
          </p:cNvSpPr>
          <p:nvPr>
            <p:ph type="sldNum" sz="quarter" idx="12"/>
          </p:nvPr>
        </p:nvSpPr>
        <p:spPr/>
        <p:txBody>
          <a:bodyPr/>
          <a:lstStyle/>
          <a:p>
            <a:fld id="{4DCDCFCF-2A40-4691-84F0-D244E4193D35}" type="slidenum">
              <a:rPr lang="en-GB" smtClean="0"/>
              <a:t>‹#›</a:t>
            </a:fld>
            <a:endParaRPr lang="en-GB"/>
          </a:p>
        </p:txBody>
      </p:sp>
    </p:spTree>
    <p:extLst>
      <p:ext uri="{BB962C8B-B14F-4D97-AF65-F5344CB8AC3E}">
        <p14:creationId xmlns:p14="http://schemas.microsoft.com/office/powerpoint/2010/main" val="3349320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F63AC79-E60A-4B64-8138-C691439C20B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603660-1E6F-4129-95D8-A09BB371373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CDD69B-84F7-4EF9-B860-290BFB28C272}"/>
              </a:ext>
            </a:extLst>
          </p:cNvPr>
          <p:cNvSpPr>
            <a:spLocks noGrp="1"/>
          </p:cNvSpPr>
          <p:nvPr>
            <p:ph type="dt" sz="half" idx="10"/>
          </p:nvPr>
        </p:nvSpPr>
        <p:spPr/>
        <p:txBody>
          <a:bodyPr/>
          <a:lstStyle/>
          <a:p>
            <a:fld id="{80AA40A9-9E36-4C08-8D4C-D5597641FA28}" type="datetimeFigureOut">
              <a:rPr lang="en-GB" smtClean="0"/>
              <a:t>19/03/2020</a:t>
            </a:fld>
            <a:endParaRPr lang="en-GB"/>
          </a:p>
        </p:txBody>
      </p:sp>
      <p:sp>
        <p:nvSpPr>
          <p:cNvPr id="5" name="Footer Placeholder 4">
            <a:extLst>
              <a:ext uri="{FF2B5EF4-FFF2-40B4-BE49-F238E27FC236}">
                <a16:creationId xmlns:a16="http://schemas.microsoft.com/office/drawing/2014/main" id="{03B358F1-679B-4FA8-85D9-7510027271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05ADC6-F780-44C0-8CEF-A9DD3D49A33E}"/>
              </a:ext>
            </a:extLst>
          </p:cNvPr>
          <p:cNvSpPr>
            <a:spLocks noGrp="1"/>
          </p:cNvSpPr>
          <p:nvPr>
            <p:ph type="sldNum" sz="quarter" idx="12"/>
          </p:nvPr>
        </p:nvSpPr>
        <p:spPr/>
        <p:txBody>
          <a:bodyPr/>
          <a:lstStyle/>
          <a:p>
            <a:fld id="{4DCDCFCF-2A40-4691-84F0-D244E4193D35}" type="slidenum">
              <a:rPr lang="en-GB" smtClean="0"/>
              <a:t>‹#›</a:t>
            </a:fld>
            <a:endParaRPr lang="en-GB"/>
          </a:p>
        </p:txBody>
      </p:sp>
    </p:spTree>
    <p:extLst>
      <p:ext uri="{BB962C8B-B14F-4D97-AF65-F5344CB8AC3E}">
        <p14:creationId xmlns:p14="http://schemas.microsoft.com/office/powerpoint/2010/main" val="3329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19000" b="-21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FD4A645-2933-4D34-ADEA-C486E79163A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F605BB-5408-46D7-BED7-B7D50421AB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7948B0-4877-4374-92CF-15A287CA406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0AA40A9-9E36-4C08-8D4C-D5597641FA28}" type="datetimeFigureOut">
              <a:rPr lang="en-GB" smtClean="0"/>
              <a:t>19/03/2020</a:t>
            </a:fld>
            <a:endParaRPr lang="en-GB"/>
          </a:p>
        </p:txBody>
      </p:sp>
      <p:sp>
        <p:nvSpPr>
          <p:cNvPr id="5" name="Footer Placeholder 4">
            <a:extLst>
              <a:ext uri="{FF2B5EF4-FFF2-40B4-BE49-F238E27FC236}">
                <a16:creationId xmlns:a16="http://schemas.microsoft.com/office/drawing/2014/main" id="{76F7A6B9-BB69-444A-9A89-542CDA3FCAA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5E981C0-AD95-47AB-9E68-46AE8A62F1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DCDCFCF-2A40-4691-84F0-D244E4193D35}" type="slidenum">
              <a:rPr lang="en-GB" smtClean="0"/>
              <a:t>‹#›</a:t>
            </a:fld>
            <a:endParaRPr lang="en-GB"/>
          </a:p>
        </p:txBody>
      </p:sp>
    </p:spTree>
    <p:extLst>
      <p:ext uri="{BB962C8B-B14F-4D97-AF65-F5344CB8AC3E}">
        <p14:creationId xmlns:p14="http://schemas.microsoft.com/office/powerpoint/2010/main" val="1785872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6.emf"/><Relationship Id="rId4" Type="http://schemas.openxmlformats.org/officeDocument/2006/relationships/image" Target="../media/image5.em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1.emf"/><Relationship Id="rId5" Type="http://schemas.openxmlformats.org/officeDocument/2006/relationships/image" Target="../media/image20.png"/><Relationship Id="rId4" Type="http://schemas.openxmlformats.org/officeDocument/2006/relationships/image" Target="../media/image19.jpe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5.jpeg"/><Relationship Id="rId7" Type="http://schemas.openxmlformats.org/officeDocument/2006/relationships/image" Target="../media/image29.jpeg"/><Relationship Id="rId2" Type="http://schemas.openxmlformats.org/officeDocument/2006/relationships/image" Target="../media/image24.jpeg"/><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jpeg"/><Relationship Id="rId4" Type="http://schemas.openxmlformats.org/officeDocument/2006/relationships/image" Target="../media/image26.jpeg"/></Relationships>
</file>

<file path=ppt/slides/_rels/slide1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33.jpg"/><Relationship Id="rId4" Type="http://schemas.openxmlformats.org/officeDocument/2006/relationships/image" Target="../media/image32.png"/></Relationships>
</file>

<file path=ppt/slides/_rels/slide17.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37.jpeg"/><Relationship Id="rId5" Type="http://schemas.openxmlformats.org/officeDocument/2006/relationships/image" Target="../media/image36.jpeg"/><Relationship Id="rId4" Type="http://schemas.openxmlformats.org/officeDocument/2006/relationships/image" Target="../media/image35.png"/></Relationships>
</file>

<file path=ppt/slides/_rels/slide1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41.jpeg"/><Relationship Id="rId5" Type="http://schemas.openxmlformats.org/officeDocument/2006/relationships/image" Target="../media/image40.jpeg"/><Relationship Id="rId4" Type="http://schemas.openxmlformats.org/officeDocument/2006/relationships/image" Target="../media/image39.jpeg"/></Relationships>
</file>

<file path=ppt/slides/_rels/slide19.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2.xml"/><Relationship Id="rId4" Type="http://schemas.openxmlformats.org/officeDocument/2006/relationships/image" Target="../media/image44.jpeg"/></Relationships>
</file>

<file path=ppt/slides/_rels/slide20.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48.jpeg"/><Relationship Id="rId5" Type="http://schemas.openxmlformats.org/officeDocument/2006/relationships/image" Target="../media/image47.jpg"/><Relationship Id="rId4" Type="http://schemas.openxmlformats.org/officeDocument/2006/relationships/image" Target="../media/image46.emf"/></Relationships>
</file>

<file path=ppt/slides/_rels/slide2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50.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jpeg"/><Relationship Id="rId1" Type="http://schemas.openxmlformats.org/officeDocument/2006/relationships/slideLayout" Target="../slideLayouts/slideLayout2.xml"/><Relationship Id="rId5" Type="http://schemas.openxmlformats.org/officeDocument/2006/relationships/image" Target="../media/image54.jpeg"/><Relationship Id="rId4" Type="http://schemas.openxmlformats.org/officeDocument/2006/relationships/image" Target="../media/image53.jpeg"/></Relationships>
</file>

<file path=ppt/slides/_rels/slide24.xml.rels><?xml version="1.0" encoding="UTF-8" standalone="yes"?>
<Relationships xmlns="http://schemas.openxmlformats.org/package/2006/relationships"><Relationship Id="rId3" Type="http://schemas.openxmlformats.org/officeDocument/2006/relationships/hyperlink" Target="https://gov.wales/sites/default/files/publications/2018-12/nurture-groups-a-handbook-for-schools.pdf" TargetMode="External"/><Relationship Id="rId7" Type="http://schemas.openxmlformats.org/officeDocument/2006/relationships/hyperlink" Target="https://www.nurtureuk.org/sites/default/files/ngn_-_nurture_groups-2017-05web.pdf" TargetMode="External"/><Relationship Id="rId2" Type="http://schemas.openxmlformats.org/officeDocument/2006/relationships/image" Target="../media/image55.png"/><Relationship Id="rId1" Type="http://schemas.openxmlformats.org/officeDocument/2006/relationships/slideLayout" Target="../slideLayouts/slideLayout2.xml"/><Relationship Id="rId6" Type="http://schemas.openxmlformats.org/officeDocument/2006/relationships/image" Target="../media/image57.png"/><Relationship Id="rId5" Type="http://schemas.openxmlformats.org/officeDocument/2006/relationships/hyperlink" Target="https://www.nurtureuk.org/sites/default/files/images/nurture_groups_booklet_online.pdf" TargetMode="External"/><Relationship Id="rId4" Type="http://schemas.openxmlformats.org/officeDocument/2006/relationships/image" Target="../media/image56.png"/></Relationships>
</file>

<file path=ppt/slides/_rels/slide25.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61.jpeg"/><Relationship Id="rId5" Type="http://schemas.openxmlformats.org/officeDocument/2006/relationships/image" Target="../media/image60.jpeg"/><Relationship Id="rId4" Type="http://schemas.openxmlformats.org/officeDocument/2006/relationships/image" Target="../media/image5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F1ACC64-ED45-4059-82D6-338DF23CE775}"/>
              </a:ext>
            </a:extLst>
          </p:cNvPr>
          <p:cNvSpPr>
            <a:spLocks noGrp="1"/>
          </p:cNvSpPr>
          <p:nvPr>
            <p:ph type="title"/>
          </p:nvPr>
        </p:nvSpPr>
        <p:spPr>
          <a:xfrm>
            <a:off x="240484" y="879227"/>
            <a:ext cx="11711031" cy="3306877"/>
          </a:xfrm>
        </p:spPr>
        <p:txBody>
          <a:bodyPr>
            <a:normAutofit fontScale="90000"/>
          </a:bodyPr>
          <a:lstStyle/>
          <a:p>
            <a:pPr algn="ctr">
              <a:lnSpc>
                <a:spcPct val="100000"/>
              </a:lnSpc>
            </a:pPr>
            <a:r>
              <a:rPr lang="en-GB" sz="7300" dirty="0">
                <a:latin typeface="Agent Orange" panose="00000400000000000000" pitchFamily="2" charset="0"/>
                <a:cs typeface="Agent Orange" panose="00000400000000000000" pitchFamily="2" charset="0"/>
              </a:rPr>
              <a:t>Nurture Groups</a:t>
            </a:r>
            <a:r>
              <a:rPr lang="en-GB" sz="8000" dirty="0">
                <a:latin typeface="AlphabetSoup Tilt BT" panose="04020905020B06060204" pitchFamily="82" charset="0"/>
              </a:rPr>
              <a:t/>
            </a:r>
            <a:br>
              <a:rPr lang="en-GB" sz="8000" dirty="0">
                <a:latin typeface="AlphabetSoup Tilt BT" panose="04020905020B06060204" pitchFamily="82" charset="0"/>
              </a:rPr>
            </a:br>
            <a:r>
              <a:rPr lang="en-GB" sz="2800" dirty="0">
                <a:latin typeface="AlphabetSoup Tilt BT" panose="04020905020B06060204" pitchFamily="82" charset="0"/>
              </a:rPr>
              <a:t/>
            </a:r>
            <a:br>
              <a:rPr lang="en-GB" sz="2800" dirty="0">
                <a:latin typeface="AlphabetSoup Tilt BT" panose="04020905020B06060204" pitchFamily="82" charset="0"/>
              </a:rPr>
            </a:br>
            <a:r>
              <a:rPr lang="en-GB" sz="2800" dirty="0">
                <a:latin typeface="Arial" panose="020B0604020202020204" pitchFamily="34" charset="0"/>
                <a:cs typeface="Arial" panose="020B0604020202020204" pitchFamily="34" charset="0"/>
              </a:rPr>
              <a:t>What are they?</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Who are they for?</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Why are they needed?</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How do they work?</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What are the outcomes?</a:t>
            </a:r>
            <a:endParaRPr lang="en-GB" sz="8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35813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8C1F6C-352C-4C3F-86BD-C9978B138155}"/>
              </a:ext>
            </a:extLst>
          </p:cNvPr>
          <p:cNvSpPr>
            <a:spLocks noGrp="1"/>
          </p:cNvSpPr>
          <p:nvPr>
            <p:ph type="title"/>
          </p:nvPr>
        </p:nvSpPr>
        <p:spPr>
          <a:xfrm>
            <a:off x="838200" y="320259"/>
            <a:ext cx="10515600" cy="1325563"/>
          </a:xfrm>
        </p:spPr>
        <p:txBody>
          <a:bodyPr>
            <a:normAutofit/>
          </a:bodyPr>
          <a:lstStyle/>
          <a:p>
            <a:pPr algn="ctr"/>
            <a:r>
              <a:rPr lang="en-GB" sz="4000" dirty="0">
                <a:latin typeface="Agent Orange" panose="00000400000000000000" pitchFamily="2" charset="0"/>
                <a:cs typeface="Agent Orange" panose="00000400000000000000" pitchFamily="2" charset="0"/>
              </a:rPr>
              <a:t>What is a Nurture Group?</a:t>
            </a:r>
          </a:p>
        </p:txBody>
      </p:sp>
      <p:sp>
        <p:nvSpPr>
          <p:cNvPr id="5" name="Content Placeholder 4">
            <a:extLst>
              <a:ext uri="{FF2B5EF4-FFF2-40B4-BE49-F238E27FC236}">
                <a16:creationId xmlns:a16="http://schemas.microsoft.com/office/drawing/2014/main" id="{63AAEE4C-B9AF-4589-9A44-E547094A2CD2}"/>
              </a:ext>
            </a:extLst>
          </p:cNvPr>
          <p:cNvSpPr>
            <a:spLocks noGrp="1"/>
          </p:cNvSpPr>
          <p:nvPr>
            <p:ph idx="1"/>
          </p:nvPr>
        </p:nvSpPr>
        <p:spPr>
          <a:xfrm>
            <a:off x="838200" y="1473287"/>
            <a:ext cx="10515600" cy="4351338"/>
          </a:xfrm>
        </p:spPr>
        <p:txBody>
          <a:bodyPr>
            <a:normAutofit/>
          </a:bodyPr>
          <a:lstStyle/>
          <a:p>
            <a:pPr lvl="0"/>
            <a:r>
              <a:rPr lang="en-US" dirty="0">
                <a:latin typeface="Arial" panose="020B0604020202020204" pitchFamily="34" charset="0"/>
                <a:cs typeface="Arial" panose="020B0604020202020204" pitchFamily="34" charset="0"/>
              </a:rPr>
              <a:t>A nurture group is half home, half classroom. It provides a safe haven for children to explore, develop and take risks.</a:t>
            </a:r>
            <a:endParaRPr lang="en-GB" dirty="0">
              <a:latin typeface="Arial" panose="020B0604020202020204" pitchFamily="34" charset="0"/>
              <a:cs typeface="Arial" panose="020B0604020202020204" pitchFamily="34" charset="0"/>
            </a:endParaRPr>
          </a:p>
          <a:p>
            <a:pPr lvl="0"/>
            <a:r>
              <a:rPr lang="en-US" dirty="0">
                <a:latin typeface="Arial" panose="020B0604020202020204" pitchFamily="34" charset="0"/>
                <a:cs typeface="Arial" panose="020B0604020202020204" pitchFamily="34" charset="0"/>
              </a:rPr>
              <a:t>The group provides predictable routines and boundaries for the children who attend. </a:t>
            </a:r>
            <a:endParaRPr lang="en-GB" dirty="0">
              <a:latin typeface="Arial" panose="020B0604020202020204" pitchFamily="34" charset="0"/>
              <a:cs typeface="Arial" panose="020B0604020202020204" pitchFamily="34" charset="0"/>
            </a:endParaRPr>
          </a:p>
          <a:p>
            <a:pPr lvl="0"/>
            <a:r>
              <a:rPr lang="en-US" dirty="0">
                <a:latin typeface="Arial" panose="020B0604020202020204" pitchFamily="34" charset="0"/>
                <a:cs typeface="Arial" panose="020B0604020202020204" pitchFamily="34" charset="0"/>
              </a:rPr>
              <a:t>Nurture groups aim to build on children’s strengths and interests in order to encourage a sense of achievement and success.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424781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1A067-664B-4956-A014-932CBE939ABE}"/>
              </a:ext>
            </a:extLst>
          </p:cNvPr>
          <p:cNvSpPr>
            <a:spLocks noGrp="1"/>
          </p:cNvSpPr>
          <p:nvPr>
            <p:ph type="title"/>
          </p:nvPr>
        </p:nvSpPr>
        <p:spPr>
          <a:xfrm>
            <a:off x="838200" y="18255"/>
            <a:ext cx="10515600" cy="1325563"/>
          </a:xfrm>
        </p:spPr>
        <p:txBody>
          <a:bodyPr>
            <a:normAutofit/>
          </a:bodyPr>
          <a:lstStyle/>
          <a:p>
            <a:pPr algn="ctr"/>
            <a:r>
              <a:rPr lang="en-GB" sz="4000" dirty="0">
                <a:latin typeface="Agent Orange" panose="00000400000000000000" pitchFamily="2" charset="0"/>
                <a:cs typeface="Agent Orange" panose="00000400000000000000" pitchFamily="2" charset="0"/>
              </a:rPr>
              <a:t>Six principles of nurture</a:t>
            </a:r>
          </a:p>
        </p:txBody>
      </p:sp>
      <p:pic>
        <p:nvPicPr>
          <p:cNvPr id="8" name="Picture 7">
            <a:extLst>
              <a:ext uri="{FF2B5EF4-FFF2-40B4-BE49-F238E27FC236}">
                <a16:creationId xmlns:a16="http://schemas.microsoft.com/office/drawing/2014/main" id="{D8F9DAE2-B183-4AC9-BC05-5FFD52325E5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64147" y="1343818"/>
            <a:ext cx="4663706" cy="4946927"/>
          </a:xfrm>
          <a:prstGeom prst="rect">
            <a:avLst/>
          </a:prstGeom>
        </p:spPr>
      </p:pic>
      <p:pic>
        <p:nvPicPr>
          <p:cNvPr id="10" name="Picture 9">
            <a:extLst>
              <a:ext uri="{FF2B5EF4-FFF2-40B4-BE49-F238E27FC236}">
                <a16:creationId xmlns:a16="http://schemas.microsoft.com/office/drawing/2014/main" id="{BD073ABA-5031-4D57-B3A7-AC434D2AE3DC}"/>
              </a:ext>
            </a:extLst>
          </p:cNvPr>
          <p:cNvPicPr>
            <a:picLocks noChangeAspect="1"/>
          </p:cNvPicPr>
          <p:nvPr/>
        </p:nvPicPr>
        <p:blipFill rotWithShape="1">
          <a:blip r:embed="rId4" cstate="hqprint">
            <a:extLst>
              <a:ext uri="{28A0092B-C50C-407E-A947-70E740481C1C}">
                <a14:useLocalDpi xmlns:a14="http://schemas.microsoft.com/office/drawing/2010/main" val="0"/>
              </a:ext>
            </a:extLst>
          </a:blip>
          <a:srcRect l="9268" t="7859" r="10638" b="12258"/>
          <a:stretch/>
        </p:blipFill>
        <p:spPr>
          <a:xfrm rot="20793655">
            <a:off x="6869725" y="1285201"/>
            <a:ext cx="1187400" cy="672551"/>
          </a:xfrm>
          <a:prstGeom prst="rect">
            <a:avLst/>
          </a:prstGeom>
        </p:spPr>
      </p:pic>
      <p:pic>
        <p:nvPicPr>
          <p:cNvPr id="11" name="Picture 10">
            <a:extLst>
              <a:ext uri="{FF2B5EF4-FFF2-40B4-BE49-F238E27FC236}">
                <a16:creationId xmlns:a16="http://schemas.microsoft.com/office/drawing/2014/main" id="{F604D186-F7E2-42DB-A535-B585D69571FA}"/>
              </a:ext>
            </a:extLst>
          </p:cNvPr>
          <p:cNvPicPr>
            <a:picLocks noChangeAspect="1"/>
          </p:cNvPicPr>
          <p:nvPr/>
        </p:nvPicPr>
        <p:blipFill rotWithShape="1">
          <a:blip r:embed="rId4" cstate="hqprint">
            <a:extLst>
              <a:ext uri="{28A0092B-C50C-407E-A947-70E740481C1C}">
                <a14:useLocalDpi xmlns:a14="http://schemas.microsoft.com/office/drawing/2010/main" val="0"/>
              </a:ext>
            </a:extLst>
          </a:blip>
          <a:srcRect l="9268" t="7859" r="10638" b="12258"/>
          <a:stretch/>
        </p:blipFill>
        <p:spPr>
          <a:xfrm>
            <a:off x="8427853" y="2669381"/>
            <a:ext cx="1187400" cy="672551"/>
          </a:xfrm>
          <a:prstGeom prst="rect">
            <a:avLst/>
          </a:prstGeom>
        </p:spPr>
      </p:pic>
      <p:pic>
        <p:nvPicPr>
          <p:cNvPr id="12" name="Picture 11">
            <a:extLst>
              <a:ext uri="{FF2B5EF4-FFF2-40B4-BE49-F238E27FC236}">
                <a16:creationId xmlns:a16="http://schemas.microsoft.com/office/drawing/2014/main" id="{A86CE592-7523-41F4-82A9-C87BEF9F71D6}"/>
              </a:ext>
            </a:extLst>
          </p:cNvPr>
          <p:cNvPicPr>
            <a:picLocks noChangeAspect="1"/>
          </p:cNvPicPr>
          <p:nvPr/>
        </p:nvPicPr>
        <p:blipFill rotWithShape="1">
          <a:blip r:embed="rId4" cstate="hqprint">
            <a:extLst>
              <a:ext uri="{28A0092B-C50C-407E-A947-70E740481C1C}">
                <a14:useLocalDpi xmlns:a14="http://schemas.microsoft.com/office/drawing/2010/main" val="0"/>
              </a:ext>
            </a:extLst>
          </a:blip>
          <a:srcRect l="9268" t="7859" r="10638" b="12258"/>
          <a:stretch/>
        </p:blipFill>
        <p:spPr>
          <a:xfrm rot="1180041">
            <a:off x="8427853" y="4480062"/>
            <a:ext cx="1187400" cy="672551"/>
          </a:xfrm>
          <a:prstGeom prst="rect">
            <a:avLst/>
          </a:prstGeom>
        </p:spPr>
      </p:pic>
      <p:pic>
        <p:nvPicPr>
          <p:cNvPr id="13" name="Picture 12">
            <a:extLst>
              <a:ext uri="{FF2B5EF4-FFF2-40B4-BE49-F238E27FC236}">
                <a16:creationId xmlns:a16="http://schemas.microsoft.com/office/drawing/2014/main" id="{4A924BC3-47CF-47D9-81CE-BD06B9EF1CB1}"/>
              </a:ext>
            </a:extLst>
          </p:cNvPr>
          <p:cNvPicPr>
            <a:picLocks noChangeAspect="1"/>
          </p:cNvPicPr>
          <p:nvPr/>
        </p:nvPicPr>
        <p:blipFill rotWithShape="1">
          <a:blip r:embed="rId4" cstate="hqprint">
            <a:extLst>
              <a:ext uri="{28A0092B-C50C-407E-A947-70E740481C1C}">
                <a14:useLocalDpi xmlns:a14="http://schemas.microsoft.com/office/drawing/2010/main" val="0"/>
              </a:ext>
            </a:extLst>
          </a:blip>
          <a:srcRect l="9268" t="7859" r="10638" b="12258"/>
          <a:stretch/>
        </p:blipFill>
        <p:spPr>
          <a:xfrm rot="20575352" flipH="1" flipV="1">
            <a:off x="4349263" y="5954470"/>
            <a:ext cx="1187400" cy="672551"/>
          </a:xfrm>
          <a:prstGeom prst="rect">
            <a:avLst/>
          </a:prstGeom>
        </p:spPr>
      </p:pic>
      <p:pic>
        <p:nvPicPr>
          <p:cNvPr id="14" name="Picture 13">
            <a:extLst>
              <a:ext uri="{FF2B5EF4-FFF2-40B4-BE49-F238E27FC236}">
                <a16:creationId xmlns:a16="http://schemas.microsoft.com/office/drawing/2014/main" id="{40A64AB0-DC52-4539-BB86-AC86879D6CBC}"/>
              </a:ext>
            </a:extLst>
          </p:cNvPr>
          <p:cNvPicPr>
            <a:picLocks noChangeAspect="1"/>
          </p:cNvPicPr>
          <p:nvPr/>
        </p:nvPicPr>
        <p:blipFill rotWithShape="1">
          <a:blip r:embed="rId4" cstate="hqprint">
            <a:extLst>
              <a:ext uri="{28A0092B-C50C-407E-A947-70E740481C1C}">
                <a14:useLocalDpi xmlns:a14="http://schemas.microsoft.com/office/drawing/2010/main" val="0"/>
              </a:ext>
            </a:extLst>
          </a:blip>
          <a:srcRect l="9268" t="7859" r="10638" b="12258"/>
          <a:stretch/>
        </p:blipFill>
        <p:spPr>
          <a:xfrm rot="12300965">
            <a:off x="2842352" y="1979214"/>
            <a:ext cx="1187400" cy="672551"/>
          </a:xfrm>
          <a:prstGeom prst="rect">
            <a:avLst/>
          </a:prstGeom>
        </p:spPr>
      </p:pic>
      <p:pic>
        <p:nvPicPr>
          <p:cNvPr id="15" name="Picture 14">
            <a:extLst>
              <a:ext uri="{FF2B5EF4-FFF2-40B4-BE49-F238E27FC236}">
                <a16:creationId xmlns:a16="http://schemas.microsoft.com/office/drawing/2014/main" id="{1DE9E53A-688C-4502-BC34-CF62F349D893}"/>
              </a:ext>
            </a:extLst>
          </p:cNvPr>
          <p:cNvPicPr>
            <a:picLocks noChangeAspect="1"/>
          </p:cNvPicPr>
          <p:nvPr/>
        </p:nvPicPr>
        <p:blipFill rotWithShape="1">
          <a:blip r:embed="rId4" cstate="hqprint">
            <a:extLst>
              <a:ext uri="{28A0092B-C50C-407E-A947-70E740481C1C}">
                <a14:useLocalDpi xmlns:a14="http://schemas.microsoft.com/office/drawing/2010/main" val="0"/>
              </a:ext>
            </a:extLst>
          </a:blip>
          <a:srcRect l="9268" t="7859" r="10638" b="12258"/>
          <a:stretch/>
        </p:blipFill>
        <p:spPr>
          <a:xfrm flipH="1">
            <a:off x="2576747" y="4094388"/>
            <a:ext cx="1187400" cy="672551"/>
          </a:xfrm>
          <a:prstGeom prst="rect">
            <a:avLst/>
          </a:prstGeom>
        </p:spPr>
      </p:pic>
      <p:sp>
        <p:nvSpPr>
          <p:cNvPr id="3" name="TextBox 2">
            <a:extLst>
              <a:ext uri="{FF2B5EF4-FFF2-40B4-BE49-F238E27FC236}">
                <a16:creationId xmlns:a16="http://schemas.microsoft.com/office/drawing/2014/main" id="{6F5FDF86-AEA5-48D2-8CDB-9BE541EEF2BB}"/>
              </a:ext>
            </a:extLst>
          </p:cNvPr>
          <p:cNvSpPr txBox="1"/>
          <p:nvPr/>
        </p:nvSpPr>
        <p:spPr>
          <a:xfrm>
            <a:off x="8119023" y="1082979"/>
            <a:ext cx="3920576" cy="923330"/>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The most important thing is  that the child continues to develop throughout their time in school.</a:t>
            </a:r>
          </a:p>
        </p:txBody>
      </p:sp>
      <p:sp>
        <p:nvSpPr>
          <p:cNvPr id="16" name="TextBox 15">
            <a:extLst>
              <a:ext uri="{FF2B5EF4-FFF2-40B4-BE49-F238E27FC236}">
                <a16:creationId xmlns:a16="http://schemas.microsoft.com/office/drawing/2014/main" id="{A7625733-FBBA-4A80-B323-152DBFFA7D66}"/>
              </a:ext>
            </a:extLst>
          </p:cNvPr>
          <p:cNvSpPr txBox="1"/>
          <p:nvPr/>
        </p:nvSpPr>
        <p:spPr>
          <a:xfrm>
            <a:off x="9632091" y="2558136"/>
            <a:ext cx="2498206" cy="1477328"/>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Nurture room is a safe space for you the child to share their worries, where someone will listen and help.</a:t>
            </a:r>
          </a:p>
        </p:txBody>
      </p:sp>
      <p:sp>
        <p:nvSpPr>
          <p:cNvPr id="17" name="TextBox 16">
            <a:extLst>
              <a:ext uri="{FF2B5EF4-FFF2-40B4-BE49-F238E27FC236}">
                <a16:creationId xmlns:a16="http://schemas.microsoft.com/office/drawing/2014/main" id="{6E89822A-B9A1-4ADF-BFB7-CBF250DA5856}"/>
              </a:ext>
            </a:extLst>
          </p:cNvPr>
          <p:cNvSpPr txBox="1"/>
          <p:nvPr/>
        </p:nvSpPr>
        <p:spPr>
          <a:xfrm>
            <a:off x="9615253" y="4732646"/>
            <a:ext cx="2498206" cy="1200329"/>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The child needs to be ready to try new things and to learn from their mistakes.</a:t>
            </a:r>
          </a:p>
        </p:txBody>
      </p:sp>
      <p:sp>
        <p:nvSpPr>
          <p:cNvPr id="18" name="TextBox 17">
            <a:extLst>
              <a:ext uri="{FF2B5EF4-FFF2-40B4-BE49-F238E27FC236}">
                <a16:creationId xmlns:a16="http://schemas.microsoft.com/office/drawing/2014/main" id="{8303DC33-804F-4AAE-B2BA-49BA376FA592}"/>
              </a:ext>
            </a:extLst>
          </p:cNvPr>
          <p:cNvSpPr txBox="1"/>
          <p:nvPr/>
        </p:nvSpPr>
        <p:spPr>
          <a:xfrm>
            <a:off x="-1" y="5896835"/>
            <a:ext cx="4276687" cy="923330"/>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It is important that the child can use words to express their feelings in an appropriate way.</a:t>
            </a:r>
          </a:p>
        </p:txBody>
      </p:sp>
      <p:sp>
        <p:nvSpPr>
          <p:cNvPr id="19" name="TextBox 18">
            <a:extLst>
              <a:ext uri="{FF2B5EF4-FFF2-40B4-BE49-F238E27FC236}">
                <a16:creationId xmlns:a16="http://schemas.microsoft.com/office/drawing/2014/main" id="{BB9A241C-57A6-4CD4-8058-C1EBB36209B6}"/>
              </a:ext>
            </a:extLst>
          </p:cNvPr>
          <p:cNvSpPr txBox="1"/>
          <p:nvPr/>
        </p:nvSpPr>
        <p:spPr>
          <a:xfrm>
            <a:off x="327" y="3769209"/>
            <a:ext cx="2576420" cy="1200329"/>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Let the child know that it can be difficult to discuss feelings sometimes.</a:t>
            </a:r>
          </a:p>
        </p:txBody>
      </p:sp>
      <p:sp>
        <p:nvSpPr>
          <p:cNvPr id="20" name="TextBox 19">
            <a:extLst>
              <a:ext uri="{FF2B5EF4-FFF2-40B4-BE49-F238E27FC236}">
                <a16:creationId xmlns:a16="http://schemas.microsoft.com/office/drawing/2014/main" id="{13262276-C8DC-47BC-9AB4-0B22A576D311}"/>
              </a:ext>
            </a:extLst>
          </p:cNvPr>
          <p:cNvSpPr txBox="1"/>
          <p:nvPr/>
        </p:nvSpPr>
        <p:spPr>
          <a:xfrm>
            <a:off x="-1" y="1196614"/>
            <a:ext cx="2914651" cy="1477328"/>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Change is hard for everyone; the child needs to know someone will always be there to help and listen to them.</a:t>
            </a:r>
          </a:p>
        </p:txBody>
      </p:sp>
    </p:spTree>
    <p:extLst>
      <p:ext uri="{BB962C8B-B14F-4D97-AF65-F5344CB8AC3E}">
        <p14:creationId xmlns:p14="http://schemas.microsoft.com/office/powerpoint/2010/main" val="20587175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8C1F6C-352C-4C3F-86BD-C9978B138155}"/>
              </a:ext>
            </a:extLst>
          </p:cNvPr>
          <p:cNvSpPr>
            <a:spLocks noGrp="1"/>
          </p:cNvSpPr>
          <p:nvPr>
            <p:ph type="title"/>
          </p:nvPr>
        </p:nvSpPr>
        <p:spPr/>
        <p:txBody>
          <a:bodyPr/>
          <a:lstStyle/>
          <a:p>
            <a:pPr algn="ctr"/>
            <a:r>
              <a:rPr lang="en-GB" dirty="0">
                <a:latin typeface="Agent Orange" panose="00000400000000000000" pitchFamily="2" charset="0"/>
                <a:cs typeface="Agent Orange" panose="00000400000000000000" pitchFamily="2" charset="0"/>
              </a:rPr>
              <a:t>Who are they for?</a:t>
            </a:r>
          </a:p>
        </p:txBody>
      </p:sp>
      <p:sp>
        <p:nvSpPr>
          <p:cNvPr id="5" name="Content Placeholder 4">
            <a:extLst>
              <a:ext uri="{FF2B5EF4-FFF2-40B4-BE49-F238E27FC236}">
                <a16:creationId xmlns:a16="http://schemas.microsoft.com/office/drawing/2014/main" id="{63AAEE4C-B9AF-4589-9A44-E547094A2CD2}"/>
              </a:ext>
            </a:extLst>
          </p:cNvPr>
          <p:cNvSpPr>
            <a:spLocks noGrp="1"/>
          </p:cNvSpPr>
          <p:nvPr>
            <p:ph idx="1"/>
          </p:nvPr>
        </p:nvSpPr>
        <p:spPr>
          <a:xfrm>
            <a:off x="838200" y="1548788"/>
            <a:ext cx="10515600" cy="4351338"/>
          </a:xfrm>
        </p:spPr>
        <p:txBody>
          <a:bodyPr/>
          <a:lstStyle/>
          <a:p>
            <a:r>
              <a:rPr lang="en-GB" dirty="0">
                <a:latin typeface="Arial" panose="020B0604020202020204" pitchFamily="34" charset="0"/>
                <a:cs typeface="Arial" panose="020B0604020202020204" pitchFamily="34" charset="0"/>
              </a:rPr>
              <a:t>Nurture groups are for children with social, emotional and behavioural difficulties (SEBD).</a:t>
            </a:r>
          </a:p>
          <a:p>
            <a:endParaRPr lang="en-GB"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FA1F8F9E-B18F-4D67-A1F2-B315276898CF}"/>
              </a:ext>
            </a:extLst>
          </p:cNvPr>
          <p:cNvPicPr>
            <a:picLocks noChangeAspect="1"/>
          </p:cNvPicPr>
          <p:nvPr/>
        </p:nvPicPr>
        <p:blipFill>
          <a:blip r:embed="rId3"/>
          <a:stretch>
            <a:fillRect/>
          </a:stretch>
        </p:blipFill>
        <p:spPr>
          <a:xfrm>
            <a:off x="285560" y="2541751"/>
            <a:ext cx="1370601" cy="177449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 name="Picture 2">
            <a:extLst>
              <a:ext uri="{FF2B5EF4-FFF2-40B4-BE49-F238E27FC236}">
                <a16:creationId xmlns:a16="http://schemas.microsoft.com/office/drawing/2014/main" id="{E3676B4D-F6C4-4A3A-8133-DD19B39CF62E}"/>
              </a:ext>
            </a:extLst>
          </p:cNvPr>
          <p:cNvPicPr>
            <a:picLocks noChangeAspect="1"/>
          </p:cNvPicPr>
          <p:nvPr/>
        </p:nvPicPr>
        <p:blipFill>
          <a:blip r:embed="rId4"/>
          <a:stretch>
            <a:fillRect/>
          </a:stretch>
        </p:blipFill>
        <p:spPr>
          <a:xfrm>
            <a:off x="4116520" y="2623606"/>
            <a:ext cx="1370601" cy="14434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F29956CC-ADDB-4D15-995B-2BB9F1052933}"/>
              </a:ext>
            </a:extLst>
          </p:cNvPr>
          <p:cNvPicPr>
            <a:picLocks noChangeAspect="1"/>
          </p:cNvPicPr>
          <p:nvPr/>
        </p:nvPicPr>
        <p:blipFill>
          <a:blip r:embed="rId5"/>
          <a:stretch>
            <a:fillRect/>
          </a:stretch>
        </p:blipFill>
        <p:spPr>
          <a:xfrm>
            <a:off x="8011385" y="2636979"/>
            <a:ext cx="1370601" cy="143224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55DCF37B-4752-4E07-A6BD-0E17F5D07B39}"/>
              </a:ext>
            </a:extLst>
          </p:cNvPr>
          <p:cNvSpPr txBox="1"/>
          <p:nvPr/>
        </p:nvSpPr>
        <p:spPr>
          <a:xfrm>
            <a:off x="1828800" y="2929812"/>
            <a:ext cx="1903445" cy="830997"/>
          </a:xfrm>
          <a:prstGeom prst="rect">
            <a:avLst/>
          </a:prstGeom>
          <a:noFill/>
        </p:spPr>
        <p:txBody>
          <a:bodyPr wrap="square" rtlCol="0">
            <a:spAutoFit/>
          </a:bodyPr>
          <a:lstStyle/>
          <a:p>
            <a:pPr algn="ctr"/>
            <a:r>
              <a:rPr lang="cy-GB" sz="2400" dirty="0" err="1">
                <a:latin typeface="Arial" panose="020B0604020202020204" pitchFamily="34" charset="0"/>
                <a:cs typeface="Arial" panose="020B0604020202020204" pitchFamily="34" charset="0"/>
              </a:rPr>
              <a:t>Externalised</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behaviours</a:t>
            </a:r>
            <a:endParaRPr lang="cy-GB" sz="24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A7B8D665-21B5-4A38-B0FC-4ABAD2D84D2A}"/>
              </a:ext>
            </a:extLst>
          </p:cNvPr>
          <p:cNvSpPr txBox="1"/>
          <p:nvPr/>
        </p:nvSpPr>
        <p:spPr>
          <a:xfrm>
            <a:off x="5759772" y="2929812"/>
            <a:ext cx="1903445" cy="830997"/>
          </a:xfrm>
          <a:prstGeom prst="rect">
            <a:avLst/>
          </a:prstGeom>
          <a:noFill/>
        </p:spPr>
        <p:txBody>
          <a:bodyPr wrap="square" rtlCol="0">
            <a:spAutoFit/>
          </a:bodyPr>
          <a:lstStyle/>
          <a:p>
            <a:pPr algn="ctr"/>
            <a:r>
              <a:rPr lang="cy-GB" sz="2400" dirty="0" err="1">
                <a:latin typeface="Arial" panose="020B0604020202020204" pitchFamily="34" charset="0"/>
                <a:cs typeface="Arial" panose="020B0604020202020204" pitchFamily="34" charset="0"/>
              </a:rPr>
              <a:t>Internalised</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behaviours</a:t>
            </a:r>
            <a:endParaRPr lang="cy-GB" sz="24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CE681191-707E-4DFA-A69C-AE39349048B0}"/>
              </a:ext>
            </a:extLst>
          </p:cNvPr>
          <p:cNvSpPr txBox="1"/>
          <p:nvPr/>
        </p:nvSpPr>
        <p:spPr>
          <a:xfrm>
            <a:off x="9565770" y="2745144"/>
            <a:ext cx="2340480" cy="1200329"/>
          </a:xfrm>
          <a:prstGeom prst="rect">
            <a:avLst/>
          </a:prstGeom>
          <a:noFill/>
        </p:spPr>
        <p:txBody>
          <a:bodyPr wrap="square" rtlCol="0">
            <a:spAutoFit/>
          </a:bodyPr>
          <a:lstStyle/>
          <a:p>
            <a:pPr algn="ctr"/>
            <a:r>
              <a:rPr lang="cy-GB" sz="2400" dirty="0" err="1">
                <a:latin typeface="Arial" panose="020B0604020202020204" pitchFamily="34" charset="0"/>
                <a:cs typeface="Arial" panose="020B0604020202020204" pitchFamily="34" charset="0"/>
              </a:rPr>
              <a:t>Vulnerable</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and</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disadvantaged</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students</a:t>
            </a:r>
            <a:endParaRPr lang="cy-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310012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F15DF-DAFF-4454-BA32-7BD4B9C00FB8}"/>
              </a:ext>
            </a:extLst>
          </p:cNvPr>
          <p:cNvSpPr>
            <a:spLocks noGrp="1"/>
          </p:cNvSpPr>
          <p:nvPr>
            <p:ph type="title"/>
          </p:nvPr>
        </p:nvSpPr>
        <p:spPr>
          <a:xfrm>
            <a:off x="838199" y="0"/>
            <a:ext cx="10515600" cy="1325563"/>
          </a:xfrm>
        </p:spPr>
        <p:txBody>
          <a:bodyPr/>
          <a:lstStyle/>
          <a:p>
            <a:pPr algn="ctr"/>
            <a:r>
              <a:rPr lang="en-GB" dirty="0">
                <a:latin typeface="Agent Orange" panose="00000400000000000000" pitchFamily="2" charset="0"/>
                <a:cs typeface="Agent Orange" panose="00000400000000000000" pitchFamily="2" charset="0"/>
              </a:rPr>
              <a:t>Attachment Styles</a:t>
            </a:r>
          </a:p>
        </p:txBody>
      </p:sp>
      <p:graphicFrame>
        <p:nvGraphicFramePr>
          <p:cNvPr id="4" name="Table 3">
            <a:extLst>
              <a:ext uri="{FF2B5EF4-FFF2-40B4-BE49-F238E27FC236}">
                <a16:creationId xmlns:a16="http://schemas.microsoft.com/office/drawing/2014/main" id="{AADCF01B-8AD5-44B2-8B15-1A6C07CD2BC0}"/>
              </a:ext>
            </a:extLst>
          </p:cNvPr>
          <p:cNvGraphicFramePr>
            <a:graphicFrameLocks noGrp="1"/>
          </p:cNvGraphicFramePr>
          <p:nvPr>
            <p:extLst>
              <p:ext uri="{D42A27DB-BD31-4B8C-83A1-F6EECF244321}">
                <p14:modId xmlns:p14="http://schemas.microsoft.com/office/powerpoint/2010/main" val="2062638294"/>
              </p:ext>
            </p:extLst>
          </p:nvPr>
        </p:nvGraphicFramePr>
        <p:xfrm>
          <a:off x="357807" y="1040356"/>
          <a:ext cx="11476383" cy="5467956"/>
        </p:xfrm>
        <a:graphic>
          <a:graphicData uri="http://schemas.openxmlformats.org/drawingml/2006/table">
            <a:tbl>
              <a:tblPr firstRow="1" bandRow="1">
                <a:tableStyleId>{5940675A-B579-460E-94D1-54222C63F5DA}</a:tableStyleId>
              </a:tblPr>
              <a:tblGrid>
                <a:gridCol w="3825461">
                  <a:extLst>
                    <a:ext uri="{9D8B030D-6E8A-4147-A177-3AD203B41FA5}">
                      <a16:colId xmlns:a16="http://schemas.microsoft.com/office/drawing/2014/main" val="3993968128"/>
                    </a:ext>
                  </a:extLst>
                </a:gridCol>
                <a:gridCol w="3825461">
                  <a:extLst>
                    <a:ext uri="{9D8B030D-6E8A-4147-A177-3AD203B41FA5}">
                      <a16:colId xmlns:a16="http://schemas.microsoft.com/office/drawing/2014/main" val="3559199571"/>
                    </a:ext>
                  </a:extLst>
                </a:gridCol>
                <a:gridCol w="3825461">
                  <a:extLst>
                    <a:ext uri="{9D8B030D-6E8A-4147-A177-3AD203B41FA5}">
                      <a16:colId xmlns:a16="http://schemas.microsoft.com/office/drawing/2014/main" val="2241501697"/>
                    </a:ext>
                  </a:extLst>
                </a:gridCol>
              </a:tblGrid>
              <a:tr h="704032">
                <a:tc>
                  <a:txBody>
                    <a:bodyPr/>
                    <a:lstStyle/>
                    <a:p>
                      <a:pPr algn="ctr">
                        <a:lnSpc>
                          <a:spcPct val="120000"/>
                        </a:lnSpc>
                        <a:spcAft>
                          <a:spcPts val="0"/>
                        </a:spcAft>
                      </a:pPr>
                      <a:r>
                        <a:rPr lang="en-GB" sz="1800" b="1" kern="1200" dirty="0">
                          <a:effectLst/>
                          <a:latin typeface="Arial" panose="020B0604020202020204" pitchFamily="34" charset="0"/>
                          <a:cs typeface="Arial" panose="020B0604020202020204" pitchFamily="34" charset="0"/>
                        </a:rPr>
                        <a:t>Insecurely Attached </a:t>
                      </a:r>
                      <a:endParaRPr lang="en-GB" sz="1000" b="1" dirty="0">
                        <a:effectLst/>
                        <a:latin typeface="Arial" panose="020B0604020202020204" pitchFamily="34" charset="0"/>
                        <a:cs typeface="Arial" panose="020B0604020202020204" pitchFamily="34" charset="0"/>
                      </a:endParaRPr>
                    </a:p>
                    <a:p>
                      <a:pPr algn="ctr">
                        <a:lnSpc>
                          <a:spcPct val="120000"/>
                        </a:lnSpc>
                        <a:spcAft>
                          <a:spcPts val="0"/>
                        </a:spcAft>
                      </a:pPr>
                      <a:r>
                        <a:rPr lang="en-GB" sz="1800" b="1" kern="1200" dirty="0">
                          <a:effectLst/>
                          <a:latin typeface="Arial" panose="020B0604020202020204" pitchFamily="34" charset="0"/>
                          <a:cs typeface="Arial" panose="020B0604020202020204" pitchFamily="34" charset="0"/>
                        </a:rPr>
                        <a:t> Avoidant</a:t>
                      </a:r>
                      <a:endParaRPr lang="en-GB" sz="1000" b="1" dirty="0">
                        <a:effectLst/>
                        <a:latin typeface="Arial" panose="020B0604020202020204" pitchFamily="34" charset="0"/>
                        <a:ea typeface="Calibri" panose="020F0502020204030204" pitchFamily="34" charset="0"/>
                        <a:cs typeface="Arial" panose="020B0604020202020204" pitchFamily="34" charset="0"/>
                      </a:endParaRPr>
                    </a:p>
                  </a:txBody>
                  <a:tcPr marL="60180" marR="60180" marT="8358" marB="0">
                    <a:solidFill>
                      <a:schemeClr val="bg2"/>
                    </a:solidFill>
                  </a:tcPr>
                </a:tc>
                <a:tc>
                  <a:txBody>
                    <a:bodyPr/>
                    <a:lstStyle/>
                    <a:p>
                      <a:pPr algn="ctr">
                        <a:lnSpc>
                          <a:spcPct val="120000"/>
                        </a:lnSpc>
                        <a:spcAft>
                          <a:spcPts val="0"/>
                        </a:spcAft>
                      </a:pPr>
                      <a:r>
                        <a:rPr lang="en-GB" sz="1800" b="1" kern="1200" dirty="0">
                          <a:effectLst/>
                          <a:latin typeface="Arial" panose="020B0604020202020204" pitchFamily="34" charset="0"/>
                          <a:cs typeface="Arial" panose="020B0604020202020204" pitchFamily="34" charset="0"/>
                        </a:rPr>
                        <a:t>Insecurely Attached</a:t>
                      </a:r>
                      <a:br>
                        <a:rPr lang="en-GB" sz="1800" b="1" kern="1200" dirty="0">
                          <a:effectLst/>
                          <a:latin typeface="Arial" panose="020B0604020202020204" pitchFamily="34" charset="0"/>
                          <a:cs typeface="Arial" panose="020B0604020202020204" pitchFamily="34" charset="0"/>
                        </a:rPr>
                      </a:br>
                      <a:r>
                        <a:rPr lang="en-GB" sz="1800" b="1" kern="1200" dirty="0">
                          <a:effectLst/>
                          <a:latin typeface="Arial" panose="020B0604020202020204" pitchFamily="34" charset="0"/>
                          <a:cs typeface="Arial" panose="020B0604020202020204" pitchFamily="34" charset="0"/>
                        </a:rPr>
                        <a:t>Ambivalent</a:t>
                      </a:r>
                      <a:endParaRPr lang="en-GB" sz="1000" b="1" dirty="0">
                        <a:effectLst/>
                        <a:latin typeface="Arial" panose="020B0604020202020204" pitchFamily="34" charset="0"/>
                        <a:ea typeface="Calibri" panose="020F0502020204030204" pitchFamily="34" charset="0"/>
                        <a:cs typeface="Arial" panose="020B0604020202020204" pitchFamily="34" charset="0"/>
                      </a:endParaRPr>
                    </a:p>
                  </a:txBody>
                  <a:tcPr marL="60180" marR="60180" marT="8358" marB="0">
                    <a:solidFill>
                      <a:schemeClr val="bg2"/>
                    </a:solidFill>
                  </a:tcPr>
                </a:tc>
                <a:tc>
                  <a:txBody>
                    <a:bodyPr/>
                    <a:lstStyle/>
                    <a:p>
                      <a:pPr algn="ctr">
                        <a:lnSpc>
                          <a:spcPct val="120000"/>
                        </a:lnSpc>
                        <a:spcAft>
                          <a:spcPts val="0"/>
                        </a:spcAft>
                      </a:pPr>
                      <a:r>
                        <a:rPr lang="en-GB" sz="1800" b="1" kern="1200" dirty="0">
                          <a:effectLst/>
                          <a:latin typeface="Arial" panose="020B0604020202020204" pitchFamily="34" charset="0"/>
                          <a:cs typeface="Arial" panose="020B0604020202020204" pitchFamily="34" charset="0"/>
                        </a:rPr>
                        <a:t>Insecurely Attached </a:t>
                      </a:r>
                    </a:p>
                    <a:p>
                      <a:pPr algn="ctr">
                        <a:lnSpc>
                          <a:spcPct val="120000"/>
                        </a:lnSpc>
                        <a:spcAft>
                          <a:spcPts val="0"/>
                        </a:spcAft>
                      </a:pPr>
                      <a:r>
                        <a:rPr lang="en-GB" sz="1800" b="1" kern="1200" dirty="0">
                          <a:effectLst/>
                          <a:latin typeface="Arial" panose="020B0604020202020204" pitchFamily="34" charset="0"/>
                          <a:cs typeface="Arial" panose="020B0604020202020204" pitchFamily="34" charset="0"/>
                        </a:rPr>
                        <a:t>Disorganised</a:t>
                      </a:r>
                      <a:endParaRPr lang="en-GB" sz="1000" b="1" dirty="0">
                        <a:effectLst/>
                        <a:latin typeface="Arial" panose="020B0604020202020204" pitchFamily="34" charset="0"/>
                        <a:ea typeface="Calibri" panose="020F0502020204030204" pitchFamily="34" charset="0"/>
                        <a:cs typeface="Arial" panose="020B0604020202020204" pitchFamily="34" charset="0"/>
                      </a:endParaRPr>
                    </a:p>
                  </a:txBody>
                  <a:tcPr marL="60180" marR="60180" marT="8358" marB="0">
                    <a:solidFill>
                      <a:schemeClr val="bg2"/>
                    </a:solidFill>
                  </a:tcPr>
                </a:tc>
                <a:extLst>
                  <a:ext uri="{0D108BD9-81ED-4DB2-BD59-A6C34878D82A}">
                    <a16:rowId xmlns:a16="http://schemas.microsoft.com/office/drawing/2014/main" val="966881775"/>
                  </a:ext>
                </a:extLst>
              </a:tr>
              <a:tr h="1545050">
                <a:tc>
                  <a:txBody>
                    <a:bodyPr/>
                    <a:lstStyle/>
                    <a:p>
                      <a:pPr algn="ctr">
                        <a:lnSpc>
                          <a:spcPct val="120000"/>
                        </a:lnSpc>
                        <a:spcAft>
                          <a:spcPts val="0"/>
                        </a:spcAft>
                      </a:pPr>
                      <a:r>
                        <a:rPr lang="en-GB" sz="1600" dirty="0">
                          <a:effectLst/>
                          <a:latin typeface="Arial" panose="020B0604020202020204" pitchFamily="34" charset="0"/>
                          <a:ea typeface="Calibri" panose="020F0502020204030204" pitchFamily="34" charset="0"/>
                          <a:cs typeface="Arial" panose="020B0604020202020204" pitchFamily="34" charset="0"/>
                        </a:rPr>
                        <a:t>No distress when caregiver leaves. Doesn’t acknowledge their return.</a:t>
                      </a:r>
                    </a:p>
                    <a:p>
                      <a:pPr algn="ctr">
                        <a:lnSpc>
                          <a:spcPct val="120000"/>
                        </a:lnSpc>
                        <a:spcAft>
                          <a:spcPts val="0"/>
                        </a:spcAft>
                      </a:pP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gn="ctr">
                        <a:lnSpc>
                          <a:spcPct val="120000"/>
                        </a:lnSpc>
                        <a:spcAft>
                          <a:spcPts val="0"/>
                        </a:spcAft>
                      </a:pPr>
                      <a:r>
                        <a:rPr lang="en-GB" sz="1600" dirty="0">
                          <a:effectLst/>
                          <a:latin typeface="Arial" panose="020B0604020202020204" pitchFamily="34" charset="0"/>
                          <a:ea typeface="Calibri" panose="020F0502020204030204" pitchFamily="34" charset="0"/>
                          <a:cs typeface="Arial" panose="020B0604020202020204" pitchFamily="34" charset="0"/>
                        </a:rPr>
                        <a:t>Emotionally distant. Isolated. Not explorative.</a:t>
                      </a:r>
                    </a:p>
                  </a:txBody>
                  <a:tcPr marL="60180" marR="60180" marT="8358" marB="0">
                    <a:solidFill>
                      <a:schemeClr val="bg1"/>
                    </a:solidFill>
                  </a:tcPr>
                </a:tc>
                <a:tc>
                  <a:txBody>
                    <a:bodyPr/>
                    <a:lstStyle/>
                    <a:p>
                      <a:pPr algn="ctr">
                        <a:lnSpc>
                          <a:spcPct val="120000"/>
                        </a:lnSpc>
                        <a:spcAft>
                          <a:spcPts val="0"/>
                        </a:spcAft>
                      </a:pPr>
                      <a:r>
                        <a:rPr lang="en-GB" sz="1600" dirty="0">
                          <a:effectLst/>
                          <a:latin typeface="Arial" panose="020B0604020202020204" pitchFamily="34" charset="0"/>
                          <a:ea typeface="Calibri" panose="020F0502020204030204" pitchFamily="34" charset="0"/>
                          <a:cs typeface="Arial" panose="020B0604020202020204" pitchFamily="34" charset="0"/>
                        </a:rPr>
                        <a:t>Distress when caregiver leaves. Not comforted when they return. </a:t>
                      </a:r>
                    </a:p>
                    <a:p>
                      <a:pPr algn="ctr">
                        <a:lnSpc>
                          <a:spcPct val="120000"/>
                        </a:lnSpc>
                        <a:spcAft>
                          <a:spcPts val="0"/>
                        </a:spcAft>
                      </a:pP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gn="ctr">
                        <a:lnSpc>
                          <a:spcPct val="120000"/>
                        </a:lnSpc>
                        <a:spcAft>
                          <a:spcPts val="0"/>
                        </a:spcAft>
                      </a:pPr>
                      <a:r>
                        <a:rPr lang="en-GB" sz="1600" dirty="0">
                          <a:effectLst/>
                          <a:latin typeface="Arial" panose="020B0604020202020204" pitchFamily="34" charset="0"/>
                          <a:ea typeface="Calibri" panose="020F0502020204030204" pitchFamily="34" charset="0"/>
                          <a:cs typeface="Arial" panose="020B0604020202020204" pitchFamily="34" charset="0"/>
                        </a:rPr>
                        <a:t>Dramatic. Unpredictable. Anxious. Insecure.</a:t>
                      </a:r>
                    </a:p>
                  </a:txBody>
                  <a:tcPr marL="60180" marR="60180" marT="8358" marB="0">
                    <a:solidFill>
                      <a:schemeClr val="bg1"/>
                    </a:solidFill>
                  </a:tcPr>
                </a:tc>
                <a:tc>
                  <a:txBody>
                    <a:bodyPr/>
                    <a:lstStyle/>
                    <a:p>
                      <a:pPr algn="ctr">
                        <a:lnSpc>
                          <a:spcPct val="120000"/>
                        </a:lnSpc>
                        <a:spcAft>
                          <a:spcPts val="0"/>
                        </a:spcAft>
                      </a:pPr>
                      <a:r>
                        <a:rPr lang="en-GB" sz="1600" dirty="0">
                          <a:effectLst/>
                          <a:latin typeface="Arial" panose="020B0604020202020204" pitchFamily="34" charset="0"/>
                          <a:ea typeface="Calibri" panose="020F0502020204030204" pitchFamily="34" charset="0"/>
                          <a:cs typeface="Arial" panose="020B0604020202020204" pitchFamily="34" charset="0"/>
                        </a:rPr>
                        <a:t>No attaching behaviours.</a:t>
                      </a:r>
                    </a:p>
                    <a:p>
                      <a:pPr algn="ctr">
                        <a:lnSpc>
                          <a:spcPct val="120000"/>
                        </a:lnSpc>
                        <a:spcAft>
                          <a:spcPts val="0"/>
                        </a:spcAft>
                      </a:pPr>
                      <a:r>
                        <a:rPr lang="en-GB" sz="1600" dirty="0">
                          <a:effectLst/>
                          <a:latin typeface="Arial" panose="020B0604020202020204" pitchFamily="34" charset="0"/>
                          <a:ea typeface="Calibri" panose="020F0502020204030204" pitchFamily="34" charset="0"/>
                          <a:cs typeface="Arial" panose="020B0604020202020204" pitchFamily="34" charset="0"/>
                        </a:rPr>
                        <a:t>May appear confused or apprehensive in presence of caregiver.</a:t>
                      </a:r>
                    </a:p>
                    <a:p>
                      <a:pPr algn="ctr">
                        <a:lnSpc>
                          <a:spcPct val="120000"/>
                        </a:lnSpc>
                        <a:spcAft>
                          <a:spcPts val="0"/>
                        </a:spcAft>
                      </a:pP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gn="ctr">
                        <a:lnSpc>
                          <a:spcPct val="120000"/>
                        </a:lnSpc>
                        <a:spcAft>
                          <a:spcPts val="0"/>
                        </a:spcAft>
                      </a:pPr>
                      <a:r>
                        <a:rPr lang="en-GB" sz="1600" dirty="0">
                          <a:effectLst/>
                          <a:latin typeface="Arial" panose="020B0604020202020204" pitchFamily="34" charset="0"/>
                          <a:ea typeface="Calibri" panose="020F0502020204030204" pitchFamily="34" charset="0"/>
                          <a:cs typeface="Arial" panose="020B0604020202020204" pitchFamily="34" charset="0"/>
                        </a:rPr>
                        <a:t>Lack of nurturing. Angry. Passive.</a:t>
                      </a:r>
                    </a:p>
                  </a:txBody>
                  <a:tcPr marL="60180" marR="60180" marT="8358" marB="0">
                    <a:solidFill>
                      <a:schemeClr val="bg1"/>
                    </a:solidFill>
                  </a:tcPr>
                </a:tc>
                <a:extLst>
                  <a:ext uri="{0D108BD9-81ED-4DB2-BD59-A6C34878D82A}">
                    <a16:rowId xmlns:a16="http://schemas.microsoft.com/office/drawing/2014/main" val="2990946791"/>
                  </a:ext>
                </a:extLst>
              </a:tr>
              <a:tr h="1597731">
                <a:tc>
                  <a:txBody>
                    <a:bodyPr/>
                    <a:lstStyle/>
                    <a:p>
                      <a:pPr algn="ctr">
                        <a:lnSpc>
                          <a:spcPct val="120000"/>
                        </a:lnSpc>
                        <a:spcAft>
                          <a:spcPts val="0"/>
                        </a:spcAft>
                      </a:pPr>
                      <a:r>
                        <a:rPr lang="en-GB" sz="1600" kern="1200" dirty="0">
                          <a:effectLst/>
                          <a:latin typeface="Arial" panose="020B0604020202020204" pitchFamily="34" charset="0"/>
                          <a:cs typeface="Arial" panose="020B0604020202020204" pitchFamily="34" charset="0"/>
                        </a:rPr>
                        <a:t>“…adults are rejecting or intrusive.  When I meet you I will avoid and ignore you...why should I trust you...?”</a:t>
                      </a:r>
                      <a:endParaRPr lang="en-GB" sz="1600" dirty="0">
                        <a:effectLst/>
                        <a:latin typeface="Arial" panose="020B0604020202020204" pitchFamily="34" charset="0"/>
                        <a:cs typeface="Arial" panose="020B0604020202020204" pitchFamily="34" charset="0"/>
                      </a:endParaRPr>
                    </a:p>
                    <a:p>
                      <a:pPr algn="ctr">
                        <a:lnSpc>
                          <a:spcPct val="120000"/>
                        </a:lnSpc>
                        <a:spcAft>
                          <a:spcPts val="0"/>
                        </a:spcAft>
                      </a:pPr>
                      <a:r>
                        <a:rPr lang="en-GB" sz="1600" kern="1200" dirty="0">
                          <a:effectLst/>
                          <a:latin typeface="Arial" panose="020B0604020202020204" pitchFamily="34" charset="0"/>
                          <a:cs typeface="Arial" panose="020B0604020202020204" pitchFamily="34" charset="0"/>
                        </a:rPr>
                        <a:t>Bomber (2007)</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0180" marR="60180" marT="8358" marB="0" anchor="ctr">
                    <a:solidFill>
                      <a:srgbClr val="FFFF99"/>
                    </a:solidFill>
                  </a:tcPr>
                </a:tc>
                <a:tc>
                  <a:txBody>
                    <a:bodyPr/>
                    <a:lstStyle/>
                    <a:p>
                      <a:pPr algn="ctr">
                        <a:lnSpc>
                          <a:spcPct val="120000"/>
                        </a:lnSpc>
                        <a:spcAft>
                          <a:spcPts val="0"/>
                        </a:spcAft>
                      </a:pPr>
                      <a:r>
                        <a:rPr lang="en-GB" sz="1600" kern="1200" dirty="0">
                          <a:effectLst/>
                          <a:latin typeface="Arial" panose="020B0604020202020204" pitchFamily="34" charset="0"/>
                          <a:cs typeface="Arial" panose="020B0604020202020204" pitchFamily="34" charset="0"/>
                        </a:rPr>
                        <a:t>“...adults are unpredictable.  I have to draw attention to myself to get you to notice me and to make sure I get my needs met...”                     </a:t>
                      </a:r>
                      <a:endParaRPr lang="en-GB" sz="1600" dirty="0">
                        <a:effectLst/>
                        <a:latin typeface="Arial" panose="020B0604020202020204" pitchFamily="34" charset="0"/>
                        <a:cs typeface="Arial" panose="020B0604020202020204" pitchFamily="34" charset="0"/>
                      </a:endParaRPr>
                    </a:p>
                    <a:p>
                      <a:pPr algn="ctr">
                        <a:lnSpc>
                          <a:spcPct val="120000"/>
                        </a:lnSpc>
                        <a:spcAft>
                          <a:spcPts val="0"/>
                        </a:spcAft>
                      </a:pPr>
                      <a:r>
                        <a:rPr lang="en-GB" sz="1600" kern="1200" dirty="0">
                          <a:effectLst/>
                          <a:latin typeface="Arial" panose="020B0604020202020204" pitchFamily="34" charset="0"/>
                          <a:cs typeface="Arial" panose="020B0604020202020204" pitchFamily="34" charset="0"/>
                        </a:rPr>
                        <a:t>Bomber (2007)</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0180" marR="60180" marT="8358" marB="0" anchor="ctr">
                    <a:solidFill>
                      <a:srgbClr val="FFFF99"/>
                    </a:solidFill>
                  </a:tcPr>
                </a:tc>
                <a:tc>
                  <a:txBody>
                    <a:bodyPr/>
                    <a:lstStyle/>
                    <a:p>
                      <a:pPr algn="ctr">
                        <a:lnSpc>
                          <a:spcPct val="120000"/>
                        </a:lnSpc>
                        <a:spcAft>
                          <a:spcPts val="0"/>
                        </a:spcAft>
                      </a:pPr>
                      <a:r>
                        <a:rPr lang="en-GB" sz="1600" kern="1200" dirty="0">
                          <a:effectLst/>
                          <a:latin typeface="Arial" panose="020B0604020202020204" pitchFamily="34" charset="0"/>
                          <a:cs typeface="Arial" panose="020B0604020202020204" pitchFamily="34" charset="0"/>
                        </a:rPr>
                        <a:t>“...adults are either frightening or abusive towards me...I don’t know whether to approach you or run away from you.  I’m bad. I need to stay in control...”                      </a:t>
                      </a:r>
                      <a:endParaRPr lang="en-GB" sz="1600" dirty="0">
                        <a:effectLst/>
                        <a:latin typeface="Arial" panose="020B0604020202020204" pitchFamily="34" charset="0"/>
                        <a:cs typeface="Arial" panose="020B0604020202020204" pitchFamily="34" charset="0"/>
                      </a:endParaRPr>
                    </a:p>
                    <a:p>
                      <a:pPr algn="ctr">
                        <a:lnSpc>
                          <a:spcPct val="120000"/>
                        </a:lnSpc>
                        <a:spcAft>
                          <a:spcPts val="0"/>
                        </a:spcAft>
                      </a:pPr>
                      <a:r>
                        <a:rPr lang="en-GB" sz="1600" kern="1200" dirty="0">
                          <a:effectLst/>
                          <a:latin typeface="Arial" panose="020B0604020202020204" pitchFamily="34" charset="0"/>
                          <a:cs typeface="Arial" panose="020B0604020202020204" pitchFamily="34" charset="0"/>
                        </a:rPr>
                        <a:t>Bomber (2007)</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0180" marR="60180" marT="8358" marB="0" anchor="ctr">
                    <a:solidFill>
                      <a:srgbClr val="FFFF99"/>
                    </a:solidFill>
                  </a:tcPr>
                </a:tc>
                <a:extLst>
                  <a:ext uri="{0D108BD9-81ED-4DB2-BD59-A6C34878D82A}">
                    <a16:rowId xmlns:a16="http://schemas.microsoft.com/office/drawing/2014/main" val="1522794598"/>
                  </a:ext>
                </a:extLst>
              </a:tr>
              <a:tr h="1621143">
                <a:tc>
                  <a:txBody>
                    <a:bodyPr/>
                    <a:lstStyle/>
                    <a:p>
                      <a:pPr algn="ctr">
                        <a:lnSpc>
                          <a:spcPct val="120000"/>
                        </a:lnSpc>
                        <a:spcAft>
                          <a:spcPts val="0"/>
                        </a:spcAft>
                      </a:pPr>
                      <a:r>
                        <a:rPr lang="en-GB" sz="1600" kern="1200" dirty="0">
                          <a:effectLst/>
                          <a:latin typeface="Arial" panose="020B0604020202020204" pitchFamily="34" charset="0"/>
                          <a:cs typeface="Arial" panose="020B0604020202020204" pitchFamily="34" charset="0"/>
                        </a:rPr>
                        <a:t>“If I look for your attention, I will get rejected, so I will not seek out any relationship with the teacher. I will do it on my own.”</a:t>
                      </a:r>
                      <a:endParaRPr lang="en-GB" sz="1600" dirty="0">
                        <a:effectLst/>
                        <a:latin typeface="Arial" panose="020B0604020202020204" pitchFamily="34" charset="0"/>
                        <a:cs typeface="Arial" panose="020B0604020202020204" pitchFamily="34" charset="0"/>
                      </a:endParaRPr>
                    </a:p>
                    <a:p>
                      <a:pPr algn="ctr">
                        <a:lnSpc>
                          <a:spcPct val="120000"/>
                        </a:lnSpc>
                        <a:spcAft>
                          <a:spcPts val="0"/>
                        </a:spcAft>
                      </a:pPr>
                      <a:r>
                        <a:rPr lang="en-GB" sz="1600" kern="1200" dirty="0">
                          <a:effectLst/>
                          <a:latin typeface="Arial" panose="020B0604020202020204" pitchFamily="34" charset="0"/>
                          <a:cs typeface="Arial" panose="020B0604020202020204" pitchFamily="34" charset="0"/>
                        </a:rPr>
                        <a:t>Delaney (2017)</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0180" marR="60180" marT="8358" marB="0" anchor="ctr">
                    <a:solidFill>
                      <a:srgbClr val="FFCC66"/>
                    </a:solidFill>
                  </a:tcPr>
                </a:tc>
                <a:tc>
                  <a:txBody>
                    <a:bodyPr/>
                    <a:lstStyle/>
                    <a:p>
                      <a:pPr algn="ctr">
                        <a:lnSpc>
                          <a:spcPct val="120000"/>
                        </a:lnSpc>
                        <a:spcAft>
                          <a:spcPts val="0"/>
                        </a:spcAft>
                      </a:pPr>
                      <a:r>
                        <a:rPr lang="en-GB" sz="1600" kern="1200" dirty="0">
                          <a:effectLst/>
                          <a:latin typeface="Arial" panose="020B0604020202020204" pitchFamily="34" charset="0"/>
                          <a:cs typeface="Arial" panose="020B0604020202020204" pitchFamily="34" charset="0"/>
                        </a:rPr>
                        <a:t>“If I don’t continually check out the relationship and keep engaged with you directly , you will forget me and my needs will not be met.”</a:t>
                      </a:r>
                      <a:endParaRPr lang="en-GB" sz="1600" dirty="0">
                        <a:effectLst/>
                        <a:latin typeface="Arial" panose="020B0604020202020204" pitchFamily="34" charset="0"/>
                        <a:cs typeface="Arial" panose="020B0604020202020204" pitchFamily="34" charset="0"/>
                      </a:endParaRPr>
                    </a:p>
                    <a:p>
                      <a:pPr algn="ctr">
                        <a:lnSpc>
                          <a:spcPct val="120000"/>
                        </a:lnSpc>
                        <a:spcAft>
                          <a:spcPts val="0"/>
                        </a:spcAft>
                      </a:pPr>
                      <a:r>
                        <a:rPr lang="en-GB" sz="1600" kern="1200" dirty="0">
                          <a:effectLst/>
                          <a:latin typeface="Arial" panose="020B0604020202020204" pitchFamily="34" charset="0"/>
                          <a:cs typeface="Arial" panose="020B0604020202020204" pitchFamily="34" charset="0"/>
                        </a:rPr>
                        <a:t>Delaney (2017)</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0180" marR="60180" marT="8358" marB="0" anchor="ctr">
                    <a:solidFill>
                      <a:srgbClr val="FFCC66"/>
                    </a:solidFill>
                  </a:tcPr>
                </a:tc>
                <a:tc>
                  <a:txBody>
                    <a:bodyPr/>
                    <a:lstStyle/>
                    <a:p>
                      <a:pPr algn="ctr">
                        <a:lnSpc>
                          <a:spcPct val="120000"/>
                        </a:lnSpc>
                        <a:spcAft>
                          <a:spcPts val="0"/>
                        </a:spcAft>
                      </a:pPr>
                      <a:r>
                        <a:rPr lang="en-GB" sz="1600" kern="1200" dirty="0">
                          <a:effectLst/>
                          <a:latin typeface="Arial" panose="020B0604020202020204" pitchFamily="34" charset="0"/>
                          <a:cs typeface="Arial" panose="020B0604020202020204" pitchFamily="34" charset="0"/>
                        </a:rPr>
                        <a:t>“I cannot explore the works, I am too busy ensuring that I am safe.”</a:t>
                      </a:r>
                      <a:endParaRPr lang="en-GB" sz="1600" dirty="0">
                        <a:effectLst/>
                        <a:latin typeface="Arial" panose="020B0604020202020204" pitchFamily="34" charset="0"/>
                        <a:cs typeface="Arial" panose="020B0604020202020204" pitchFamily="34" charset="0"/>
                      </a:endParaRPr>
                    </a:p>
                    <a:p>
                      <a:pPr algn="ctr">
                        <a:lnSpc>
                          <a:spcPct val="120000"/>
                        </a:lnSpc>
                        <a:spcAft>
                          <a:spcPts val="0"/>
                        </a:spcAft>
                      </a:pPr>
                      <a:r>
                        <a:rPr lang="en-GB" sz="1600" kern="1200" dirty="0">
                          <a:effectLst/>
                          <a:latin typeface="Arial" panose="020B0604020202020204" pitchFamily="34" charset="0"/>
                          <a:cs typeface="Arial" panose="020B0604020202020204" pitchFamily="34" charset="0"/>
                        </a:rPr>
                        <a:t>“I will not need you, needing you is dangerous.”</a:t>
                      </a:r>
                      <a:endParaRPr lang="en-GB" sz="1600" dirty="0">
                        <a:effectLst/>
                        <a:latin typeface="Arial" panose="020B0604020202020204" pitchFamily="34" charset="0"/>
                        <a:cs typeface="Arial" panose="020B0604020202020204" pitchFamily="34" charset="0"/>
                      </a:endParaRPr>
                    </a:p>
                    <a:p>
                      <a:pPr algn="ctr">
                        <a:lnSpc>
                          <a:spcPct val="120000"/>
                        </a:lnSpc>
                        <a:spcAft>
                          <a:spcPts val="0"/>
                        </a:spcAft>
                      </a:pPr>
                      <a:r>
                        <a:rPr lang="en-GB" sz="1600" kern="1200" dirty="0">
                          <a:effectLst/>
                          <a:latin typeface="Arial" panose="020B0604020202020204" pitchFamily="34" charset="0"/>
                          <a:cs typeface="Arial" panose="020B0604020202020204" pitchFamily="34" charset="0"/>
                        </a:rPr>
                        <a:t>Delaney (2017)</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0180" marR="60180" marT="8358" marB="0" anchor="ctr">
                    <a:solidFill>
                      <a:srgbClr val="FFCC66"/>
                    </a:solidFill>
                  </a:tcPr>
                </a:tc>
                <a:extLst>
                  <a:ext uri="{0D108BD9-81ED-4DB2-BD59-A6C34878D82A}">
                    <a16:rowId xmlns:a16="http://schemas.microsoft.com/office/drawing/2014/main" val="1324164103"/>
                  </a:ext>
                </a:extLst>
              </a:tr>
            </a:tbl>
          </a:graphicData>
        </a:graphic>
      </p:graphicFrame>
    </p:spTree>
    <p:extLst>
      <p:ext uri="{BB962C8B-B14F-4D97-AF65-F5344CB8AC3E}">
        <p14:creationId xmlns:p14="http://schemas.microsoft.com/office/powerpoint/2010/main" val="16192895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092F115-59AB-4539-AB3E-19D8CB91B028}"/>
              </a:ext>
            </a:extLst>
          </p:cNvPr>
          <p:cNvPicPr>
            <a:picLocks noChangeAspect="1"/>
          </p:cNvPicPr>
          <p:nvPr/>
        </p:nvPicPr>
        <p:blipFill>
          <a:blip r:embed="rId2"/>
          <a:stretch>
            <a:fillRect/>
          </a:stretch>
        </p:blipFill>
        <p:spPr>
          <a:xfrm>
            <a:off x="6233598" y="1066243"/>
            <a:ext cx="2257267" cy="3332474"/>
          </a:xfrm>
          <a:prstGeom prst="rect">
            <a:avLst/>
          </a:prstGeom>
          <a:effectLst>
            <a:outerShdw blurRad="50800" dist="38100" dir="2700000" algn="tl" rotWithShape="0">
              <a:prstClr val="black">
                <a:alpha val="40000"/>
              </a:prstClr>
            </a:outerShdw>
          </a:effectLst>
        </p:spPr>
      </p:pic>
      <p:pic>
        <p:nvPicPr>
          <p:cNvPr id="5" name="Picture 4">
            <a:extLst>
              <a:ext uri="{FF2B5EF4-FFF2-40B4-BE49-F238E27FC236}">
                <a16:creationId xmlns:a16="http://schemas.microsoft.com/office/drawing/2014/main" id="{8F8438A9-5D5D-4D49-93F2-B280A3E5F1F7}"/>
              </a:ext>
            </a:extLst>
          </p:cNvPr>
          <p:cNvPicPr>
            <a:picLocks noChangeAspect="1"/>
          </p:cNvPicPr>
          <p:nvPr/>
        </p:nvPicPr>
        <p:blipFill>
          <a:blip r:embed="rId3"/>
          <a:stretch>
            <a:fillRect/>
          </a:stretch>
        </p:blipFill>
        <p:spPr>
          <a:xfrm>
            <a:off x="415730" y="1066242"/>
            <a:ext cx="2353560" cy="3332475"/>
          </a:xfrm>
          <a:prstGeom prst="rect">
            <a:avLst/>
          </a:prstGeom>
          <a:effectLst>
            <a:outerShdw blurRad="50800" dist="38100" dir="2700000" algn="tl" rotWithShape="0">
              <a:prstClr val="black">
                <a:alpha val="40000"/>
              </a:prstClr>
            </a:outerShdw>
          </a:effectLst>
        </p:spPr>
      </p:pic>
      <p:pic>
        <p:nvPicPr>
          <p:cNvPr id="6" name="Picture 5">
            <a:extLst>
              <a:ext uri="{FF2B5EF4-FFF2-40B4-BE49-F238E27FC236}">
                <a16:creationId xmlns:a16="http://schemas.microsoft.com/office/drawing/2014/main" id="{4CD47372-74F2-4D16-9AE0-4E357127B499}"/>
              </a:ext>
            </a:extLst>
          </p:cNvPr>
          <p:cNvPicPr>
            <a:picLocks noChangeAspect="1"/>
          </p:cNvPicPr>
          <p:nvPr/>
        </p:nvPicPr>
        <p:blipFill>
          <a:blip r:embed="rId4"/>
          <a:stretch>
            <a:fillRect/>
          </a:stretch>
        </p:blipFill>
        <p:spPr>
          <a:xfrm>
            <a:off x="9052950" y="1066242"/>
            <a:ext cx="2364120" cy="3332475"/>
          </a:xfrm>
          <a:prstGeom prst="rect">
            <a:avLst/>
          </a:prstGeom>
          <a:effectLst>
            <a:outerShdw blurRad="50800" dist="38100" dir="2700000" algn="tl" rotWithShape="0">
              <a:prstClr val="black">
                <a:alpha val="40000"/>
              </a:prstClr>
            </a:outerShdw>
          </a:effectLst>
        </p:spPr>
      </p:pic>
      <p:pic>
        <p:nvPicPr>
          <p:cNvPr id="7" name="Picture 6">
            <a:extLst>
              <a:ext uri="{FF2B5EF4-FFF2-40B4-BE49-F238E27FC236}">
                <a16:creationId xmlns:a16="http://schemas.microsoft.com/office/drawing/2014/main" id="{25BF7B98-A13D-415A-9A70-40978F010C2B}"/>
              </a:ext>
            </a:extLst>
          </p:cNvPr>
          <p:cNvPicPr>
            <a:picLocks noChangeAspect="1"/>
          </p:cNvPicPr>
          <p:nvPr/>
        </p:nvPicPr>
        <p:blipFill>
          <a:blip r:embed="rId5"/>
          <a:stretch>
            <a:fillRect/>
          </a:stretch>
        </p:blipFill>
        <p:spPr>
          <a:xfrm>
            <a:off x="3331375" y="1066243"/>
            <a:ext cx="2340138" cy="3332474"/>
          </a:xfrm>
          <a:prstGeom prst="rect">
            <a:avLst/>
          </a:prstGeom>
          <a:effectLst>
            <a:outerShdw blurRad="50800" dist="38100" dir="2700000" algn="tl" rotWithShape="0">
              <a:prstClr val="black">
                <a:alpha val="40000"/>
              </a:prstClr>
            </a:outerShdw>
          </a:effectLst>
        </p:spPr>
      </p:pic>
      <p:sp>
        <p:nvSpPr>
          <p:cNvPr id="8" name="Title 1">
            <a:extLst>
              <a:ext uri="{FF2B5EF4-FFF2-40B4-BE49-F238E27FC236}">
                <a16:creationId xmlns:a16="http://schemas.microsoft.com/office/drawing/2014/main" id="{B4023A72-88D4-40E9-A5A9-CB76877BAE1F}"/>
              </a:ext>
            </a:extLst>
          </p:cNvPr>
          <p:cNvSpPr>
            <a:spLocks noGrp="1"/>
          </p:cNvSpPr>
          <p:nvPr>
            <p:ph type="title"/>
          </p:nvPr>
        </p:nvSpPr>
        <p:spPr>
          <a:xfrm>
            <a:off x="838200" y="130924"/>
            <a:ext cx="10515600" cy="935318"/>
          </a:xfrm>
        </p:spPr>
        <p:txBody>
          <a:bodyPr>
            <a:normAutofit/>
          </a:bodyPr>
          <a:lstStyle/>
          <a:p>
            <a:pPr algn="ctr"/>
            <a:r>
              <a:rPr lang="en-GB" sz="4000" dirty="0">
                <a:latin typeface="Agent Orange" panose="00000400000000000000" pitchFamily="2" charset="0"/>
                <a:cs typeface="Agent Orange" panose="00000400000000000000" pitchFamily="2" charset="0"/>
              </a:rPr>
              <a:t>Recommended Reading</a:t>
            </a:r>
            <a:endParaRPr lang="en-GB" dirty="0">
              <a:latin typeface="Agent Orange" panose="00000400000000000000" pitchFamily="2" charset="0"/>
              <a:cs typeface="Agent Orange" panose="00000400000000000000" pitchFamily="2" charset="0"/>
            </a:endParaRPr>
          </a:p>
        </p:txBody>
      </p:sp>
    </p:spTree>
    <p:extLst>
      <p:ext uri="{BB962C8B-B14F-4D97-AF65-F5344CB8AC3E}">
        <p14:creationId xmlns:p14="http://schemas.microsoft.com/office/powerpoint/2010/main" val="24949925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8C1F6C-352C-4C3F-86BD-C9978B138155}"/>
              </a:ext>
            </a:extLst>
          </p:cNvPr>
          <p:cNvSpPr>
            <a:spLocks noGrp="1"/>
          </p:cNvSpPr>
          <p:nvPr>
            <p:ph type="title"/>
          </p:nvPr>
        </p:nvSpPr>
        <p:spPr>
          <a:xfrm>
            <a:off x="838200" y="3429000"/>
            <a:ext cx="10515600" cy="610299"/>
          </a:xfrm>
        </p:spPr>
        <p:txBody>
          <a:bodyPr>
            <a:normAutofit/>
          </a:bodyPr>
          <a:lstStyle/>
          <a:p>
            <a:pPr algn="ctr"/>
            <a:r>
              <a:rPr lang="en-GB" sz="3600" dirty="0">
                <a:latin typeface="Arial" panose="020B0604020202020204" pitchFamily="34" charset="0"/>
                <a:cs typeface="Arial" panose="020B0604020202020204" pitchFamily="34" charset="0"/>
              </a:rPr>
              <a:t>Assessment tool</a:t>
            </a:r>
            <a:endParaRPr lang="en-GB" sz="3600" dirty="0">
              <a:latin typeface="AlphabetSoup Tilt BT" panose="04020905020B06060204" pitchFamily="82" charset="0"/>
            </a:endParaRPr>
          </a:p>
        </p:txBody>
      </p:sp>
      <p:pic>
        <p:nvPicPr>
          <p:cNvPr id="10" name="Picture 9">
            <a:extLst>
              <a:ext uri="{FF2B5EF4-FFF2-40B4-BE49-F238E27FC236}">
                <a16:creationId xmlns:a16="http://schemas.microsoft.com/office/drawing/2014/main" id="{5AB13AFB-0EB6-4770-9F00-483ED46295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41647" y="493274"/>
            <a:ext cx="9908705" cy="2619041"/>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5322366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341C7ED-B669-49C7-84C7-5F5648BB7C79}"/>
              </a:ext>
            </a:extLst>
          </p:cNvPr>
          <p:cNvPicPr>
            <a:picLocks noChangeAspect="1"/>
          </p:cNvPicPr>
          <p:nvPr/>
        </p:nvPicPr>
        <p:blipFill rotWithShape="1">
          <a:blip r:embed="rId3"/>
          <a:srcRect l="5985" t="26789" r="6079" b="40673"/>
          <a:stretch/>
        </p:blipFill>
        <p:spPr>
          <a:xfrm>
            <a:off x="0" y="1350829"/>
            <a:ext cx="12192000" cy="2537616"/>
          </a:xfrm>
          <a:prstGeom prst="rect">
            <a:avLst/>
          </a:prstGeom>
        </p:spPr>
      </p:pic>
      <p:pic>
        <p:nvPicPr>
          <p:cNvPr id="4" name="Picture 3">
            <a:extLst>
              <a:ext uri="{FF2B5EF4-FFF2-40B4-BE49-F238E27FC236}">
                <a16:creationId xmlns:a16="http://schemas.microsoft.com/office/drawing/2014/main" id="{5BD6DB9B-83BB-4CDF-B806-486AB4D54C5A}"/>
              </a:ext>
            </a:extLst>
          </p:cNvPr>
          <p:cNvPicPr>
            <a:picLocks noChangeAspect="1"/>
          </p:cNvPicPr>
          <p:nvPr/>
        </p:nvPicPr>
        <p:blipFill rotWithShape="1">
          <a:blip r:embed="rId4"/>
          <a:srcRect l="6032" t="26300" r="6560" b="39571"/>
          <a:stretch/>
        </p:blipFill>
        <p:spPr>
          <a:xfrm>
            <a:off x="0" y="4180302"/>
            <a:ext cx="12192000" cy="2677698"/>
          </a:xfrm>
          <a:prstGeom prst="rect">
            <a:avLst/>
          </a:prstGeom>
        </p:spPr>
      </p:pic>
      <p:sp>
        <p:nvSpPr>
          <p:cNvPr id="2" name="Rectangle 1">
            <a:extLst>
              <a:ext uri="{FF2B5EF4-FFF2-40B4-BE49-F238E27FC236}">
                <a16:creationId xmlns:a16="http://schemas.microsoft.com/office/drawing/2014/main" id="{11F2E2EE-71D5-4961-A905-9E168745B7A9}"/>
              </a:ext>
            </a:extLst>
          </p:cNvPr>
          <p:cNvSpPr/>
          <p:nvPr/>
        </p:nvSpPr>
        <p:spPr>
          <a:xfrm>
            <a:off x="336884" y="236178"/>
            <a:ext cx="11518232" cy="523220"/>
          </a:xfrm>
          <a:prstGeom prst="rect">
            <a:avLst/>
          </a:prstGeom>
        </p:spPr>
        <p:txBody>
          <a:bodyPr wrap="square">
            <a:spAutoFit/>
          </a:bodyPr>
          <a:lstStyle/>
          <a:p>
            <a:pPr algn="ctr"/>
            <a:r>
              <a:rPr lang="en-GB" sz="2800" dirty="0">
                <a:latin typeface="Arial" panose="020B0604020202020204" pitchFamily="34" charset="0"/>
                <a:cs typeface="Arial" panose="020B0604020202020204" pitchFamily="34" charset="0"/>
              </a:rPr>
              <a:t>Boxall online tool – split into two sections, each including 34 questions.</a:t>
            </a:r>
            <a:endParaRPr lang="cy-GB" sz="2800" dirty="0"/>
          </a:p>
        </p:txBody>
      </p:sp>
    </p:spTree>
    <p:extLst>
      <p:ext uri="{BB962C8B-B14F-4D97-AF65-F5344CB8AC3E}">
        <p14:creationId xmlns:p14="http://schemas.microsoft.com/office/powerpoint/2010/main" val="9870814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B070E98-72A0-44D2-9274-68FAD79C7F33}"/>
              </a:ext>
            </a:extLst>
          </p:cNvPr>
          <p:cNvPicPr>
            <a:picLocks noChangeAspect="1"/>
          </p:cNvPicPr>
          <p:nvPr/>
        </p:nvPicPr>
        <p:blipFill rotWithShape="1">
          <a:blip r:embed="rId3"/>
          <a:srcRect t="10153" b="4097"/>
          <a:stretch/>
        </p:blipFill>
        <p:spPr>
          <a:xfrm>
            <a:off x="0" y="147484"/>
            <a:ext cx="12192000" cy="6563032"/>
          </a:xfrm>
          <a:prstGeom prst="rect">
            <a:avLst/>
          </a:prstGeom>
        </p:spPr>
      </p:pic>
    </p:spTree>
    <p:extLst>
      <p:ext uri="{BB962C8B-B14F-4D97-AF65-F5344CB8AC3E}">
        <p14:creationId xmlns:p14="http://schemas.microsoft.com/office/powerpoint/2010/main" val="3752337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E069F57-DA54-4A69-9D67-98BEFD221026}"/>
              </a:ext>
            </a:extLst>
          </p:cNvPr>
          <p:cNvPicPr>
            <a:picLocks noChangeAspect="1"/>
          </p:cNvPicPr>
          <p:nvPr/>
        </p:nvPicPr>
        <p:blipFill rotWithShape="1">
          <a:blip r:embed="rId3"/>
          <a:srcRect t="21285" r="849" b="24282"/>
          <a:stretch/>
        </p:blipFill>
        <p:spPr>
          <a:xfrm>
            <a:off x="0" y="1459684"/>
            <a:ext cx="12192000" cy="3765052"/>
          </a:xfrm>
          <a:prstGeom prst="rect">
            <a:avLst/>
          </a:prstGeom>
        </p:spPr>
      </p:pic>
    </p:spTree>
    <p:extLst>
      <p:ext uri="{BB962C8B-B14F-4D97-AF65-F5344CB8AC3E}">
        <p14:creationId xmlns:p14="http://schemas.microsoft.com/office/powerpoint/2010/main" val="8410496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7E2FB65-CCEA-41DD-9AAF-C324AE960936}"/>
              </a:ext>
            </a:extLst>
          </p:cNvPr>
          <p:cNvPicPr>
            <a:picLocks noChangeAspect="1"/>
          </p:cNvPicPr>
          <p:nvPr/>
        </p:nvPicPr>
        <p:blipFill rotWithShape="1">
          <a:blip r:embed="rId3"/>
          <a:srcRect l="32064" t="13578" r="36078" b="14375"/>
          <a:stretch/>
        </p:blipFill>
        <p:spPr>
          <a:xfrm>
            <a:off x="92278" y="72669"/>
            <a:ext cx="5276675" cy="6712662"/>
          </a:xfrm>
          <a:prstGeom prst="rect">
            <a:avLst/>
          </a:prstGeom>
        </p:spPr>
      </p:pic>
      <p:pic>
        <p:nvPicPr>
          <p:cNvPr id="5" name="Picture 4">
            <a:extLst>
              <a:ext uri="{FF2B5EF4-FFF2-40B4-BE49-F238E27FC236}">
                <a16:creationId xmlns:a16="http://schemas.microsoft.com/office/drawing/2014/main" id="{BF361034-0B16-446A-B937-0A2B8B9CDEFF}"/>
              </a:ext>
            </a:extLst>
          </p:cNvPr>
          <p:cNvPicPr>
            <a:picLocks noChangeAspect="1"/>
          </p:cNvPicPr>
          <p:nvPr/>
        </p:nvPicPr>
        <p:blipFill rotWithShape="1">
          <a:blip r:embed="rId4"/>
          <a:srcRect l="32477" t="13823" r="35940" b="13150"/>
          <a:stretch/>
        </p:blipFill>
        <p:spPr>
          <a:xfrm>
            <a:off x="6823049" y="41353"/>
            <a:ext cx="5192785" cy="6754015"/>
          </a:xfrm>
          <a:prstGeom prst="rect">
            <a:avLst/>
          </a:prstGeom>
        </p:spPr>
      </p:pic>
    </p:spTree>
    <p:extLst>
      <p:ext uri="{BB962C8B-B14F-4D97-AF65-F5344CB8AC3E}">
        <p14:creationId xmlns:p14="http://schemas.microsoft.com/office/powerpoint/2010/main" val="34311201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8C1F6C-352C-4C3F-86BD-C9978B138155}"/>
              </a:ext>
            </a:extLst>
          </p:cNvPr>
          <p:cNvSpPr>
            <a:spLocks noGrp="1"/>
          </p:cNvSpPr>
          <p:nvPr>
            <p:ph type="title"/>
          </p:nvPr>
        </p:nvSpPr>
        <p:spPr/>
        <p:txBody>
          <a:bodyPr/>
          <a:lstStyle/>
          <a:p>
            <a:pPr algn="ctr"/>
            <a:r>
              <a:rPr lang="en-GB" dirty="0">
                <a:latin typeface="Agent Orange" panose="00000400000000000000" pitchFamily="2" charset="0"/>
                <a:cs typeface="Agent Orange" panose="00000400000000000000" pitchFamily="2" charset="0"/>
              </a:rPr>
              <a:t>Why are they needed?</a:t>
            </a:r>
          </a:p>
        </p:txBody>
      </p:sp>
      <p:sp>
        <p:nvSpPr>
          <p:cNvPr id="5" name="Content Placeholder 4">
            <a:extLst>
              <a:ext uri="{FF2B5EF4-FFF2-40B4-BE49-F238E27FC236}">
                <a16:creationId xmlns:a16="http://schemas.microsoft.com/office/drawing/2014/main" id="{63AAEE4C-B9AF-4589-9A44-E547094A2CD2}"/>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Reduce the risk of being excluded</a:t>
            </a:r>
          </a:p>
          <a:p>
            <a:r>
              <a:rPr lang="en-GB" dirty="0">
                <a:latin typeface="Arial" panose="020B0604020202020204" pitchFamily="34" charset="0"/>
                <a:cs typeface="Arial" panose="020B0604020202020204" pitchFamily="34" charset="0"/>
              </a:rPr>
              <a:t>Increase educational attainment for the most vulnerable and disadvantaged pupils</a:t>
            </a:r>
          </a:p>
          <a:p>
            <a:r>
              <a:rPr lang="en-GB" dirty="0">
                <a:latin typeface="Arial" panose="020B0604020202020204" pitchFamily="34" charset="0"/>
                <a:cs typeface="Arial" panose="020B0604020202020204" pitchFamily="34" charset="0"/>
              </a:rPr>
              <a:t>Comply with new mental health and wellbeing policy for schools</a:t>
            </a:r>
          </a:p>
          <a:p>
            <a:r>
              <a:rPr lang="en-GB" dirty="0">
                <a:latin typeface="Arial" panose="020B0604020202020204" pitchFamily="34" charset="0"/>
                <a:cs typeface="Arial" panose="020B0604020202020204" pitchFamily="34" charset="0"/>
              </a:rPr>
              <a:t>Improve children and young people’s mental health</a:t>
            </a:r>
          </a:p>
        </p:txBody>
      </p:sp>
    </p:spTree>
    <p:extLst>
      <p:ext uri="{BB962C8B-B14F-4D97-AF65-F5344CB8AC3E}">
        <p14:creationId xmlns:p14="http://schemas.microsoft.com/office/powerpoint/2010/main" val="3805320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8C1F6C-352C-4C3F-86BD-C9978B138155}"/>
              </a:ext>
            </a:extLst>
          </p:cNvPr>
          <p:cNvSpPr>
            <a:spLocks noGrp="1"/>
          </p:cNvSpPr>
          <p:nvPr>
            <p:ph type="title"/>
          </p:nvPr>
        </p:nvSpPr>
        <p:spPr>
          <a:xfrm>
            <a:off x="838200" y="185045"/>
            <a:ext cx="10515600" cy="955584"/>
          </a:xfrm>
        </p:spPr>
        <p:txBody>
          <a:bodyPr/>
          <a:lstStyle/>
          <a:p>
            <a:pPr algn="ctr"/>
            <a:r>
              <a:rPr lang="en-GB" dirty="0">
                <a:latin typeface="Agent Orange" panose="00000400000000000000" pitchFamily="2" charset="0"/>
                <a:cs typeface="Agent Orange" panose="00000400000000000000" pitchFamily="2" charset="0"/>
              </a:rPr>
              <a:t>How do they work?</a:t>
            </a:r>
          </a:p>
        </p:txBody>
      </p:sp>
      <p:pic>
        <p:nvPicPr>
          <p:cNvPr id="6" name="Picture 5">
            <a:extLst>
              <a:ext uri="{FF2B5EF4-FFF2-40B4-BE49-F238E27FC236}">
                <a16:creationId xmlns:a16="http://schemas.microsoft.com/office/drawing/2014/main" id="{899CE90B-D525-4A6B-BF1B-D37CB0041E0B}"/>
              </a:ext>
            </a:extLst>
          </p:cNvPr>
          <p:cNvPicPr>
            <a:picLocks noChangeAspect="1"/>
          </p:cNvPicPr>
          <p:nvPr/>
        </p:nvPicPr>
        <p:blipFill rotWithShape="1">
          <a:blip r:embed="rId3"/>
          <a:srcRect b="7772"/>
          <a:stretch/>
        </p:blipFill>
        <p:spPr>
          <a:xfrm>
            <a:off x="120067" y="1117558"/>
            <a:ext cx="2296720" cy="14680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2" name="Picture 11">
            <a:extLst>
              <a:ext uri="{FF2B5EF4-FFF2-40B4-BE49-F238E27FC236}">
                <a16:creationId xmlns:a16="http://schemas.microsoft.com/office/drawing/2014/main" id="{25299D93-6D53-48D1-A351-4A66EA8C8CF4}"/>
              </a:ext>
            </a:extLst>
          </p:cNvPr>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2330510" y="2922210"/>
            <a:ext cx="3588965" cy="142586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3" name="Picture 12">
            <a:extLst>
              <a:ext uri="{FF2B5EF4-FFF2-40B4-BE49-F238E27FC236}">
                <a16:creationId xmlns:a16="http://schemas.microsoft.com/office/drawing/2014/main" id="{80548959-D525-417E-BCD3-5D0722EE5E10}"/>
              </a:ext>
            </a:extLst>
          </p:cNvPr>
          <p:cNvPicPr>
            <a:picLocks noChangeAspect="1"/>
          </p:cNvPicPr>
          <p:nvPr/>
        </p:nvPicPr>
        <p:blipFill rotWithShape="1">
          <a:blip r:embed="rId5"/>
          <a:srcRect b="11560"/>
          <a:stretch/>
        </p:blipFill>
        <p:spPr>
          <a:xfrm>
            <a:off x="5854548" y="1117559"/>
            <a:ext cx="2128151" cy="14680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4" name="Picture 13">
            <a:extLst>
              <a:ext uri="{FF2B5EF4-FFF2-40B4-BE49-F238E27FC236}">
                <a16:creationId xmlns:a16="http://schemas.microsoft.com/office/drawing/2014/main" id="{E8ED71B6-84D4-4AEE-B033-8CD2A077BE8D}"/>
              </a:ext>
            </a:extLst>
          </p:cNvPr>
          <p:cNvPicPr>
            <a:picLocks noChangeAspect="1"/>
          </p:cNvPicPr>
          <p:nvPr/>
        </p:nvPicPr>
        <p:blipFill>
          <a:blip r:embed="rId6"/>
          <a:stretch>
            <a:fillRect/>
          </a:stretch>
        </p:blipFill>
        <p:spPr>
          <a:xfrm>
            <a:off x="10400464" y="1048621"/>
            <a:ext cx="1520467" cy="14680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5" name="Picture 14">
            <a:extLst>
              <a:ext uri="{FF2B5EF4-FFF2-40B4-BE49-F238E27FC236}">
                <a16:creationId xmlns:a16="http://schemas.microsoft.com/office/drawing/2014/main" id="{88308D32-9387-4834-9687-F290920F5B4A}"/>
              </a:ext>
            </a:extLst>
          </p:cNvPr>
          <p:cNvPicPr>
            <a:picLocks noChangeAspect="1"/>
          </p:cNvPicPr>
          <p:nvPr/>
        </p:nvPicPr>
        <p:blipFill rotWithShape="1">
          <a:blip r:embed="rId7"/>
          <a:srcRect b="11193"/>
          <a:stretch/>
        </p:blipFill>
        <p:spPr>
          <a:xfrm>
            <a:off x="8176147" y="2742791"/>
            <a:ext cx="2058422" cy="142586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8" name="Picture 17">
            <a:extLst>
              <a:ext uri="{FF2B5EF4-FFF2-40B4-BE49-F238E27FC236}">
                <a16:creationId xmlns:a16="http://schemas.microsoft.com/office/drawing/2014/main" id="{3C74D56C-56AB-466A-A911-C605E7F5E4CF}"/>
              </a:ext>
            </a:extLst>
          </p:cNvPr>
          <p:cNvPicPr>
            <a:picLocks noChangeAspect="1"/>
          </p:cNvPicPr>
          <p:nvPr/>
        </p:nvPicPr>
        <p:blipFill>
          <a:blip r:embed="rId8" cstate="hqprint">
            <a:extLst>
              <a:ext uri="{28A0092B-C50C-407E-A947-70E740481C1C}">
                <a14:useLocalDpi xmlns:a14="http://schemas.microsoft.com/office/drawing/2010/main" val="0"/>
              </a:ext>
            </a:extLst>
          </a:blip>
          <a:stretch>
            <a:fillRect/>
          </a:stretch>
        </p:blipFill>
        <p:spPr>
          <a:xfrm rot="14196801">
            <a:off x="2401743" y="2084142"/>
            <a:ext cx="992222" cy="446500"/>
          </a:xfrm>
          <a:prstGeom prst="rect">
            <a:avLst/>
          </a:prstGeom>
        </p:spPr>
      </p:pic>
      <p:pic>
        <p:nvPicPr>
          <p:cNvPr id="19" name="Picture 18">
            <a:extLst>
              <a:ext uri="{FF2B5EF4-FFF2-40B4-BE49-F238E27FC236}">
                <a16:creationId xmlns:a16="http://schemas.microsoft.com/office/drawing/2014/main" id="{FDD726B4-8A0C-4F98-856C-E1F35F6E8D88}"/>
              </a:ext>
            </a:extLst>
          </p:cNvPr>
          <p:cNvPicPr>
            <a:picLocks noChangeAspect="1"/>
          </p:cNvPicPr>
          <p:nvPr/>
        </p:nvPicPr>
        <p:blipFill>
          <a:blip r:embed="rId8" cstate="hqprint">
            <a:extLst>
              <a:ext uri="{28A0092B-C50C-407E-A947-70E740481C1C}">
                <a14:useLocalDpi xmlns:a14="http://schemas.microsoft.com/office/drawing/2010/main" val="0"/>
              </a:ext>
            </a:extLst>
          </a:blip>
          <a:stretch>
            <a:fillRect/>
          </a:stretch>
        </p:blipFill>
        <p:spPr>
          <a:xfrm rot="19890541" flipH="1" flipV="1">
            <a:off x="4827469" y="2201652"/>
            <a:ext cx="992222" cy="446500"/>
          </a:xfrm>
          <a:prstGeom prst="rect">
            <a:avLst/>
          </a:prstGeom>
        </p:spPr>
      </p:pic>
      <p:pic>
        <p:nvPicPr>
          <p:cNvPr id="20" name="Picture 19">
            <a:extLst>
              <a:ext uri="{FF2B5EF4-FFF2-40B4-BE49-F238E27FC236}">
                <a16:creationId xmlns:a16="http://schemas.microsoft.com/office/drawing/2014/main" id="{884D4CE0-C468-4FEC-B37A-2786DC9ADB24}"/>
              </a:ext>
            </a:extLst>
          </p:cNvPr>
          <p:cNvPicPr>
            <a:picLocks noChangeAspect="1"/>
          </p:cNvPicPr>
          <p:nvPr/>
        </p:nvPicPr>
        <p:blipFill>
          <a:blip r:embed="rId8" cstate="hqprint">
            <a:extLst>
              <a:ext uri="{28A0092B-C50C-407E-A947-70E740481C1C}">
                <a14:useLocalDpi xmlns:a14="http://schemas.microsoft.com/office/drawing/2010/main" val="0"/>
              </a:ext>
            </a:extLst>
          </a:blip>
          <a:stretch>
            <a:fillRect/>
          </a:stretch>
        </p:blipFill>
        <p:spPr>
          <a:xfrm rot="1432801" flipH="1">
            <a:off x="7173915" y="2749056"/>
            <a:ext cx="992222" cy="446500"/>
          </a:xfrm>
          <a:prstGeom prst="rect">
            <a:avLst/>
          </a:prstGeom>
        </p:spPr>
      </p:pic>
      <p:pic>
        <p:nvPicPr>
          <p:cNvPr id="21" name="Picture 20">
            <a:extLst>
              <a:ext uri="{FF2B5EF4-FFF2-40B4-BE49-F238E27FC236}">
                <a16:creationId xmlns:a16="http://schemas.microsoft.com/office/drawing/2014/main" id="{778B59FC-99A1-486E-B029-D93704F9085A}"/>
              </a:ext>
            </a:extLst>
          </p:cNvPr>
          <p:cNvPicPr>
            <a:picLocks noChangeAspect="1"/>
          </p:cNvPicPr>
          <p:nvPr/>
        </p:nvPicPr>
        <p:blipFill>
          <a:blip r:embed="rId8" cstate="hqprint">
            <a:extLst>
              <a:ext uri="{28A0092B-C50C-407E-A947-70E740481C1C}">
                <a14:useLocalDpi xmlns:a14="http://schemas.microsoft.com/office/drawing/2010/main" val="0"/>
              </a:ext>
            </a:extLst>
          </a:blip>
          <a:stretch>
            <a:fillRect/>
          </a:stretch>
        </p:blipFill>
        <p:spPr>
          <a:xfrm rot="17546411" flipH="1">
            <a:off x="10134178" y="2837208"/>
            <a:ext cx="992222" cy="446500"/>
          </a:xfrm>
          <a:prstGeom prst="rect">
            <a:avLst/>
          </a:prstGeom>
        </p:spPr>
      </p:pic>
      <p:sp>
        <p:nvSpPr>
          <p:cNvPr id="22" name="TextBox 21">
            <a:extLst>
              <a:ext uri="{FF2B5EF4-FFF2-40B4-BE49-F238E27FC236}">
                <a16:creationId xmlns:a16="http://schemas.microsoft.com/office/drawing/2014/main" id="{AE3385AB-89A5-401B-89B1-A9B271D88BFA}"/>
              </a:ext>
            </a:extLst>
          </p:cNvPr>
          <p:cNvSpPr txBox="1"/>
          <p:nvPr/>
        </p:nvSpPr>
        <p:spPr>
          <a:xfrm>
            <a:off x="282886" y="2659969"/>
            <a:ext cx="1923547" cy="1077218"/>
          </a:xfrm>
          <a:prstGeom prst="rect">
            <a:avLst/>
          </a:prstGeom>
          <a:noFill/>
        </p:spPr>
        <p:txBody>
          <a:bodyPr wrap="square" rtlCol="0">
            <a:spAutoFit/>
          </a:bodyPr>
          <a:lstStyle/>
          <a:p>
            <a:pPr algn="ctr"/>
            <a:r>
              <a:rPr lang="en-GB" sz="1600" dirty="0">
                <a:latin typeface="Arial" panose="020B0604020202020204" pitchFamily="34" charset="0"/>
                <a:cs typeface="Arial" panose="020B0604020202020204" pitchFamily="34" charset="0"/>
              </a:rPr>
              <a:t>Children start each day in their mainstream classroom.</a:t>
            </a:r>
          </a:p>
        </p:txBody>
      </p:sp>
      <p:sp>
        <p:nvSpPr>
          <p:cNvPr id="23" name="TextBox 22">
            <a:extLst>
              <a:ext uri="{FF2B5EF4-FFF2-40B4-BE49-F238E27FC236}">
                <a16:creationId xmlns:a16="http://schemas.microsoft.com/office/drawing/2014/main" id="{EDEC0277-C8B9-4BED-A63C-23189C1F98DC}"/>
              </a:ext>
            </a:extLst>
          </p:cNvPr>
          <p:cNvSpPr txBox="1"/>
          <p:nvPr/>
        </p:nvSpPr>
        <p:spPr>
          <a:xfrm>
            <a:off x="3228905" y="1477208"/>
            <a:ext cx="1831939" cy="1323439"/>
          </a:xfrm>
          <a:prstGeom prst="rect">
            <a:avLst/>
          </a:prstGeom>
          <a:noFill/>
        </p:spPr>
        <p:txBody>
          <a:bodyPr wrap="square" rtlCol="0">
            <a:spAutoFit/>
          </a:bodyPr>
          <a:lstStyle/>
          <a:p>
            <a:pPr algn="ctr"/>
            <a:r>
              <a:rPr lang="en-GB" sz="1600" dirty="0">
                <a:latin typeface="Arial" panose="020B0604020202020204" pitchFamily="34" charset="0"/>
                <a:cs typeface="Arial" panose="020B0604020202020204" pitchFamily="34" charset="0"/>
              </a:rPr>
              <a:t>Nurture group staff will collect the pupils and take them to the nurture room.</a:t>
            </a:r>
          </a:p>
        </p:txBody>
      </p:sp>
      <p:sp>
        <p:nvSpPr>
          <p:cNvPr id="24" name="TextBox 23">
            <a:extLst>
              <a:ext uri="{FF2B5EF4-FFF2-40B4-BE49-F238E27FC236}">
                <a16:creationId xmlns:a16="http://schemas.microsoft.com/office/drawing/2014/main" id="{213A7294-184B-481F-B045-4C9E7345E785}"/>
              </a:ext>
            </a:extLst>
          </p:cNvPr>
          <p:cNvSpPr txBox="1"/>
          <p:nvPr/>
        </p:nvSpPr>
        <p:spPr>
          <a:xfrm>
            <a:off x="5934755" y="2598994"/>
            <a:ext cx="1382245" cy="1569660"/>
          </a:xfrm>
          <a:prstGeom prst="rect">
            <a:avLst/>
          </a:prstGeom>
          <a:noFill/>
        </p:spPr>
        <p:txBody>
          <a:bodyPr wrap="square" rtlCol="0">
            <a:spAutoFit/>
          </a:bodyPr>
          <a:lstStyle/>
          <a:p>
            <a:pPr algn="ctr"/>
            <a:r>
              <a:rPr lang="en-GB" sz="1600" dirty="0">
                <a:latin typeface="Arial" panose="020B0604020202020204" pitchFamily="34" charset="0"/>
                <a:cs typeface="Arial" panose="020B0604020202020204" pitchFamily="34" charset="0"/>
              </a:rPr>
              <a:t>Various activities are undertaken as well as curriculum tasks.</a:t>
            </a:r>
          </a:p>
        </p:txBody>
      </p:sp>
      <p:sp>
        <p:nvSpPr>
          <p:cNvPr id="25" name="TextBox 24">
            <a:extLst>
              <a:ext uri="{FF2B5EF4-FFF2-40B4-BE49-F238E27FC236}">
                <a16:creationId xmlns:a16="http://schemas.microsoft.com/office/drawing/2014/main" id="{B1FC4692-CA2A-46E1-B575-14A5145588E5}"/>
              </a:ext>
            </a:extLst>
          </p:cNvPr>
          <p:cNvSpPr txBox="1"/>
          <p:nvPr/>
        </p:nvSpPr>
        <p:spPr>
          <a:xfrm>
            <a:off x="8319681" y="1419352"/>
            <a:ext cx="1831939" cy="1323439"/>
          </a:xfrm>
          <a:prstGeom prst="rect">
            <a:avLst/>
          </a:prstGeom>
          <a:noFill/>
        </p:spPr>
        <p:txBody>
          <a:bodyPr wrap="square" rtlCol="0">
            <a:spAutoFit/>
          </a:bodyPr>
          <a:lstStyle/>
          <a:p>
            <a:pPr algn="ctr"/>
            <a:r>
              <a:rPr lang="en-GB" sz="1600" dirty="0">
                <a:latin typeface="Arial" panose="020B0604020202020204" pitchFamily="34" charset="0"/>
                <a:cs typeface="Arial" panose="020B0604020202020204" pitchFamily="34" charset="0"/>
              </a:rPr>
              <a:t>Pupils still spend break times and lunch time with their mainstream class.</a:t>
            </a:r>
          </a:p>
        </p:txBody>
      </p:sp>
      <p:sp>
        <p:nvSpPr>
          <p:cNvPr id="27" name="TextBox 26">
            <a:extLst>
              <a:ext uri="{FF2B5EF4-FFF2-40B4-BE49-F238E27FC236}">
                <a16:creationId xmlns:a16="http://schemas.microsoft.com/office/drawing/2014/main" id="{41454ED3-5911-4CC5-891A-312D003B076B}"/>
              </a:ext>
            </a:extLst>
          </p:cNvPr>
          <p:cNvSpPr txBox="1"/>
          <p:nvPr/>
        </p:nvSpPr>
        <p:spPr>
          <a:xfrm>
            <a:off x="10753928" y="2547781"/>
            <a:ext cx="1382245" cy="1815882"/>
          </a:xfrm>
          <a:prstGeom prst="rect">
            <a:avLst/>
          </a:prstGeom>
          <a:noFill/>
        </p:spPr>
        <p:txBody>
          <a:bodyPr wrap="square" rtlCol="0">
            <a:spAutoFit/>
          </a:bodyPr>
          <a:lstStyle/>
          <a:p>
            <a:pPr algn="ctr"/>
            <a:r>
              <a:rPr lang="en-GB" sz="1600" dirty="0">
                <a:latin typeface="Arial" panose="020B0604020202020204" pitchFamily="34" charset="0"/>
                <a:cs typeface="Arial" panose="020B0604020202020204" pitchFamily="34" charset="0"/>
              </a:rPr>
              <a:t>Children usually spend between 1 and 4 terms in the nurture group.</a:t>
            </a:r>
          </a:p>
        </p:txBody>
      </p:sp>
    </p:spTree>
    <p:extLst>
      <p:ext uri="{BB962C8B-B14F-4D97-AF65-F5344CB8AC3E}">
        <p14:creationId xmlns:p14="http://schemas.microsoft.com/office/powerpoint/2010/main" val="39390610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8C1F6C-352C-4C3F-86BD-C9978B138155}"/>
              </a:ext>
            </a:extLst>
          </p:cNvPr>
          <p:cNvSpPr>
            <a:spLocks noGrp="1"/>
          </p:cNvSpPr>
          <p:nvPr>
            <p:ph type="title"/>
          </p:nvPr>
        </p:nvSpPr>
        <p:spPr/>
        <p:txBody>
          <a:bodyPr/>
          <a:lstStyle/>
          <a:p>
            <a:pPr algn="ctr"/>
            <a:r>
              <a:rPr lang="en-GB" dirty="0">
                <a:latin typeface="Agent Orange" panose="00000400000000000000" pitchFamily="2" charset="0"/>
                <a:cs typeface="Agent Orange" panose="00000400000000000000" pitchFamily="2" charset="0"/>
              </a:rPr>
              <a:t>How do they work?</a:t>
            </a:r>
          </a:p>
        </p:txBody>
      </p:sp>
      <p:sp>
        <p:nvSpPr>
          <p:cNvPr id="5" name="Content Placeholder 4">
            <a:extLst>
              <a:ext uri="{FF2B5EF4-FFF2-40B4-BE49-F238E27FC236}">
                <a16:creationId xmlns:a16="http://schemas.microsoft.com/office/drawing/2014/main" id="{63AAEE4C-B9AF-4589-9A44-E547094A2CD2}"/>
              </a:ext>
            </a:extLst>
          </p:cNvPr>
          <p:cNvSpPr>
            <a:spLocks noGrp="1"/>
          </p:cNvSpPr>
          <p:nvPr>
            <p:ph idx="1"/>
          </p:nvPr>
        </p:nvSpPr>
        <p:spPr>
          <a:xfrm>
            <a:off x="838200" y="1481676"/>
            <a:ext cx="10515600" cy="4351338"/>
          </a:xfrm>
        </p:spPr>
        <p:txBody>
          <a:bodyPr/>
          <a:lstStyle/>
          <a:p>
            <a:pPr lvl="0"/>
            <a:r>
              <a:rPr lang="en-US" sz="2400" b="1" dirty="0">
                <a:latin typeface="Arial" panose="020B0604020202020204" pitchFamily="34" charset="0"/>
                <a:cs typeface="Arial" panose="020B0604020202020204" pitchFamily="34" charset="0"/>
              </a:rPr>
              <a:t>Circle time</a:t>
            </a:r>
            <a:r>
              <a:rPr lang="en-US" sz="2400" dirty="0">
                <a:latin typeface="Arial" panose="020B0604020202020204" pitchFamily="34" charset="0"/>
                <a:cs typeface="Arial" panose="020B0604020202020204" pitchFamily="34" charset="0"/>
              </a:rPr>
              <a:t> will help to develop good participation, listening skills and concentration. </a:t>
            </a:r>
            <a:endParaRPr lang="en-GB" sz="2400" dirty="0">
              <a:latin typeface="Arial" panose="020B0604020202020204" pitchFamily="34" charset="0"/>
              <a:cs typeface="Arial" panose="020B0604020202020204" pitchFamily="34" charset="0"/>
            </a:endParaRPr>
          </a:p>
          <a:p>
            <a:pPr lvl="0"/>
            <a:r>
              <a:rPr lang="en-US" sz="2400" b="1" dirty="0">
                <a:latin typeface="Arial" panose="020B0604020202020204" pitchFamily="34" charset="0"/>
                <a:cs typeface="Arial" panose="020B0604020202020204" pitchFamily="34" charset="0"/>
              </a:rPr>
              <a:t>Structured tasks</a:t>
            </a:r>
            <a:r>
              <a:rPr lang="en-US" sz="2400" dirty="0">
                <a:latin typeface="Arial" panose="020B0604020202020204" pitchFamily="34" charset="0"/>
                <a:cs typeface="Arial" panose="020B0604020202020204" pitchFamily="34" charset="0"/>
              </a:rPr>
              <a:t> aim to encourage social and emotional skills.</a:t>
            </a:r>
            <a:endParaRPr lang="en-GB" sz="2400" dirty="0">
              <a:latin typeface="Arial" panose="020B0604020202020204" pitchFamily="34" charset="0"/>
              <a:cs typeface="Arial" panose="020B0604020202020204" pitchFamily="34" charset="0"/>
            </a:endParaRPr>
          </a:p>
          <a:p>
            <a:pPr lvl="0"/>
            <a:r>
              <a:rPr lang="en-US" sz="2400" dirty="0">
                <a:latin typeface="Arial" panose="020B0604020202020204" pitchFamily="34" charset="0"/>
                <a:cs typeface="Arial" panose="020B0604020202020204" pitchFamily="34" charset="0"/>
              </a:rPr>
              <a:t>The children will be given the chance to take responsibility at </a:t>
            </a:r>
            <a:r>
              <a:rPr lang="en-US" sz="2400" b="1" dirty="0">
                <a:latin typeface="Arial" panose="020B0604020202020204" pitchFamily="34" charset="0"/>
                <a:cs typeface="Arial" panose="020B0604020202020204" pitchFamily="34" charset="0"/>
              </a:rPr>
              <a:t>snack time</a:t>
            </a:r>
            <a:r>
              <a:rPr lang="en-US" sz="2400" dirty="0">
                <a:latin typeface="Arial" panose="020B0604020202020204" pitchFamily="34" charset="0"/>
                <a:cs typeface="Arial" panose="020B0604020202020204" pitchFamily="34" charset="0"/>
              </a:rPr>
              <a:t>. This will also encourage the children’s independence.</a:t>
            </a:r>
            <a:endParaRPr lang="en-GB" sz="2400" dirty="0">
              <a:latin typeface="Arial" panose="020B0604020202020204" pitchFamily="34" charset="0"/>
              <a:cs typeface="Arial" panose="020B0604020202020204" pitchFamily="34" charset="0"/>
            </a:endParaRPr>
          </a:p>
          <a:p>
            <a:pPr lvl="0"/>
            <a:r>
              <a:rPr lang="en-US" sz="2400" dirty="0">
                <a:latin typeface="Arial" panose="020B0604020202020204" pitchFamily="34" charset="0"/>
                <a:cs typeface="Arial" panose="020B0604020202020204" pitchFamily="34" charset="0"/>
              </a:rPr>
              <a:t>The staff and children will agree on </a:t>
            </a:r>
            <a:r>
              <a:rPr lang="en-US" sz="2400" b="1" dirty="0">
                <a:latin typeface="Arial" panose="020B0604020202020204" pitchFamily="34" charset="0"/>
                <a:cs typeface="Arial" panose="020B0604020202020204" pitchFamily="34" charset="0"/>
              </a:rPr>
              <a:t>targets</a:t>
            </a:r>
            <a:r>
              <a:rPr lang="en-US" sz="2400" dirty="0">
                <a:latin typeface="Arial" panose="020B0604020202020204" pitchFamily="34" charset="0"/>
                <a:cs typeface="Arial" panose="020B0604020202020204" pitchFamily="34" charset="0"/>
              </a:rPr>
              <a:t> for the children to work towards.</a:t>
            </a:r>
            <a:endParaRPr lang="en-GB" sz="2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647598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8C1F6C-352C-4C3F-86BD-C9978B138155}"/>
              </a:ext>
            </a:extLst>
          </p:cNvPr>
          <p:cNvSpPr>
            <a:spLocks noGrp="1"/>
          </p:cNvSpPr>
          <p:nvPr>
            <p:ph type="title"/>
          </p:nvPr>
        </p:nvSpPr>
        <p:spPr>
          <a:xfrm>
            <a:off x="838200" y="183037"/>
            <a:ext cx="10515600" cy="918466"/>
          </a:xfrm>
        </p:spPr>
        <p:txBody>
          <a:bodyPr/>
          <a:lstStyle/>
          <a:p>
            <a:pPr algn="ctr"/>
            <a:r>
              <a:rPr lang="en-GB" dirty="0">
                <a:latin typeface="Agent Orange" panose="00000400000000000000" pitchFamily="2" charset="0"/>
                <a:cs typeface="Agent Orange" panose="00000400000000000000" pitchFamily="2" charset="0"/>
              </a:rPr>
              <a:t>Circle Time</a:t>
            </a:r>
          </a:p>
        </p:txBody>
      </p:sp>
      <p:sp>
        <p:nvSpPr>
          <p:cNvPr id="2" name="Content Placeholder 1">
            <a:extLst>
              <a:ext uri="{FF2B5EF4-FFF2-40B4-BE49-F238E27FC236}">
                <a16:creationId xmlns:a16="http://schemas.microsoft.com/office/drawing/2014/main" id="{DE23F3E6-A046-47A1-8E18-D14E20F0BE0A}"/>
              </a:ext>
            </a:extLst>
          </p:cNvPr>
          <p:cNvSpPr>
            <a:spLocks noGrp="1"/>
          </p:cNvSpPr>
          <p:nvPr>
            <p:ph idx="1"/>
          </p:nvPr>
        </p:nvSpPr>
        <p:spPr>
          <a:xfrm>
            <a:off x="3021386" y="1101503"/>
            <a:ext cx="4621222" cy="3450645"/>
          </a:xfrm>
        </p:spPr>
        <p:txBody>
          <a:bodyPr>
            <a:normAutofit/>
          </a:bodyPr>
          <a:lstStyle/>
          <a:p>
            <a:pPr algn="ctr"/>
            <a:r>
              <a:rPr lang="cy-GB" sz="2400" dirty="0" err="1">
                <a:latin typeface="Arial" panose="020B0604020202020204" pitchFamily="34" charset="0"/>
                <a:cs typeface="Arial" panose="020B0604020202020204" pitchFamily="34" charset="0"/>
              </a:rPr>
              <a:t>Feelings</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check</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in</a:t>
            </a:r>
            <a:endParaRPr lang="cy-GB" sz="2400" dirty="0">
              <a:latin typeface="Arial" panose="020B0604020202020204" pitchFamily="34" charset="0"/>
              <a:cs typeface="Arial" panose="020B0604020202020204" pitchFamily="34" charset="0"/>
            </a:endParaRPr>
          </a:p>
          <a:p>
            <a:pPr algn="ctr"/>
            <a:r>
              <a:rPr lang="cy-GB" sz="2400" dirty="0" err="1">
                <a:latin typeface="Arial" panose="020B0604020202020204" pitchFamily="34" charset="0"/>
                <a:cs typeface="Arial" panose="020B0604020202020204" pitchFamily="34" charset="0"/>
              </a:rPr>
              <a:t>News</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sharing</a:t>
            </a:r>
            <a:endParaRPr lang="cy-GB" sz="2400" dirty="0">
              <a:latin typeface="Arial" panose="020B0604020202020204" pitchFamily="34" charset="0"/>
              <a:cs typeface="Arial" panose="020B0604020202020204" pitchFamily="34" charset="0"/>
            </a:endParaRPr>
          </a:p>
          <a:p>
            <a:pPr algn="ctr"/>
            <a:r>
              <a:rPr lang="cy-GB" sz="2400" dirty="0" err="1">
                <a:latin typeface="Arial" panose="020B0604020202020204" pitchFamily="34" charset="0"/>
                <a:cs typeface="Arial" panose="020B0604020202020204" pitchFamily="34" charset="0"/>
              </a:rPr>
              <a:t>Focus</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on</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specific</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themes</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e.g</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Bullying</a:t>
            </a:r>
            <a:r>
              <a:rPr lang="cy-GB" sz="2400" dirty="0">
                <a:latin typeface="Arial" panose="020B0604020202020204" pitchFamily="34" charset="0"/>
                <a:cs typeface="Arial" panose="020B0604020202020204" pitchFamily="34" charset="0"/>
              </a:rPr>
              <a:t>.</a:t>
            </a:r>
          </a:p>
          <a:p>
            <a:pPr algn="ctr"/>
            <a:r>
              <a:rPr lang="cy-GB" sz="2400" dirty="0" err="1">
                <a:latin typeface="Arial" panose="020B0604020202020204" pitchFamily="34" charset="0"/>
                <a:cs typeface="Arial" panose="020B0604020202020204" pitchFamily="34" charset="0"/>
              </a:rPr>
              <a:t>Use</a:t>
            </a:r>
            <a:r>
              <a:rPr lang="cy-GB" sz="2400" dirty="0">
                <a:latin typeface="Arial" panose="020B0604020202020204" pitchFamily="34" charset="0"/>
                <a:cs typeface="Arial" panose="020B0604020202020204" pitchFamily="34" charset="0"/>
              </a:rPr>
              <a:t> of </a:t>
            </a:r>
            <a:r>
              <a:rPr lang="cy-GB" sz="2400" dirty="0" err="1">
                <a:latin typeface="Arial" panose="020B0604020202020204" pitchFamily="34" charset="0"/>
                <a:cs typeface="Arial" panose="020B0604020202020204" pitchFamily="34" charset="0"/>
              </a:rPr>
              <a:t>picture</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books</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and</a:t>
            </a:r>
            <a:r>
              <a:rPr lang="cy-GB" sz="2400" dirty="0">
                <a:latin typeface="Arial" panose="020B0604020202020204" pitchFamily="34" charset="0"/>
                <a:cs typeface="Arial" panose="020B0604020202020204" pitchFamily="34" charset="0"/>
              </a:rPr>
              <a:t> games.</a:t>
            </a:r>
          </a:p>
          <a:p>
            <a:pPr algn="ctr"/>
            <a:r>
              <a:rPr lang="cy-GB" sz="2400" dirty="0" err="1">
                <a:latin typeface="Arial" panose="020B0604020202020204" pitchFamily="34" charset="0"/>
                <a:cs typeface="Arial" panose="020B0604020202020204" pitchFamily="34" charset="0"/>
              </a:rPr>
              <a:t>Develop</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speaking</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and</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listening</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skills</a:t>
            </a:r>
            <a:r>
              <a:rPr lang="cy-GB" sz="2400" dirty="0">
                <a:latin typeface="Arial" panose="020B0604020202020204" pitchFamily="34" charset="0"/>
                <a:cs typeface="Arial" panose="020B0604020202020204" pitchFamily="34" charset="0"/>
              </a:rPr>
              <a:t>.</a:t>
            </a:r>
          </a:p>
        </p:txBody>
      </p:sp>
      <p:pic>
        <p:nvPicPr>
          <p:cNvPr id="1026" name="Picture 2" descr="Image result for huge bag of worries">
            <a:extLst>
              <a:ext uri="{FF2B5EF4-FFF2-40B4-BE49-F238E27FC236}">
                <a16:creationId xmlns:a16="http://schemas.microsoft.com/office/drawing/2014/main" id="{6D48C4F8-3158-49E0-8410-DF157E645688}"/>
              </a:ext>
            </a:extLst>
          </p:cNvPr>
          <p:cNvPicPr>
            <a:picLocks noChangeAspect="1" noChangeArrowheads="1"/>
          </p:cNvPicPr>
          <p:nvPr/>
        </p:nvPicPr>
        <p:blipFill>
          <a:blip r:embed="rId2" cstate="hqprint">
            <a:extLst>
              <a:ext uri="{28A0092B-C50C-407E-A947-70E740481C1C}">
                <a14:useLocalDpi xmlns:a14="http://schemas.microsoft.com/office/drawing/2010/main" val="0"/>
              </a:ext>
            </a:extLst>
          </a:blip>
          <a:srcRect/>
          <a:stretch>
            <a:fillRect/>
          </a:stretch>
        </p:blipFill>
        <p:spPr bwMode="auto">
          <a:xfrm>
            <a:off x="7686627" y="1501091"/>
            <a:ext cx="1758118" cy="227193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028" name="Picture 4" descr="Image result for have you filled a bucket today">
            <a:extLst>
              <a:ext uri="{FF2B5EF4-FFF2-40B4-BE49-F238E27FC236}">
                <a16:creationId xmlns:a16="http://schemas.microsoft.com/office/drawing/2014/main" id="{48D2A079-1D03-4713-8F5C-616CEE666440}"/>
              </a:ext>
            </a:extLst>
          </p:cNvPr>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9659938" y="2637057"/>
            <a:ext cx="2230338" cy="16859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030" name="Picture 6" descr="Image result for fantastic elastic brain">
            <a:extLst>
              <a:ext uri="{FF2B5EF4-FFF2-40B4-BE49-F238E27FC236}">
                <a16:creationId xmlns:a16="http://schemas.microsoft.com/office/drawing/2014/main" id="{5B51E1CB-C4D1-4E17-970C-CBF4BF70BAC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00376" y="365125"/>
            <a:ext cx="1949461" cy="205443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032" name="Picture 8" descr="Image result for jenga">
            <a:extLst>
              <a:ext uri="{FF2B5EF4-FFF2-40B4-BE49-F238E27FC236}">
                <a16:creationId xmlns:a16="http://schemas.microsoft.com/office/drawing/2014/main" id="{2723FF63-106C-426D-A47E-75C8D8821C7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2927"/>
          <a:stretch/>
        </p:blipFill>
        <p:spPr bwMode="auto">
          <a:xfrm>
            <a:off x="97292" y="2401784"/>
            <a:ext cx="1639795" cy="2054432"/>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Image result for uno">
            <a:extLst>
              <a:ext uri="{FF2B5EF4-FFF2-40B4-BE49-F238E27FC236}">
                <a16:creationId xmlns:a16="http://schemas.microsoft.com/office/drawing/2014/main" id="{5AECB9A9-32F4-4F4F-BE83-128149C89F8A}"/>
              </a:ext>
            </a:extLst>
          </p:cNvPr>
          <p:cNvPicPr>
            <a:picLocks noChangeAspect="1" noChangeArrowheads="1"/>
          </p:cNvPicPr>
          <p:nvPr/>
        </p:nvPicPr>
        <p:blipFill>
          <a:blip r:embed="rId6" cstate="hqprint">
            <a:extLst>
              <a:ext uri="{28A0092B-C50C-407E-A947-70E740481C1C}">
                <a14:useLocalDpi xmlns:a14="http://schemas.microsoft.com/office/drawing/2010/main" val="0"/>
              </a:ext>
            </a:extLst>
          </a:blip>
          <a:srcRect/>
          <a:stretch>
            <a:fillRect/>
          </a:stretch>
        </p:blipFill>
        <p:spPr bwMode="auto">
          <a:xfrm>
            <a:off x="1337695" y="2006589"/>
            <a:ext cx="1693244" cy="1501091"/>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Image result for dobble">
            <a:extLst>
              <a:ext uri="{FF2B5EF4-FFF2-40B4-BE49-F238E27FC236}">
                <a16:creationId xmlns:a16="http://schemas.microsoft.com/office/drawing/2014/main" id="{E0E68726-729B-453C-BBC1-51EB83163CF4}"/>
              </a:ext>
            </a:extLst>
          </p:cNvPr>
          <p:cNvPicPr>
            <a:picLocks noChangeAspect="1" noChangeArrowheads="1"/>
          </p:cNvPicPr>
          <p:nvPr/>
        </p:nvPicPr>
        <p:blipFill>
          <a:blip r:embed="rId7" cstate="hqprint">
            <a:extLst>
              <a:ext uri="{28A0092B-C50C-407E-A947-70E740481C1C}">
                <a14:useLocalDpi xmlns:a14="http://schemas.microsoft.com/office/drawing/2010/main" val="0"/>
              </a:ext>
            </a:extLst>
          </a:blip>
          <a:srcRect/>
          <a:stretch>
            <a:fillRect/>
          </a:stretch>
        </p:blipFill>
        <p:spPr bwMode="auto">
          <a:xfrm>
            <a:off x="1737087" y="250809"/>
            <a:ext cx="1053901" cy="1614487"/>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Image result for pictionary">
            <a:extLst>
              <a:ext uri="{FF2B5EF4-FFF2-40B4-BE49-F238E27FC236}">
                <a16:creationId xmlns:a16="http://schemas.microsoft.com/office/drawing/2014/main" id="{493A9CDB-54FB-41B3-93B7-A6A1C8C9C9B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6669" y="598379"/>
            <a:ext cx="1709737" cy="17097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87324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8C1F6C-352C-4C3F-86BD-C9978B138155}"/>
              </a:ext>
            </a:extLst>
          </p:cNvPr>
          <p:cNvSpPr>
            <a:spLocks noGrp="1"/>
          </p:cNvSpPr>
          <p:nvPr>
            <p:ph type="title"/>
          </p:nvPr>
        </p:nvSpPr>
        <p:spPr>
          <a:xfrm>
            <a:off x="838200" y="1"/>
            <a:ext cx="10515600" cy="1140904"/>
          </a:xfrm>
        </p:spPr>
        <p:txBody>
          <a:bodyPr/>
          <a:lstStyle/>
          <a:p>
            <a:pPr algn="ctr"/>
            <a:r>
              <a:rPr lang="en-GB" dirty="0">
                <a:latin typeface="Agent Orange" panose="00000400000000000000" pitchFamily="2" charset="0"/>
                <a:cs typeface="Agent Orange" panose="00000400000000000000" pitchFamily="2" charset="0"/>
              </a:rPr>
              <a:t>Feelings</a:t>
            </a:r>
          </a:p>
        </p:txBody>
      </p:sp>
      <p:pic>
        <p:nvPicPr>
          <p:cNvPr id="2" name="Picture 1">
            <a:extLst>
              <a:ext uri="{FF2B5EF4-FFF2-40B4-BE49-F238E27FC236}">
                <a16:creationId xmlns:a16="http://schemas.microsoft.com/office/drawing/2014/main" id="{955B08DD-887F-4CFD-AC84-C5552B8B85A2}"/>
              </a:ext>
            </a:extLst>
          </p:cNvPr>
          <p:cNvPicPr>
            <a:picLocks noChangeAspect="1"/>
          </p:cNvPicPr>
          <p:nvPr/>
        </p:nvPicPr>
        <p:blipFill>
          <a:blip r:embed="rId3"/>
          <a:stretch>
            <a:fillRect/>
          </a:stretch>
        </p:blipFill>
        <p:spPr>
          <a:xfrm>
            <a:off x="4486974" y="1140904"/>
            <a:ext cx="3218052" cy="3218052"/>
          </a:xfrm>
          <a:prstGeom prst="rect">
            <a:avLst/>
          </a:prstGeom>
        </p:spPr>
      </p:pic>
      <p:pic>
        <p:nvPicPr>
          <p:cNvPr id="6" name="Picture 5">
            <a:extLst>
              <a:ext uri="{FF2B5EF4-FFF2-40B4-BE49-F238E27FC236}">
                <a16:creationId xmlns:a16="http://schemas.microsoft.com/office/drawing/2014/main" id="{3EB7C861-1282-4CC2-81CC-EBD1181C1B0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8200" y="866808"/>
            <a:ext cx="2777129" cy="3766243"/>
          </a:xfrm>
          <a:prstGeom prst="rect">
            <a:avLst/>
          </a:prstGeom>
        </p:spPr>
      </p:pic>
      <p:pic>
        <p:nvPicPr>
          <p:cNvPr id="8" name="Picture 7">
            <a:extLst>
              <a:ext uri="{FF2B5EF4-FFF2-40B4-BE49-F238E27FC236}">
                <a16:creationId xmlns:a16="http://schemas.microsoft.com/office/drawing/2014/main" id="{9D85B5A9-6233-428D-839E-4D2F6515C5B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437490" y="866808"/>
            <a:ext cx="3219450" cy="3219450"/>
          </a:xfrm>
          <a:prstGeom prst="rect">
            <a:avLst/>
          </a:prstGeom>
        </p:spPr>
      </p:pic>
    </p:spTree>
    <p:extLst>
      <p:ext uri="{BB962C8B-B14F-4D97-AF65-F5344CB8AC3E}">
        <p14:creationId xmlns:p14="http://schemas.microsoft.com/office/powerpoint/2010/main" val="38213875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8C1F6C-352C-4C3F-86BD-C9978B138155}"/>
              </a:ext>
            </a:extLst>
          </p:cNvPr>
          <p:cNvSpPr>
            <a:spLocks noGrp="1"/>
          </p:cNvSpPr>
          <p:nvPr>
            <p:ph type="title"/>
          </p:nvPr>
        </p:nvSpPr>
        <p:spPr/>
        <p:txBody>
          <a:bodyPr/>
          <a:lstStyle/>
          <a:p>
            <a:pPr algn="ctr"/>
            <a:r>
              <a:rPr lang="en-GB" dirty="0">
                <a:latin typeface="Agent Orange" panose="00000400000000000000" pitchFamily="2" charset="0"/>
                <a:cs typeface="Agent Orange" panose="00000400000000000000" pitchFamily="2" charset="0"/>
              </a:rPr>
              <a:t>Snack Time</a:t>
            </a:r>
          </a:p>
        </p:txBody>
      </p:sp>
      <p:sp>
        <p:nvSpPr>
          <p:cNvPr id="3" name="Content Placeholder 2">
            <a:extLst>
              <a:ext uri="{FF2B5EF4-FFF2-40B4-BE49-F238E27FC236}">
                <a16:creationId xmlns:a16="http://schemas.microsoft.com/office/drawing/2014/main" id="{93C32461-A678-4D30-80AF-FF57740CA855}"/>
              </a:ext>
            </a:extLst>
          </p:cNvPr>
          <p:cNvSpPr>
            <a:spLocks noGrp="1"/>
          </p:cNvSpPr>
          <p:nvPr>
            <p:ph idx="1"/>
          </p:nvPr>
        </p:nvSpPr>
        <p:spPr>
          <a:xfrm>
            <a:off x="3068990" y="1467146"/>
            <a:ext cx="6099459" cy="3015954"/>
          </a:xfrm>
        </p:spPr>
        <p:txBody>
          <a:bodyPr>
            <a:normAutofit lnSpcReduction="10000"/>
          </a:bodyPr>
          <a:lstStyle/>
          <a:p>
            <a:r>
              <a:rPr lang="cy-GB" sz="2400" dirty="0" err="1">
                <a:latin typeface="Arial" panose="020B0604020202020204" pitchFamily="34" charset="0"/>
                <a:cs typeface="Arial" panose="020B0604020202020204" pitchFamily="34" charset="0"/>
              </a:rPr>
              <a:t>Children</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take</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orders</a:t>
            </a:r>
            <a:r>
              <a:rPr lang="cy-GB" sz="2400" dirty="0">
                <a:latin typeface="Arial" panose="020B0604020202020204" pitchFamily="34" charset="0"/>
                <a:cs typeface="Arial" panose="020B0604020202020204" pitchFamily="34" charset="0"/>
              </a:rPr>
              <a:t>, set the </a:t>
            </a:r>
            <a:r>
              <a:rPr lang="cy-GB" sz="2400" dirty="0" err="1">
                <a:latin typeface="Arial" panose="020B0604020202020204" pitchFamily="34" charset="0"/>
                <a:cs typeface="Arial" panose="020B0604020202020204" pitchFamily="34" charset="0"/>
              </a:rPr>
              <a:t>table</a:t>
            </a:r>
            <a:r>
              <a:rPr lang="cy-GB" sz="2400" dirty="0">
                <a:latin typeface="Arial" panose="020B0604020202020204" pitchFamily="34" charset="0"/>
                <a:cs typeface="Arial" panose="020B0604020202020204" pitchFamily="34" charset="0"/>
              </a:rPr>
              <a:t>, do the </a:t>
            </a:r>
            <a:r>
              <a:rPr lang="cy-GB" sz="2400" dirty="0" err="1">
                <a:latin typeface="Arial" panose="020B0604020202020204" pitchFamily="34" charset="0"/>
                <a:cs typeface="Arial" panose="020B0604020202020204" pitchFamily="34" charset="0"/>
              </a:rPr>
              <a:t>washng</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up</a:t>
            </a:r>
            <a:r>
              <a:rPr lang="cy-GB" sz="2400" dirty="0">
                <a:latin typeface="Arial" panose="020B0604020202020204" pitchFamily="34" charset="0"/>
                <a:cs typeface="Arial" panose="020B0604020202020204" pitchFamily="34" charset="0"/>
              </a:rPr>
              <a:t>.</a:t>
            </a:r>
          </a:p>
          <a:p>
            <a:r>
              <a:rPr lang="cy-GB" sz="2400" dirty="0" err="1">
                <a:latin typeface="Arial" panose="020B0604020202020204" pitchFamily="34" charset="0"/>
                <a:cs typeface="Arial" panose="020B0604020202020204" pitchFamily="34" charset="0"/>
              </a:rPr>
              <a:t>Table</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Manners</a:t>
            </a:r>
            <a:endParaRPr lang="cy-GB" sz="2400" dirty="0">
              <a:latin typeface="Arial" panose="020B0604020202020204" pitchFamily="34" charset="0"/>
              <a:cs typeface="Arial" panose="020B0604020202020204" pitchFamily="34" charset="0"/>
            </a:endParaRPr>
          </a:p>
          <a:p>
            <a:r>
              <a:rPr lang="cy-GB" sz="2400" dirty="0" err="1">
                <a:latin typeface="Arial" panose="020B0604020202020204" pitchFamily="34" charset="0"/>
                <a:cs typeface="Arial" panose="020B0604020202020204" pitchFamily="34" charset="0"/>
              </a:rPr>
              <a:t>Sharing</a:t>
            </a:r>
            <a:endParaRPr lang="cy-GB" sz="2400" dirty="0">
              <a:latin typeface="Arial" panose="020B0604020202020204" pitchFamily="34" charset="0"/>
              <a:cs typeface="Arial" panose="020B0604020202020204" pitchFamily="34" charset="0"/>
            </a:endParaRPr>
          </a:p>
          <a:p>
            <a:r>
              <a:rPr lang="cy-GB" sz="2400" dirty="0" err="1">
                <a:latin typeface="Arial" panose="020B0604020202020204" pitchFamily="34" charset="0"/>
                <a:cs typeface="Arial" panose="020B0604020202020204" pitchFamily="34" charset="0"/>
              </a:rPr>
              <a:t>Asking</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and</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answering</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questions</a:t>
            </a:r>
            <a:endParaRPr lang="cy-GB" sz="2400" dirty="0">
              <a:latin typeface="Arial" panose="020B0604020202020204" pitchFamily="34" charset="0"/>
              <a:cs typeface="Arial" panose="020B0604020202020204" pitchFamily="34" charset="0"/>
            </a:endParaRPr>
          </a:p>
          <a:p>
            <a:r>
              <a:rPr lang="cy-GB" sz="2400" dirty="0" err="1">
                <a:latin typeface="Arial" panose="020B0604020202020204" pitchFamily="34" charset="0"/>
                <a:cs typeface="Arial" panose="020B0604020202020204" pitchFamily="34" charset="0"/>
              </a:rPr>
              <a:t>Listening</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skills</a:t>
            </a:r>
            <a:endParaRPr lang="cy-GB" sz="2400" dirty="0">
              <a:latin typeface="Arial" panose="020B0604020202020204" pitchFamily="34" charset="0"/>
              <a:cs typeface="Arial" panose="020B0604020202020204" pitchFamily="34" charset="0"/>
            </a:endParaRPr>
          </a:p>
          <a:p>
            <a:r>
              <a:rPr lang="cy-GB" sz="2400" dirty="0" err="1">
                <a:latin typeface="Arial" panose="020B0604020202020204" pitchFamily="34" charset="0"/>
                <a:cs typeface="Arial" panose="020B0604020202020204" pitchFamily="34" charset="0"/>
              </a:rPr>
              <a:t>Counting</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and</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sequencing</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skills</a:t>
            </a:r>
            <a:endParaRPr lang="cy-GB" sz="2400" dirty="0">
              <a:latin typeface="Arial" panose="020B0604020202020204" pitchFamily="34" charset="0"/>
              <a:cs typeface="Arial" panose="020B0604020202020204" pitchFamily="34" charset="0"/>
            </a:endParaRPr>
          </a:p>
          <a:p>
            <a:endParaRPr lang="cy-GB" dirty="0"/>
          </a:p>
        </p:txBody>
      </p:sp>
      <p:grpSp>
        <p:nvGrpSpPr>
          <p:cNvPr id="5" name="Group 4">
            <a:extLst>
              <a:ext uri="{FF2B5EF4-FFF2-40B4-BE49-F238E27FC236}">
                <a16:creationId xmlns:a16="http://schemas.microsoft.com/office/drawing/2014/main" id="{12FE1219-B852-47A7-81E6-EE07EA9EF242}"/>
              </a:ext>
            </a:extLst>
          </p:cNvPr>
          <p:cNvGrpSpPr/>
          <p:nvPr/>
        </p:nvGrpSpPr>
        <p:grpSpPr>
          <a:xfrm>
            <a:off x="9508203" y="2601507"/>
            <a:ext cx="2387385" cy="1783170"/>
            <a:chOff x="9508203" y="2601507"/>
            <a:chExt cx="2387385" cy="1783170"/>
          </a:xfrm>
        </p:grpSpPr>
        <p:pic>
          <p:nvPicPr>
            <p:cNvPr id="6" name="Picture 5">
              <a:extLst>
                <a:ext uri="{FF2B5EF4-FFF2-40B4-BE49-F238E27FC236}">
                  <a16:creationId xmlns:a16="http://schemas.microsoft.com/office/drawing/2014/main" id="{A29D1600-F336-4B60-9D43-7EAB77D43D16}"/>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9508203" y="2601507"/>
              <a:ext cx="2387385" cy="178317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Oval 8">
              <a:extLst>
                <a:ext uri="{FF2B5EF4-FFF2-40B4-BE49-F238E27FC236}">
                  <a16:creationId xmlns:a16="http://schemas.microsoft.com/office/drawing/2014/main" id="{A0B9DED8-6B31-489A-B551-3D703CB229FC}"/>
                </a:ext>
              </a:extLst>
            </p:cNvPr>
            <p:cNvSpPr/>
            <p:nvPr/>
          </p:nvSpPr>
          <p:spPr>
            <a:xfrm>
              <a:off x="9742414" y="3135488"/>
              <a:ext cx="164984" cy="186552"/>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10C0FED4-83AD-4501-A268-E41B06CB444A}"/>
                </a:ext>
              </a:extLst>
            </p:cNvPr>
            <p:cNvSpPr/>
            <p:nvPr/>
          </p:nvSpPr>
          <p:spPr>
            <a:xfrm>
              <a:off x="10247152" y="3101932"/>
              <a:ext cx="164984" cy="186552"/>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ED74B250-3930-4A48-96AC-D05A30B86293}"/>
                </a:ext>
              </a:extLst>
            </p:cNvPr>
            <p:cNvSpPr/>
            <p:nvPr/>
          </p:nvSpPr>
          <p:spPr>
            <a:xfrm>
              <a:off x="10751890" y="3056893"/>
              <a:ext cx="164984" cy="186552"/>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7BBCCB8F-EF5E-4DA0-AD00-446050ADC28A}"/>
                </a:ext>
              </a:extLst>
            </p:cNvPr>
            <p:cNvSpPr/>
            <p:nvPr/>
          </p:nvSpPr>
          <p:spPr>
            <a:xfrm>
              <a:off x="11302067" y="3150169"/>
              <a:ext cx="164984" cy="186552"/>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0F340421-4F06-4FA9-922E-C8A21E37408F}"/>
                </a:ext>
              </a:extLst>
            </p:cNvPr>
            <p:cNvSpPr/>
            <p:nvPr/>
          </p:nvSpPr>
          <p:spPr>
            <a:xfrm>
              <a:off x="11357993" y="3365383"/>
              <a:ext cx="268448" cy="277432"/>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52DF3335-0190-4DF4-861C-DC521E7E722A}"/>
                </a:ext>
              </a:extLst>
            </p:cNvPr>
            <p:cNvSpPr/>
            <p:nvPr/>
          </p:nvSpPr>
          <p:spPr>
            <a:xfrm>
              <a:off x="9907398" y="3788909"/>
              <a:ext cx="339754" cy="346863"/>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grpSp>
      <p:grpSp>
        <p:nvGrpSpPr>
          <p:cNvPr id="7" name="Group 6">
            <a:extLst>
              <a:ext uri="{FF2B5EF4-FFF2-40B4-BE49-F238E27FC236}">
                <a16:creationId xmlns:a16="http://schemas.microsoft.com/office/drawing/2014/main" id="{B4BB25C2-FD27-4092-94D1-F50C4222F28A}"/>
              </a:ext>
            </a:extLst>
          </p:cNvPr>
          <p:cNvGrpSpPr/>
          <p:nvPr/>
        </p:nvGrpSpPr>
        <p:grpSpPr>
          <a:xfrm>
            <a:off x="9508203" y="591731"/>
            <a:ext cx="2387385" cy="1783170"/>
            <a:chOff x="9508203" y="591731"/>
            <a:chExt cx="2387385" cy="1783170"/>
          </a:xfrm>
        </p:grpSpPr>
        <p:pic>
          <p:nvPicPr>
            <p:cNvPr id="2" name="Picture 1">
              <a:extLst>
                <a:ext uri="{FF2B5EF4-FFF2-40B4-BE49-F238E27FC236}">
                  <a16:creationId xmlns:a16="http://schemas.microsoft.com/office/drawing/2014/main" id="{A291302F-94E2-4B0D-BCF9-3E56CF033F38}"/>
                </a:ext>
              </a:extLst>
            </p:cNvPr>
            <p:cNvPicPr>
              <a:picLocks noChangeAspect="1"/>
            </p:cNvPicPr>
            <p:nvPr/>
          </p:nvPicPr>
          <p:blipFill>
            <a:blip r:embed="rId4"/>
            <a:stretch>
              <a:fillRect/>
            </a:stretch>
          </p:blipFill>
          <p:spPr>
            <a:xfrm>
              <a:off x="9508203" y="591731"/>
              <a:ext cx="2387385" cy="178317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5" name="Oval 14">
              <a:extLst>
                <a:ext uri="{FF2B5EF4-FFF2-40B4-BE49-F238E27FC236}">
                  <a16:creationId xmlns:a16="http://schemas.microsoft.com/office/drawing/2014/main" id="{2098BCED-069F-4A21-8873-3D708D1DE006}"/>
                </a:ext>
              </a:extLst>
            </p:cNvPr>
            <p:cNvSpPr/>
            <p:nvPr/>
          </p:nvSpPr>
          <p:spPr>
            <a:xfrm>
              <a:off x="10881570" y="1011788"/>
              <a:ext cx="268448" cy="277432"/>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6" name="Oval 15">
              <a:extLst>
                <a:ext uri="{FF2B5EF4-FFF2-40B4-BE49-F238E27FC236}">
                  <a16:creationId xmlns:a16="http://schemas.microsoft.com/office/drawing/2014/main" id="{F2FFC555-354B-4F0C-9DDE-15B9726D35E2}"/>
                </a:ext>
              </a:extLst>
            </p:cNvPr>
            <p:cNvSpPr/>
            <p:nvPr/>
          </p:nvSpPr>
          <p:spPr>
            <a:xfrm>
              <a:off x="10686875" y="1289220"/>
              <a:ext cx="374010" cy="401468"/>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grpSp>
      <p:grpSp>
        <p:nvGrpSpPr>
          <p:cNvPr id="19" name="Group 18">
            <a:extLst>
              <a:ext uri="{FF2B5EF4-FFF2-40B4-BE49-F238E27FC236}">
                <a16:creationId xmlns:a16="http://schemas.microsoft.com/office/drawing/2014/main" id="{C16F21BD-0179-476F-8C31-37AC11C002CB}"/>
              </a:ext>
            </a:extLst>
          </p:cNvPr>
          <p:cNvGrpSpPr/>
          <p:nvPr/>
        </p:nvGrpSpPr>
        <p:grpSpPr>
          <a:xfrm>
            <a:off x="296412" y="591731"/>
            <a:ext cx="2387385" cy="1783170"/>
            <a:chOff x="296412" y="591731"/>
            <a:chExt cx="2387385" cy="1783170"/>
          </a:xfrm>
        </p:grpSpPr>
        <p:pic>
          <p:nvPicPr>
            <p:cNvPr id="8" name="Picture 7">
              <a:extLst>
                <a:ext uri="{FF2B5EF4-FFF2-40B4-BE49-F238E27FC236}">
                  <a16:creationId xmlns:a16="http://schemas.microsoft.com/office/drawing/2014/main" id="{11499011-77AC-46E2-B43E-59657DFE5EBC}"/>
                </a:ext>
              </a:extLst>
            </p:cNvPr>
            <p:cNvPicPr>
              <a:picLocks noChangeAspect="1"/>
            </p:cNvPicPr>
            <p:nvPr/>
          </p:nvPicPr>
          <p:blipFill>
            <a:blip r:embed="rId5" cstate="hqprint">
              <a:extLst>
                <a:ext uri="{28A0092B-C50C-407E-A947-70E740481C1C}">
                  <a14:useLocalDpi xmlns:a14="http://schemas.microsoft.com/office/drawing/2010/main" val="0"/>
                </a:ext>
              </a:extLst>
            </a:blip>
            <a:stretch>
              <a:fillRect/>
            </a:stretch>
          </p:blipFill>
          <p:spPr>
            <a:xfrm>
              <a:off x="296412" y="591731"/>
              <a:ext cx="2387385" cy="178317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7" name="Oval 16">
              <a:extLst>
                <a:ext uri="{FF2B5EF4-FFF2-40B4-BE49-F238E27FC236}">
                  <a16:creationId xmlns:a16="http://schemas.microsoft.com/office/drawing/2014/main" id="{8A634B2D-ECBC-425D-AD21-90338A386C8F}"/>
                </a:ext>
              </a:extLst>
            </p:cNvPr>
            <p:cNvSpPr/>
            <p:nvPr/>
          </p:nvSpPr>
          <p:spPr>
            <a:xfrm>
              <a:off x="1772524" y="889190"/>
              <a:ext cx="268448" cy="277432"/>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grpSp>
      <p:pic>
        <p:nvPicPr>
          <p:cNvPr id="18" name="Picture 17">
            <a:extLst>
              <a:ext uri="{FF2B5EF4-FFF2-40B4-BE49-F238E27FC236}">
                <a16:creationId xmlns:a16="http://schemas.microsoft.com/office/drawing/2014/main" id="{704CB729-4ED0-45A7-ABE1-C4EB81198C1A}"/>
              </a:ext>
            </a:extLst>
          </p:cNvPr>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96412" y="2582632"/>
            <a:ext cx="2387385" cy="190046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5905549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205FA-43F9-4E99-BBD1-E9EB0CACC078}"/>
              </a:ext>
            </a:extLst>
          </p:cNvPr>
          <p:cNvSpPr>
            <a:spLocks noGrp="1"/>
          </p:cNvSpPr>
          <p:nvPr>
            <p:ph type="title"/>
          </p:nvPr>
        </p:nvSpPr>
        <p:spPr>
          <a:xfrm>
            <a:off x="838200" y="288908"/>
            <a:ext cx="10515600" cy="935318"/>
          </a:xfrm>
        </p:spPr>
        <p:txBody>
          <a:bodyPr>
            <a:normAutofit/>
          </a:bodyPr>
          <a:lstStyle/>
          <a:p>
            <a:pPr algn="ctr"/>
            <a:r>
              <a:rPr lang="en-GB" dirty="0">
                <a:latin typeface="AlphabetSoup Tilt BT" panose="04020905020B06060204" pitchFamily="82" charset="0"/>
              </a:rPr>
              <a:t> </a:t>
            </a:r>
            <a:r>
              <a:rPr lang="en-GB" sz="4000" dirty="0">
                <a:latin typeface="Agent Orange" panose="00000400000000000000" pitchFamily="2" charset="0"/>
                <a:cs typeface="Agent Orange" panose="00000400000000000000" pitchFamily="2" charset="0"/>
              </a:rPr>
              <a:t>What do they look like?</a:t>
            </a:r>
            <a:endParaRPr lang="en-GB" dirty="0">
              <a:latin typeface="Agent Orange" panose="00000400000000000000" pitchFamily="2" charset="0"/>
              <a:cs typeface="Agent Orange" panose="00000400000000000000" pitchFamily="2" charset="0"/>
            </a:endParaRPr>
          </a:p>
        </p:txBody>
      </p:sp>
      <p:pic>
        <p:nvPicPr>
          <p:cNvPr id="5" name="Picture 4">
            <a:extLst>
              <a:ext uri="{FF2B5EF4-FFF2-40B4-BE49-F238E27FC236}">
                <a16:creationId xmlns:a16="http://schemas.microsoft.com/office/drawing/2014/main" id="{F2815581-1B9D-40B0-BE21-31582701CC6B}"/>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rot="5400000">
            <a:off x="6466120" y="1928775"/>
            <a:ext cx="2451485" cy="183861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a:extLst>
              <a:ext uri="{FF2B5EF4-FFF2-40B4-BE49-F238E27FC236}">
                <a16:creationId xmlns:a16="http://schemas.microsoft.com/office/drawing/2014/main" id="{ABB2283A-56E5-4CC9-9A99-878347D92ACA}"/>
              </a:ext>
            </a:extLst>
          </p:cNvPr>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9060500" y="1792695"/>
            <a:ext cx="2972173" cy="222913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Picture 8">
            <a:extLst>
              <a:ext uri="{FF2B5EF4-FFF2-40B4-BE49-F238E27FC236}">
                <a16:creationId xmlns:a16="http://schemas.microsoft.com/office/drawing/2014/main" id="{ADB5FE32-DEB8-4A03-B1A7-52023EB27696}"/>
              </a:ext>
            </a:extLst>
          </p:cNvPr>
          <p:cNvPicPr>
            <a:picLocks noChangeAspect="1"/>
          </p:cNvPicPr>
          <p:nvPr/>
        </p:nvPicPr>
        <p:blipFill>
          <a:blip r:embed="rId5" cstate="hqprint">
            <a:extLst>
              <a:ext uri="{28A0092B-C50C-407E-A947-70E740481C1C}">
                <a14:useLocalDpi xmlns:a14="http://schemas.microsoft.com/office/drawing/2010/main" val="0"/>
              </a:ext>
            </a:extLst>
          </a:blip>
          <a:stretch>
            <a:fillRect/>
          </a:stretch>
        </p:blipFill>
        <p:spPr>
          <a:xfrm>
            <a:off x="159327" y="1844694"/>
            <a:ext cx="2972173" cy="222913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1" name="Picture 10">
            <a:extLst>
              <a:ext uri="{FF2B5EF4-FFF2-40B4-BE49-F238E27FC236}">
                <a16:creationId xmlns:a16="http://schemas.microsoft.com/office/drawing/2014/main" id="{4644ED20-DE72-41B1-8E80-9486932DFEAA}"/>
              </a:ext>
            </a:extLst>
          </p:cNvPr>
          <p:cNvPicPr>
            <a:picLocks noChangeAspect="1"/>
          </p:cNvPicPr>
          <p:nvPr/>
        </p:nvPicPr>
        <p:blipFill>
          <a:blip r:embed="rId6" cstate="hqprint">
            <a:extLst>
              <a:ext uri="{28A0092B-C50C-407E-A947-70E740481C1C}">
                <a14:useLocalDpi xmlns:a14="http://schemas.microsoft.com/office/drawing/2010/main" val="0"/>
              </a:ext>
            </a:extLst>
          </a:blip>
          <a:stretch>
            <a:fillRect/>
          </a:stretch>
        </p:blipFill>
        <p:spPr>
          <a:xfrm>
            <a:off x="3465941" y="1844694"/>
            <a:ext cx="2972173" cy="222913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8" name="Rectangle 17">
            <a:extLst>
              <a:ext uri="{FF2B5EF4-FFF2-40B4-BE49-F238E27FC236}">
                <a16:creationId xmlns:a16="http://schemas.microsoft.com/office/drawing/2014/main" id="{39082302-AD23-48D2-BA14-AEE7342E7B92}"/>
              </a:ext>
            </a:extLst>
          </p:cNvPr>
          <p:cNvSpPr/>
          <p:nvPr/>
        </p:nvSpPr>
        <p:spPr>
          <a:xfrm>
            <a:off x="3992885" y="4143353"/>
            <a:ext cx="1918283" cy="369332"/>
          </a:xfrm>
          <a:prstGeom prst="rect">
            <a:avLst/>
          </a:prstGeom>
        </p:spPr>
        <p:txBody>
          <a:bodyPr wrap="square">
            <a:spAutoFit/>
          </a:bodyPr>
          <a:lstStyle/>
          <a:p>
            <a:pPr algn="ctr"/>
            <a:r>
              <a:rPr lang="en-GB" dirty="0"/>
              <a:t>Dining room area</a:t>
            </a:r>
          </a:p>
        </p:txBody>
      </p:sp>
      <p:sp>
        <p:nvSpPr>
          <p:cNvPr id="19" name="Rectangle 18">
            <a:extLst>
              <a:ext uri="{FF2B5EF4-FFF2-40B4-BE49-F238E27FC236}">
                <a16:creationId xmlns:a16="http://schemas.microsoft.com/office/drawing/2014/main" id="{DAC6E9DF-F615-43DB-81BD-E2F41B67CD2A}"/>
              </a:ext>
            </a:extLst>
          </p:cNvPr>
          <p:cNvSpPr/>
          <p:nvPr/>
        </p:nvSpPr>
        <p:spPr>
          <a:xfrm>
            <a:off x="686273" y="4172501"/>
            <a:ext cx="1918283" cy="369332"/>
          </a:xfrm>
          <a:prstGeom prst="rect">
            <a:avLst/>
          </a:prstGeom>
        </p:spPr>
        <p:txBody>
          <a:bodyPr wrap="square">
            <a:spAutoFit/>
          </a:bodyPr>
          <a:lstStyle/>
          <a:p>
            <a:pPr algn="ctr"/>
            <a:r>
              <a:rPr lang="en-GB" dirty="0"/>
              <a:t>Living room area</a:t>
            </a:r>
          </a:p>
        </p:txBody>
      </p:sp>
      <p:sp>
        <p:nvSpPr>
          <p:cNvPr id="20" name="Rectangle 19">
            <a:extLst>
              <a:ext uri="{FF2B5EF4-FFF2-40B4-BE49-F238E27FC236}">
                <a16:creationId xmlns:a16="http://schemas.microsoft.com/office/drawing/2014/main" id="{1688EA09-1D90-4084-8069-3527D23FB29D}"/>
              </a:ext>
            </a:extLst>
          </p:cNvPr>
          <p:cNvSpPr/>
          <p:nvPr/>
        </p:nvSpPr>
        <p:spPr>
          <a:xfrm>
            <a:off x="6732720" y="4172501"/>
            <a:ext cx="1918283" cy="369332"/>
          </a:xfrm>
          <a:prstGeom prst="rect">
            <a:avLst/>
          </a:prstGeom>
        </p:spPr>
        <p:txBody>
          <a:bodyPr wrap="square">
            <a:spAutoFit/>
          </a:bodyPr>
          <a:lstStyle/>
          <a:p>
            <a:pPr algn="ctr"/>
            <a:r>
              <a:rPr lang="en-GB" dirty="0"/>
              <a:t>Calm corner</a:t>
            </a:r>
          </a:p>
        </p:txBody>
      </p:sp>
      <p:sp>
        <p:nvSpPr>
          <p:cNvPr id="21" name="Rectangle 20">
            <a:extLst>
              <a:ext uri="{FF2B5EF4-FFF2-40B4-BE49-F238E27FC236}">
                <a16:creationId xmlns:a16="http://schemas.microsoft.com/office/drawing/2014/main" id="{8486F675-116D-4AF5-AC17-8EB0D41C52A3}"/>
              </a:ext>
            </a:extLst>
          </p:cNvPr>
          <p:cNvSpPr/>
          <p:nvPr/>
        </p:nvSpPr>
        <p:spPr>
          <a:xfrm>
            <a:off x="9587444" y="4172501"/>
            <a:ext cx="1918283" cy="369332"/>
          </a:xfrm>
          <a:prstGeom prst="rect">
            <a:avLst/>
          </a:prstGeom>
        </p:spPr>
        <p:txBody>
          <a:bodyPr wrap="square">
            <a:spAutoFit/>
          </a:bodyPr>
          <a:lstStyle/>
          <a:p>
            <a:pPr algn="ctr"/>
            <a:r>
              <a:rPr lang="en-GB" dirty="0"/>
              <a:t>Games area</a:t>
            </a:r>
          </a:p>
        </p:txBody>
      </p:sp>
    </p:spTree>
    <p:extLst>
      <p:ext uri="{BB962C8B-B14F-4D97-AF65-F5344CB8AC3E}">
        <p14:creationId xmlns:p14="http://schemas.microsoft.com/office/powerpoint/2010/main" val="20381610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90A2A78-6801-4320-9D92-67A6D2468436}"/>
              </a:ext>
            </a:extLst>
          </p:cNvPr>
          <p:cNvPicPr>
            <a:picLocks noChangeAspect="1"/>
          </p:cNvPicPr>
          <p:nvPr/>
        </p:nvPicPr>
        <p:blipFill rotWithShape="1">
          <a:blip r:embed="rId2" cstate="hqprint">
            <a:extLst>
              <a:ext uri="{28A0092B-C50C-407E-A947-70E740481C1C}">
                <a14:useLocalDpi xmlns:a14="http://schemas.microsoft.com/office/drawing/2010/main" val="0"/>
              </a:ext>
            </a:extLst>
          </a:blip>
          <a:srcRect l="14924" r="9725"/>
          <a:stretch/>
        </p:blipFill>
        <p:spPr>
          <a:xfrm rot="5400000">
            <a:off x="665027" y="1125907"/>
            <a:ext cx="3100747" cy="30862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a:extLst>
              <a:ext uri="{FF2B5EF4-FFF2-40B4-BE49-F238E27FC236}">
                <a16:creationId xmlns:a16="http://schemas.microsoft.com/office/drawing/2014/main" id="{9767D6D8-5961-456D-91AC-9F42B97AAC16}"/>
              </a:ext>
            </a:extLst>
          </p:cNvPr>
          <p:cNvPicPr>
            <a:picLocks noChangeAspect="1"/>
          </p:cNvPicPr>
          <p:nvPr/>
        </p:nvPicPr>
        <p:blipFill rotWithShape="1">
          <a:blip r:embed="rId3" cstate="hqprint">
            <a:extLst>
              <a:ext uri="{28A0092B-C50C-407E-A947-70E740481C1C}">
                <a14:useLocalDpi xmlns:a14="http://schemas.microsoft.com/office/drawing/2010/main" val="0"/>
              </a:ext>
            </a:extLst>
          </a:blip>
          <a:srcRect l="15657" r="10091"/>
          <a:stretch/>
        </p:blipFill>
        <p:spPr>
          <a:xfrm rot="5400000">
            <a:off x="4604619" y="1103026"/>
            <a:ext cx="3100747" cy="313203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grpSp>
        <p:nvGrpSpPr>
          <p:cNvPr id="2" name="Group 1">
            <a:extLst>
              <a:ext uri="{FF2B5EF4-FFF2-40B4-BE49-F238E27FC236}">
                <a16:creationId xmlns:a16="http://schemas.microsoft.com/office/drawing/2014/main" id="{396517F0-B69F-44DF-BE69-6AF955BC8F36}"/>
              </a:ext>
            </a:extLst>
          </p:cNvPr>
          <p:cNvGrpSpPr/>
          <p:nvPr/>
        </p:nvGrpSpPr>
        <p:grpSpPr>
          <a:xfrm>
            <a:off x="8551447" y="1118670"/>
            <a:ext cx="2883049" cy="3100749"/>
            <a:chOff x="8551447" y="1118670"/>
            <a:chExt cx="2883049" cy="3100749"/>
          </a:xfrm>
        </p:grpSpPr>
        <p:pic>
          <p:nvPicPr>
            <p:cNvPr id="9" name="Picture 8">
              <a:extLst>
                <a:ext uri="{FF2B5EF4-FFF2-40B4-BE49-F238E27FC236}">
                  <a16:creationId xmlns:a16="http://schemas.microsoft.com/office/drawing/2014/main" id="{1CFF4B77-15AE-44D5-ACBA-CF3C2A89EF1E}"/>
                </a:ext>
              </a:extLst>
            </p:cNvPr>
            <p:cNvPicPr>
              <a:picLocks noChangeAspect="1"/>
            </p:cNvPicPr>
            <p:nvPr/>
          </p:nvPicPr>
          <p:blipFill rotWithShape="1">
            <a:blip r:embed="rId4" cstate="hqprint">
              <a:extLst>
                <a:ext uri="{28A0092B-C50C-407E-A947-70E740481C1C}">
                  <a14:useLocalDpi xmlns:a14="http://schemas.microsoft.com/office/drawing/2010/main" val="0"/>
                </a:ext>
              </a:extLst>
            </a:blip>
            <a:srcRect l="14801" t="16674" r="20734" b="3407"/>
            <a:stretch/>
          </p:blipFill>
          <p:spPr>
            <a:xfrm rot="5400000">
              <a:off x="8442597" y="1227520"/>
              <a:ext cx="3100749" cy="288304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0" name="Oval 9">
              <a:extLst>
                <a:ext uri="{FF2B5EF4-FFF2-40B4-BE49-F238E27FC236}">
                  <a16:creationId xmlns:a16="http://schemas.microsoft.com/office/drawing/2014/main" id="{256D8180-AC10-4FE0-AE6F-FC10232454EC}"/>
                </a:ext>
              </a:extLst>
            </p:cNvPr>
            <p:cNvSpPr/>
            <p:nvPr/>
          </p:nvSpPr>
          <p:spPr>
            <a:xfrm>
              <a:off x="9018435" y="1867497"/>
              <a:ext cx="134224" cy="142613"/>
            </a:xfrm>
            <a:prstGeom prst="ellipse">
              <a:avLst/>
            </a:prstGeom>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7B01F983-DD79-4268-96A0-4361655D0567}"/>
                </a:ext>
              </a:extLst>
            </p:cNvPr>
            <p:cNvSpPr/>
            <p:nvPr/>
          </p:nvSpPr>
          <p:spPr>
            <a:xfrm>
              <a:off x="9054787" y="3039962"/>
              <a:ext cx="134224" cy="142613"/>
            </a:xfrm>
            <a:prstGeom prst="ellipse">
              <a:avLst/>
            </a:prstGeom>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212CF8F1-91B2-4317-8983-B885D6680F18}"/>
                </a:ext>
              </a:extLst>
            </p:cNvPr>
            <p:cNvSpPr/>
            <p:nvPr/>
          </p:nvSpPr>
          <p:spPr>
            <a:xfrm>
              <a:off x="9967804" y="2888960"/>
              <a:ext cx="134224" cy="142613"/>
            </a:xfrm>
            <a:prstGeom prst="ellipse">
              <a:avLst/>
            </a:prstGeom>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E3AC1178-9527-4989-B8C8-60EB9A702133}"/>
                </a:ext>
              </a:extLst>
            </p:cNvPr>
            <p:cNvSpPr/>
            <p:nvPr/>
          </p:nvSpPr>
          <p:spPr>
            <a:xfrm>
              <a:off x="10083852" y="1980748"/>
              <a:ext cx="134224" cy="142613"/>
            </a:xfrm>
            <a:prstGeom prst="ellipse">
              <a:avLst/>
            </a:prstGeom>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F6FA959A-094E-4084-8930-E5356354ED02}"/>
                </a:ext>
              </a:extLst>
            </p:cNvPr>
            <p:cNvSpPr/>
            <p:nvPr/>
          </p:nvSpPr>
          <p:spPr>
            <a:xfrm>
              <a:off x="10928277" y="1884273"/>
              <a:ext cx="134224" cy="142613"/>
            </a:xfrm>
            <a:prstGeom prst="ellipse">
              <a:avLst/>
            </a:prstGeom>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4B4036B1-1628-4216-8722-653C547914EA}"/>
                </a:ext>
              </a:extLst>
            </p:cNvPr>
            <p:cNvSpPr/>
            <p:nvPr/>
          </p:nvSpPr>
          <p:spPr>
            <a:xfrm>
              <a:off x="10808042" y="2968655"/>
              <a:ext cx="134224" cy="142613"/>
            </a:xfrm>
            <a:prstGeom prst="ellipse">
              <a:avLst/>
            </a:prstGeom>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grpSp>
      <p:sp>
        <p:nvSpPr>
          <p:cNvPr id="16" name="Title 1">
            <a:extLst>
              <a:ext uri="{FF2B5EF4-FFF2-40B4-BE49-F238E27FC236}">
                <a16:creationId xmlns:a16="http://schemas.microsoft.com/office/drawing/2014/main" id="{17A596A7-83B5-4069-95FB-76B8529B0790}"/>
              </a:ext>
            </a:extLst>
          </p:cNvPr>
          <p:cNvSpPr>
            <a:spLocks noGrp="1"/>
          </p:cNvSpPr>
          <p:nvPr>
            <p:ph type="title"/>
          </p:nvPr>
        </p:nvSpPr>
        <p:spPr>
          <a:xfrm>
            <a:off x="897192" y="146732"/>
            <a:ext cx="10515600" cy="935318"/>
          </a:xfrm>
        </p:spPr>
        <p:txBody>
          <a:bodyPr>
            <a:normAutofit/>
          </a:bodyPr>
          <a:lstStyle/>
          <a:p>
            <a:pPr algn="ctr"/>
            <a:r>
              <a:rPr lang="en-GB" dirty="0">
                <a:latin typeface="AlphabetSoup Tilt BT" panose="04020905020B06060204" pitchFamily="82" charset="0"/>
              </a:rPr>
              <a:t> </a:t>
            </a:r>
            <a:r>
              <a:rPr lang="en-GB" sz="4000" dirty="0">
                <a:latin typeface="Agent Orange" panose="00000400000000000000" pitchFamily="2" charset="0"/>
                <a:cs typeface="Agent Orange" panose="00000400000000000000" pitchFamily="2" charset="0"/>
              </a:rPr>
              <a:t>Displays</a:t>
            </a:r>
            <a:endParaRPr lang="en-GB" dirty="0">
              <a:latin typeface="Agent Orange" panose="00000400000000000000" pitchFamily="2" charset="0"/>
              <a:cs typeface="Agent Orange" panose="00000400000000000000" pitchFamily="2" charset="0"/>
            </a:endParaRPr>
          </a:p>
        </p:txBody>
      </p:sp>
    </p:spTree>
    <p:extLst>
      <p:ext uri="{BB962C8B-B14F-4D97-AF65-F5344CB8AC3E}">
        <p14:creationId xmlns:p14="http://schemas.microsoft.com/office/powerpoint/2010/main" val="37568761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8C1F6C-352C-4C3F-86BD-C9978B138155}"/>
              </a:ext>
            </a:extLst>
          </p:cNvPr>
          <p:cNvSpPr>
            <a:spLocks noGrp="1"/>
          </p:cNvSpPr>
          <p:nvPr>
            <p:ph type="title"/>
          </p:nvPr>
        </p:nvSpPr>
        <p:spPr/>
        <p:txBody>
          <a:bodyPr>
            <a:normAutofit/>
          </a:bodyPr>
          <a:lstStyle/>
          <a:p>
            <a:pPr algn="ctr"/>
            <a:r>
              <a:rPr lang="en-GB" sz="4000" dirty="0">
                <a:latin typeface="Agent Orange" panose="00000400000000000000" pitchFamily="2" charset="0"/>
                <a:cs typeface="Agent Orange" panose="00000400000000000000" pitchFamily="2" charset="0"/>
              </a:rPr>
              <a:t>What are the outcomes?</a:t>
            </a:r>
          </a:p>
        </p:txBody>
      </p:sp>
      <p:pic>
        <p:nvPicPr>
          <p:cNvPr id="3" name="Picture 2">
            <a:extLst>
              <a:ext uri="{FF2B5EF4-FFF2-40B4-BE49-F238E27FC236}">
                <a16:creationId xmlns:a16="http://schemas.microsoft.com/office/drawing/2014/main" id="{D43EA9F8-357E-41F5-8375-EF911B095E40}"/>
              </a:ext>
            </a:extLst>
          </p:cNvPr>
          <p:cNvPicPr>
            <a:picLocks noChangeAspect="1"/>
          </p:cNvPicPr>
          <p:nvPr/>
        </p:nvPicPr>
        <p:blipFill>
          <a:blip r:embed="rId3"/>
          <a:stretch>
            <a:fillRect/>
          </a:stretch>
        </p:blipFill>
        <p:spPr>
          <a:xfrm>
            <a:off x="3408808" y="2093173"/>
            <a:ext cx="2687192" cy="2429250"/>
          </a:xfrm>
          <a:prstGeom prst="rect">
            <a:avLst/>
          </a:prstGeom>
        </p:spPr>
      </p:pic>
      <p:sp>
        <p:nvSpPr>
          <p:cNvPr id="13" name="TextBox 12">
            <a:extLst>
              <a:ext uri="{FF2B5EF4-FFF2-40B4-BE49-F238E27FC236}">
                <a16:creationId xmlns:a16="http://schemas.microsoft.com/office/drawing/2014/main" id="{2093A583-9391-4036-B4D0-98E81A8C0F90}"/>
              </a:ext>
            </a:extLst>
          </p:cNvPr>
          <p:cNvSpPr txBox="1"/>
          <p:nvPr/>
        </p:nvSpPr>
        <p:spPr>
          <a:xfrm>
            <a:off x="258062" y="1564924"/>
            <a:ext cx="2822713"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Improved well-being</a:t>
            </a:r>
          </a:p>
        </p:txBody>
      </p:sp>
      <p:sp>
        <p:nvSpPr>
          <p:cNvPr id="14" name="TextBox 13">
            <a:extLst>
              <a:ext uri="{FF2B5EF4-FFF2-40B4-BE49-F238E27FC236}">
                <a16:creationId xmlns:a16="http://schemas.microsoft.com/office/drawing/2014/main" id="{471FC943-9587-4B79-B91E-87369B10A2E3}"/>
              </a:ext>
            </a:extLst>
          </p:cNvPr>
          <p:cNvSpPr txBox="1"/>
          <p:nvPr/>
        </p:nvSpPr>
        <p:spPr>
          <a:xfrm>
            <a:off x="3217953" y="1564924"/>
            <a:ext cx="2822713"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Improved achievement</a:t>
            </a:r>
          </a:p>
        </p:txBody>
      </p:sp>
      <p:sp>
        <p:nvSpPr>
          <p:cNvPr id="15" name="TextBox 14">
            <a:extLst>
              <a:ext uri="{FF2B5EF4-FFF2-40B4-BE49-F238E27FC236}">
                <a16:creationId xmlns:a16="http://schemas.microsoft.com/office/drawing/2014/main" id="{3E774A28-9C8C-4204-9036-DD7550A1CB0B}"/>
              </a:ext>
            </a:extLst>
          </p:cNvPr>
          <p:cNvSpPr txBox="1"/>
          <p:nvPr/>
        </p:nvSpPr>
        <p:spPr>
          <a:xfrm>
            <a:off x="6177842" y="1564924"/>
            <a:ext cx="2822713"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Improved behaviour</a:t>
            </a:r>
          </a:p>
        </p:txBody>
      </p:sp>
      <p:sp>
        <p:nvSpPr>
          <p:cNvPr id="16" name="TextBox 15">
            <a:extLst>
              <a:ext uri="{FF2B5EF4-FFF2-40B4-BE49-F238E27FC236}">
                <a16:creationId xmlns:a16="http://schemas.microsoft.com/office/drawing/2014/main" id="{7FD81BFE-7C46-4694-8F6B-0CEFCB4027D4}"/>
              </a:ext>
            </a:extLst>
          </p:cNvPr>
          <p:cNvSpPr txBox="1"/>
          <p:nvPr/>
        </p:nvSpPr>
        <p:spPr>
          <a:xfrm>
            <a:off x="9137731" y="1564924"/>
            <a:ext cx="2822713"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Improved teaching</a:t>
            </a:r>
          </a:p>
        </p:txBody>
      </p:sp>
      <p:pic>
        <p:nvPicPr>
          <p:cNvPr id="17" name="Picture 16">
            <a:extLst>
              <a:ext uri="{FF2B5EF4-FFF2-40B4-BE49-F238E27FC236}">
                <a16:creationId xmlns:a16="http://schemas.microsoft.com/office/drawing/2014/main" id="{97849F3F-D93C-4029-8D97-4616BE099E7A}"/>
              </a:ext>
            </a:extLst>
          </p:cNvPr>
          <p:cNvPicPr>
            <a:picLocks noChangeAspect="1"/>
          </p:cNvPicPr>
          <p:nvPr/>
        </p:nvPicPr>
        <p:blipFill>
          <a:blip r:embed="rId4"/>
          <a:stretch>
            <a:fillRect/>
          </a:stretch>
        </p:blipFill>
        <p:spPr>
          <a:xfrm>
            <a:off x="6203441" y="2462173"/>
            <a:ext cx="2934290" cy="1691250"/>
          </a:xfrm>
          <a:prstGeom prst="rect">
            <a:avLst/>
          </a:prstGeom>
        </p:spPr>
      </p:pic>
      <p:pic>
        <p:nvPicPr>
          <p:cNvPr id="19" name="Picture 18">
            <a:extLst>
              <a:ext uri="{FF2B5EF4-FFF2-40B4-BE49-F238E27FC236}">
                <a16:creationId xmlns:a16="http://schemas.microsoft.com/office/drawing/2014/main" id="{4E7B1EE4-956F-41AB-9751-FDAB8E9309E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94042" y="2239445"/>
            <a:ext cx="2350751" cy="2136705"/>
          </a:xfrm>
          <a:prstGeom prst="rect">
            <a:avLst/>
          </a:prstGeom>
        </p:spPr>
      </p:pic>
      <p:pic>
        <p:nvPicPr>
          <p:cNvPr id="21" name="Picture 20">
            <a:extLst>
              <a:ext uri="{FF2B5EF4-FFF2-40B4-BE49-F238E27FC236}">
                <a16:creationId xmlns:a16="http://schemas.microsoft.com/office/drawing/2014/main" id="{C2B26431-0CDF-4AB5-B9F5-40CB893D89C4}"/>
              </a:ext>
            </a:extLst>
          </p:cNvPr>
          <p:cNvPicPr>
            <a:picLocks noChangeAspect="1"/>
          </p:cNvPicPr>
          <p:nvPr/>
        </p:nvPicPr>
        <p:blipFill rotWithShape="1">
          <a:blip r:embed="rId6" cstate="hqprint">
            <a:extLst>
              <a:ext uri="{28A0092B-C50C-407E-A947-70E740481C1C}">
                <a14:useLocalDpi xmlns:a14="http://schemas.microsoft.com/office/drawing/2010/main" val="0"/>
              </a:ext>
            </a:extLst>
          </a:blip>
          <a:srcRect b="10145"/>
          <a:stretch/>
        </p:blipFill>
        <p:spPr>
          <a:xfrm>
            <a:off x="9448186" y="2360647"/>
            <a:ext cx="2201802" cy="2136705"/>
          </a:xfrm>
          <a:prstGeom prst="rect">
            <a:avLst/>
          </a:prstGeom>
        </p:spPr>
      </p:pic>
    </p:spTree>
    <p:extLst>
      <p:ext uri="{BB962C8B-B14F-4D97-AF65-F5344CB8AC3E}">
        <p14:creationId xmlns:p14="http://schemas.microsoft.com/office/powerpoint/2010/main" val="34160293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8C1F6C-352C-4C3F-86BD-C9978B138155}"/>
              </a:ext>
            </a:extLst>
          </p:cNvPr>
          <p:cNvSpPr>
            <a:spLocks noGrp="1"/>
          </p:cNvSpPr>
          <p:nvPr>
            <p:ph type="title"/>
          </p:nvPr>
        </p:nvSpPr>
        <p:spPr>
          <a:xfrm>
            <a:off x="838200" y="35591"/>
            <a:ext cx="10515600" cy="923331"/>
          </a:xfrm>
        </p:spPr>
        <p:txBody>
          <a:bodyPr>
            <a:normAutofit/>
          </a:bodyPr>
          <a:lstStyle/>
          <a:p>
            <a:pPr algn="ctr"/>
            <a:r>
              <a:rPr lang="en-GB" sz="4000" dirty="0">
                <a:latin typeface="Agent Orange" panose="00000400000000000000" pitchFamily="2" charset="0"/>
                <a:cs typeface="Agent Orange" panose="00000400000000000000" pitchFamily="2" charset="0"/>
              </a:rPr>
              <a:t>What are the outcomes?</a:t>
            </a:r>
          </a:p>
        </p:txBody>
      </p:sp>
      <p:pic>
        <p:nvPicPr>
          <p:cNvPr id="2" name="Picture 1">
            <a:extLst>
              <a:ext uri="{FF2B5EF4-FFF2-40B4-BE49-F238E27FC236}">
                <a16:creationId xmlns:a16="http://schemas.microsoft.com/office/drawing/2014/main" id="{A137447B-64A2-442E-B31B-897DFA9074E9}"/>
              </a:ext>
            </a:extLst>
          </p:cNvPr>
          <p:cNvPicPr>
            <a:picLocks noChangeAspect="1"/>
          </p:cNvPicPr>
          <p:nvPr/>
        </p:nvPicPr>
        <p:blipFill>
          <a:blip r:embed="rId3"/>
          <a:stretch>
            <a:fillRect/>
          </a:stretch>
        </p:blipFill>
        <p:spPr>
          <a:xfrm>
            <a:off x="3984295" y="958922"/>
            <a:ext cx="3984472" cy="366120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 name="Picture 2">
            <a:extLst>
              <a:ext uri="{FF2B5EF4-FFF2-40B4-BE49-F238E27FC236}">
                <a16:creationId xmlns:a16="http://schemas.microsoft.com/office/drawing/2014/main" id="{BDCC092F-A5DD-4765-ACFF-1441AD8A765C}"/>
              </a:ext>
            </a:extLst>
          </p:cNvPr>
          <p:cNvPicPr>
            <a:picLocks noChangeAspect="1"/>
          </p:cNvPicPr>
          <p:nvPr/>
        </p:nvPicPr>
        <p:blipFill>
          <a:blip r:embed="rId4"/>
          <a:stretch>
            <a:fillRect/>
          </a:stretch>
        </p:blipFill>
        <p:spPr>
          <a:xfrm>
            <a:off x="8125768" y="1362150"/>
            <a:ext cx="3927370" cy="272542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Rectangle 4">
            <a:extLst>
              <a:ext uri="{FF2B5EF4-FFF2-40B4-BE49-F238E27FC236}">
                <a16:creationId xmlns:a16="http://schemas.microsoft.com/office/drawing/2014/main" id="{8BA13C2E-B654-4387-82A1-F0A4B7AADD3F}"/>
              </a:ext>
            </a:extLst>
          </p:cNvPr>
          <p:cNvSpPr/>
          <p:nvPr/>
        </p:nvSpPr>
        <p:spPr>
          <a:xfrm>
            <a:off x="85219" y="1293702"/>
            <a:ext cx="3765223" cy="2862322"/>
          </a:xfrm>
          <a:prstGeom prst="rect">
            <a:avLst/>
          </a:prstGeom>
        </p:spPr>
        <p:txBody>
          <a:bodyPr wrap="square">
            <a:spAutoFit/>
          </a:bodyPr>
          <a:lstStyle/>
          <a:p>
            <a:pPr algn="ctr"/>
            <a:r>
              <a:rPr lang="en-GB" dirty="0">
                <a:latin typeface="Arial" panose="020B0604020202020204" pitchFamily="34" charset="0"/>
                <a:cs typeface="Arial" panose="020B0604020202020204" pitchFamily="34" charset="0"/>
              </a:rPr>
              <a:t>Evidence gathered from 30 nurture groups running across Northern Ireland in 2015.</a:t>
            </a:r>
          </a:p>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Compared to pupils who remained in their mainstream classroom (control group), children attending nurture groups showed significant improvements in social and emotional skills.</a:t>
            </a:r>
          </a:p>
        </p:txBody>
      </p:sp>
    </p:spTree>
    <p:extLst>
      <p:ext uri="{BB962C8B-B14F-4D97-AF65-F5344CB8AC3E}">
        <p14:creationId xmlns:p14="http://schemas.microsoft.com/office/powerpoint/2010/main" val="38603057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8C1F6C-352C-4C3F-86BD-C9978B138155}"/>
              </a:ext>
            </a:extLst>
          </p:cNvPr>
          <p:cNvSpPr>
            <a:spLocks noGrp="1"/>
          </p:cNvSpPr>
          <p:nvPr>
            <p:ph type="title"/>
          </p:nvPr>
        </p:nvSpPr>
        <p:spPr>
          <a:xfrm>
            <a:off x="838200" y="694670"/>
            <a:ext cx="10515600" cy="2852737"/>
          </a:xfrm>
        </p:spPr>
        <p:txBody>
          <a:bodyPr/>
          <a:lstStyle/>
          <a:p>
            <a:pPr algn="ctr"/>
            <a:r>
              <a:rPr lang="en-GB" sz="8000" dirty="0">
                <a:latin typeface="Agent Orange" panose="00000400000000000000" pitchFamily="2" charset="0"/>
                <a:cs typeface="Agent Orange" panose="00000400000000000000" pitchFamily="2" charset="0"/>
              </a:rPr>
              <a:t>Thankyou!</a:t>
            </a:r>
            <a:r>
              <a:rPr lang="en-GB" dirty="0">
                <a:latin typeface="AlphabetSoup Tilt BT" panose="04020905020B06060204" pitchFamily="82" charset="0"/>
              </a:rPr>
              <a:t/>
            </a:r>
            <a:br>
              <a:rPr lang="en-GB" dirty="0">
                <a:latin typeface="AlphabetSoup Tilt BT" panose="04020905020B06060204" pitchFamily="82" charset="0"/>
              </a:rPr>
            </a:br>
            <a:r>
              <a:rPr lang="en-GB" sz="2800" dirty="0">
                <a:latin typeface="AlphabetSoup Tilt BT" panose="04020905020B06060204" pitchFamily="82" charset="0"/>
              </a:rPr>
              <a:t/>
            </a:r>
            <a:br>
              <a:rPr lang="en-GB" sz="2800" dirty="0">
                <a:latin typeface="AlphabetSoup Tilt BT" panose="04020905020B06060204" pitchFamily="82" charset="0"/>
              </a:rPr>
            </a:br>
            <a:r>
              <a:rPr lang="en-GB" sz="2800" dirty="0">
                <a:latin typeface="Arial" panose="020B0604020202020204" pitchFamily="34" charset="0"/>
                <a:cs typeface="Arial" panose="020B0604020202020204" pitchFamily="34" charset="0"/>
              </a:rPr>
              <a:t>Any questions?</a:t>
            </a:r>
          </a:p>
        </p:txBody>
      </p:sp>
    </p:spTree>
    <p:extLst>
      <p:ext uri="{BB962C8B-B14F-4D97-AF65-F5344CB8AC3E}">
        <p14:creationId xmlns:p14="http://schemas.microsoft.com/office/powerpoint/2010/main" val="17197997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B255A81D-479E-466A-9232-48D97172D952}"/>
              </a:ext>
            </a:extLst>
          </p:cNvPr>
          <p:cNvSpPr>
            <a:spLocks noGrp="1"/>
          </p:cNvSpPr>
          <p:nvPr>
            <p:ph type="title"/>
          </p:nvPr>
        </p:nvSpPr>
        <p:spPr>
          <a:xfrm>
            <a:off x="838200" y="166254"/>
            <a:ext cx="10515600" cy="935318"/>
          </a:xfrm>
        </p:spPr>
        <p:txBody>
          <a:bodyPr>
            <a:normAutofit/>
          </a:bodyPr>
          <a:lstStyle/>
          <a:p>
            <a:pPr algn="ctr"/>
            <a:r>
              <a:rPr lang="en-GB" sz="4000" dirty="0">
                <a:latin typeface="Agent Orange" panose="00000400000000000000" pitchFamily="2" charset="0"/>
                <a:cs typeface="Agent Orange" panose="00000400000000000000" pitchFamily="2" charset="0"/>
              </a:rPr>
              <a:t>Recommended Reading</a:t>
            </a:r>
            <a:endParaRPr lang="en-GB" dirty="0">
              <a:latin typeface="Agent Orange" panose="00000400000000000000" pitchFamily="2" charset="0"/>
              <a:cs typeface="Agent Orange" panose="00000400000000000000" pitchFamily="2" charset="0"/>
            </a:endParaRPr>
          </a:p>
        </p:txBody>
      </p:sp>
      <p:pic>
        <p:nvPicPr>
          <p:cNvPr id="1026" name="Picture 2" descr="Image result for whole brain child">
            <a:extLst>
              <a:ext uri="{FF2B5EF4-FFF2-40B4-BE49-F238E27FC236}">
                <a16:creationId xmlns:a16="http://schemas.microsoft.com/office/drawing/2014/main" id="{9298F9F4-65C7-4C7B-85C9-7234FE7F57A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2108" y="1101572"/>
            <a:ext cx="2210666" cy="3383811"/>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028" name="Picture 4" descr="Image result for chimp paradox">
            <a:extLst>
              <a:ext uri="{FF2B5EF4-FFF2-40B4-BE49-F238E27FC236}">
                <a16:creationId xmlns:a16="http://schemas.microsoft.com/office/drawing/2014/main" id="{8A003598-F397-4D99-9318-637E23873D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90453" y="1101572"/>
            <a:ext cx="2115730" cy="3383811"/>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030" name="Picture 6" descr="Image result for ruby wax mindfulness for the frazzled">
            <a:extLst>
              <a:ext uri="{FF2B5EF4-FFF2-40B4-BE49-F238E27FC236}">
                <a16:creationId xmlns:a16="http://schemas.microsoft.com/office/drawing/2014/main" id="{7FE71B1F-33BA-43E5-85A3-263B66416C25}"/>
              </a:ext>
            </a:extLst>
          </p:cNvPr>
          <p:cNvPicPr>
            <a:picLocks noChangeAspect="1" noChangeArrowheads="1"/>
          </p:cNvPicPr>
          <p:nvPr/>
        </p:nvPicPr>
        <p:blipFill>
          <a:blip r:embed="rId4" cstate="hqprint">
            <a:extLst>
              <a:ext uri="{28A0092B-C50C-407E-A947-70E740481C1C}">
                <a14:useLocalDpi xmlns:a14="http://schemas.microsoft.com/office/drawing/2010/main" val="0"/>
              </a:ext>
            </a:extLst>
          </a:blip>
          <a:srcRect/>
          <a:stretch>
            <a:fillRect/>
          </a:stretch>
        </p:blipFill>
        <p:spPr bwMode="auto">
          <a:xfrm>
            <a:off x="6203862" y="1092813"/>
            <a:ext cx="2210667" cy="3392569"/>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032" name="Picture 8" descr="Image result for when adults change">
            <a:extLst>
              <a:ext uri="{FF2B5EF4-FFF2-40B4-BE49-F238E27FC236}">
                <a16:creationId xmlns:a16="http://schemas.microsoft.com/office/drawing/2014/main" id="{94F680C0-84C2-4783-A36A-52552FF9B96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12208" y="1092812"/>
            <a:ext cx="2259357" cy="3392569"/>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95258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8D38F4A-8A45-4F3F-A038-2328B4C19FBC}"/>
              </a:ext>
            </a:extLst>
          </p:cNvPr>
          <p:cNvPicPr>
            <a:picLocks noChangeAspect="1"/>
          </p:cNvPicPr>
          <p:nvPr/>
        </p:nvPicPr>
        <p:blipFill rotWithShape="1">
          <a:blip r:embed="rId2"/>
          <a:srcRect l="32477" t="10519" r="33325" b="4099"/>
          <a:stretch/>
        </p:blipFill>
        <p:spPr>
          <a:xfrm>
            <a:off x="847288" y="360726"/>
            <a:ext cx="2353460" cy="3305263"/>
          </a:xfrm>
          <a:prstGeom prst="rect">
            <a:avLst/>
          </a:prstGeom>
          <a:effectLst>
            <a:outerShdw blurRad="50800" dist="38100" dir="2700000" algn="tl" rotWithShape="0">
              <a:prstClr val="black">
                <a:alpha val="40000"/>
              </a:prstClr>
            </a:outerShdw>
          </a:effectLst>
        </p:spPr>
      </p:pic>
      <p:sp>
        <p:nvSpPr>
          <p:cNvPr id="5" name="Rectangle 4">
            <a:extLst>
              <a:ext uri="{FF2B5EF4-FFF2-40B4-BE49-F238E27FC236}">
                <a16:creationId xmlns:a16="http://schemas.microsoft.com/office/drawing/2014/main" id="{7B59F982-BD3D-4B02-A639-3F2853A6D9DE}"/>
              </a:ext>
            </a:extLst>
          </p:cNvPr>
          <p:cNvSpPr/>
          <p:nvPr/>
        </p:nvSpPr>
        <p:spPr>
          <a:xfrm>
            <a:off x="871405" y="3810510"/>
            <a:ext cx="2353460" cy="769441"/>
          </a:xfrm>
          <a:prstGeom prst="rect">
            <a:avLst/>
          </a:prstGeom>
        </p:spPr>
        <p:txBody>
          <a:bodyPr wrap="square">
            <a:spAutoFit/>
          </a:bodyPr>
          <a:lstStyle/>
          <a:p>
            <a:pPr algn="ctr"/>
            <a:r>
              <a:rPr lang="en-GB" sz="1100" dirty="0">
                <a:latin typeface="Arial" panose="020B0604020202020204" pitchFamily="34" charset="0"/>
                <a:cs typeface="Arial" panose="020B0604020202020204" pitchFamily="34" charset="0"/>
                <a:hlinkClick r:id="rId3"/>
              </a:rPr>
              <a:t>https://gov.wales/sites/default/files/publications/2018-12/nurture-groups-a-handbook-for-schools.pdf</a:t>
            </a:r>
            <a:r>
              <a:rPr lang="en-GB" sz="1100" dirty="0">
                <a:latin typeface="Arial" panose="020B0604020202020204" pitchFamily="34" charset="0"/>
                <a:cs typeface="Arial" panose="020B0604020202020204" pitchFamily="34" charset="0"/>
              </a:rPr>
              <a:t> </a:t>
            </a:r>
          </a:p>
        </p:txBody>
      </p:sp>
      <p:pic>
        <p:nvPicPr>
          <p:cNvPr id="7" name="Picture 6">
            <a:extLst>
              <a:ext uri="{FF2B5EF4-FFF2-40B4-BE49-F238E27FC236}">
                <a16:creationId xmlns:a16="http://schemas.microsoft.com/office/drawing/2014/main" id="{E6BEA0D1-CE10-4FEB-BF28-CA5D8A4F18C5}"/>
              </a:ext>
            </a:extLst>
          </p:cNvPr>
          <p:cNvPicPr>
            <a:picLocks noChangeAspect="1"/>
          </p:cNvPicPr>
          <p:nvPr/>
        </p:nvPicPr>
        <p:blipFill rotWithShape="1">
          <a:blip r:embed="rId4"/>
          <a:srcRect l="32546" t="10397" r="33532" b="4220"/>
          <a:stretch/>
        </p:blipFill>
        <p:spPr>
          <a:xfrm>
            <a:off x="4928739" y="360725"/>
            <a:ext cx="2334519" cy="3305263"/>
          </a:xfrm>
          <a:prstGeom prst="rect">
            <a:avLst/>
          </a:prstGeom>
          <a:effectLst>
            <a:outerShdw blurRad="50800" dist="38100" dir="2700000" algn="tl" rotWithShape="0">
              <a:prstClr val="black">
                <a:alpha val="40000"/>
              </a:prstClr>
            </a:outerShdw>
          </a:effectLst>
        </p:spPr>
      </p:pic>
      <p:sp>
        <p:nvSpPr>
          <p:cNvPr id="8" name="Rectangle 7">
            <a:extLst>
              <a:ext uri="{FF2B5EF4-FFF2-40B4-BE49-F238E27FC236}">
                <a16:creationId xmlns:a16="http://schemas.microsoft.com/office/drawing/2014/main" id="{461C3AAC-E00E-4BE0-A507-C3F37A3305BD}"/>
              </a:ext>
            </a:extLst>
          </p:cNvPr>
          <p:cNvSpPr/>
          <p:nvPr/>
        </p:nvSpPr>
        <p:spPr>
          <a:xfrm>
            <a:off x="4928739" y="3810510"/>
            <a:ext cx="2353460" cy="600164"/>
          </a:xfrm>
          <a:prstGeom prst="rect">
            <a:avLst/>
          </a:prstGeom>
        </p:spPr>
        <p:txBody>
          <a:bodyPr wrap="square">
            <a:spAutoFit/>
          </a:bodyPr>
          <a:lstStyle/>
          <a:p>
            <a:pPr algn="ctr"/>
            <a:r>
              <a:rPr lang="en-GB" sz="1100" dirty="0">
                <a:latin typeface="Arial" panose="020B0604020202020204" pitchFamily="34" charset="0"/>
                <a:cs typeface="Arial" panose="020B0604020202020204" pitchFamily="34" charset="0"/>
                <a:hlinkClick r:id="rId5"/>
              </a:rPr>
              <a:t>https://www.nurtureuk.org/sites/default/files/images/nurture_groups_booklet_online.pdf</a:t>
            </a:r>
            <a:r>
              <a:rPr lang="en-GB" sz="1100" dirty="0">
                <a:latin typeface="Arial" panose="020B0604020202020204" pitchFamily="34" charset="0"/>
                <a:cs typeface="Arial" panose="020B0604020202020204" pitchFamily="34" charset="0"/>
              </a:rPr>
              <a:t> </a:t>
            </a:r>
          </a:p>
        </p:txBody>
      </p:sp>
      <p:pic>
        <p:nvPicPr>
          <p:cNvPr id="2" name="Picture 1">
            <a:extLst>
              <a:ext uri="{FF2B5EF4-FFF2-40B4-BE49-F238E27FC236}">
                <a16:creationId xmlns:a16="http://schemas.microsoft.com/office/drawing/2014/main" id="{1D9CA0A7-2D7E-4C75-BCCD-8F35A80EC16C}"/>
              </a:ext>
            </a:extLst>
          </p:cNvPr>
          <p:cNvPicPr>
            <a:picLocks noChangeAspect="1"/>
          </p:cNvPicPr>
          <p:nvPr/>
        </p:nvPicPr>
        <p:blipFill rotWithShape="1">
          <a:blip r:embed="rId6"/>
          <a:srcRect l="26973" t="12355" r="40271" b="5260"/>
          <a:stretch/>
        </p:blipFill>
        <p:spPr>
          <a:xfrm>
            <a:off x="8991249" y="360725"/>
            <a:ext cx="2336338" cy="3305263"/>
          </a:xfrm>
          <a:prstGeom prst="rect">
            <a:avLst/>
          </a:prstGeom>
          <a:effectLst>
            <a:outerShdw blurRad="50800" dist="38100" dir="2700000" algn="tl" rotWithShape="0">
              <a:prstClr val="black">
                <a:alpha val="40000"/>
              </a:prstClr>
            </a:outerShdw>
          </a:effectLst>
        </p:spPr>
      </p:pic>
      <p:sp>
        <p:nvSpPr>
          <p:cNvPr id="3" name="Rectangle 2">
            <a:extLst>
              <a:ext uri="{FF2B5EF4-FFF2-40B4-BE49-F238E27FC236}">
                <a16:creationId xmlns:a16="http://schemas.microsoft.com/office/drawing/2014/main" id="{36FFA351-2FA5-478E-A5A9-DC2B78A94698}"/>
              </a:ext>
            </a:extLst>
          </p:cNvPr>
          <p:cNvSpPr/>
          <p:nvPr/>
        </p:nvSpPr>
        <p:spPr>
          <a:xfrm>
            <a:off x="8967137" y="3810509"/>
            <a:ext cx="2360450" cy="600164"/>
          </a:xfrm>
          <a:prstGeom prst="rect">
            <a:avLst/>
          </a:prstGeom>
        </p:spPr>
        <p:txBody>
          <a:bodyPr wrap="square">
            <a:spAutoFit/>
          </a:bodyPr>
          <a:lstStyle/>
          <a:p>
            <a:pPr algn="ctr"/>
            <a:r>
              <a:rPr lang="cy-GB" sz="1100" dirty="0">
                <a:hlinkClick r:id="rId7"/>
              </a:rPr>
              <a:t>https://www.nurtureuk.org/sites/default/files/ngn_-_nurture_groups-2017-05web.pdf</a:t>
            </a:r>
            <a:endParaRPr lang="en-GB" sz="1100" dirty="0"/>
          </a:p>
        </p:txBody>
      </p:sp>
    </p:spTree>
    <p:extLst>
      <p:ext uri="{BB962C8B-B14F-4D97-AF65-F5344CB8AC3E}">
        <p14:creationId xmlns:p14="http://schemas.microsoft.com/office/powerpoint/2010/main" val="29040633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B255A81D-479E-466A-9232-48D97172D952}"/>
              </a:ext>
            </a:extLst>
          </p:cNvPr>
          <p:cNvSpPr>
            <a:spLocks noGrp="1"/>
          </p:cNvSpPr>
          <p:nvPr>
            <p:ph type="title"/>
          </p:nvPr>
        </p:nvSpPr>
        <p:spPr>
          <a:xfrm>
            <a:off x="838200" y="207818"/>
            <a:ext cx="10515600" cy="935318"/>
          </a:xfrm>
        </p:spPr>
        <p:txBody>
          <a:bodyPr>
            <a:normAutofit/>
          </a:bodyPr>
          <a:lstStyle/>
          <a:p>
            <a:pPr algn="ctr"/>
            <a:r>
              <a:rPr lang="en-GB" sz="4000" dirty="0">
                <a:latin typeface="Agent Orange" panose="00000400000000000000" pitchFamily="2" charset="0"/>
                <a:cs typeface="Agent Orange" panose="00000400000000000000" pitchFamily="2" charset="0"/>
              </a:rPr>
              <a:t>Useful resources</a:t>
            </a:r>
            <a:endParaRPr lang="en-GB" dirty="0">
              <a:latin typeface="Agent Orange" panose="00000400000000000000" pitchFamily="2" charset="0"/>
              <a:cs typeface="Agent Orange" panose="00000400000000000000" pitchFamily="2" charset="0"/>
            </a:endParaRPr>
          </a:p>
        </p:txBody>
      </p:sp>
      <p:pic>
        <p:nvPicPr>
          <p:cNvPr id="2050" name="Picture 2" descr="Image result for youre a star book">
            <a:extLst>
              <a:ext uri="{FF2B5EF4-FFF2-40B4-BE49-F238E27FC236}">
                <a16:creationId xmlns:a16="http://schemas.microsoft.com/office/drawing/2014/main" id="{8E8E861D-0963-472E-9059-D14A209324FC}"/>
              </a:ext>
            </a:extLst>
          </p:cNvPr>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252268" y="1143136"/>
            <a:ext cx="2431715" cy="3179482"/>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2052" name="Picture 4" descr="Image result for youre a star book">
            <a:extLst>
              <a:ext uri="{FF2B5EF4-FFF2-40B4-BE49-F238E27FC236}">
                <a16:creationId xmlns:a16="http://schemas.microsoft.com/office/drawing/2014/main" id="{FDEB6047-E959-4352-A7D7-392EF97CE21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52842" y="1143135"/>
            <a:ext cx="2444226" cy="3179481"/>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2054" name="Picture 6" descr="Image result for me and my feelings">
            <a:extLst>
              <a:ext uri="{FF2B5EF4-FFF2-40B4-BE49-F238E27FC236}">
                <a16:creationId xmlns:a16="http://schemas.microsoft.com/office/drawing/2014/main" id="{AF5E56AA-8649-49A5-9DAA-2B00B906B5C3}"/>
              </a:ext>
            </a:extLst>
          </p:cNvPr>
          <p:cNvPicPr>
            <a:picLocks noChangeAspect="1" noChangeArrowheads="1"/>
          </p:cNvPicPr>
          <p:nvPr/>
        </p:nvPicPr>
        <p:blipFill>
          <a:blip r:embed="rId5" cstate="hqprint">
            <a:extLst>
              <a:ext uri="{28A0092B-C50C-407E-A947-70E740481C1C}">
                <a14:useLocalDpi xmlns:a14="http://schemas.microsoft.com/office/drawing/2010/main" val="0"/>
              </a:ext>
            </a:extLst>
          </a:blip>
          <a:srcRect/>
          <a:stretch>
            <a:fillRect/>
          </a:stretch>
        </p:blipFill>
        <p:spPr bwMode="auto">
          <a:xfrm>
            <a:off x="6394933" y="1143135"/>
            <a:ext cx="2120390" cy="3179481"/>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2056" name="Picture 8" descr="Image result for 101 games for social skills">
            <a:extLst>
              <a:ext uri="{FF2B5EF4-FFF2-40B4-BE49-F238E27FC236}">
                <a16:creationId xmlns:a16="http://schemas.microsoft.com/office/drawing/2014/main" id="{814DB5A0-1E86-4328-9518-55523924728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846346" y="1143135"/>
            <a:ext cx="3179481" cy="31794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72602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47BB3BC7CD6142BD04558DE981B893" ma:contentTypeVersion="12" ma:contentTypeDescription="Create a new document." ma:contentTypeScope="" ma:versionID="f39d9a45d361547f40d26bfae680c2a2">
  <xsd:schema xmlns:xsd="http://www.w3.org/2001/XMLSchema" xmlns:xs="http://www.w3.org/2001/XMLSchema" xmlns:p="http://schemas.microsoft.com/office/2006/metadata/properties" xmlns:ns3="085339e8-869b-4c3a-a446-745e05ea898f" xmlns:ns4="5cce672a-2249-4bca-ab09-8f7b37c30eb2" targetNamespace="http://schemas.microsoft.com/office/2006/metadata/properties" ma:root="true" ma:fieldsID="9f4a779174850caed457e3f411a45139" ns3:_="" ns4:_="">
    <xsd:import namespace="085339e8-869b-4c3a-a446-745e05ea898f"/>
    <xsd:import namespace="5cce672a-2249-4bca-ab09-8f7b37c30eb2"/>
    <xsd:element name="properties">
      <xsd:complexType>
        <xsd:sequence>
          <xsd:element name="documentManagement">
            <xsd:complexType>
              <xsd:all>
                <xsd:element ref="ns3:SharedWithUsers" minOccurs="0"/>
                <xsd:element ref="ns4:MediaServiceMetadata" minOccurs="0"/>
                <xsd:element ref="ns4:MediaServiceFastMetadata" minOccurs="0"/>
                <xsd:element ref="ns3:SharedWithDetails" minOccurs="0"/>
                <xsd:element ref="ns3:SharingHintHash" minOccurs="0"/>
                <xsd:element ref="ns4:MediaServiceDateTaken" minOccurs="0"/>
                <xsd:element ref="ns4:MediaServiceAutoTags" minOccurs="0"/>
                <xsd:element ref="ns4:MediaServiceOCR"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85339e8-869b-4c3a-a446-745e05ea898f"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description="" ma:internalName="SharedWithDetails" ma:readOnly="true">
      <xsd:simpleType>
        <xsd:restriction base="dms:Note">
          <xsd:maxLength value="255"/>
        </xsd:restriction>
      </xsd:simpleType>
    </xsd:element>
    <xsd:element name="SharingHintHash" ma:index="12"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cce672a-2249-4bca-ab09-8f7b37c30eb2" elementFormDefault="qualified">
    <xsd:import namespace="http://schemas.microsoft.com/office/2006/documentManagement/types"/>
    <xsd:import namespace="http://schemas.microsoft.com/office/infopath/2007/PartnerControls"/>
    <xsd:element name="MediaServiceMetadata" ma:index="9" nillable="true" ma:displayName="MediaServiceMetadata" ma:description="" ma:hidden="true" ma:internalName="MediaServiceMetadata" ma:readOnly="true">
      <xsd:simpleType>
        <xsd:restriction base="dms:Note"/>
      </xsd:simpleType>
    </xsd:element>
    <xsd:element name="MediaServiceFastMetadata" ma:index="10"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B11B6AF-CDAD-4019-A038-F89E9CE58DC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85339e8-869b-4c3a-a446-745e05ea898f"/>
    <ds:schemaRef ds:uri="5cce672a-2249-4bca-ab09-8f7b37c30eb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6A16EA9-659C-4C60-A5B3-5111B8BDD27F}">
  <ds:schemaRefs>
    <ds:schemaRef ds:uri="http://schemas.microsoft.com/sharepoint/v3/contenttype/forms"/>
  </ds:schemaRefs>
</ds:datastoreItem>
</file>

<file path=customXml/itemProps3.xml><?xml version="1.0" encoding="utf-8"?>
<ds:datastoreItem xmlns:ds="http://schemas.openxmlformats.org/officeDocument/2006/customXml" ds:itemID="{250FC573-CE49-4CA8-B1FB-74833BC60242}">
  <ds:schemaRefs>
    <ds:schemaRef ds:uri="http://purl.org/dc/terms/"/>
    <ds:schemaRef ds:uri="085339e8-869b-4c3a-a446-745e05ea898f"/>
    <ds:schemaRef ds:uri="http://purl.org/dc/dcmitype/"/>
    <ds:schemaRef ds:uri="http://schemas.microsoft.com/office/infopath/2007/PartnerControls"/>
    <ds:schemaRef ds:uri="5cce672a-2249-4bca-ab09-8f7b37c30eb2"/>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792</TotalTime>
  <Words>2435</Words>
  <Application>Microsoft Office PowerPoint</Application>
  <PresentationFormat>Widescreen</PresentationFormat>
  <Paragraphs>216</Paragraphs>
  <Slides>25</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Agent Orange</vt:lpstr>
      <vt:lpstr>AlphabetSoup Tilt BT</vt:lpstr>
      <vt:lpstr>Arial</vt:lpstr>
      <vt:lpstr>Calibri</vt:lpstr>
      <vt:lpstr>Calibri Light</vt:lpstr>
      <vt:lpstr>Office Theme</vt:lpstr>
      <vt:lpstr>Nurture Groups  What are they? Who are they for? Why are they needed? How do they work? What are the outcomes?</vt:lpstr>
      <vt:lpstr>What is a Nurture Group?</vt:lpstr>
      <vt:lpstr>Six principles of nurture</vt:lpstr>
      <vt:lpstr>Who are they for?</vt:lpstr>
      <vt:lpstr>Attachment Styles</vt:lpstr>
      <vt:lpstr>Recommended Reading</vt:lpstr>
      <vt:lpstr>Assessment tool</vt:lpstr>
      <vt:lpstr>PowerPoint Presentation</vt:lpstr>
      <vt:lpstr>PowerPoint Presentation</vt:lpstr>
      <vt:lpstr>PowerPoint Presentation</vt:lpstr>
      <vt:lpstr>PowerPoint Presentation</vt:lpstr>
      <vt:lpstr>Why are they needed?</vt:lpstr>
      <vt:lpstr>How do they work?</vt:lpstr>
      <vt:lpstr>How do they work?</vt:lpstr>
      <vt:lpstr>Circle Time</vt:lpstr>
      <vt:lpstr>Feelings</vt:lpstr>
      <vt:lpstr>Snack Time</vt:lpstr>
      <vt:lpstr> What do they look like?</vt:lpstr>
      <vt:lpstr> Displays</vt:lpstr>
      <vt:lpstr>What are the outcomes?</vt:lpstr>
      <vt:lpstr>What are the outcomes?</vt:lpstr>
      <vt:lpstr>Thankyou!  Any questions?</vt:lpstr>
      <vt:lpstr>Recommended Reading</vt:lpstr>
      <vt:lpstr>PowerPoint Presentation</vt:lpstr>
      <vt:lpstr>Useful 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Carys Davies</dc:creator>
  <cp:lastModifiedBy>Nanna Ryder</cp:lastModifiedBy>
  <cp:revision>69</cp:revision>
  <dcterms:created xsi:type="dcterms:W3CDTF">2020-03-11T09:49:11Z</dcterms:created>
  <dcterms:modified xsi:type="dcterms:W3CDTF">2020-03-19T16:06:11Z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0x0101003847BB3BC7CD6142BD04558DE981B893</vt:lpwstr>
  </property>
</Properties>
</file>