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28"/>
  </p:notesMasterIdLst>
  <p:sldIdLst>
    <p:sldId id="256" r:id="rId5"/>
    <p:sldId id="257" r:id="rId6"/>
    <p:sldId id="311" r:id="rId7"/>
    <p:sldId id="308" r:id="rId8"/>
    <p:sldId id="309" r:id="rId9"/>
    <p:sldId id="324" r:id="rId10"/>
    <p:sldId id="314" r:id="rId11"/>
    <p:sldId id="318" r:id="rId12"/>
    <p:sldId id="307" r:id="rId13"/>
    <p:sldId id="319" r:id="rId14"/>
    <p:sldId id="321" r:id="rId15"/>
    <p:sldId id="320" r:id="rId16"/>
    <p:sldId id="322" r:id="rId17"/>
    <p:sldId id="323" r:id="rId18"/>
    <p:sldId id="326" r:id="rId19"/>
    <p:sldId id="325" r:id="rId20"/>
    <p:sldId id="258" r:id="rId21"/>
    <p:sldId id="315" r:id="rId22"/>
    <p:sldId id="316" r:id="rId23"/>
    <p:sldId id="327" r:id="rId24"/>
    <p:sldId id="328" r:id="rId25"/>
    <p:sldId id="317" r:id="rId26"/>
    <p:sldId id="31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9" autoAdjust="0"/>
    <p:restoredTop sz="78876" autoAdjust="0"/>
  </p:normalViewPr>
  <p:slideViewPr>
    <p:cSldViewPr snapToGrid="0">
      <p:cViewPr varScale="1">
        <p:scale>
          <a:sx n="73" d="100"/>
          <a:sy n="73" d="100"/>
        </p:scale>
        <p:origin x="42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EC95CD-61C0-469B-8008-26F50E028CE0}" type="datetimeFigureOut">
              <a:rPr lang="en-GB" smtClean="0"/>
              <a:t>14/11/2022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3AC4A2-242E-4A69-AFEC-8B233AC406BA}" type="slidenum">
              <a:rPr lang="en-GB" smtClean="0"/>
              <a:t>‹#›</a:t>
            </a:fld>
            <a:endParaRPr lang="en-GB"/>
          </a:p>
        </p:txBody>
      </p:sp>
    </p:spTree>
    <p:extLst>
      <p:ext uri="{BB962C8B-B14F-4D97-AF65-F5344CB8AC3E}">
        <p14:creationId xmlns:p14="http://schemas.microsoft.com/office/powerpoint/2010/main" val="2009721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3AC4A2-242E-4A69-AFEC-8B233AC406BA}" type="slidenum">
              <a:rPr lang="en-GB" smtClean="0"/>
              <a:t>10</a:t>
            </a:fld>
            <a:endParaRPr lang="en-GB"/>
          </a:p>
        </p:txBody>
      </p:sp>
    </p:spTree>
    <p:extLst>
      <p:ext uri="{BB962C8B-B14F-4D97-AF65-F5344CB8AC3E}">
        <p14:creationId xmlns:p14="http://schemas.microsoft.com/office/powerpoint/2010/main" val="2922770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err="1">
                <a:effectLst/>
                <a:latin typeface="Roboto"/>
              </a:rPr>
              <a:t>Dr.</a:t>
            </a:r>
            <a:r>
              <a:rPr lang="en-GB" b="0" i="0" dirty="0">
                <a:effectLst/>
                <a:latin typeface="Roboto"/>
              </a:rPr>
              <a:t> Keith Still Manchester university examines the DNA of crowds and carrying capacity -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we look historical events Here we have events in Red – issues that could have been identified by setting a limit on the crowd. </a:t>
            </a:r>
            <a:r>
              <a:rPr lang="en-GB" dirty="0" err="1"/>
              <a:t>Ie</a:t>
            </a:r>
            <a:r>
              <a:rPr lang="en-GB" dirty="0"/>
              <a:t>. Crowd capacity OVERCROWDING…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Design based failure capacity lets crowd down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Information change has changed the behaviour of the crowd  ( tickets number, weather) </a:t>
            </a:r>
          </a:p>
          <a:p>
            <a:r>
              <a:rPr lang="en-GB" dirty="0"/>
              <a:t>Proactive analysis rather than reactive analysis </a:t>
            </a:r>
          </a:p>
        </p:txBody>
      </p:sp>
      <p:sp>
        <p:nvSpPr>
          <p:cNvPr id="4" name="Slide Number Placeholder 3"/>
          <p:cNvSpPr>
            <a:spLocks noGrp="1"/>
          </p:cNvSpPr>
          <p:nvPr>
            <p:ph type="sldNum" sz="quarter" idx="5"/>
          </p:nvPr>
        </p:nvSpPr>
        <p:spPr/>
        <p:txBody>
          <a:bodyPr/>
          <a:lstStyle/>
          <a:p>
            <a:fld id="{923AC4A2-242E-4A69-AFEC-8B233AC406BA}" type="slidenum">
              <a:rPr lang="en-GB" smtClean="0"/>
              <a:t>11</a:t>
            </a:fld>
            <a:endParaRPr lang="en-GB"/>
          </a:p>
        </p:txBody>
      </p:sp>
    </p:spTree>
    <p:extLst>
      <p:ext uri="{BB962C8B-B14F-4D97-AF65-F5344CB8AC3E}">
        <p14:creationId xmlns:p14="http://schemas.microsoft.com/office/powerpoint/2010/main" val="2258053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3AC4A2-242E-4A69-AFEC-8B233AC406BA}" type="slidenum">
              <a:rPr lang="en-GB" smtClean="0"/>
              <a:t>13</a:t>
            </a:fld>
            <a:endParaRPr lang="en-GB"/>
          </a:p>
        </p:txBody>
      </p:sp>
    </p:spTree>
    <p:extLst>
      <p:ext uri="{BB962C8B-B14F-4D97-AF65-F5344CB8AC3E}">
        <p14:creationId xmlns:p14="http://schemas.microsoft.com/office/powerpoint/2010/main" val="2144965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3AC4A2-242E-4A69-AFEC-8B233AC406BA}" type="slidenum">
              <a:rPr lang="en-GB" smtClean="0"/>
              <a:t>14</a:t>
            </a:fld>
            <a:endParaRPr lang="en-GB"/>
          </a:p>
        </p:txBody>
      </p:sp>
    </p:spTree>
    <p:extLst>
      <p:ext uri="{BB962C8B-B14F-4D97-AF65-F5344CB8AC3E}">
        <p14:creationId xmlns:p14="http://schemas.microsoft.com/office/powerpoint/2010/main" val="1252011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11/14/2022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21242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11/14/2022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7850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11/14/2022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35795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11/14/2022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65692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11/14/2022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7215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11/14/2022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417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11/14/2022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448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11/14/2022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8811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11/14/2022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0922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11/14/2022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93611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11/14/2022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2564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11/14/2022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7888174"/>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7" r:id="rId5"/>
    <p:sldLayoutId id="2147483731" r:id="rId6"/>
    <p:sldLayoutId id="2147483732" r:id="rId7"/>
    <p:sldLayoutId id="2147483733" r:id="rId8"/>
    <p:sldLayoutId id="2147483736" r:id="rId9"/>
    <p:sldLayoutId id="2147483734" r:id="rId10"/>
    <p:sldLayoutId id="2147483735" r:id="rId11"/>
  </p:sldLayoutIdLst>
  <p:hf sldNum="0" hdr="0" ftr="0" dt="0"/>
  <p:txStyles>
    <p:titleStyle>
      <a:lvl1pPr algn="l" defTabSz="914400" rtl="0" eaLnBrk="1" latinLnBrk="0" hangingPunct="1">
        <a:lnSpc>
          <a:spcPct val="90000"/>
        </a:lnSpc>
        <a:spcBef>
          <a:spcPct val="0"/>
        </a:spcBef>
        <a:buNone/>
        <a:defRPr sz="55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s://www.theguardian.com/society/2018/dec/08/testing-drugs-festivals-lifesaver-study" TargetMode="External"/><Relationship Id="rId2" Type="http://schemas.openxmlformats.org/officeDocument/2006/relationships/hyperlink" Target="https://www.sciencedirect.com/science/article/abs/pii/S0955395918302755?via%3Dihub"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U3rGWsopBtc?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kstill.com/Support/WhyModel/dimice.html#:~:text=DIM-ICE%20risk%20model%20The%20DIM-ICE%20risk%20model%20was,of%20accidents%20and%20incidents%20from%20around%20the%20world."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hyperlink" Target="https://www.gkstill.com/ExpertWitness/CrowdDisasters.ht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MNS26Oj9B4o?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bbc.co.uk/news/uk-england-merseyside-35462767"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cpni.gov.uk/system/files/documents/de/eb/Crisis_Management_for_Terrorist_Related_Events.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6.xml"/><Relationship Id="rId1" Type="http://schemas.openxmlformats.org/officeDocument/2006/relationships/video" Target="https://www.youtube.com/embed/zK-kcuELKfM?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blur&#10;&#10;Description automatically generated">
            <a:extLst>
              <a:ext uri="{FF2B5EF4-FFF2-40B4-BE49-F238E27FC236}">
                <a16:creationId xmlns:a16="http://schemas.microsoft.com/office/drawing/2014/main" id="{C4020555-AF43-4D1E-B3EF-C386C1C474B0}"/>
              </a:ext>
            </a:extLst>
          </p:cNvPr>
          <p:cNvPicPr>
            <a:picLocks noChangeAspect="1"/>
          </p:cNvPicPr>
          <p:nvPr/>
        </p:nvPicPr>
        <p:blipFill rotWithShape="1">
          <a:blip r:embed="rId2"/>
          <a:srcRect t="12862" b="266"/>
          <a:stretch/>
        </p:blipFill>
        <p:spPr>
          <a:xfrm>
            <a:off x="1" y="10"/>
            <a:ext cx="12191999" cy="6857990"/>
          </a:xfrm>
          <a:prstGeom prst="rect">
            <a:avLst/>
          </a:prstGeom>
        </p:spPr>
      </p:pic>
      <p:sp>
        <p:nvSpPr>
          <p:cNvPr id="9" name="Rectangle 8">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13851-173C-42C8-AAB8-5CC3739D9218}"/>
              </a:ext>
            </a:extLst>
          </p:cNvPr>
          <p:cNvSpPr>
            <a:spLocks noGrp="1"/>
          </p:cNvSpPr>
          <p:nvPr>
            <p:ph type="ctrTitle"/>
          </p:nvPr>
        </p:nvSpPr>
        <p:spPr>
          <a:xfrm>
            <a:off x="4913829" y="3857989"/>
            <a:ext cx="7018637" cy="1229306"/>
          </a:xfrm>
        </p:spPr>
        <p:txBody>
          <a:bodyPr>
            <a:normAutofit fontScale="90000"/>
          </a:bodyPr>
          <a:lstStyle/>
          <a:p>
            <a:pPr algn="ctr"/>
            <a:r>
              <a:rPr lang="en-GB" sz="4400" dirty="0"/>
              <a:t>Issues relating to the management of venues and facilities</a:t>
            </a:r>
            <a:br>
              <a:rPr lang="en-GB" sz="4400" dirty="0"/>
            </a:br>
            <a:endParaRPr lang="en-GB" sz="5400" dirty="0">
              <a:solidFill>
                <a:schemeClr val="tx1"/>
              </a:solidFill>
            </a:endParaRPr>
          </a:p>
        </p:txBody>
      </p:sp>
      <p:sp>
        <p:nvSpPr>
          <p:cNvPr id="3" name="Subtitle 2">
            <a:extLst>
              <a:ext uri="{FF2B5EF4-FFF2-40B4-BE49-F238E27FC236}">
                <a16:creationId xmlns:a16="http://schemas.microsoft.com/office/drawing/2014/main" id="{B885F88A-33F4-42B2-8110-10201B59EDD9}"/>
              </a:ext>
            </a:extLst>
          </p:cNvPr>
          <p:cNvSpPr>
            <a:spLocks noGrp="1"/>
          </p:cNvSpPr>
          <p:nvPr>
            <p:ph type="subTitle" idx="1"/>
          </p:nvPr>
        </p:nvSpPr>
        <p:spPr>
          <a:xfrm>
            <a:off x="4985516" y="4735799"/>
            <a:ext cx="6470693" cy="605256"/>
          </a:xfrm>
        </p:spPr>
        <p:txBody>
          <a:bodyPr>
            <a:normAutofit fontScale="62500" lnSpcReduction="20000"/>
          </a:bodyPr>
          <a:lstStyle/>
          <a:p>
            <a:r>
              <a:rPr lang="en-GB" dirty="0"/>
              <a:t>BMTP6017</a:t>
            </a:r>
            <a:br>
              <a:rPr lang="en-GB" dirty="0"/>
            </a:br>
            <a:r>
              <a:rPr lang="en-GB" dirty="0"/>
              <a:t>Festivals and Events Management</a:t>
            </a:r>
          </a:p>
        </p:txBody>
      </p:sp>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36" name="Rectangle 12">
            <a:extLst>
              <a:ext uri="{FF2B5EF4-FFF2-40B4-BE49-F238E27FC236}">
                <a16:creationId xmlns:a16="http://schemas.microsoft.com/office/drawing/2014/main" id="{D50218C5-E017-43D2-8345-FD9FBF0C9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1817735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8B7F1-A9E7-459F-8D53-ABA76AD020BC}"/>
              </a:ext>
            </a:extLst>
          </p:cNvPr>
          <p:cNvSpPr>
            <a:spLocks noGrp="1"/>
          </p:cNvSpPr>
          <p:nvPr>
            <p:ph type="title"/>
          </p:nvPr>
        </p:nvSpPr>
        <p:spPr/>
        <p:txBody>
          <a:bodyPr/>
          <a:lstStyle/>
          <a:p>
            <a:r>
              <a:rPr lang="en-GB" dirty="0"/>
              <a:t>Session overview</a:t>
            </a:r>
          </a:p>
        </p:txBody>
      </p:sp>
      <p:sp>
        <p:nvSpPr>
          <p:cNvPr id="3" name="Content Placeholder 2">
            <a:extLst>
              <a:ext uri="{FF2B5EF4-FFF2-40B4-BE49-F238E27FC236}">
                <a16:creationId xmlns:a16="http://schemas.microsoft.com/office/drawing/2014/main" id="{47C3EDEF-AFAD-427B-A18D-B45233E8A920}"/>
              </a:ext>
            </a:extLst>
          </p:cNvPr>
          <p:cNvSpPr>
            <a:spLocks noGrp="1"/>
          </p:cNvSpPr>
          <p:nvPr>
            <p:ph idx="1"/>
          </p:nvPr>
        </p:nvSpPr>
        <p:spPr/>
        <p:txBody>
          <a:bodyPr>
            <a:normAutofit/>
          </a:bodyPr>
          <a:lstStyle/>
          <a:p>
            <a:r>
              <a:rPr lang="en-GB" dirty="0"/>
              <a:t>Issues relating to the management of venues and facilities, including, </a:t>
            </a:r>
          </a:p>
          <a:p>
            <a:pPr lvl="2"/>
            <a:r>
              <a:rPr lang="en-GB" dirty="0"/>
              <a:t>logistics, </a:t>
            </a:r>
          </a:p>
          <a:p>
            <a:pPr lvl="2"/>
            <a:r>
              <a:rPr lang="en-GB" dirty="0"/>
              <a:t>local community impacts, </a:t>
            </a:r>
          </a:p>
          <a:p>
            <a:pPr lvl="2"/>
            <a:r>
              <a:rPr lang="en-GB" dirty="0"/>
              <a:t>logistics, </a:t>
            </a:r>
          </a:p>
          <a:p>
            <a:pPr lvl="2"/>
            <a:r>
              <a:rPr lang="en-GB" b="1" dirty="0"/>
              <a:t>managing risks, </a:t>
            </a:r>
          </a:p>
          <a:p>
            <a:pPr lvl="2"/>
            <a:r>
              <a:rPr lang="en-GB" b="1" dirty="0"/>
              <a:t>health and safety, </a:t>
            </a:r>
          </a:p>
          <a:p>
            <a:pPr lvl="2"/>
            <a:r>
              <a:rPr lang="en-GB" b="1" dirty="0"/>
              <a:t>emergency planning, </a:t>
            </a:r>
          </a:p>
          <a:p>
            <a:pPr lvl="2"/>
            <a:r>
              <a:rPr lang="en-GB" b="1" dirty="0"/>
              <a:t>terrorism threat</a:t>
            </a:r>
          </a:p>
        </p:txBody>
      </p:sp>
    </p:spTree>
    <p:extLst>
      <p:ext uri="{BB962C8B-B14F-4D97-AF65-F5344CB8AC3E}">
        <p14:creationId xmlns:p14="http://schemas.microsoft.com/office/powerpoint/2010/main" val="205612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3"/>
          <p:cNvSpPr>
            <a:spLocks/>
          </p:cNvSpPr>
          <p:nvPr/>
        </p:nvSpPr>
        <p:spPr bwMode="auto">
          <a:xfrm>
            <a:off x="2409826" y="5243513"/>
            <a:ext cx="7573963" cy="461962"/>
          </a:xfrm>
          <a:prstGeom prst="rect">
            <a:avLst/>
          </a:prstGeom>
          <a:noFill/>
          <a:ln w="9525">
            <a:noFill/>
            <a:miter lim="800000"/>
            <a:headEnd/>
            <a:tailEnd/>
          </a:ln>
        </p:spPr>
        <p:txBody>
          <a:bodyPr anchor="ctr">
            <a:spAutoFit/>
          </a:bodyPr>
          <a:lstStyle/>
          <a:p>
            <a:pPr marL="1430338" indent="-1430338">
              <a:tabLst>
                <a:tab pos="1430338" algn="l"/>
              </a:tabLst>
            </a:pPr>
            <a:r>
              <a:rPr lang="en-GB" sz="2400" b="1">
                <a:latin typeface="Calibri" pitchFamily="34" charset="0"/>
              </a:rPr>
              <a:t>Figure 8.1	</a:t>
            </a:r>
            <a:r>
              <a:rPr lang="en-US" sz="2400">
                <a:latin typeface="Calibri" pitchFamily="34" charset="0"/>
              </a:rPr>
              <a:t>The importance of health and safety at events</a:t>
            </a:r>
            <a:endParaRPr lang="en-GB" sz="2400">
              <a:latin typeface="Calibri" pitchFamily="34" charset="0"/>
            </a:endParaRPr>
          </a:p>
        </p:txBody>
      </p:sp>
      <p:pic>
        <p:nvPicPr>
          <p:cNvPr id="15362" name="Picture 5" descr="Events fig 08"/>
          <p:cNvPicPr>
            <a:picLocks noChangeAspect="1" noChangeArrowheads="1"/>
          </p:cNvPicPr>
          <p:nvPr/>
        </p:nvPicPr>
        <p:blipFill>
          <a:blip r:embed="rId2"/>
          <a:srcRect/>
          <a:stretch>
            <a:fillRect/>
          </a:stretch>
        </p:blipFill>
        <p:spPr bwMode="auto">
          <a:xfrm>
            <a:off x="2409825" y="749301"/>
            <a:ext cx="7372350" cy="4240213"/>
          </a:xfrm>
          <a:prstGeom prst="rect">
            <a:avLst/>
          </a:prstGeom>
          <a:noFill/>
          <a:ln w="9525">
            <a:noFill/>
            <a:miter lim="800000"/>
            <a:headEnd/>
            <a:tailEnd/>
          </a:ln>
        </p:spPr>
      </p:pic>
      <p:sp>
        <p:nvSpPr>
          <p:cNvPr id="2" name="TextBox 1">
            <a:extLst>
              <a:ext uri="{FF2B5EF4-FFF2-40B4-BE49-F238E27FC236}">
                <a16:creationId xmlns:a16="http://schemas.microsoft.com/office/drawing/2014/main" id="{76DF58A9-4511-4833-B683-E4BE068BEFB2}"/>
              </a:ext>
            </a:extLst>
          </p:cNvPr>
          <p:cNvSpPr txBox="1"/>
          <p:nvPr/>
        </p:nvSpPr>
        <p:spPr>
          <a:xfrm>
            <a:off x="9235440" y="5959474"/>
            <a:ext cx="2824480" cy="369332"/>
          </a:xfrm>
          <a:prstGeom prst="rect">
            <a:avLst/>
          </a:prstGeom>
          <a:noFill/>
        </p:spPr>
        <p:txBody>
          <a:bodyPr wrap="square" rtlCol="0">
            <a:spAutoFit/>
          </a:bodyPr>
          <a:lstStyle/>
          <a:p>
            <a:r>
              <a:rPr lang="en-GB" dirty="0" err="1"/>
              <a:t>Bladen</a:t>
            </a:r>
            <a:r>
              <a:rPr lang="en-GB" dirty="0"/>
              <a:t> et al 2018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3"/>
          <p:cNvSpPr>
            <a:spLocks/>
          </p:cNvSpPr>
          <p:nvPr/>
        </p:nvSpPr>
        <p:spPr bwMode="auto">
          <a:xfrm>
            <a:off x="2054225" y="4321176"/>
            <a:ext cx="4679950" cy="461963"/>
          </a:xfrm>
          <a:prstGeom prst="rect">
            <a:avLst/>
          </a:prstGeom>
          <a:noFill/>
          <a:ln w="9525">
            <a:noFill/>
            <a:miter lim="800000"/>
            <a:headEnd/>
            <a:tailEnd/>
          </a:ln>
        </p:spPr>
        <p:txBody>
          <a:bodyPr anchor="ctr">
            <a:spAutoFit/>
          </a:bodyPr>
          <a:lstStyle/>
          <a:p>
            <a:pPr marL="1430338" indent="-1430338">
              <a:tabLst>
                <a:tab pos="1430338" algn="l"/>
              </a:tabLst>
            </a:pPr>
            <a:r>
              <a:rPr lang="en-GB" sz="2400" b="1">
                <a:latin typeface="Calibri" pitchFamily="34" charset="0"/>
              </a:rPr>
              <a:t>Figure 8.2	</a:t>
            </a:r>
            <a:r>
              <a:rPr lang="en-US" sz="2400">
                <a:latin typeface="Calibri" pitchFamily="34" charset="0"/>
              </a:rPr>
              <a:t>Event safety phases</a:t>
            </a:r>
            <a:endParaRPr lang="en-GB" sz="2400">
              <a:latin typeface="Calibri" pitchFamily="34" charset="0"/>
            </a:endParaRPr>
          </a:p>
        </p:txBody>
      </p:sp>
      <p:pic>
        <p:nvPicPr>
          <p:cNvPr id="16386" name="Picture 5" descr="Events fig 08"/>
          <p:cNvPicPr>
            <a:picLocks noChangeAspect="1" noChangeArrowheads="1"/>
          </p:cNvPicPr>
          <p:nvPr/>
        </p:nvPicPr>
        <p:blipFill>
          <a:blip r:embed="rId2"/>
          <a:srcRect/>
          <a:stretch>
            <a:fillRect/>
          </a:stretch>
        </p:blipFill>
        <p:spPr bwMode="auto">
          <a:xfrm>
            <a:off x="2055814" y="2400301"/>
            <a:ext cx="8080375" cy="1465263"/>
          </a:xfrm>
          <a:prstGeom prst="rect">
            <a:avLst/>
          </a:prstGeom>
          <a:noFill/>
          <a:ln w="9525">
            <a:noFill/>
            <a:miter lim="800000"/>
            <a:headEnd/>
            <a:tailEnd/>
          </a:ln>
        </p:spPr>
      </p:pic>
      <p:sp>
        <p:nvSpPr>
          <p:cNvPr id="2" name="TextBox 1">
            <a:extLst>
              <a:ext uri="{FF2B5EF4-FFF2-40B4-BE49-F238E27FC236}">
                <a16:creationId xmlns:a16="http://schemas.microsoft.com/office/drawing/2014/main" id="{3A2041C5-2E85-4ECF-BF14-C4142A113EDE}"/>
              </a:ext>
            </a:extLst>
          </p:cNvPr>
          <p:cNvSpPr txBox="1"/>
          <p:nvPr/>
        </p:nvSpPr>
        <p:spPr>
          <a:xfrm>
            <a:off x="9367520" y="5877560"/>
            <a:ext cx="2824480" cy="369332"/>
          </a:xfrm>
          <a:prstGeom prst="rect">
            <a:avLst/>
          </a:prstGeom>
          <a:noFill/>
        </p:spPr>
        <p:txBody>
          <a:bodyPr wrap="square" rtlCol="0">
            <a:spAutoFit/>
          </a:bodyPr>
          <a:lstStyle/>
          <a:p>
            <a:r>
              <a:rPr lang="en-GB" dirty="0" err="1"/>
              <a:t>Bladen</a:t>
            </a:r>
            <a:r>
              <a:rPr lang="en-GB" dirty="0"/>
              <a:t> et al 2018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3"/>
          <p:cNvSpPr>
            <a:spLocks/>
          </p:cNvSpPr>
          <p:nvPr/>
        </p:nvSpPr>
        <p:spPr bwMode="auto">
          <a:xfrm>
            <a:off x="3054351" y="5537201"/>
            <a:ext cx="6048375" cy="830263"/>
          </a:xfrm>
          <a:prstGeom prst="rect">
            <a:avLst/>
          </a:prstGeom>
          <a:noFill/>
          <a:ln w="9525">
            <a:noFill/>
            <a:miter lim="800000"/>
            <a:headEnd/>
            <a:tailEnd/>
          </a:ln>
        </p:spPr>
        <p:txBody>
          <a:bodyPr anchor="ctr">
            <a:spAutoFit/>
          </a:bodyPr>
          <a:lstStyle/>
          <a:p>
            <a:pPr marL="1430338" indent="-1430338">
              <a:tabLst>
                <a:tab pos="1430338" algn="l"/>
              </a:tabLst>
            </a:pPr>
            <a:r>
              <a:rPr lang="en-GB" sz="2400" b="1">
                <a:latin typeface="Calibri" pitchFamily="34" charset="0"/>
              </a:rPr>
              <a:t>Figure 8.3	</a:t>
            </a:r>
            <a:r>
              <a:rPr lang="en-US" sz="2400">
                <a:latin typeface="Calibri" pitchFamily="34" charset="0"/>
              </a:rPr>
              <a:t>International resources for </a:t>
            </a:r>
            <a:br>
              <a:rPr lang="en-US" sz="2400">
                <a:latin typeface="Calibri" pitchFamily="34" charset="0"/>
              </a:rPr>
            </a:br>
            <a:r>
              <a:rPr lang="en-US" sz="2400">
                <a:latin typeface="Calibri" pitchFamily="34" charset="0"/>
              </a:rPr>
              <a:t>health and safety legislation</a:t>
            </a:r>
            <a:endParaRPr lang="en-GB" sz="2400">
              <a:latin typeface="Calibri" pitchFamily="34" charset="0"/>
            </a:endParaRPr>
          </a:p>
        </p:txBody>
      </p:sp>
      <p:pic>
        <p:nvPicPr>
          <p:cNvPr id="17410" name="Picture 5" descr="Events fig 08"/>
          <p:cNvPicPr>
            <a:picLocks noChangeAspect="1" noChangeArrowheads="1"/>
          </p:cNvPicPr>
          <p:nvPr/>
        </p:nvPicPr>
        <p:blipFill>
          <a:blip r:embed="rId2"/>
          <a:srcRect/>
          <a:stretch>
            <a:fillRect/>
          </a:stretch>
        </p:blipFill>
        <p:spPr bwMode="auto">
          <a:xfrm>
            <a:off x="979715" y="108740"/>
            <a:ext cx="10300062" cy="5428461"/>
          </a:xfrm>
          <a:prstGeom prst="rect">
            <a:avLst/>
          </a:prstGeom>
          <a:noFill/>
          <a:ln w="9525">
            <a:noFill/>
            <a:miter lim="800000"/>
            <a:headEnd/>
            <a:tailEnd/>
          </a:ln>
        </p:spPr>
      </p:pic>
      <p:sp>
        <p:nvSpPr>
          <p:cNvPr id="2" name="TextBox 1">
            <a:extLst>
              <a:ext uri="{FF2B5EF4-FFF2-40B4-BE49-F238E27FC236}">
                <a16:creationId xmlns:a16="http://schemas.microsoft.com/office/drawing/2014/main" id="{6C13377D-AA97-4975-9DDE-59D3C5B5C541}"/>
              </a:ext>
            </a:extLst>
          </p:cNvPr>
          <p:cNvSpPr txBox="1"/>
          <p:nvPr/>
        </p:nvSpPr>
        <p:spPr>
          <a:xfrm>
            <a:off x="9448800" y="5998132"/>
            <a:ext cx="2824480" cy="369332"/>
          </a:xfrm>
          <a:prstGeom prst="rect">
            <a:avLst/>
          </a:prstGeom>
          <a:noFill/>
        </p:spPr>
        <p:txBody>
          <a:bodyPr wrap="square" rtlCol="0">
            <a:spAutoFit/>
          </a:bodyPr>
          <a:lstStyle/>
          <a:p>
            <a:r>
              <a:rPr lang="en-GB" dirty="0" err="1"/>
              <a:t>Bladen</a:t>
            </a:r>
            <a:r>
              <a:rPr lang="en-GB" dirty="0"/>
              <a:t> et al 2018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011859-22DB-4C4A-88F4-BBDC7577DD0C}"/>
              </a:ext>
            </a:extLst>
          </p:cNvPr>
          <p:cNvSpPr>
            <a:spLocks noGrp="1"/>
          </p:cNvSpPr>
          <p:nvPr>
            <p:ph type="title"/>
          </p:nvPr>
        </p:nvSpPr>
        <p:spPr>
          <a:xfrm>
            <a:off x="853440" y="113030"/>
            <a:ext cx="10058400" cy="1450757"/>
          </a:xfrm>
        </p:spPr>
        <p:txBody>
          <a:bodyPr/>
          <a:lstStyle/>
          <a:p>
            <a:r>
              <a:rPr lang="en-GB" dirty="0"/>
              <a:t>Drugs management at festivals </a:t>
            </a:r>
          </a:p>
        </p:txBody>
      </p:sp>
      <p:sp>
        <p:nvSpPr>
          <p:cNvPr id="4" name="Content Placeholder 3">
            <a:extLst>
              <a:ext uri="{FF2B5EF4-FFF2-40B4-BE49-F238E27FC236}">
                <a16:creationId xmlns:a16="http://schemas.microsoft.com/office/drawing/2014/main" id="{8EAC665F-3BFE-4454-9744-0ED9E5D53DA0}"/>
              </a:ext>
            </a:extLst>
          </p:cNvPr>
          <p:cNvSpPr>
            <a:spLocks noGrp="1"/>
          </p:cNvSpPr>
          <p:nvPr>
            <p:ph idx="1"/>
          </p:nvPr>
        </p:nvSpPr>
        <p:spPr>
          <a:xfrm>
            <a:off x="658906" y="2108201"/>
            <a:ext cx="11107270" cy="4353111"/>
          </a:xfrm>
        </p:spPr>
        <p:txBody>
          <a:bodyPr>
            <a:normAutofit fontScale="92500" lnSpcReduction="10000"/>
          </a:bodyPr>
          <a:lstStyle/>
          <a:p>
            <a:pPr marL="0" indent="0">
              <a:buNone/>
            </a:pPr>
            <a:r>
              <a:rPr lang="en-GB" dirty="0">
                <a:latin typeface="Calibri" panose="020F0502020204030204" pitchFamily="34" charset="0"/>
                <a:cs typeface="Calibri" panose="020F0502020204030204" pitchFamily="34" charset="0"/>
              </a:rPr>
              <a:t>2016 UK drug-related deaths and festival drug-related deaths reached their highest on record, a pilot festival drug safety testing service was introduced with the aim of reducing drug-related harm.</a:t>
            </a:r>
          </a:p>
          <a:p>
            <a:pPr marL="0" indent="0">
              <a:buNone/>
            </a:pPr>
            <a:r>
              <a:rPr lang="en-GB" dirty="0">
                <a:latin typeface="Calibri" panose="020F0502020204030204" pitchFamily="34" charset="0"/>
                <a:cs typeface="Calibri" panose="020F0502020204030204" pitchFamily="34" charset="0"/>
              </a:rPr>
              <a:t>An alarming rise in drug-related deaths at music festivals can be countered by testing illicit substances onsite, according to the first academic study of its kind, which has triggered calls for similar services to be rolled out at all major events.</a:t>
            </a:r>
          </a:p>
          <a:p>
            <a:pPr marL="0" indent="0">
              <a:buNone/>
            </a:pPr>
            <a:r>
              <a:rPr lang="en-GB" dirty="0">
                <a:latin typeface="Calibri" panose="020F0502020204030204" pitchFamily="34" charset="0"/>
                <a:cs typeface="Calibri" panose="020F0502020204030204" pitchFamily="34" charset="0"/>
              </a:rPr>
              <a:t>The Durham University findings, published in the International Journal of Drug Policy, show dealers selling drugs at the festival were twice as likely to deceive customers as those selling offsite, which is something that experts said highlighted the added risks for festivalgoers.</a:t>
            </a:r>
          </a:p>
          <a:p>
            <a:pPr marL="0" indent="0">
              <a:buNone/>
            </a:pPr>
            <a:r>
              <a:rPr lang="en-GB" dirty="0">
                <a:latin typeface="Calibri" panose="020F0502020204030204" pitchFamily="34" charset="0"/>
                <a:cs typeface="Calibri" panose="020F0502020204030204" pitchFamily="34" charset="0"/>
                <a:hlinkClick r:id="rId2"/>
              </a:rPr>
              <a:t>https://www.sciencedirect.com/science/article/abs/pii/S0955395918302755?via%3Dihub</a:t>
            </a:r>
            <a:r>
              <a:rPr lang="en-GB" dirty="0">
                <a:latin typeface="Calibri" panose="020F0502020204030204" pitchFamily="34" charset="0"/>
                <a:cs typeface="Calibri" panose="020F0502020204030204" pitchFamily="34" charset="0"/>
              </a:rPr>
              <a:t> </a:t>
            </a:r>
          </a:p>
          <a:p>
            <a:pPr marL="0" indent="0">
              <a:buNone/>
            </a:pPr>
            <a:r>
              <a:rPr lang="en-GB" dirty="0">
                <a:latin typeface="Calibri" panose="020F0502020204030204" pitchFamily="34" charset="0"/>
                <a:cs typeface="Calibri" panose="020F0502020204030204" pitchFamily="34" charset="0"/>
              </a:rPr>
              <a:t>Drug-related hospital admissions down 95% after onsite testing at festival in Cambridgeshire </a:t>
            </a:r>
            <a:r>
              <a:rPr lang="en-GB" dirty="0">
                <a:latin typeface="Calibri" panose="020F0502020204030204" pitchFamily="34" charset="0"/>
                <a:cs typeface="Calibri" panose="020F0502020204030204" pitchFamily="34" charset="0"/>
                <a:hlinkClick r:id="rId3"/>
              </a:rPr>
              <a:t>https://www.theguardian.com/society/2018/dec/08/testing-drugs-festivals-lifesaver-study</a:t>
            </a:r>
            <a:r>
              <a:rPr lang="en-GB" dirty="0">
                <a:latin typeface="Calibri" panose="020F0502020204030204" pitchFamily="34" charset="0"/>
                <a:cs typeface="Calibri" panose="020F0502020204030204" pitchFamily="34" charset="0"/>
              </a:rPr>
              <a:t> </a:t>
            </a:r>
          </a:p>
          <a:p>
            <a:pPr marL="0" indent="0">
              <a:buNone/>
            </a:pPr>
            <a:r>
              <a:rPr lang="en-GB" dirty="0">
                <a:latin typeface="Calibri" panose="020F0502020204030204" pitchFamily="34" charset="0"/>
                <a:cs typeface="Calibri" panose="020F0502020204030204" pitchFamily="34" charset="0"/>
              </a:rPr>
              <a:t>What are the implications for the event here …. ?</a:t>
            </a:r>
          </a:p>
          <a:p>
            <a:pPr marL="0" indent="0">
              <a:buNone/>
            </a:pPr>
            <a:endParaRPr lang="en-GB" dirty="0"/>
          </a:p>
        </p:txBody>
      </p:sp>
      <p:pic>
        <p:nvPicPr>
          <p:cNvPr id="6" name="Picture 5">
            <a:extLst>
              <a:ext uri="{FF2B5EF4-FFF2-40B4-BE49-F238E27FC236}">
                <a16:creationId xmlns:a16="http://schemas.microsoft.com/office/drawing/2014/main" id="{4ACF6C3C-6A80-4932-910A-303540035437}"/>
              </a:ext>
            </a:extLst>
          </p:cNvPr>
          <p:cNvPicPr>
            <a:picLocks noChangeAspect="1"/>
          </p:cNvPicPr>
          <p:nvPr/>
        </p:nvPicPr>
        <p:blipFill>
          <a:blip r:embed="rId4"/>
          <a:stretch>
            <a:fillRect/>
          </a:stretch>
        </p:blipFill>
        <p:spPr>
          <a:xfrm>
            <a:off x="9572413" y="113030"/>
            <a:ext cx="2416388" cy="1624330"/>
          </a:xfrm>
          <a:prstGeom prst="rect">
            <a:avLst/>
          </a:prstGeom>
        </p:spPr>
      </p:pic>
    </p:spTree>
    <p:extLst>
      <p:ext uri="{BB962C8B-B14F-4D97-AF65-F5344CB8AC3E}">
        <p14:creationId xmlns:p14="http://schemas.microsoft.com/office/powerpoint/2010/main" val="1768818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3"/>
          <p:cNvSpPr>
            <a:spLocks/>
          </p:cNvSpPr>
          <p:nvPr/>
        </p:nvSpPr>
        <p:spPr bwMode="auto">
          <a:xfrm>
            <a:off x="1914525" y="5118100"/>
            <a:ext cx="6985000" cy="831850"/>
          </a:xfrm>
          <a:prstGeom prst="rect">
            <a:avLst/>
          </a:prstGeom>
          <a:noFill/>
          <a:ln w="9525">
            <a:noFill/>
            <a:miter lim="800000"/>
            <a:headEnd/>
            <a:tailEnd/>
          </a:ln>
        </p:spPr>
        <p:txBody>
          <a:bodyPr anchor="ctr">
            <a:spAutoFit/>
          </a:bodyPr>
          <a:lstStyle/>
          <a:p>
            <a:pPr marL="1430338" indent="-1430338">
              <a:tabLst>
                <a:tab pos="1430338" algn="l"/>
              </a:tabLst>
            </a:pPr>
            <a:r>
              <a:rPr lang="en-GB" sz="2400" b="1" dirty="0">
                <a:latin typeface="Calibri" pitchFamily="34" charset="0"/>
              </a:rPr>
              <a:t>Figure 8.5	</a:t>
            </a:r>
            <a:r>
              <a:rPr lang="en-GB" sz="2400" dirty="0">
                <a:latin typeface="Calibri" pitchFamily="34" charset="0"/>
              </a:rPr>
              <a:t>Drug control </a:t>
            </a:r>
            <a:r>
              <a:rPr lang="en-US" sz="2400" dirty="0">
                <a:latin typeface="Calibri" pitchFamily="34" charset="0"/>
              </a:rPr>
              <a:t>strategies to </a:t>
            </a:r>
            <a:r>
              <a:rPr lang="en-US" sz="2400" dirty="0" err="1">
                <a:latin typeface="Calibri" pitchFamily="34" charset="0"/>
              </a:rPr>
              <a:t>minimise</a:t>
            </a:r>
            <a:r>
              <a:rPr lang="en-US" sz="2400" dirty="0">
                <a:latin typeface="Calibri" pitchFamily="34" charset="0"/>
              </a:rPr>
              <a:t> </a:t>
            </a:r>
            <a:br>
              <a:rPr lang="en-US" sz="2400" dirty="0">
                <a:latin typeface="Calibri" pitchFamily="34" charset="0"/>
              </a:rPr>
            </a:br>
            <a:r>
              <a:rPr lang="en-US" sz="2400" dirty="0">
                <a:latin typeface="Calibri" pitchFamily="34" charset="0"/>
              </a:rPr>
              <a:t>potential drug-related harm</a:t>
            </a:r>
            <a:endParaRPr lang="en-GB" sz="2400" dirty="0">
              <a:latin typeface="Calibri" pitchFamily="34" charset="0"/>
            </a:endParaRPr>
          </a:p>
        </p:txBody>
      </p:sp>
      <p:pic>
        <p:nvPicPr>
          <p:cNvPr id="19458" name="Picture 5" descr="Events fig 08"/>
          <p:cNvPicPr>
            <a:picLocks noChangeAspect="1" noChangeArrowheads="1"/>
          </p:cNvPicPr>
          <p:nvPr/>
        </p:nvPicPr>
        <p:blipFill>
          <a:blip r:embed="rId2"/>
          <a:srcRect/>
          <a:stretch>
            <a:fillRect/>
          </a:stretch>
        </p:blipFill>
        <p:spPr bwMode="auto">
          <a:xfrm>
            <a:off x="1914525" y="1052513"/>
            <a:ext cx="8362950" cy="3503612"/>
          </a:xfrm>
          <a:prstGeom prst="rect">
            <a:avLst/>
          </a:prstGeom>
          <a:noFill/>
          <a:ln w="9525">
            <a:noFill/>
            <a:miter lim="800000"/>
            <a:headEnd/>
            <a:tailEnd/>
          </a:ln>
        </p:spPr>
      </p:pic>
      <p:sp>
        <p:nvSpPr>
          <p:cNvPr id="5" name="TextBox 4">
            <a:extLst>
              <a:ext uri="{FF2B5EF4-FFF2-40B4-BE49-F238E27FC236}">
                <a16:creationId xmlns:a16="http://schemas.microsoft.com/office/drawing/2014/main" id="{03657ED0-209C-4AE0-B1B4-4B83C81C2DAD}"/>
              </a:ext>
            </a:extLst>
          </p:cNvPr>
          <p:cNvSpPr txBox="1"/>
          <p:nvPr/>
        </p:nvSpPr>
        <p:spPr>
          <a:xfrm>
            <a:off x="8371840" y="5949950"/>
            <a:ext cx="6096000" cy="369332"/>
          </a:xfrm>
          <a:prstGeom prst="rect">
            <a:avLst/>
          </a:prstGeom>
          <a:noFill/>
        </p:spPr>
        <p:txBody>
          <a:bodyPr wrap="square">
            <a:spAutoFit/>
          </a:bodyPr>
          <a:lstStyle/>
          <a:p>
            <a:r>
              <a:rPr lang="en-GB" dirty="0"/>
              <a:t>(</a:t>
            </a:r>
            <a:r>
              <a:rPr lang="en-GB" dirty="0" err="1"/>
              <a:t>Bladen</a:t>
            </a:r>
            <a:r>
              <a:rPr lang="en-GB" dirty="0"/>
              <a:t> et al 2018)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Online Media 2" title="Event Safety &amp; Crowd Management">
            <a:hlinkClick r:id="" action="ppaction://media"/>
            <a:extLst>
              <a:ext uri="{FF2B5EF4-FFF2-40B4-BE49-F238E27FC236}">
                <a16:creationId xmlns:a16="http://schemas.microsoft.com/office/drawing/2014/main" id="{539D3D8C-DBBC-4DE5-906C-0583CDD4B0FF}"/>
              </a:ext>
            </a:extLst>
          </p:cNvPr>
          <p:cNvPicPr>
            <a:picLocks noRot="1" noChangeAspect="1"/>
          </p:cNvPicPr>
          <p:nvPr>
            <a:videoFile r:link="rId1"/>
          </p:nvPr>
        </p:nvPicPr>
        <p:blipFill>
          <a:blip r:embed="rId3"/>
          <a:stretch>
            <a:fillRect/>
          </a:stretch>
        </p:blipFill>
        <p:spPr>
          <a:xfrm>
            <a:off x="1606911" y="643467"/>
            <a:ext cx="8978177" cy="5050225"/>
          </a:xfrm>
          <a:prstGeom prst="rect">
            <a:avLst/>
          </a:prstGeom>
        </p:spPr>
      </p:pic>
      <p:sp>
        <p:nvSpPr>
          <p:cNvPr id="7" name="TextBox 6">
            <a:extLst>
              <a:ext uri="{FF2B5EF4-FFF2-40B4-BE49-F238E27FC236}">
                <a16:creationId xmlns:a16="http://schemas.microsoft.com/office/drawing/2014/main" id="{79A37767-09F5-4A4D-B88D-D255669F4ACC}"/>
              </a:ext>
            </a:extLst>
          </p:cNvPr>
          <p:cNvSpPr txBox="1"/>
          <p:nvPr/>
        </p:nvSpPr>
        <p:spPr>
          <a:xfrm>
            <a:off x="2380735" y="5956642"/>
            <a:ext cx="6096000" cy="369332"/>
          </a:xfrm>
          <a:prstGeom prst="rect">
            <a:avLst/>
          </a:prstGeom>
          <a:noFill/>
        </p:spPr>
        <p:txBody>
          <a:bodyPr wrap="square">
            <a:spAutoFit/>
          </a:bodyPr>
          <a:lstStyle/>
          <a:p>
            <a:r>
              <a:rPr lang="en-GB" dirty="0"/>
              <a:t>Event Safety &amp; Crowd Management at</a:t>
            </a:r>
          </a:p>
        </p:txBody>
      </p:sp>
    </p:spTree>
    <p:extLst>
      <p:ext uri="{BB962C8B-B14F-4D97-AF65-F5344CB8AC3E}">
        <p14:creationId xmlns:p14="http://schemas.microsoft.com/office/powerpoint/2010/main" val="23314372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552" name="Group 48"/>
          <p:cNvGraphicFramePr>
            <a:graphicFrameLocks noGrp="1"/>
          </p:cNvGraphicFramePr>
          <p:nvPr>
            <p:extLst>
              <p:ext uri="{D42A27DB-BD31-4B8C-83A1-F6EECF244321}">
                <p14:modId xmlns:p14="http://schemas.microsoft.com/office/powerpoint/2010/main" val="3589122640"/>
              </p:ext>
            </p:extLst>
          </p:nvPr>
        </p:nvGraphicFramePr>
        <p:xfrm>
          <a:off x="981891" y="97971"/>
          <a:ext cx="9953897" cy="5133704"/>
        </p:xfrm>
        <a:graphic>
          <a:graphicData uri="http://schemas.openxmlformats.org/drawingml/2006/table">
            <a:tbl>
              <a:tblPr/>
              <a:tblGrid>
                <a:gridCol w="9953897">
                  <a:extLst>
                    <a:ext uri="{9D8B030D-6E8A-4147-A177-3AD203B41FA5}">
                      <a16:colId xmlns:a16="http://schemas.microsoft.com/office/drawing/2014/main" val="20000"/>
                    </a:ext>
                  </a:extLst>
                </a:gridCol>
              </a:tblGrid>
              <a:tr h="773749">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Are the numbers controlled and predictable?</a:t>
                      </a:r>
                    </a:p>
                  </a:txBody>
                  <a:tcPr marL="68580" marR="68580" marT="0" marB="0" horzOverflow="overflow">
                    <a:lnL cap="flat">
                      <a:noFill/>
                    </a:lnL>
                    <a:lnR cap="flat">
                      <a:noFill/>
                    </a:lnR>
                    <a:lnT w="12700" cap="flat" cmpd="sng" algn="ctr">
                      <a:solidFill>
                        <a:schemeClr val="tx1"/>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77374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Are visitors likely to be familiar with the venue?</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77374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What are the characteristics of the predicted crowd – </a:t>
                      </a:r>
                      <a:b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b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age/gender/family structure?</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77374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Is the event likely to generate high emotions?</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77374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How will performers affect this?</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4"/>
                  </a:ext>
                </a:extLst>
              </a:tr>
              <a:tr h="77374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Might there be aggressive behaviour/drug/alcohol use?</a:t>
                      </a:r>
                    </a:p>
                  </a:txBody>
                  <a:tcPr marL="68580" marR="68580" marT="0" marB="0" horzOverflow="overflow">
                    <a:lnL cap="flat">
                      <a:noFill/>
                    </a:lnL>
                    <a:lnR cap="flat">
                      <a:noFill/>
                    </a:lnR>
                    <a:lnT>
                      <a:noFill/>
                    </a:lnT>
                    <a:lnB>
                      <a:noFill/>
                    </a:lnB>
                    <a:lnTlToBr>
                      <a:noFill/>
                    </a:lnTlToBr>
                    <a:lnBlToTr>
                      <a:noFill/>
                    </a:lnBlToTr>
                    <a:noFill/>
                  </a:tcPr>
                </a:tc>
                <a:extLst>
                  <a:ext uri="{0D108BD9-81ED-4DB2-BD59-A6C34878D82A}">
                    <a16:rowId xmlns:a16="http://schemas.microsoft.com/office/drawing/2014/main" val="10005"/>
                  </a:ext>
                </a:extLst>
              </a:tr>
              <a:tr h="49121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Calibri" pitchFamily="34" charset="0"/>
                          <a:ea typeface="Calibri" pitchFamily="34" charset="0"/>
                          <a:cs typeface="Times New Roman" pitchFamily="18" charset="0"/>
                        </a:rPr>
                        <a:t>Are gate crashers likely?</a:t>
                      </a:r>
                    </a:p>
                  </a:txBody>
                  <a:tcPr marL="68580" marR="68580" marT="0" marB="0" horzOverflow="overflow">
                    <a:lnL cap="flat">
                      <a:noFill/>
                    </a:lnL>
                    <a:lnR cap="flat">
                      <a:noFill/>
                    </a:lnR>
                    <a:lnT>
                      <a:noFill/>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20491" name="Title 3"/>
          <p:cNvSpPr>
            <a:spLocks/>
          </p:cNvSpPr>
          <p:nvPr/>
        </p:nvSpPr>
        <p:spPr bwMode="auto">
          <a:xfrm>
            <a:off x="2837499" y="5517306"/>
            <a:ext cx="7576501" cy="830997"/>
          </a:xfrm>
          <a:prstGeom prst="rect">
            <a:avLst/>
          </a:prstGeom>
          <a:noFill/>
          <a:ln w="9525">
            <a:noFill/>
            <a:miter lim="800000"/>
            <a:headEnd/>
            <a:tailEnd/>
          </a:ln>
        </p:spPr>
        <p:txBody>
          <a:bodyPr wrap="square" anchor="ctr">
            <a:spAutoFit/>
          </a:bodyPr>
          <a:lstStyle/>
          <a:p>
            <a:pPr marL="1430338" indent="-1430338" eaLnBrk="0" hangingPunct="0">
              <a:tabLst>
                <a:tab pos="1430338" algn="l"/>
              </a:tabLst>
            </a:pPr>
            <a:r>
              <a:rPr lang="en-GB" sz="2400" b="1" dirty="0">
                <a:latin typeface="Calibri" pitchFamily="34" charset="0"/>
              </a:rPr>
              <a:t>Table 8.2	</a:t>
            </a:r>
            <a:r>
              <a:rPr lang="en-US" sz="2400" dirty="0">
                <a:latin typeface="Calibri" pitchFamily="34" charset="0"/>
              </a:rPr>
              <a:t>Crowd management risk assessment checklist (Bladen et al 2018)</a:t>
            </a:r>
            <a:endParaRPr lang="en-GB" sz="2400" dirty="0">
              <a:latin typeface="Calibri"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47576F1-1C6B-48EB-8365-61D61E85AD2E}"/>
              </a:ext>
            </a:extLst>
          </p:cNvPr>
          <p:cNvSpPr>
            <a:spLocks noGrp="1"/>
          </p:cNvSpPr>
          <p:nvPr>
            <p:ph type="title"/>
          </p:nvPr>
        </p:nvSpPr>
        <p:spPr/>
        <p:txBody>
          <a:bodyPr/>
          <a:lstStyle/>
          <a:p>
            <a:r>
              <a:rPr lang="en-GB" dirty="0"/>
              <a:t>Crowd management/ capacity </a:t>
            </a:r>
          </a:p>
        </p:txBody>
      </p:sp>
      <p:sp>
        <p:nvSpPr>
          <p:cNvPr id="5" name="Content Placeholder 4">
            <a:extLst>
              <a:ext uri="{FF2B5EF4-FFF2-40B4-BE49-F238E27FC236}">
                <a16:creationId xmlns:a16="http://schemas.microsoft.com/office/drawing/2014/main" id="{D11F61F0-5CAA-4FDE-9955-D52039889DF2}"/>
              </a:ext>
            </a:extLst>
          </p:cNvPr>
          <p:cNvSpPr>
            <a:spLocks noGrp="1"/>
          </p:cNvSpPr>
          <p:nvPr>
            <p:ph idx="1"/>
          </p:nvPr>
        </p:nvSpPr>
        <p:spPr/>
        <p:txBody>
          <a:bodyPr>
            <a:normAutofit/>
          </a:bodyPr>
          <a:lstStyle/>
          <a:p>
            <a:pPr>
              <a:buFont typeface="Wingdings" panose="05000000000000000000" pitchFamily="2" charset="2"/>
              <a:buChar char="§"/>
            </a:pPr>
            <a:r>
              <a:rPr lang="en-GB" sz="2400" dirty="0">
                <a:latin typeface="Calibri" panose="020F0502020204030204" pitchFamily="34" charset="0"/>
                <a:cs typeface="Calibri" panose="020F0502020204030204" pitchFamily="34" charset="0"/>
              </a:rPr>
              <a:t>Critical density level – anything above 4-5 people per m2 has a risk if they trip, slip or fall = serious injury</a:t>
            </a:r>
          </a:p>
          <a:p>
            <a:pPr>
              <a:buFont typeface="Wingdings" panose="05000000000000000000" pitchFamily="2" charset="2"/>
              <a:buChar char="§"/>
            </a:pPr>
            <a:r>
              <a:rPr lang="en-GB" sz="2400" dirty="0">
                <a:latin typeface="Calibri" panose="020F0502020204030204" pitchFamily="34" charset="0"/>
                <a:cs typeface="Calibri" panose="020F0502020204030204" pitchFamily="34" charset="0"/>
              </a:rPr>
              <a:t>Black swan theory</a:t>
            </a:r>
          </a:p>
          <a:p>
            <a:pPr lvl="1">
              <a:buFont typeface="Wingdings" panose="05000000000000000000" pitchFamily="2" charset="2"/>
              <a:buChar char="§"/>
            </a:pPr>
            <a:r>
              <a:rPr lang="en-GB" sz="2000" dirty="0">
                <a:latin typeface="Calibri" panose="020F0502020204030204" pitchFamily="34" charset="0"/>
                <a:cs typeface="Calibri" panose="020F0502020204030204" pitchFamily="34" charset="0"/>
              </a:rPr>
              <a:t>Surprise </a:t>
            </a:r>
          </a:p>
          <a:p>
            <a:pPr lvl="1">
              <a:buFont typeface="Wingdings" panose="05000000000000000000" pitchFamily="2" charset="2"/>
              <a:buChar char="§"/>
            </a:pPr>
            <a:r>
              <a:rPr lang="en-GB" sz="2000" dirty="0">
                <a:latin typeface="Calibri" panose="020F0502020204030204" pitchFamily="34" charset="0"/>
                <a:cs typeface="Calibri" panose="020F0502020204030204" pitchFamily="34" charset="0"/>
              </a:rPr>
              <a:t>Major impact </a:t>
            </a:r>
          </a:p>
          <a:p>
            <a:pPr lvl="1">
              <a:buFont typeface="Wingdings" panose="05000000000000000000" pitchFamily="2" charset="2"/>
              <a:buChar char="§"/>
            </a:pPr>
            <a:r>
              <a:rPr lang="en-GB" sz="2000" dirty="0">
                <a:latin typeface="Calibri" panose="020F0502020204030204" pitchFamily="34" charset="0"/>
                <a:cs typeface="Calibri" panose="020F0502020204030204" pitchFamily="34" charset="0"/>
              </a:rPr>
              <a:t>Hindsight after the event as if it was expected </a:t>
            </a:r>
          </a:p>
          <a:p>
            <a:pPr marL="201168" lvl="1" indent="0">
              <a:buNone/>
            </a:pPr>
            <a:endParaRPr lang="en-GB" sz="2000" dirty="0">
              <a:latin typeface="Calibri" panose="020F0502020204030204" pitchFamily="34" charset="0"/>
              <a:cs typeface="Calibri" panose="020F0502020204030204" pitchFamily="34" charset="0"/>
            </a:endParaRPr>
          </a:p>
          <a:p>
            <a:pPr marL="201168" lvl="1" indent="0">
              <a:buNone/>
            </a:pPr>
            <a:r>
              <a:rPr lang="en-GB" sz="2000" dirty="0">
                <a:latin typeface="Calibri" panose="020F0502020204030204" pitchFamily="34" charset="0"/>
                <a:cs typeface="Calibri" panose="020F0502020204030204" pitchFamily="34" charset="0"/>
              </a:rPr>
              <a:t>(managing the unpredictable </a:t>
            </a:r>
            <a:r>
              <a:rPr lang="en-GB" sz="2000" dirty="0" err="1">
                <a:latin typeface="Calibri" panose="020F0502020204030204" pitchFamily="34" charset="0"/>
                <a:cs typeface="Calibri" panose="020F0502020204030204" pitchFamily="34" charset="0"/>
              </a:rPr>
              <a:t>ie</a:t>
            </a:r>
            <a:r>
              <a:rPr lang="en-GB" sz="2000" dirty="0">
                <a:latin typeface="Calibri" panose="020F0502020204030204" pitchFamily="34" charset="0"/>
                <a:cs typeface="Calibri" panose="020F0502020204030204" pitchFamily="34" charset="0"/>
              </a:rPr>
              <a:t>. Problems lying in wait… progressive crowd collapse). </a:t>
            </a:r>
          </a:p>
        </p:txBody>
      </p:sp>
      <p:pic>
        <p:nvPicPr>
          <p:cNvPr id="7" name="Picture 6">
            <a:extLst>
              <a:ext uri="{FF2B5EF4-FFF2-40B4-BE49-F238E27FC236}">
                <a16:creationId xmlns:a16="http://schemas.microsoft.com/office/drawing/2014/main" id="{078F8087-8E5B-4404-8C92-CE5F543350C3}"/>
              </a:ext>
            </a:extLst>
          </p:cNvPr>
          <p:cNvPicPr>
            <a:picLocks noChangeAspect="1"/>
          </p:cNvPicPr>
          <p:nvPr/>
        </p:nvPicPr>
        <p:blipFill>
          <a:blip r:embed="rId3"/>
          <a:stretch>
            <a:fillRect/>
          </a:stretch>
        </p:blipFill>
        <p:spPr>
          <a:xfrm>
            <a:off x="8523695" y="2869960"/>
            <a:ext cx="2571025" cy="2348653"/>
          </a:xfrm>
          <a:prstGeom prst="rect">
            <a:avLst/>
          </a:prstGeom>
        </p:spPr>
      </p:pic>
    </p:spTree>
    <p:extLst>
      <p:ext uri="{BB962C8B-B14F-4D97-AF65-F5344CB8AC3E}">
        <p14:creationId xmlns:p14="http://schemas.microsoft.com/office/powerpoint/2010/main" val="3388993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D7E3F-2D26-47DD-B9F1-8DE0AFF50D59}"/>
              </a:ext>
            </a:extLst>
          </p:cNvPr>
          <p:cNvSpPr>
            <a:spLocks noGrp="1"/>
          </p:cNvSpPr>
          <p:nvPr>
            <p:ph type="title"/>
          </p:nvPr>
        </p:nvSpPr>
        <p:spPr/>
        <p:txBody>
          <a:bodyPr>
            <a:normAutofit fontScale="90000"/>
          </a:bodyPr>
          <a:lstStyle/>
          <a:p>
            <a:r>
              <a:rPr lang="en-GB" dirty="0"/>
              <a:t>Crowd Safety and Crowd Risk Analysis</a:t>
            </a:r>
          </a:p>
        </p:txBody>
      </p:sp>
      <p:sp>
        <p:nvSpPr>
          <p:cNvPr id="3" name="Content Placeholder 2">
            <a:extLst>
              <a:ext uri="{FF2B5EF4-FFF2-40B4-BE49-F238E27FC236}">
                <a16:creationId xmlns:a16="http://schemas.microsoft.com/office/drawing/2014/main" id="{171F668C-8C7A-4A3C-9C8D-88464E91B28A}"/>
              </a:ext>
            </a:extLst>
          </p:cNvPr>
          <p:cNvSpPr>
            <a:spLocks noGrp="1"/>
          </p:cNvSpPr>
          <p:nvPr>
            <p:ph idx="1"/>
          </p:nvPr>
        </p:nvSpPr>
        <p:spPr/>
        <p:txBody>
          <a:bodyPr/>
          <a:lstStyle/>
          <a:p>
            <a:r>
              <a:rPr lang="en-GB" dirty="0">
                <a:hlinkClick r:id="rId3"/>
              </a:rPr>
              <a:t>DIM-ICE: Event Meta-Model | Prof. </a:t>
            </a:r>
            <a:r>
              <a:rPr lang="en-GB" dirty="0" err="1">
                <a:hlinkClick r:id="rId3"/>
              </a:rPr>
              <a:t>Dr.</a:t>
            </a:r>
            <a:r>
              <a:rPr lang="en-GB" dirty="0">
                <a:hlinkClick r:id="rId3"/>
              </a:rPr>
              <a:t> G. Keith Still (gkstill.com)</a:t>
            </a:r>
            <a:endParaRPr lang="en-GB" dirty="0"/>
          </a:p>
          <a:p>
            <a:endParaRPr lang="en-GB" dirty="0"/>
          </a:p>
        </p:txBody>
      </p:sp>
      <p:pic>
        <p:nvPicPr>
          <p:cNvPr id="5" name="Picture 4">
            <a:hlinkClick r:id="rId3"/>
            <a:extLst>
              <a:ext uri="{FF2B5EF4-FFF2-40B4-BE49-F238E27FC236}">
                <a16:creationId xmlns:a16="http://schemas.microsoft.com/office/drawing/2014/main" id="{A3AAB3DE-4833-4362-A456-B3B02B82354D}"/>
              </a:ext>
            </a:extLst>
          </p:cNvPr>
          <p:cNvPicPr>
            <a:picLocks noChangeAspect="1"/>
          </p:cNvPicPr>
          <p:nvPr/>
        </p:nvPicPr>
        <p:blipFill rotWithShape="1">
          <a:blip r:embed="rId4"/>
          <a:srcRect l="12366" t="14420" r="35612" b="21702"/>
          <a:stretch/>
        </p:blipFill>
        <p:spPr>
          <a:xfrm>
            <a:off x="2898266" y="2929294"/>
            <a:ext cx="5029913" cy="3474194"/>
          </a:xfrm>
          <a:prstGeom prst="rect">
            <a:avLst/>
          </a:prstGeom>
        </p:spPr>
      </p:pic>
    </p:spTree>
    <p:extLst>
      <p:ext uri="{BB962C8B-B14F-4D97-AF65-F5344CB8AC3E}">
        <p14:creationId xmlns:p14="http://schemas.microsoft.com/office/powerpoint/2010/main" val="2137411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6E146-93BA-4DCE-B84F-417A0B77BA61}"/>
              </a:ext>
            </a:extLst>
          </p:cNvPr>
          <p:cNvSpPr>
            <a:spLocks noGrp="1"/>
          </p:cNvSpPr>
          <p:nvPr>
            <p:ph type="title"/>
          </p:nvPr>
        </p:nvSpPr>
        <p:spPr/>
        <p:txBody>
          <a:bodyPr>
            <a:normAutofit fontScale="90000"/>
          </a:bodyPr>
          <a:lstStyle/>
          <a:p>
            <a:r>
              <a:rPr lang="en-GB" dirty="0"/>
              <a:t>Crowd disasters</a:t>
            </a:r>
            <a:br>
              <a:rPr lang="en-GB" dirty="0"/>
            </a:br>
            <a:endParaRPr lang="en-GB" dirty="0"/>
          </a:p>
        </p:txBody>
      </p:sp>
      <p:sp>
        <p:nvSpPr>
          <p:cNvPr id="3" name="Content Placeholder 2">
            <a:extLst>
              <a:ext uri="{FF2B5EF4-FFF2-40B4-BE49-F238E27FC236}">
                <a16:creationId xmlns:a16="http://schemas.microsoft.com/office/drawing/2014/main" id="{B1E284BA-2C27-44BF-94CE-9E723A9A105F}"/>
              </a:ext>
            </a:extLst>
          </p:cNvPr>
          <p:cNvSpPr>
            <a:spLocks noGrp="1"/>
          </p:cNvSpPr>
          <p:nvPr>
            <p:ph idx="1"/>
          </p:nvPr>
        </p:nvSpPr>
        <p:spPr/>
        <p:txBody>
          <a:bodyPr>
            <a:normAutofit fontScale="92500"/>
          </a:bodyPr>
          <a:lstStyle/>
          <a:p>
            <a:r>
              <a:rPr lang="en-GB" dirty="0"/>
              <a:t>"</a:t>
            </a:r>
            <a:r>
              <a:rPr lang="en-GB" i="1" dirty="0"/>
              <a:t>We learn from history that we do not learn from history." </a:t>
            </a:r>
            <a:r>
              <a:rPr lang="en-GB" dirty="0"/>
              <a:t>George Hegel, philosopher.</a:t>
            </a:r>
          </a:p>
          <a:p>
            <a:r>
              <a:rPr lang="en-GB" dirty="0"/>
              <a:t>Failures in both design and management are NOT unique, that crowd "mis" behaviour is not always the primary cause of accidents and incidents. </a:t>
            </a:r>
          </a:p>
          <a:p>
            <a:r>
              <a:rPr lang="en-GB" dirty="0"/>
              <a:t>One of the common factors is the inappropriate utilisation of space. </a:t>
            </a:r>
          </a:p>
          <a:p>
            <a:r>
              <a:rPr lang="en-GB" dirty="0"/>
              <a:t>We often see sensational headlines, like “Panic”, “Stampede” but when you analyse the facts the crowd is rarely the cause of major incidents. often these media words are both misleading and misinforming the public on causality of major incidents, propagating the myth of  panic, diverting attention away from systematic failure of organisations to provide a safe environment for places of public assembly.</a:t>
            </a:r>
          </a:p>
          <a:p>
            <a:pPr algn="r"/>
            <a:r>
              <a:rPr lang="en-GB" dirty="0"/>
              <a:t>Still 2019</a:t>
            </a:r>
          </a:p>
        </p:txBody>
      </p:sp>
      <p:sp>
        <p:nvSpPr>
          <p:cNvPr id="5" name="TextBox 4">
            <a:extLst>
              <a:ext uri="{FF2B5EF4-FFF2-40B4-BE49-F238E27FC236}">
                <a16:creationId xmlns:a16="http://schemas.microsoft.com/office/drawing/2014/main" id="{1B25DC09-B7F9-4C35-95FB-48A842FAB535}"/>
              </a:ext>
            </a:extLst>
          </p:cNvPr>
          <p:cNvSpPr txBox="1"/>
          <p:nvPr/>
        </p:nvSpPr>
        <p:spPr>
          <a:xfrm>
            <a:off x="5750560" y="5977374"/>
            <a:ext cx="6096000" cy="307777"/>
          </a:xfrm>
          <a:prstGeom prst="rect">
            <a:avLst/>
          </a:prstGeom>
          <a:noFill/>
        </p:spPr>
        <p:txBody>
          <a:bodyPr wrap="square">
            <a:spAutoFit/>
          </a:bodyPr>
          <a:lstStyle/>
          <a:p>
            <a:r>
              <a:rPr lang="en-GB" sz="1400" dirty="0">
                <a:hlinkClick r:id="rId2"/>
              </a:rPr>
              <a:t>https://www.gkstill.com/ExpertWitness/CrowdDisasters.html</a:t>
            </a:r>
            <a:r>
              <a:rPr lang="en-GB" sz="1400" dirty="0"/>
              <a:t> </a:t>
            </a:r>
          </a:p>
        </p:txBody>
      </p:sp>
    </p:spTree>
    <p:extLst>
      <p:ext uri="{BB962C8B-B14F-4D97-AF65-F5344CB8AC3E}">
        <p14:creationId xmlns:p14="http://schemas.microsoft.com/office/powerpoint/2010/main" val="3502339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997C5-F6A9-47CB-918E-FA0AB83CAE69}"/>
              </a:ext>
            </a:extLst>
          </p:cNvPr>
          <p:cNvSpPr>
            <a:spLocks noGrp="1"/>
          </p:cNvSpPr>
          <p:nvPr>
            <p:ph type="title"/>
          </p:nvPr>
        </p:nvSpPr>
        <p:spPr/>
        <p:txBody>
          <a:bodyPr/>
          <a:lstStyle/>
          <a:p>
            <a:r>
              <a:rPr lang="en-GB" dirty="0"/>
              <a:t>Risk analysis – crowd </a:t>
            </a:r>
          </a:p>
        </p:txBody>
      </p:sp>
      <p:pic>
        <p:nvPicPr>
          <p:cNvPr id="5" name="Picture 4">
            <a:extLst>
              <a:ext uri="{FF2B5EF4-FFF2-40B4-BE49-F238E27FC236}">
                <a16:creationId xmlns:a16="http://schemas.microsoft.com/office/drawing/2014/main" id="{F30983F9-BA3A-46BB-822A-C65ABE44C8B2}"/>
              </a:ext>
            </a:extLst>
          </p:cNvPr>
          <p:cNvPicPr>
            <a:picLocks noChangeAspect="1"/>
          </p:cNvPicPr>
          <p:nvPr/>
        </p:nvPicPr>
        <p:blipFill rotWithShape="1">
          <a:blip r:embed="rId3"/>
          <a:srcRect l="12667" t="16001" r="36167" b="13185"/>
          <a:stretch/>
        </p:blipFill>
        <p:spPr>
          <a:xfrm>
            <a:off x="2529840" y="2292773"/>
            <a:ext cx="6238240" cy="3947160"/>
          </a:xfrm>
          <a:prstGeom prst="rect">
            <a:avLst/>
          </a:prstGeom>
        </p:spPr>
      </p:pic>
    </p:spTree>
    <p:extLst>
      <p:ext uri="{BB962C8B-B14F-4D97-AF65-F5344CB8AC3E}">
        <p14:creationId xmlns:p14="http://schemas.microsoft.com/office/powerpoint/2010/main" val="4040346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A7A406AC-0E6C-437A-8EBB-9B7199F929A5}"/>
              </a:ext>
            </a:extLst>
          </p:cNvPr>
          <p:cNvPicPr>
            <a:picLocks noGrp="1" noChangeAspect="1"/>
          </p:cNvPicPr>
          <p:nvPr>
            <p:ph idx="1"/>
          </p:nvPr>
        </p:nvPicPr>
        <p:blipFill rotWithShape="1">
          <a:blip r:embed="rId3"/>
          <a:srcRect l="13077" t="12022" r="35256" b="22060"/>
          <a:stretch/>
        </p:blipFill>
        <p:spPr>
          <a:xfrm>
            <a:off x="2244912" y="1948265"/>
            <a:ext cx="6749570" cy="4224050"/>
          </a:xfrm>
        </p:spPr>
      </p:pic>
      <p:sp>
        <p:nvSpPr>
          <p:cNvPr id="6" name="Title 1">
            <a:extLst>
              <a:ext uri="{FF2B5EF4-FFF2-40B4-BE49-F238E27FC236}">
                <a16:creationId xmlns:a16="http://schemas.microsoft.com/office/drawing/2014/main" id="{0FA67AE0-F761-498E-9045-63E8F935EAD8}"/>
              </a:ext>
            </a:extLst>
          </p:cNvPr>
          <p:cNvSpPr>
            <a:spLocks noGrp="1"/>
          </p:cNvSpPr>
          <p:nvPr>
            <p:ph type="title"/>
          </p:nvPr>
        </p:nvSpPr>
        <p:spPr>
          <a:xfrm>
            <a:off x="1096963" y="287338"/>
            <a:ext cx="10058400" cy="1449387"/>
          </a:xfrm>
        </p:spPr>
        <p:txBody>
          <a:bodyPr/>
          <a:lstStyle/>
          <a:p>
            <a:r>
              <a:rPr lang="en-GB" dirty="0"/>
              <a:t>Risk analysis – crowd </a:t>
            </a:r>
          </a:p>
        </p:txBody>
      </p:sp>
    </p:spTree>
    <p:extLst>
      <p:ext uri="{BB962C8B-B14F-4D97-AF65-F5344CB8AC3E}">
        <p14:creationId xmlns:p14="http://schemas.microsoft.com/office/powerpoint/2010/main" val="872277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87DD1-51F7-4B6B-9CA9-8D11437C149C}"/>
              </a:ext>
            </a:extLst>
          </p:cNvPr>
          <p:cNvSpPr>
            <a:spLocks noGrp="1"/>
          </p:cNvSpPr>
          <p:nvPr>
            <p:ph type="title"/>
          </p:nvPr>
        </p:nvSpPr>
        <p:spPr/>
        <p:txBody>
          <a:bodyPr/>
          <a:lstStyle/>
          <a:p>
            <a:endParaRPr lang="en-GB" dirty="0"/>
          </a:p>
        </p:txBody>
      </p:sp>
      <p:pic>
        <p:nvPicPr>
          <p:cNvPr id="4" name="Online Media 3" title="What happened at Hillsborough? BBC News">
            <a:hlinkClick r:id="" action="ppaction://media"/>
            <a:extLst>
              <a:ext uri="{FF2B5EF4-FFF2-40B4-BE49-F238E27FC236}">
                <a16:creationId xmlns:a16="http://schemas.microsoft.com/office/drawing/2014/main" id="{2C8021B9-D125-4543-8EA7-09A2E1E37D14}"/>
              </a:ext>
            </a:extLst>
          </p:cNvPr>
          <p:cNvPicPr>
            <a:picLocks noGrp="1" noRot="1" noChangeAspect="1"/>
          </p:cNvPicPr>
          <p:nvPr>
            <p:ph idx="1"/>
            <a:videoFile r:link="rId1"/>
          </p:nvPr>
        </p:nvPicPr>
        <p:blipFill>
          <a:blip r:embed="rId3"/>
          <a:stretch>
            <a:fillRect/>
          </a:stretch>
        </p:blipFill>
        <p:spPr>
          <a:xfrm>
            <a:off x="2071491" y="1570554"/>
            <a:ext cx="8556187" cy="4812348"/>
          </a:xfrm>
          <a:prstGeom prst="rect">
            <a:avLst/>
          </a:prstGeom>
        </p:spPr>
      </p:pic>
    </p:spTree>
    <p:extLst>
      <p:ext uri="{BB962C8B-B14F-4D97-AF65-F5344CB8AC3E}">
        <p14:creationId xmlns:p14="http://schemas.microsoft.com/office/powerpoint/2010/main" val="197861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10506-0739-49B3-88D1-B4EDA4D98CF7}"/>
              </a:ext>
            </a:extLst>
          </p:cNvPr>
          <p:cNvSpPr>
            <a:spLocks noGrp="1"/>
          </p:cNvSpPr>
          <p:nvPr>
            <p:ph type="title"/>
          </p:nvPr>
        </p:nvSpPr>
        <p:spPr/>
        <p:txBody>
          <a:bodyPr>
            <a:normAutofit fontScale="90000"/>
          </a:bodyPr>
          <a:lstStyle/>
          <a:p>
            <a:r>
              <a:rPr lang="en-GB" dirty="0"/>
              <a:t>Hillsborough disaster: Five key mistakes</a:t>
            </a:r>
          </a:p>
        </p:txBody>
      </p:sp>
      <p:sp>
        <p:nvSpPr>
          <p:cNvPr id="3" name="Content Placeholder 2">
            <a:extLst>
              <a:ext uri="{FF2B5EF4-FFF2-40B4-BE49-F238E27FC236}">
                <a16:creationId xmlns:a16="http://schemas.microsoft.com/office/drawing/2014/main" id="{13540368-B851-4000-80C3-F052537E2C37}"/>
              </a:ext>
            </a:extLst>
          </p:cNvPr>
          <p:cNvSpPr>
            <a:spLocks noGrp="1"/>
          </p:cNvSpPr>
          <p:nvPr>
            <p:ph idx="1"/>
          </p:nvPr>
        </p:nvSpPr>
        <p:spPr/>
        <p:txBody>
          <a:bodyPr>
            <a:normAutofit fontScale="92500" lnSpcReduction="20000"/>
          </a:bodyPr>
          <a:lstStyle/>
          <a:p>
            <a:r>
              <a:rPr lang="en-GB" dirty="0"/>
              <a:t>Ninety-six fans died in the Hillsborough disaster, but the inquests heard their deaths could have been prevented if authorities had not made a number of mistakes. (BBC News )</a:t>
            </a:r>
          </a:p>
          <a:p>
            <a:r>
              <a:rPr lang="en-GB" dirty="0"/>
              <a:t>1. Failure to prevent crowd congestion</a:t>
            </a:r>
          </a:p>
          <a:p>
            <a:r>
              <a:rPr lang="en-GB" dirty="0"/>
              <a:t>2. Not closing the tunnel</a:t>
            </a:r>
          </a:p>
          <a:p>
            <a:r>
              <a:rPr lang="en-GB" dirty="0"/>
              <a:t>3. Not delaying kick-off</a:t>
            </a:r>
          </a:p>
          <a:p>
            <a:r>
              <a:rPr lang="en-GB" dirty="0"/>
              <a:t>4. Slow emergency response</a:t>
            </a:r>
          </a:p>
          <a:p>
            <a:r>
              <a:rPr lang="en-GB" dirty="0"/>
              <a:t>5. Lessons not learned</a:t>
            </a:r>
          </a:p>
          <a:p>
            <a:r>
              <a:rPr lang="en-GB" dirty="0">
                <a:hlinkClick r:id="rId2"/>
              </a:rPr>
              <a:t>https://www.bbc.co.uk/news/uk-england-merseyside-35462767</a:t>
            </a:r>
            <a:r>
              <a:rPr lang="en-GB" dirty="0"/>
              <a:t> </a:t>
            </a:r>
          </a:p>
          <a:p>
            <a:r>
              <a:rPr lang="en-GB" dirty="0">
                <a:hlinkClick r:id="rId2"/>
              </a:rPr>
              <a:t>https://www.bbc.co.uk/news/uk-england-merseyside-35462767</a:t>
            </a:r>
            <a:r>
              <a:rPr lang="en-GB" dirty="0"/>
              <a:t> </a:t>
            </a:r>
          </a:p>
          <a:p>
            <a:endParaRPr lang="en-GB" dirty="0"/>
          </a:p>
          <a:p>
            <a:endParaRPr lang="en-GB" dirty="0"/>
          </a:p>
        </p:txBody>
      </p:sp>
    </p:spTree>
    <p:extLst>
      <p:ext uri="{BB962C8B-B14F-4D97-AF65-F5344CB8AC3E}">
        <p14:creationId xmlns:p14="http://schemas.microsoft.com/office/powerpoint/2010/main" val="31898666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DD877-648D-473D-8ACA-C38476E8FCB2}"/>
              </a:ext>
            </a:extLst>
          </p:cNvPr>
          <p:cNvSpPr>
            <a:spLocks noGrp="1"/>
          </p:cNvSpPr>
          <p:nvPr>
            <p:ph type="title"/>
          </p:nvPr>
        </p:nvSpPr>
        <p:spPr>
          <a:xfrm>
            <a:off x="1097280" y="286603"/>
            <a:ext cx="10058400" cy="1450757"/>
          </a:xfrm>
        </p:spPr>
        <p:txBody>
          <a:bodyPr>
            <a:normAutofit/>
          </a:bodyPr>
          <a:lstStyle/>
          <a:p>
            <a:r>
              <a:rPr lang="en-GB" dirty="0"/>
              <a:t>Terrorism and the events industry </a:t>
            </a:r>
          </a:p>
        </p:txBody>
      </p:sp>
      <p:cxnSp>
        <p:nvCxnSpPr>
          <p:cNvPr id="12" name="Straight Connector 11">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02CC6C-AEC7-4B92-90D2-C2B3E47EEA30}"/>
              </a:ext>
            </a:extLst>
          </p:cNvPr>
          <p:cNvSpPr>
            <a:spLocks noGrp="1"/>
          </p:cNvSpPr>
          <p:nvPr>
            <p:ph idx="1"/>
          </p:nvPr>
        </p:nvSpPr>
        <p:spPr>
          <a:xfrm>
            <a:off x="1097280" y="2108201"/>
            <a:ext cx="5575367" cy="3760891"/>
          </a:xfrm>
        </p:spPr>
        <p:txBody>
          <a:bodyPr>
            <a:normAutofit/>
          </a:bodyPr>
          <a:lstStyle/>
          <a:p>
            <a:r>
              <a:rPr lang="en-GB" dirty="0"/>
              <a:t>An attack in the UK could occur  anywhere, at any time, and likely with little or no warning, </a:t>
            </a:r>
          </a:p>
          <a:p>
            <a:r>
              <a:rPr lang="en-GB" dirty="0"/>
              <a:t>There is much industry guidance out there relevant to all organisations running sites and venues UK-wide, where employees and the public may be present. </a:t>
            </a:r>
          </a:p>
          <a:p>
            <a:r>
              <a:rPr lang="en-GB" dirty="0"/>
              <a:t>From sporting and music venues, restaurants, bars, hotels and nightclubs to transport hubs and carriers, they all represent potentially ‘soft’ targets for terrorists (high publicity).</a:t>
            </a:r>
          </a:p>
          <a:p>
            <a:endParaRPr lang="en-GB" dirty="0"/>
          </a:p>
        </p:txBody>
      </p:sp>
      <p:pic>
        <p:nvPicPr>
          <p:cNvPr id="5" name="Picture 4">
            <a:extLst>
              <a:ext uri="{FF2B5EF4-FFF2-40B4-BE49-F238E27FC236}">
                <a16:creationId xmlns:a16="http://schemas.microsoft.com/office/drawing/2014/main" id="{3B54C280-C978-43DC-9783-F985B28EB9E3}"/>
              </a:ext>
            </a:extLst>
          </p:cNvPr>
          <p:cNvPicPr>
            <a:picLocks noChangeAspect="1"/>
          </p:cNvPicPr>
          <p:nvPr/>
        </p:nvPicPr>
        <p:blipFill rotWithShape="1">
          <a:blip r:embed="rId2"/>
          <a:srcRect l="17150" r="26282" b="2"/>
          <a:stretch/>
        </p:blipFill>
        <p:spPr>
          <a:xfrm>
            <a:off x="7987390" y="2558382"/>
            <a:ext cx="3168290" cy="3150431"/>
          </a:xfrm>
          <a:prstGeom prst="rect">
            <a:avLst/>
          </a:prstGeom>
        </p:spPr>
      </p:pic>
      <p:sp>
        <p:nvSpPr>
          <p:cNvPr id="14" name="Rectangle 13">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77669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3C98B-9867-4B80-A972-801E72A92AF3}"/>
              </a:ext>
            </a:extLst>
          </p:cNvPr>
          <p:cNvSpPr>
            <a:spLocks noGrp="1"/>
          </p:cNvSpPr>
          <p:nvPr>
            <p:ph type="title"/>
          </p:nvPr>
        </p:nvSpPr>
        <p:spPr/>
        <p:txBody>
          <a:bodyPr/>
          <a:lstStyle/>
          <a:p>
            <a:r>
              <a:rPr lang="en-GB" dirty="0"/>
              <a:t>CPNI</a:t>
            </a:r>
          </a:p>
        </p:txBody>
      </p:sp>
      <p:sp>
        <p:nvSpPr>
          <p:cNvPr id="3" name="Content Placeholder 2">
            <a:extLst>
              <a:ext uri="{FF2B5EF4-FFF2-40B4-BE49-F238E27FC236}">
                <a16:creationId xmlns:a16="http://schemas.microsoft.com/office/drawing/2014/main" id="{EE61C477-1852-4CD5-ADF3-3BA84AC8929A}"/>
              </a:ext>
            </a:extLst>
          </p:cNvPr>
          <p:cNvSpPr>
            <a:spLocks noGrp="1"/>
          </p:cNvSpPr>
          <p:nvPr>
            <p:ph idx="1"/>
          </p:nvPr>
        </p:nvSpPr>
        <p:spPr/>
        <p:txBody>
          <a:bodyPr>
            <a:normAutofit fontScale="92500" lnSpcReduction="10000"/>
          </a:bodyPr>
          <a:lstStyle/>
          <a:p>
            <a:r>
              <a:rPr lang="en-GB" dirty="0"/>
              <a:t>The Centre for the Protection of National Infrastructure (CPNI) is the government authority for protective security advice to the UK national infrastructure. </a:t>
            </a:r>
          </a:p>
          <a:p>
            <a:r>
              <a:rPr lang="en-GB" dirty="0"/>
              <a:t>Its role is to protect national security by helping to reduce the vulnerability of the national infrastructure and other assets and events to terrorism and other threats. </a:t>
            </a:r>
          </a:p>
          <a:p>
            <a:r>
              <a:rPr lang="en-GB" dirty="0"/>
              <a:t>CPNI, Counter-Terrorism Policing and the UK Government cannot protect the UK alone. It relies on partnerships with industry, academia and international partners. </a:t>
            </a:r>
          </a:p>
          <a:p>
            <a:r>
              <a:rPr lang="en-GB" dirty="0"/>
              <a:t>CPNI has worked with the industry’s lead professional body, the Chartered Institute of Public Relations, to produce the first ever bespoke guidance material for terrorist-related events.</a:t>
            </a:r>
          </a:p>
          <a:p>
            <a:r>
              <a:rPr lang="en-GB" dirty="0">
                <a:hlinkClick r:id="rId2"/>
              </a:rPr>
              <a:t>https://www.cpni.gov.uk/system/files/documents/de/eb/Crisis_Management_for_Terrorist_Related_Events.pdf</a:t>
            </a:r>
            <a:r>
              <a:rPr lang="en-GB" dirty="0"/>
              <a:t> </a:t>
            </a:r>
          </a:p>
          <a:p>
            <a:endParaRPr lang="en-GB" dirty="0"/>
          </a:p>
        </p:txBody>
      </p:sp>
    </p:spTree>
    <p:extLst>
      <p:ext uri="{BB962C8B-B14F-4D97-AF65-F5344CB8AC3E}">
        <p14:creationId xmlns:p14="http://schemas.microsoft.com/office/powerpoint/2010/main" val="3313987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311284-0EF7-4C2C-876A-5A3BE3125DC1}"/>
              </a:ext>
            </a:extLst>
          </p:cNvPr>
          <p:cNvSpPr>
            <a:spLocks noGrp="1"/>
          </p:cNvSpPr>
          <p:nvPr>
            <p:ph type="title"/>
          </p:nvPr>
        </p:nvSpPr>
        <p:spPr>
          <a:xfrm>
            <a:off x="1097280" y="286603"/>
            <a:ext cx="10058400" cy="1450757"/>
          </a:xfrm>
        </p:spPr>
        <p:txBody>
          <a:bodyPr>
            <a:normAutofit/>
          </a:bodyPr>
          <a:lstStyle/>
          <a:p>
            <a:r>
              <a:rPr lang="en-GB" dirty="0"/>
              <a:t>Lessons learnt  </a:t>
            </a:r>
          </a:p>
        </p:txBody>
      </p:sp>
      <p:cxnSp>
        <p:nvCxnSpPr>
          <p:cNvPr id="12" name="Straight Connector 11">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B7993B-D70A-4720-9C06-F152F7685EE6}"/>
              </a:ext>
            </a:extLst>
          </p:cNvPr>
          <p:cNvSpPr>
            <a:spLocks noGrp="1"/>
          </p:cNvSpPr>
          <p:nvPr>
            <p:ph idx="1"/>
          </p:nvPr>
        </p:nvSpPr>
        <p:spPr>
          <a:xfrm>
            <a:off x="576650" y="2108201"/>
            <a:ext cx="6095998" cy="3760891"/>
          </a:xfrm>
        </p:spPr>
        <p:txBody>
          <a:bodyPr>
            <a:normAutofit/>
          </a:bodyPr>
          <a:lstStyle/>
          <a:p>
            <a:r>
              <a:rPr lang="en-GB" dirty="0"/>
              <a:t>The cooperation between the police, public and industry is a powerful defence against terrorism.</a:t>
            </a:r>
          </a:p>
          <a:p>
            <a:r>
              <a:rPr lang="en-GB" dirty="0"/>
              <a:t>Consequently, attacks have been prevented and lives saved’</a:t>
            </a:r>
          </a:p>
          <a:p>
            <a:r>
              <a:rPr lang="en-GB" dirty="0"/>
              <a:t>New sporting stadiums have anti-terror measures built in to help the flow of large crowds. Iron cannons at Arsenal's Emirates stadium look like part of the architecture but they also stop car bombs from getting too close.</a:t>
            </a:r>
          </a:p>
          <a:p>
            <a:endParaRPr lang="en-GB" dirty="0"/>
          </a:p>
          <a:p>
            <a:pPr lvl="1"/>
            <a:r>
              <a:rPr lang="en-GB" dirty="0"/>
              <a:t>Manchester Arena</a:t>
            </a:r>
          </a:p>
        </p:txBody>
      </p:sp>
      <p:pic>
        <p:nvPicPr>
          <p:cNvPr id="5" name="Picture 4">
            <a:extLst>
              <a:ext uri="{FF2B5EF4-FFF2-40B4-BE49-F238E27FC236}">
                <a16:creationId xmlns:a16="http://schemas.microsoft.com/office/drawing/2014/main" id="{BF4F8FDB-BCDC-40F4-9A56-F9C343C0D93D}"/>
              </a:ext>
            </a:extLst>
          </p:cNvPr>
          <p:cNvPicPr>
            <a:picLocks noChangeAspect="1"/>
          </p:cNvPicPr>
          <p:nvPr/>
        </p:nvPicPr>
        <p:blipFill rotWithShape="1">
          <a:blip r:embed="rId2"/>
          <a:srcRect l="5819" r="37613" b="2"/>
          <a:stretch/>
        </p:blipFill>
        <p:spPr>
          <a:xfrm>
            <a:off x="7534656" y="2108200"/>
            <a:ext cx="3621024" cy="3600613"/>
          </a:xfrm>
          <a:prstGeom prst="rect">
            <a:avLst/>
          </a:prstGeom>
        </p:spPr>
      </p:pic>
      <p:sp>
        <p:nvSpPr>
          <p:cNvPr id="14" name="Rectangle 13">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37693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45CB9-9A22-B263-96D3-5ED0FA4BF845}"/>
              </a:ext>
            </a:extLst>
          </p:cNvPr>
          <p:cNvSpPr>
            <a:spLocks noGrp="1"/>
          </p:cNvSpPr>
          <p:nvPr>
            <p:ph type="title"/>
          </p:nvPr>
        </p:nvSpPr>
        <p:spPr/>
        <p:txBody>
          <a:bodyPr>
            <a:normAutofit fontScale="90000"/>
          </a:bodyPr>
          <a:lstStyle/>
          <a:p>
            <a:r>
              <a:rPr lang="en-GB" dirty="0"/>
              <a:t>Ariana Grande concert bombing in Manchester | Explosion kills at least 19</a:t>
            </a:r>
          </a:p>
        </p:txBody>
      </p:sp>
      <p:pic>
        <p:nvPicPr>
          <p:cNvPr id="3" name="Online Media 2" title="Ariana Grande concert bombing in Manchester | Explosion kills at least 19">
            <a:hlinkClick r:id="" action="ppaction://media"/>
            <a:extLst>
              <a:ext uri="{FF2B5EF4-FFF2-40B4-BE49-F238E27FC236}">
                <a16:creationId xmlns:a16="http://schemas.microsoft.com/office/drawing/2014/main" id="{2540D042-F1AF-20A9-16F0-5A36810F44AF}"/>
              </a:ext>
            </a:extLst>
          </p:cNvPr>
          <p:cNvPicPr>
            <a:picLocks noRot="1" noChangeAspect="1"/>
          </p:cNvPicPr>
          <p:nvPr>
            <a:videoFile r:link="rId1"/>
          </p:nvPr>
        </p:nvPicPr>
        <p:blipFill>
          <a:blip r:embed="rId3"/>
          <a:stretch>
            <a:fillRect/>
          </a:stretch>
        </p:blipFill>
        <p:spPr>
          <a:xfrm>
            <a:off x="2292532" y="2208530"/>
            <a:ext cx="6577148" cy="3716088"/>
          </a:xfrm>
          <a:prstGeom prst="rect">
            <a:avLst/>
          </a:prstGeom>
        </p:spPr>
      </p:pic>
    </p:spTree>
    <p:extLst>
      <p:ext uri="{BB962C8B-B14F-4D97-AF65-F5344CB8AC3E}">
        <p14:creationId xmlns:p14="http://schemas.microsoft.com/office/powerpoint/2010/main" val="166513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4CCA3-81F5-56FA-DFB1-3AD9BD79F789}"/>
              </a:ext>
            </a:extLst>
          </p:cNvPr>
          <p:cNvSpPr>
            <a:spLocks noGrp="1"/>
          </p:cNvSpPr>
          <p:nvPr>
            <p:ph type="title"/>
          </p:nvPr>
        </p:nvSpPr>
        <p:spPr>
          <a:xfrm>
            <a:off x="1097280" y="286603"/>
            <a:ext cx="10058400" cy="993557"/>
          </a:xfrm>
        </p:spPr>
        <p:txBody>
          <a:bodyPr>
            <a:noAutofit/>
          </a:bodyPr>
          <a:lstStyle/>
          <a:p>
            <a:r>
              <a:rPr lang="en-GB" sz="3200" b="1" dirty="0">
                <a:latin typeface="Calibri" panose="020F0502020204030204" pitchFamily="34" charset="0"/>
                <a:cs typeface="Calibri" panose="020F0502020204030204" pitchFamily="34" charset="0"/>
              </a:rPr>
              <a:t>Manchester Arena 'took unacceptable approach' to concert-goers' healthcare, finds bomb inquiry report</a:t>
            </a:r>
          </a:p>
        </p:txBody>
      </p:sp>
      <p:sp>
        <p:nvSpPr>
          <p:cNvPr id="4" name="TextBox 3">
            <a:extLst>
              <a:ext uri="{FF2B5EF4-FFF2-40B4-BE49-F238E27FC236}">
                <a16:creationId xmlns:a16="http://schemas.microsoft.com/office/drawing/2014/main" id="{71D689D1-E757-C2AC-D245-3B6C893D0D41}"/>
              </a:ext>
            </a:extLst>
          </p:cNvPr>
          <p:cNvSpPr txBox="1"/>
          <p:nvPr/>
        </p:nvSpPr>
        <p:spPr>
          <a:xfrm>
            <a:off x="83275" y="1867065"/>
            <a:ext cx="8414113" cy="923330"/>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Chief Constable of Greater Manchester Police (GMP) Stephen Watson told a press conference the force’s failings were “significant”, adding: “We failed to plan effectively and the execution of that which was planned was simply not good enough.”</a:t>
            </a:r>
          </a:p>
        </p:txBody>
      </p:sp>
      <p:pic>
        <p:nvPicPr>
          <p:cNvPr id="5" name="Picture 4">
            <a:extLst>
              <a:ext uri="{FF2B5EF4-FFF2-40B4-BE49-F238E27FC236}">
                <a16:creationId xmlns:a16="http://schemas.microsoft.com/office/drawing/2014/main" id="{6F6F2FBB-3E5C-BD95-8E8A-51C54FC842C1}"/>
              </a:ext>
            </a:extLst>
          </p:cNvPr>
          <p:cNvPicPr>
            <a:picLocks noChangeAspect="1"/>
          </p:cNvPicPr>
          <p:nvPr/>
        </p:nvPicPr>
        <p:blipFill>
          <a:blip r:embed="rId2"/>
          <a:stretch>
            <a:fillRect/>
          </a:stretch>
        </p:blipFill>
        <p:spPr>
          <a:xfrm>
            <a:off x="8412479" y="1942229"/>
            <a:ext cx="3152573" cy="2482651"/>
          </a:xfrm>
          <a:prstGeom prst="rect">
            <a:avLst/>
          </a:prstGeom>
        </p:spPr>
      </p:pic>
      <p:sp>
        <p:nvSpPr>
          <p:cNvPr id="7" name="TextBox 6">
            <a:extLst>
              <a:ext uri="{FF2B5EF4-FFF2-40B4-BE49-F238E27FC236}">
                <a16:creationId xmlns:a16="http://schemas.microsoft.com/office/drawing/2014/main" id="{B333934A-C488-BF50-6100-9554A52DC0C9}"/>
              </a:ext>
            </a:extLst>
          </p:cNvPr>
          <p:cNvSpPr txBox="1"/>
          <p:nvPr/>
        </p:nvSpPr>
        <p:spPr>
          <a:xfrm>
            <a:off x="31710" y="2919124"/>
            <a:ext cx="8380769" cy="1200329"/>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The operators of the 21,000-capacity Manchester Arena 'took an unacceptable approach' to making sure there was adequate healthcare services at the venue, the newly-published report arising from the public inquiry into the 2017 terror bombing has found.</a:t>
            </a:r>
          </a:p>
        </p:txBody>
      </p:sp>
      <p:sp>
        <p:nvSpPr>
          <p:cNvPr id="9" name="TextBox 8">
            <a:extLst>
              <a:ext uri="{FF2B5EF4-FFF2-40B4-BE49-F238E27FC236}">
                <a16:creationId xmlns:a16="http://schemas.microsoft.com/office/drawing/2014/main" id="{67CB7ED8-EB08-CCC9-D184-7167A7730090}"/>
              </a:ext>
            </a:extLst>
          </p:cNvPr>
          <p:cNvSpPr txBox="1"/>
          <p:nvPr/>
        </p:nvSpPr>
        <p:spPr>
          <a:xfrm>
            <a:off x="181248" y="4119453"/>
            <a:ext cx="7676061" cy="2308324"/>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He recommended the Department of Health and Social Care consider introducing guidelines to ensure all event healthcare staff are trained in how to use tourniquets and other life-saving techniques for treating blast, bullet and knife wounds. Guidance, added Sir John, should also be officially issued on the first aid equipment event providers are expected to have available. I recommend that the Department of Health and Social Care consider introducing compulsory minimum standards of training for event healthcare staff to ensure that they are familiar with how to assist those injured in a terrorist attack."</a:t>
            </a:r>
          </a:p>
        </p:txBody>
      </p:sp>
      <p:sp>
        <p:nvSpPr>
          <p:cNvPr id="13" name="TextBox 12">
            <a:extLst>
              <a:ext uri="{FF2B5EF4-FFF2-40B4-BE49-F238E27FC236}">
                <a16:creationId xmlns:a16="http://schemas.microsoft.com/office/drawing/2014/main" id="{708A3CAF-1155-7EBD-9971-CD52BAD66F4E}"/>
              </a:ext>
            </a:extLst>
          </p:cNvPr>
          <p:cNvSpPr txBox="1"/>
          <p:nvPr/>
        </p:nvSpPr>
        <p:spPr>
          <a:xfrm>
            <a:off x="8340635" y="4673450"/>
            <a:ext cx="3572691" cy="1200329"/>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https://www.manchestereveningnews.co.uk/news/greater-manchester-news/manchester-arena-took-unacceptable-approach-25489661</a:t>
            </a:r>
          </a:p>
        </p:txBody>
      </p:sp>
    </p:spTree>
    <p:extLst>
      <p:ext uri="{BB962C8B-B14F-4D97-AF65-F5344CB8AC3E}">
        <p14:creationId xmlns:p14="http://schemas.microsoft.com/office/powerpoint/2010/main" val="1592692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7DBEB9A-4A94-40E1-B799-E169F90FD11C}"/>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Events Risk Management </a:t>
            </a:r>
          </a:p>
        </p:txBody>
      </p:sp>
      <p:sp>
        <p:nvSpPr>
          <p:cNvPr id="3" name="Content Placeholder 2">
            <a:extLst>
              <a:ext uri="{FF2B5EF4-FFF2-40B4-BE49-F238E27FC236}">
                <a16:creationId xmlns:a16="http://schemas.microsoft.com/office/drawing/2014/main" id="{4AD2054B-0041-4D76-A5E9-FFF4CB1126FF}"/>
              </a:ext>
            </a:extLst>
          </p:cNvPr>
          <p:cNvSpPr>
            <a:spLocks noGrp="1"/>
          </p:cNvSpPr>
          <p:nvPr>
            <p:ph idx="1"/>
          </p:nvPr>
        </p:nvSpPr>
        <p:spPr>
          <a:xfrm>
            <a:off x="1096963" y="2191603"/>
            <a:ext cx="10058400" cy="3677385"/>
          </a:xfrm>
        </p:spPr>
        <p:txBody>
          <a:bodyPr>
            <a:normAutofit/>
          </a:bodyPr>
          <a:lstStyle/>
          <a:p>
            <a:pPr>
              <a:lnSpc>
                <a:spcPct val="110000"/>
              </a:lnSpc>
            </a:pPr>
            <a:r>
              <a:rPr lang="en-GB" sz="1300" dirty="0"/>
              <a:t>Operational and risk management challenges are not just sporting and concert events but also the securing other public spaces, open corporate campuses, large executive meetings, employee retreats and other public or private company gatherings.  </a:t>
            </a:r>
          </a:p>
          <a:p>
            <a:pPr>
              <a:lnSpc>
                <a:spcPct val="110000"/>
              </a:lnSpc>
            </a:pPr>
            <a:r>
              <a:rPr lang="en-GB" sz="1300" dirty="0"/>
              <a:t>In response to this evolving threat companies should understand changes in the threat environment and risks. they will need security plans and protocols and consider security measures such as - procedures, physical design, staffing and technology.</a:t>
            </a:r>
          </a:p>
          <a:p>
            <a:pPr>
              <a:lnSpc>
                <a:spcPct val="110000"/>
              </a:lnSpc>
            </a:pPr>
            <a:r>
              <a:rPr lang="en-GB" sz="1300" dirty="0"/>
              <a:t>Also security management plans should now incorporate behavioural surveillance techniques and programs to recognise pre-attack behaviours of individuals within large crowds.  Security training and guidance to encourage attendees to recognise and report issues of concern.  </a:t>
            </a:r>
          </a:p>
          <a:p>
            <a:pPr>
              <a:lnSpc>
                <a:spcPct val="110000"/>
              </a:lnSpc>
            </a:pPr>
            <a:r>
              <a:rPr lang="en-GB" sz="1300" dirty="0"/>
              <a:t>These techniques are already being applied at national-level sporting and major event venues. </a:t>
            </a:r>
          </a:p>
          <a:p>
            <a:pPr>
              <a:lnSpc>
                <a:spcPct val="110000"/>
              </a:lnSpc>
            </a:pPr>
            <a:r>
              <a:rPr lang="en-GB" sz="1300" dirty="0"/>
              <a:t>Those responsible for the venue and its attendees must be ready to respond in the event of an incident by drafting specific incident management plans, integrating them into existing crisis management protocols and conducting response team exercises using relevant risk scenarios.</a:t>
            </a: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939920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3"/>
          <p:cNvSpPr>
            <a:spLocks/>
          </p:cNvSpPr>
          <p:nvPr/>
        </p:nvSpPr>
        <p:spPr bwMode="auto">
          <a:xfrm>
            <a:off x="3036888" y="5499100"/>
            <a:ext cx="6043612" cy="738188"/>
          </a:xfrm>
          <a:prstGeom prst="rect">
            <a:avLst/>
          </a:prstGeom>
          <a:noFill/>
          <a:ln w="9525">
            <a:noFill/>
            <a:miter lim="800000"/>
            <a:headEnd/>
            <a:tailEnd/>
          </a:ln>
        </p:spPr>
        <p:txBody>
          <a:bodyPr anchor="ctr">
            <a:spAutoFit/>
          </a:bodyPr>
          <a:lstStyle/>
          <a:p>
            <a:pPr marL="1430338" indent="-1430338" eaLnBrk="0" hangingPunct="0">
              <a:tabLst>
                <a:tab pos="1430338" algn="l"/>
              </a:tabLst>
            </a:pPr>
            <a:r>
              <a:rPr lang="en-GB" sz="2400" b="1">
                <a:latin typeface="Calibri" pitchFamily="34" charset="0"/>
              </a:rPr>
              <a:t>Figure 8.4	</a:t>
            </a:r>
            <a:r>
              <a:rPr lang="en-US" sz="2400">
                <a:latin typeface="Calibri" pitchFamily="34" charset="0"/>
              </a:rPr>
              <a:t>Five steps to risk assessment</a:t>
            </a:r>
            <a:br>
              <a:rPr lang="en-GB" sz="2800">
                <a:latin typeface="Calibri" pitchFamily="34" charset="0"/>
              </a:rPr>
            </a:br>
            <a:r>
              <a:rPr lang="en-US">
                <a:latin typeface="Calibri" pitchFamily="34" charset="0"/>
              </a:rPr>
              <a:t>Source: HSE 2011</a:t>
            </a:r>
            <a:endParaRPr lang="en-GB">
              <a:latin typeface="Calibri" pitchFamily="34" charset="0"/>
            </a:endParaRPr>
          </a:p>
        </p:txBody>
      </p:sp>
      <p:pic>
        <p:nvPicPr>
          <p:cNvPr id="18434" name="Picture 5" descr="Events fig 08"/>
          <p:cNvPicPr>
            <a:picLocks noChangeAspect="1" noChangeArrowheads="1"/>
          </p:cNvPicPr>
          <p:nvPr/>
        </p:nvPicPr>
        <p:blipFill>
          <a:blip r:embed="rId2"/>
          <a:srcRect/>
          <a:stretch>
            <a:fillRect/>
          </a:stretch>
        </p:blipFill>
        <p:spPr bwMode="auto">
          <a:xfrm>
            <a:off x="3036889" y="487363"/>
            <a:ext cx="6116637" cy="4870450"/>
          </a:xfrm>
          <a:prstGeom prst="rect">
            <a:avLst/>
          </a:prstGeom>
          <a:noFill/>
          <a:ln w="9525">
            <a:noFill/>
            <a:miter lim="800000"/>
            <a:headEnd/>
            <a:tailEnd/>
          </a:ln>
        </p:spPr>
      </p:pic>
      <p:sp>
        <p:nvSpPr>
          <p:cNvPr id="2" name="TextBox 1">
            <a:extLst>
              <a:ext uri="{FF2B5EF4-FFF2-40B4-BE49-F238E27FC236}">
                <a16:creationId xmlns:a16="http://schemas.microsoft.com/office/drawing/2014/main" id="{029FFF85-6586-436B-A5E5-48E516ECD9D9}"/>
              </a:ext>
            </a:extLst>
          </p:cNvPr>
          <p:cNvSpPr txBox="1"/>
          <p:nvPr/>
        </p:nvSpPr>
        <p:spPr>
          <a:xfrm>
            <a:off x="9469120" y="5867956"/>
            <a:ext cx="2824480" cy="369332"/>
          </a:xfrm>
          <a:prstGeom prst="rect">
            <a:avLst/>
          </a:prstGeom>
          <a:noFill/>
        </p:spPr>
        <p:txBody>
          <a:bodyPr wrap="square" rtlCol="0">
            <a:spAutoFit/>
          </a:bodyPr>
          <a:lstStyle/>
          <a:p>
            <a:r>
              <a:rPr lang="en-GB" dirty="0" err="1"/>
              <a:t>Bladen</a:t>
            </a:r>
            <a:r>
              <a:rPr lang="en-GB" dirty="0"/>
              <a:t> et al 2018 </a:t>
            </a:r>
          </a:p>
        </p:txBody>
      </p:sp>
    </p:spTree>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2D2441"/>
      </a:dk2>
      <a:lt2>
        <a:srgbClr val="E8E4E2"/>
      </a:lt2>
      <a:accent1>
        <a:srgbClr val="3CA0D4"/>
      </a:accent1>
      <a:accent2>
        <a:srgbClr val="27B5AB"/>
      </a:accent2>
      <a:accent3>
        <a:srgbClr val="33B676"/>
      </a:accent3>
      <a:accent4>
        <a:srgbClr val="28B936"/>
      </a:accent4>
      <a:accent5>
        <a:srgbClr val="5DB533"/>
      </a:accent5>
      <a:accent6>
        <a:srgbClr val="8BAF26"/>
      </a:accent6>
      <a:hlink>
        <a:srgbClr val="409331"/>
      </a:hlink>
      <a:folHlink>
        <a:srgbClr val="7F7F7F"/>
      </a:folHlink>
    </a:clrScheme>
    <a:fontScheme name="Retrospect">
      <a:majorFont>
        <a:latin typeface="Bembo"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Ligh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E0B984C0474E948B3545543E688E826" ma:contentTypeVersion="14" ma:contentTypeDescription="Create a new document." ma:contentTypeScope="" ma:versionID="50a4f4dbd275ae0f527f43e8d28d0976">
  <xsd:schema xmlns:xsd="http://www.w3.org/2001/XMLSchema" xmlns:xs="http://www.w3.org/2001/XMLSchema" xmlns:p="http://schemas.microsoft.com/office/2006/metadata/properties" xmlns:ns3="3df32338-c843-4d3d-ad87-27c1f242cf3d" xmlns:ns4="1b005eb6-b4e9-406f-a7fe-e7ba180a8ee7" targetNamespace="http://schemas.microsoft.com/office/2006/metadata/properties" ma:root="true" ma:fieldsID="d97bab30d2b6e60e8e9e9cf2a1cb3f3f" ns3:_="" ns4:_="">
    <xsd:import namespace="3df32338-c843-4d3d-ad87-27c1f242cf3d"/>
    <xsd:import namespace="1b005eb6-b4e9-406f-a7fe-e7ba180a8ee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df32338-c843-4d3d-ad87-27c1f242cf3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b005eb6-b4e9-406f-a7fe-e7ba180a8ee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D7D1ECE-25F6-4573-B130-F6B28936E1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df32338-c843-4d3d-ad87-27c1f242cf3d"/>
    <ds:schemaRef ds:uri="1b005eb6-b4e9-406f-a7fe-e7ba180a8e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18764A9-3AA3-4B9F-8958-CE82AAF74D10}">
  <ds:schemaRefs>
    <ds:schemaRef ds:uri="http://schemas.microsoft.com/sharepoint/v3/contenttype/forms"/>
  </ds:schemaRefs>
</ds:datastoreItem>
</file>

<file path=customXml/itemProps3.xml><?xml version="1.0" encoding="utf-8"?>
<ds:datastoreItem xmlns:ds="http://schemas.openxmlformats.org/officeDocument/2006/customXml" ds:itemID="{00489734-2782-4ECF-8E57-0023B896F967}">
  <ds:schemaRefs>
    <ds:schemaRef ds:uri="1b005eb6-b4e9-406f-a7fe-e7ba180a8ee7"/>
    <ds:schemaRef ds:uri="http://schemas.microsoft.com/office/2006/metadata/properties"/>
    <ds:schemaRef ds:uri="http://purl.org/dc/dcmitype/"/>
    <ds:schemaRef ds:uri="3df32338-c843-4d3d-ad87-27c1f242cf3d"/>
    <ds:schemaRef ds:uri="http://purl.org/dc/elements/1.1/"/>
    <ds:schemaRef ds:uri="http://www.w3.org/XML/1998/namespace"/>
    <ds:schemaRef ds:uri="http://schemas.microsoft.com/office/2006/documentManagement/types"/>
    <ds:schemaRef ds:uri="http://purl.org/dc/term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0</TotalTime>
  <Words>1499</Words>
  <Application>Microsoft Office PowerPoint</Application>
  <PresentationFormat>Widescreen</PresentationFormat>
  <Paragraphs>103</Paragraphs>
  <Slides>23</Slides>
  <Notes>4</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 Nova Light</vt:lpstr>
      <vt:lpstr>Bembo</vt:lpstr>
      <vt:lpstr>Calibri</vt:lpstr>
      <vt:lpstr>Roboto</vt:lpstr>
      <vt:lpstr>Wingdings</vt:lpstr>
      <vt:lpstr>RetrospectVTI</vt:lpstr>
      <vt:lpstr>Issues relating to the management of venues and facilities </vt:lpstr>
      <vt:lpstr>Session overview</vt:lpstr>
      <vt:lpstr>PowerPoint Presentation</vt:lpstr>
      <vt:lpstr>PowerPoint Presentation</vt:lpstr>
      <vt:lpstr>PowerPoint Presentation</vt:lpstr>
      <vt:lpstr>Drugs management at festivals </vt:lpstr>
      <vt:lpstr>PowerPoint Presentation</vt:lpstr>
      <vt:lpstr>PowerPoint Presentation</vt:lpstr>
      <vt:lpstr>PowerPoint Presentation</vt:lpstr>
      <vt:lpstr>Crowd management/ capacity </vt:lpstr>
      <vt:lpstr>Crowd Safety and Crowd Risk Analysis</vt:lpstr>
      <vt:lpstr>Crowd disasters </vt:lpstr>
      <vt:lpstr>Risk analysis – crowd </vt:lpstr>
      <vt:lpstr>Risk analysis – crowd </vt:lpstr>
      <vt:lpstr>PowerPoint Presentation</vt:lpstr>
      <vt:lpstr>Hillsborough disaster: Five key mistakes</vt:lpstr>
      <vt:lpstr>Terrorism and the events industry </vt:lpstr>
      <vt:lpstr>CPNI</vt:lpstr>
      <vt:lpstr>Lessons learnt  </vt:lpstr>
      <vt:lpstr>Ariana Grande concert bombing in Manchester | Explosion kills at least 19</vt:lpstr>
      <vt:lpstr>Manchester Arena 'took unacceptable approach' to concert-goers' healthcare, finds bomb inquiry report</vt:lpstr>
      <vt:lpstr>Events Risk Management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Issues relating to the management of venues and facilities</dc:title>
  <dc:creator>Sam Stephens</dc:creator>
  <cp:lastModifiedBy>Deborah Jenkins</cp:lastModifiedBy>
  <cp:revision>5</cp:revision>
  <dcterms:created xsi:type="dcterms:W3CDTF">2020-11-12T16:11:47Z</dcterms:created>
  <dcterms:modified xsi:type="dcterms:W3CDTF">2022-11-15T09:34:15Z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0x0101008E0B984C0474E948B3545543E688E826</vt:lpwstr>
  </property>
</Properties>
</file>