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336" r:id="rId2"/>
    <p:sldId id="337" r:id="rId3"/>
    <p:sldId id="339" r:id="rId4"/>
    <p:sldId id="341" r:id="rId5"/>
    <p:sldId id="342" r:id="rId6"/>
    <p:sldId id="343" r:id="rId7"/>
    <p:sldId id="364" r:id="rId8"/>
    <p:sldId id="345" r:id="rId9"/>
    <p:sldId id="347" r:id="rId10"/>
    <p:sldId id="361" r:id="rId11"/>
    <p:sldId id="363" r:id="rId12"/>
    <p:sldId id="344" r:id="rId13"/>
    <p:sldId id="352" r:id="rId14"/>
    <p:sldId id="357" r:id="rId15"/>
    <p:sldId id="359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r">
              <a:defRPr sz="1200"/>
            </a:lvl1pPr>
          </a:lstStyle>
          <a:p>
            <a:fld id="{BBC7D25A-43A9-442F-8F20-B3A78EE57227}" type="datetimeFigureOut">
              <a:rPr lang="en-US" smtClean="0"/>
              <a:t>2/19/2018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r">
              <a:defRPr sz="1200"/>
            </a:lvl1pPr>
          </a:lstStyle>
          <a:p>
            <a:fld id="{D19B9603-0B7B-417C-A20E-CD290B25E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111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r">
              <a:defRPr sz="1200"/>
            </a:lvl1pPr>
          </a:lstStyle>
          <a:p>
            <a:fld id="{066C93BD-EC8D-4EC0-BA5F-0F42927E8AAE}" type="datetimeFigureOut">
              <a:rPr lang="en-US" smtClean="0"/>
              <a:t>2/19/2018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062" tIns="44532" rIns="89062" bIns="4453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3735"/>
            <a:ext cx="5335270" cy="4389120"/>
          </a:xfrm>
          <a:prstGeom prst="rect">
            <a:avLst/>
          </a:prstGeom>
        </p:spPr>
        <p:txBody>
          <a:bodyPr vert="horz" lIns="89062" tIns="44532" rIns="89062" bIns="44532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r">
              <a:defRPr sz="1200"/>
            </a:lvl1pPr>
          </a:lstStyle>
          <a:p>
            <a:fld id="{F785D14B-98FC-443F-9DED-A7767779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58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393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what ways do you think you</a:t>
            </a:r>
            <a:r>
              <a:rPr lang="en-GB" baseline="0" dirty="0" smtClean="0"/>
              <a:t> may be different from other people within the room?  List as many as you can think of.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you had been asked to do this same exercise 20 years ago – how would that list be different?  What benefits are the benefits associated with a more diverse group?  What are some of the challenges associated?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362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employing a diverse workforce whose composition is similar</a:t>
            </a:r>
            <a:r>
              <a:rPr lang="en-GB" baseline="0" dirty="0" smtClean="0"/>
              <a:t> to that of the local population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61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Arial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</a:p>
          <a:p>
            <a:endParaRPr lang="en-GB" dirty="0"/>
          </a:p>
          <a:p>
            <a:r>
              <a:rPr lang="en-GB" dirty="0" smtClean="0"/>
              <a:t>Protected</a:t>
            </a:r>
            <a:r>
              <a:rPr lang="en-GB" baseline="0" dirty="0" smtClean="0"/>
              <a:t> Characterisitcs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014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NUL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19/02/2018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0" y="3214686"/>
            <a:ext cx="935834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/>
              <a:t>Equality &amp; Diversity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Examine the human resource management areas of equality and diversity. </a:t>
            </a:r>
          </a:p>
          <a:p>
            <a:r>
              <a:rPr lang="en-GB" dirty="0" smtClean="0"/>
              <a:t>Consider the different ways individuals can be discriminated against.</a:t>
            </a:r>
          </a:p>
          <a:p>
            <a:r>
              <a:rPr lang="en-GB" dirty="0" smtClean="0"/>
              <a:t>Describe the benefits of employing a diverse workforce.</a:t>
            </a:r>
          </a:p>
          <a:p>
            <a:r>
              <a:rPr lang="en-GB" dirty="0" smtClean="0"/>
              <a:t>Identify how organisations can increase their workforce diversity levels.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Values, Beliefs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Experiences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Colour</a:t>
            </a:r>
          </a:p>
          <a:p>
            <a:r>
              <a:rPr lang="en-GB" dirty="0" smtClean="0"/>
              <a:t>Sex</a:t>
            </a:r>
          </a:p>
          <a:p>
            <a:r>
              <a:rPr lang="en-GB" dirty="0" smtClean="0"/>
              <a:t>Personality</a:t>
            </a:r>
          </a:p>
          <a:p>
            <a:r>
              <a:rPr lang="en-GB" dirty="0" smtClean="0"/>
              <a:t>Accents</a:t>
            </a:r>
          </a:p>
          <a:p>
            <a:r>
              <a:rPr lang="en-GB" dirty="0" smtClean="0"/>
              <a:t>Language</a:t>
            </a:r>
          </a:p>
          <a:p>
            <a:r>
              <a:rPr lang="en-GB" dirty="0" smtClean="0"/>
              <a:t>Appearance</a:t>
            </a:r>
          </a:p>
          <a:p>
            <a:r>
              <a:rPr lang="en-GB" dirty="0" smtClean="0"/>
              <a:t>Size and body shape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what ways are individuals different?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pairs, using the time reference point of 20 years ago discuss: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role of women and men in society</a:t>
            </a:r>
          </a:p>
          <a:p>
            <a:r>
              <a:rPr lang="en-GB" dirty="0" smtClean="0"/>
              <a:t>People with physical disabilities</a:t>
            </a:r>
          </a:p>
          <a:p>
            <a:r>
              <a:rPr lang="en-GB" dirty="0" smtClean="0"/>
              <a:t>Older people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has this changed and 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Examining your own value base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social justice case</a:t>
            </a:r>
          </a:p>
          <a:p>
            <a:r>
              <a:rPr lang="en-GB" dirty="0" smtClean="0"/>
              <a:t>Moral obligation – dignity &amp; respect</a:t>
            </a:r>
          </a:p>
          <a:p>
            <a:r>
              <a:rPr lang="en-GB" dirty="0" smtClean="0"/>
              <a:t>Free from prejudice and stereotype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business case</a:t>
            </a:r>
          </a:p>
          <a:p>
            <a:r>
              <a:rPr lang="en-GB" dirty="0" smtClean="0"/>
              <a:t>What would be the benefits?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should Managers care about fairness and diversity?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340768"/>
          <a:ext cx="9144000" cy="513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People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Product/Market Competitiveness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Corporate Reputation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Open and inclusive</a:t>
                      </a:r>
                      <a:r>
                        <a:rPr lang="en-GB" baseline="0" dirty="0" smtClean="0"/>
                        <a:t> culture where people feel valued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 help inform the development of new/enhanced</a:t>
                      </a:r>
                      <a:r>
                        <a:rPr lang="en-GB" baseline="0" dirty="0" smtClean="0"/>
                        <a:t> products or services.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image with local community and wider business and political community.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recruitment and retention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open up new market 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‘employer of choice’ status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Helps overcome skills shortages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broaden an organisation’s customer base.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High commitment, low absence and</a:t>
                      </a:r>
                      <a:r>
                        <a:rPr lang="en-GB" baseline="0" dirty="0" smtClean="0"/>
                        <a:t> turnover rates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Improved creativity and innovation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41680">
                <a:tc gridSpan="3">
                  <a:txBody>
                    <a:bodyPr/>
                    <a:lstStyle/>
                    <a:p>
                      <a:r>
                        <a:rPr lang="en-GB" b="1" u="none" dirty="0" smtClean="0"/>
                        <a:t>            Reduced</a:t>
                      </a:r>
                      <a:r>
                        <a:rPr lang="en-GB" b="1" u="none" baseline="0" dirty="0" smtClean="0"/>
                        <a:t> costs, increased competitiveness, greater stability</a:t>
                      </a:r>
                      <a:endParaRPr lang="en-GB" b="1" u="none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business benefits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Stakeholders today take an active interest in the diversity of an organisations workforce.</a:t>
            </a:r>
          </a:p>
          <a:p>
            <a:r>
              <a:rPr lang="en-GB" sz="2400" dirty="0" smtClean="0"/>
              <a:t>Stakeholders recognise that a diverse workforce may :</a:t>
            </a:r>
          </a:p>
          <a:p>
            <a:r>
              <a:rPr lang="en-GB" sz="2400" dirty="0" smtClean="0"/>
              <a:t>Increase the competitive edge of an organisation- employees providing language and cultural information to help break into new markets.</a:t>
            </a:r>
          </a:p>
          <a:p>
            <a:r>
              <a:rPr lang="en-GB" sz="2400" dirty="0" smtClean="0"/>
              <a:t>Improve it’s links with under represented groups – females / retired people working in B and Q.</a:t>
            </a:r>
          </a:p>
          <a:p>
            <a:r>
              <a:rPr lang="en-GB" sz="2400" dirty="0" smtClean="0"/>
              <a:t>Employment of people with mental/physical disabilities in mainstream job roles allows greater understanding of a disability.</a:t>
            </a:r>
          </a:p>
          <a:p>
            <a:r>
              <a:rPr lang="en-GB" sz="2400" dirty="0" smtClean="0"/>
              <a:t>Ensure compliance with current legislation and best practice employment advice.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Benefits to Stakeholders</a:t>
            </a:r>
            <a:endParaRPr lang="en-GB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How is this different from diversity?</a:t>
            </a:r>
          </a:p>
          <a:p>
            <a:r>
              <a:rPr lang="en-GB" dirty="0" smtClean="0"/>
              <a:t>Considering an individual’s needs and taking action to ensure a level playing field is established (as far as reasonably practicable)</a:t>
            </a:r>
          </a:p>
          <a:p>
            <a:r>
              <a:rPr lang="en-GB" dirty="0" smtClean="0"/>
              <a:t>One size does not fit all – equal opportunities is not about treating everyone the same.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Diversity is about valuing differences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 Opportunities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unfair treatment of a person or group on the basis of prejudice”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 - Less favourable treatment</a:t>
            </a:r>
          </a:p>
          <a:p>
            <a:r>
              <a:rPr lang="en-GB" dirty="0" smtClean="0"/>
              <a:t>Indirect – provision which leads to disadvantage</a:t>
            </a:r>
          </a:p>
          <a:p>
            <a:r>
              <a:rPr lang="en-GB" dirty="0" smtClean="0"/>
              <a:t>Harassment – unwanted conduct which violates someone’s dignity</a:t>
            </a:r>
          </a:p>
          <a:p>
            <a:r>
              <a:rPr lang="en-GB" dirty="0" smtClean="0"/>
              <a:t>An instruction to discriminate – one person obliges another to act in a discriminatory manner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dirty="0" smtClean="0"/>
              <a:t>Sexual orientation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Marital status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Age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Gender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Pregnancy or maternity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Ability (physical and metal ability)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Race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Religion or beliefs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Discrimination – Protected Characteristics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Should managers ignore the differences between people and treat them the same?</a:t>
            </a:r>
          </a:p>
          <a:p>
            <a:pPr algn="ctr">
              <a:buNone/>
            </a:pPr>
            <a:r>
              <a:rPr lang="en-GB" dirty="0" smtClean="0"/>
              <a:t>or</a:t>
            </a:r>
          </a:p>
          <a:p>
            <a:pPr>
              <a:buNone/>
            </a:pPr>
            <a:r>
              <a:rPr lang="en-GB" dirty="0" smtClean="0"/>
              <a:t>Should managers acknowledge the differences and treat people differently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Dilemma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Guiding principle </a:t>
            </a:r>
            <a:r>
              <a:rPr lang="en-GB" dirty="0" smtClean="0"/>
              <a:t>: Equal Treatment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Not using age as a criterion for recruitment, promotion etc.</a:t>
            </a:r>
          </a:p>
          <a:p>
            <a:r>
              <a:rPr lang="en-GB" dirty="0" smtClean="0"/>
              <a:t>Asking the same questions of women and men in interviews</a:t>
            </a:r>
          </a:p>
          <a:p>
            <a:r>
              <a:rPr lang="en-GB" dirty="0" smtClean="0"/>
              <a:t>Not using gender specific language in adverts</a:t>
            </a:r>
          </a:p>
          <a:p>
            <a:r>
              <a:rPr lang="en-GB" dirty="0" smtClean="0"/>
              <a:t>Offering part time working to men as well as women</a:t>
            </a:r>
          </a:p>
          <a:p>
            <a:r>
              <a:rPr lang="en-GB" dirty="0" smtClean="0"/>
              <a:t>Company benefits available to all</a:t>
            </a:r>
          </a:p>
          <a:p>
            <a:r>
              <a:rPr lang="en-GB" dirty="0" smtClean="0"/>
              <a:t>Same pay for same job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Sameness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525963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an equal opportunity policy</a:t>
            </a:r>
          </a:p>
          <a:p>
            <a:r>
              <a:rPr lang="en-GB" dirty="0" smtClean="0"/>
              <a:t>Provide training on equal opportunity </a:t>
            </a:r>
          </a:p>
          <a:p>
            <a:r>
              <a:rPr lang="en-GB" dirty="0" smtClean="0"/>
              <a:t>Review all procedures to ensure they are free from bias e.g employment contracts, recruitment and equal opportunity policies.</a:t>
            </a:r>
          </a:p>
          <a:p>
            <a:r>
              <a:rPr lang="en-GB" dirty="0" smtClean="0"/>
              <a:t>Consider flexible working options</a:t>
            </a:r>
          </a:p>
          <a:p>
            <a:r>
              <a:rPr lang="en-GB" dirty="0" smtClean="0"/>
              <a:t>Develop links with local community groups</a:t>
            </a:r>
          </a:p>
          <a:p>
            <a:r>
              <a:rPr lang="en-GB" dirty="0" smtClean="0"/>
              <a:t>Consider company branding/image – does it encourage diversity?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Best Practice Approaches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“People from different backgrounds bring fresh ideas and perceptions which make the way work is done more efficient and products and services better” (CIPD 1999).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Valuing diversity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727</Words>
  <Application>Microsoft Office PowerPoint</Application>
  <PresentationFormat>On-screen Show (4:3)</PresentationFormat>
  <Paragraphs>113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Times New Roman</vt:lpstr>
      <vt:lpstr>Verdana</vt:lpstr>
      <vt:lpstr>Wingdings</vt:lpstr>
      <vt:lpstr>Wingdings 2</vt:lpstr>
      <vt:lpstr>Wingdings 3</vt:lpstr>
      <vt:lpstr>Office Theme</vt:lpstr>
      <vt:lpstr>PowerPoint Presentation</vt:lpstr>
      <vt:lpstr>Objectives</vt:lpstr>
      <vt:lpstr>In what ways are individuals different?</vt:lpstr>
      <vt:lpstr>Examining your own value base</vt:lpstr>
      <vt:lpstr>Why should Managers care about fairness and diversity?</vt:lpstr>
      <vt:lpstr>Potential business benefits</vt:lpstr>
      <vt:lpstr>Benefits to Stakeholders</vt:lpstr>
      <vt:lpstr>Equal Opportunities</vt:lpstr>
      <vt:lpstr>Discrimination</vt:lpstr>
      <vt:lpstr>Discrimination</vt:lpstr>
      <vt:lpstr>Discrimination – Protected Characteristics</vt:lpstr>
      <vt:lpstr>Dilemma</vt:lpstr>
      <vt:lpstr>Sameness</vt:lpstr>
      <vt:lpstr>Best Practice Approaches</vt:lpstr>
      <vt:lpstr>Valuing diversity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Maria</dc:creator>
  <cp:lastModifiedBy>Brynach Heffernan</cp:lastModifiedBy>
  <cp:revision>2</cp:revision>
  <cp:lastPrinted>2018-02-19T09:34:58Z</cp:lastPrinted>
  <dcterms:modified xsi:type="dcterms:W3CDTF">2018-02-19T09:35:01Z</dcterms:modified>
</cp:coreProperties>
</file>