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71132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75249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1375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4075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8914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5203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0227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6897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7538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9307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6100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36217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4.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png"/><Relationship Id="rId1" Type="http://schemas.openxmlformats.org/officeDocument/2006/relationships/slideLayout" Target="../slideLayouts/slideLayout4.xml"/><Relationship Id="rId4" Type="http://schemas.openxmlformats.org/officeDocument/2006/relationships/image" Target="../media/image33.jpeg"/></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744416"/>
          </a:xfrm>
        </p:spPr>
        <p:txBody>
          <a:bodyPr>
            <a:normAutofit fontScale="90000"/>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GB" sz="2800" b="1" dirty="0" smtClean="0"/>
              <a:t>The </a:t>
            </a:r>
            <a:r>
              <a:rPr lang="en-GB" sz="2800" b="1" dirty="0"/>
              <a:t>Greek Legacy in </a:t>
            </a:r>
            <a:r>
              <a:rPr lang="en-GB" sz="2800" b="1" dirty="0" smtClean="0"/>
              <a:t>Central </a:t>
            </a:r>
            <a:r>
              <a:rPr lang="en-GB" sz="2800" b="1" dirty="0"/>
              <a:t>Asia and Northwest India</a:t>
            </a:r>
            <a:br>
              <a:rPr lang="en-GB" sz="2800" b="1" dirty="0"/>
            </a:br>
            <a:r>
              <a:rPr lang="en-GB" sz="2800" b="1" dirty="0"/>
              <a:t> </a:t>
            </a:r>
            <a:br>
              <a:rPr lang="en-GB" sz="2800" b="1" dirty="0"/>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90955" y="5949280"/>
            <a:ext cx="6400800" cy="744488"/>
          </a:xfrm>
        </p:spPr>
        <p:txBody>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sz="1400" dirty="0">
              <a:solidFill>
                <a:schemeClr val="tx1"/>
              </a:solidFill>
              <a:ea typeface="Times New Roman"/>
              <a:cs typeface="Times New Roman"/>
            </a:endParaRPr>
          </a:p>
        </p:txBody>
      </p:sp>
      <p:pic>
        <p:nvPicPr>
          <p:cNvPr id="7" name="Picture 6"/>
          <p:cNvPicPr>
            <a:picLocks noChangeAspect="1"/>
          </p:cNvPicPr>
          <p:nvPr/>
        </p:nvPicPr>
        <p:blipFill>
          <a:blip r:embed="rId2"/>
          <a:stretch>
            <a:fillRect/>
          </a:stretch>
        </p:blipFill>
        <p:spPr>
          <a:xfrm>
            <a:off x="5505754" y="2612489"/>
            <a:ext cx="2058828" cy="3397336"/>
          </a:xfrm>
          <a:prstGeom prst="rect">
            <a:avLst/>
          </a:prstGeom>
        </p:spPr>
      </p:pic>
      <p:pic>
        <p:nvPicPr>
          <p:cNvPr id="8" name="Picture 7"/>
          <p:cNvPicPr>
            <a:picLocks noChangeAspect="1"/>
          </p:cNvPicPr>
          <p:nvPr/>
        </p:nvPicPr>
        <p:blipFill>
          <a:blip r:embed="rId3"/>
          <a:stretch>
            <a:fillRect/>
          </a:stretch>
        </p:blipFill>
        <p:spPr>
          <a:xfrm>
            <a:off x="1584570" y="4198559"/>
            <a:ext cx="3791254" cy="1812849"/>
          </a:xfrm>
          <a:prstGeom prst="rect">
            <a:avLst/>
          </a:prstGeom>
        </p:spPr>
      </p:pic>
      <p:pic>
        <p:nvPicPr>
          <p:cNvPr id="9" name="Picture 8"/>
          <p:cNvPicPr>
            <a:picLocks noChangeAspect="1"/>
          </p:cNvPicPr>
          <p:nvPr/>
        </p:nvPicPr>
        <p:blipFill>
          <a:blip r:embed="rId4"/>
          <a:stretch>
            <a:fillRect/>
          </a:stretch>
        </p:blipFill>
        <p:spPr>
          <a:xfrm>
            <a:off x="1584569" y="2576360"/>
            <a:ext cx="3791254" cy="1493681"/>
          </a:xfrm>
          <a:prstGeom prst="rect">
            <a:avLst/>
          </a:prstGeom>
        </p:spPr>
      </p:pic>
    </p:spTree>
    <p:extLst>
      <p:ext uri="{BB962C8B-B14F-4D97-AF65-F5344CB8AC3E}">
        <p14:creationId xmlns:p14="http://schemas.microsoft.com/office/powerpoint/2010/main" val="301610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208" y="0"/>
            <a:ext cx="8229600" cy="908720"/>
          </a:xfrm>
        </p:spPr>
        <p:txBody>
          <a:bodyPr>
            <a:normAutofit/>
          </a:bodyPr>
          <a:lstStyle/>
          <a:p>
            <a:r>
              <a:rPr lang="en-GB" b="1" dirty="0" smtClean="0"/>
              <a:t>Nomadic Invasions</a:t>
            </a:r>
            <a:endParaRPr lang="en-GB" b="1" dirty="0"/>
          </a:p>
        </p:txBody>
      </p:sp>
      <p:sp>
        <p:nvSpPr>
          <p:cNvPr id="4" name="Content Placeholder 3"/>
          <p:cNvSpPr>
            <a:spLocks noGrp="1"/>
          </p:cNvSpPr>
          <p:nvPr>
            <p:ph sz="half" idx="1"/>
          </p:nvPr>
        </p:nvSpPr>
        <p:spPr>
          <a:xfrm>
            <a:off x="107504" y="764704"/>
            <a:ext cx="5616624" cy="4176464"/>
          </a:xfrm>
        </p:spPr>
        <p:txBody>
          <a:bodyPr>
            <a:normAutofit fontScale="77500" lnSpcReduction="20000"/>
          </a:bodyPr>
          <a:lstStyle/>
          <a:p>
            <a:pPr marL="0" indent="0">
              <a:buNone/>
            </a:pPr>
            <a:r>
              <a:rPr lang="en-GB" dirty="0" smtClean="0"/>
              <a:t>“But the </a:t>
            </a:r>
            <a:r>
              <a:rPr lang="en-GB" dirty="0"/>
              <a:t>best known of the nomads are </a:t>
            </a:r>
            <a:r>
              <a:rPr lang="en-GB" b="1" dirty="0"/>
              <a:t>those who took away </a:t>
            </a:r>
            <a:r>
              <a:rPr lang="en-GB" b="1" dirty="0" smtClean="0"/>
              <a:t>Bactria </a:t>
            </a:r>
            <a:r>
              <a:rPr lang="en-GB" b="1" dirty="0"/>
              <a:t>from the Greeks, I mean the </a:t>
            </a:r>
            <a:r>
              <a:rPr lang="en-GB" b="1" dirty="0" err="1"/>
              <a:t>Asii</a:t>
            </a:r>
            <a:r>
              <a:rPr lang="en-GB" b="1" dirty="0"/>
              <a:t>, </a:t>
            </a:r>
            <a:r>
              <a:rPr lang="en-GB" b="1" dirty="0" err="1"/>
              <a:t>Pasiani</a:t>
            </a:r>
            <a:r>
              <a:rPr lang="en-GB" b="1" dirty="0"/>
              <a:t>, </a:t>
            </a:r>
            <a:r>
              <a:rPr lang="en-GB" b="1" dirty="0" err="1"/>
              <a:t>Tochari</a:t>
            </a:r>
            <a:r>
              <a:rPr lang="en-GB" b="1" dirty="0" smtClean="0"/>
              <a:t>, </a:t>
            </a:r>
            <a:r>
              <a:rPr lang="en-GB" b="1" dirty="0"/>
              <a:t>and </a:t>
            </a:r>
            <a:r>
              <a:rPr lang="en-GB" b="1" dirty="0" err="1"/>
              <a:t>Sacarauli</a:t>
            </a:r>
            <a:r>
              <a:rPr lang="en-GB" dirty="0"/>
              <a:t>, who originally came from the country on the other side of the </a:t>
            </a:r>
            <a:r>
              <a:rPr lang="en-GB" dirty="0" err="1" smtClean="0"/>
              <a:t>Jaxartes</a:t>
            </a:r>
            <a:r>
              <a:rPr lang="en-GB" dirty="0" smtClean="0"/>
              <a:t> </a:t>
            </a:r>
            <a:r>
              <a:rPr lang="en-GB" dirty="0"/>
              <a:t>River that adjoins that of the </a:t>
            </a:r>
            <a:r>
              <a:rPr lang="en-GB" b="1" dirty="0" err="1" smtClean="0"/>
              <a:t>Shakas</a:t>
            </a:r>
            <a:r>
              <a:rPr lang="en-GB" b="1" dirty="0" smtClean="0"/>
              <a:t> </a:t>
            </a:r>
            <a:r>
              <a:rPr lang="en-GB" b="1" dirty="0"/>
              <a:t>and the </a:t>
            </a:r>
            <a:r>
              <a:rPr lang="en-GB" b="1" dirty="0" err="1"/>
              <a:t>Sogdiani</a:t>
            </a:r>
            <a:r>
              <a:rPr lang="en-GB" b="1" dirty="0"/>
              <a:t> </a:t>
            </a:r>
            <a:r>
              <a:rPr lang="en-GB" dirty="0"/>
              <a:t>and was occupied by the </a:t>
            </a:r>
            <a:r>
              <a:rPr lang="en-GB" dirty="0" err="1" smtClean="0"/>
              <a:t>Shakas</a:t>
            </a:r>
            <a:r>
              <a:rPr lang="en-GB" dirty="0" smtClean="0"/>
              <a:t>.” – </a:t>
            </a:r>
            <a:r>
              <a:rPr lang="en-GB" b="1" dirty="0" smtClean="0"/>
              <a:t>Strabo </a:t>
            </a:r>
            <a:r>
              <a:rPr lang="en-GB" b="1" i="1" dirty="0" smtClean="0"/>
              <a:t>Geog. </a:t>
            </a:r>
            <a:r>
              <a:rPr lang="en-GB" b="1" dirty="0" smtClean="0"/>
              <a:t>11.8.2</a:t>
            </a:r>
            <a:r>
              <a:rPr lang="en-GB" dirty="0" smtClean="0"/>
              <a:t>.</a:t>
            </a:r>
            <a:endParaRPr lang="en-GB" dirty="0"/>
          </a:p>
        </p:txBody>
      </p:sp>
      <p:sp>
        <p:nvSpPr>
          <p:cNvPr id="5" name="Content Placeholder 4"/>
          <p:cNvSpPr>
            <a:spLocks noGrp="1"/>
          </p:cNvSpPr>
          <p:nvPr>
            <p:ph sz="half" idx="2"/>
          </p:nvPr>
        </p:nvSpPr>
        <p:spPr>
          <a:xfrm>
            <a:off x="5772370" y="1052736"/>
            <a:ext cx="3371630" cy="3096344"/>
          </a:xfrm>
        </p:spPr>
        <p:txBody>
          <a:bodyPr>
            <a:normAutofit fontScale="77500" lnSpcReduction="20000"/>
          </a:bodyPr>
          <a:lstStyle/>
          <a:p>
            <a:r>
              <a:rPr lang="en-GB" dirty="0" err="1" smtClean="0"/>
              <a:t>Sima</a:t>
            </a:r>
            <a:r>
              <a:rPr lang="en-GB" dirty="0" smtClean="0"/>
              <a:t> Qian </a:t>
            </a:r>
            <a:r>
              <a:rPr lang="en-GB" i="1" dirty="0" err="1" smtClean="0"/>
              <a:t>Shiji</a:t>
            </a:r>
            <a:r>
              <a:rPr lang="en-GB" dirty="0"/>
              <a:t>, the Chinese “Book of History” </a:t>
            </a:r>
            <a:r>
              <a:rPr lang="en-GB" dirty="0" smtClean="0"/>
              <a:t>– </a:t>
            </a:r>
            <a:r>
              <a:rPr lang="en-GB" dirty="0" err="1" smtClean="0"/>
              <a:t>Xiongnu</a:t>
            </a:r>
            <a:r>
              <a:rPr lang="en-GB" dirty="0" smtClean="0"/>
              <a:t> and the Da </a:t>
            </a:r>
            <a:r>
              <a:rPr lang="en-GB" dirty="0" err="1" smtClean="0"/>
              <a:t>Yuezhi</a:t>
            </a:r>
            <a:r>
              <a:rPr lang="en-GB" dirty="0" smtClean="0"/>
              <a:t>.</a:t>
            </a:r>
          </a:p>
          <a:p>
            <a:endParaRPr lang="en-GB" sz="600" dirty="0"/>
          </a:p>
          <a:p>
            <a:r>
              <a:rPr lang="en-GB" dirty="0"/>
              <a:t>Zhang Qian </a:t>
            </a:r>
            <a:r>
              <a:rPr lang="en-GB" dirty="0" smtClean="0"/>
              <a:t>meets the </a:t>
            </a:r>
            <a:r>
              <a:rPr lang="en-GB" dirty="0" err="1" smtClean="0"/>
              <a:t>Yuezhi</a:t>
            </a:r>
            <a:r>
              <a:rPr lang="en-GB" dirty="0" smtClean="0"/>
              <a:t> in 129/128 BC.</a:t>
            </a:r>
          </a:p>
          <a:p>
            <a:endParaRPr lang="en-GB" sz="600" dirty="0"/>
          </a:p>
          <a:p>
            <a:pPr marL="0" indent="0">
              <a:buNone/>
            </a:pPr>
            <a:r>
              <a:rPr lang="en-GB" dirty="0" smtClean="0"/>
              <a:t>“</a:t>
            </a:r>
            <a:r>
              <a:rPr lang="en-GB" dirty="0" err="1" smtClean="0"/>
              <a:t>Asiani</a:t>
            </a:r>
            <a:r>
              <a:rPr lang="en-GB" dirty="0" smtClean="0"/>
              <a:t> [</a:t>
            </a:r>
            <a:r>
              <a:rPr lang="en-GB" dirty="0" err="1" smtClean="0"/>
              <a:t>Kushans</a:t>
            </a:r>
            <a:r>
              <a:rPr lang="en-GB" dirty="0"/>
              <a:t>]</a:t>
            </a:r>
            <a:r>
              <a:rPr lang="en-GB" dirty="0" smtClean="0"/>
              <a:t> </a:t>
            </a:r>
            <a:r>
              <a:rPr lang="en-GB" dirty="0"/>
              <a:t>are kings of the </a:t>
            </a:r>
            <a:r>
              <a:rPr lang="en-GB" dirty="0" err="1"/>
              <a:t>Tochari</a:t>
            </a:r>
            <a:r>
              <a:rPr lang="en-GB" dirty="0"/>
              <a:t> and destroyed the </a:t>
            </a:r>
            <a:r>
              <a:rPr lang="en-GB" dirty="0" err="1" smtClean="0"/>
              <a:t>Sacaraucae</a:t>
            </a:r>
            <a:r>
              <a:rPr lang="en-GB" dirty="0" smtClean="0"/>
              <a:t>” – </a:t>
            </a:r>
            <a:r>
              <a:rPr lang="en-GB" b="1" dirty="0" smtClean="0"/>
              <a:t>Justin XLII </a:t>
            </a:r>
            <a:r>
              <a:rPr lang="en-GB" b="1" i="1" dirty="0" smtClean="0"/>
              <a:t>Prologue</a:t>
            </a:r>
            <a:r>
              <a:rPr lang="en-GB" dirty="0" smtClean="0"/>
              <a:t>. </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4348917"/>
            <a:ext cx="3240360" cy="23924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3"/>
          <p:cNvSpPr txBox="1">
            <a:spLocks/>
          </p:cNvSpPr>
          <p:nvPr/>
        </p:nvSpPr>
        <p:spPr>
          <a:xfrm>
            <a:off x="107504" y="2924944"/>
            <a:ext cx="3096344" cy="3933056"/>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solidFill>
                  <a:prstClr val="black"/>
                </a:solidFill>
              </a:rPr>
              <a:t>Sacking of Samarkand c.145-130 BC.</a:t>
            </a:r>
          </a:p>
          <a:p>
            <a:endParaRPr lang="en-GB" sz="500" dirty="0" smtClean="0">
              <a:solidFill>
                <a:prstClr val="black"/>
              </a:solidFill>
            </a:endParaRPr>
          </a:p>
          <a:p>
            <a:r>
              <a:rPr lang="en-GB" dirty="0" smtClean="0">
                <a:solidFill>
                  <a:prstClr val="black"/>
                </a:solidFill>
              </a:rPr>
              <a:t>Sacking of </a:t>
            </a:r>
            <a:r>
              <a:rPr lang="en-GB" dirty="0" err="1" smtClean="0">
                <a:solidFill>
                  <a:prstClr val="black"/>
                </a:solidFill>
              </a:rPr>
              <a:t>Aï</a:t>
            </a:r>
            <a:r>
              <a:rPr lang="en-GB" dirty="0" smtClean="0">
                <a:solidFill>
                  <a:prstClr val="black"/>
                </a:solidFill>
              </a:rPr>
              <a:t> </a:t>
            </a:r>
            <a:r>
              <a:rPr lang="en-GB" dirty="0" err="1" smtClean="0">
                <a:solidFill>
                  <a:prstClr val="black"/>
                </a:solidFill>
              </a:rPr>
              <a:t>Khanum</a:t>
            </a:r>
            <a:r>
              <a:rPr lang="en-GB" dirty="0" smtClean="0">
                <a:solidFill>
                  <a:prstClr val="black"/>
                </a:solidFill>
              </a:rPr>
              <a:t> c.145 BC by the </a:t>
            </a:r>
            <a:r>
              <a:rPr lang="en-GB" dirty="0" err="1" smtClean="0">
                <a:solidFill>
                  <a:prstClr val="black"/>
                </a:solidFill>
              </a:rPr>
              <a:t>Sakas</a:t>
            </a:r>
            <a:r>
              <a:rPr lang="en-GB" dirty="0" smtClean="0">
                <a:solidFill>
                  <a:prstClr val="black"/>
                </a:solidFill>
              </a:rPr>
              <a:t> and subsequently by </a:t>
            </a:r>
            <a:r>
              <a:rPr lang="en-GB" dirty="0" err="1" smtClean="0">
                <a:solidFill>
                  <a:prstClr val="black"/>
                </a:solidFill>
              </a:rPr>
              <a:t>Yuehzi</a:t>
            </a:r>
            <a:r>
              <a:rPr lang="en-GB" dirty="0" smtClean="0">
                <a:solidFill>
                  <a:prstClr val="black"/>
                </a:solidFill>
              </a:rPr>
              <a:t> (</a:t>
            </a:r>
            <a:r>
              <a:rPr lang="en-GB" dirty="0" err="1" smtClean="0">
                <a:solidFill>
                  <a:prstClr val="black"/>
                </a:solidFill>
              </a:rPr>
              <a:t>Yueh-Chih</a:t>
            </a:r>
            <a:r>
              <a:rPr lang="en-GB" dirty="0" smtClean="0">
                <a:solidFill>
                  <a:prstClr val="black"/>
                </a:solidFill>
              </a:rPr>
              <a:t>) c.130 BC.</a:t>
            </a:r>
          </a:p>
          <a:p>
            <a:endParaRPr lang="en-GB" sz="500" dirty="0" smtClean="0">
              <a:solidFill>
                <a:prstClr val="black"/>
              </a:solidFill>
            </a:endParaRPr>
          </a:p>
          <a:p>
            <a:r>
              <a:rPr lang="en-GB" dirty="0" smtClean="0">
                <a:solidFill>
                  <a:prstClr val="black"/>
                </a:solidFill>
              </a:rPr>
              <a:t>Plundering of the Oxus sanctuary at </a:t>
            </a:r>
            <a:r>
              <a:rPr lang="en-GB" dirty="0" err="1" smtClean="0">
                <a:solidFill>
                  <a:prstClr val="black"/>
                </a:solidFill>
              </a:rPr>
              <a:t>Takht</a:t>
            </a:r>
            <a:r>
              <a:rPr lang="en-GB" dirty="0" smtClean="0">
                <a:solidFill>
                  <a:prstClr val="black"/>
                </a:solidFill>
              </a:rPr>
              <a:t>-I </a:t>
            </a:r>
            <a:r>
              <a:rPr lang="en-GB" dirty="0" err="1" smtClean="0">
                <a:solidFill>
                  <a:prstClr val="black"/>
                </a:solidFill>
              </a:rPr>
              <a:t>Sangin</a:t>
            </a:r>
            <a:r>
              <a:rPr lang="en-GB" dirty="0" smtClean="0">
                <a:solidFill>
                  <a:prstClr val="black"/>
                </a:solidFill>
              </a:rPr>
              <a:t> (frontier between Bactria and </a:t>
            </a:r>
            <a:r>
              <a:rPr lang="en-GB" dirty="0" err="1" smtClean="0">
                <a:solidFill>
                  <a:prstClr val="black"/>
                </a:solidFill>
              </a:rPr>
              <a:t>Sogdia</a:t>
            </a:r>
            <a:r>
              <a:rPr lang="en-GB" dirty="0" smtClean="0">
                <a:solidFill>
                  <a:prstClr val="black"/>
                </a:solidFill>
              </a:rPr>
              <a:t>).</a:t>
            </a:r>
          </a:p>
          <a:p>
            <a:endParaRPr lang="en-GB" dirty="0">
              <a:solidFill>
                <a:prstClr val="black"/>
              </a:solidFill>
            </a:endParaRPr>
          </a:p>
        </p:txBody>
      </p:sp>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9832" y="4725145"/>
            <a:ext cx="2557261" cy="1986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77795" y="2924944"/>
            <a:ext cx="2439297" cy="1656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091449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b="1" dirty="0" err="1" smtClean="0"/>
              <a:t>Kushan</a:t>
            </a:r>
            <a:r>
              <a:rPr lang="en-GB" b="1" dirty="0" smtClean="0"/>
              <a:t> Kingdom</a:t>
            </a:r>
            <a:endParaRPr lang="en-GB" b="1" dirty="0"/>
          </a:p>
        </p:txBody>
      </p:sp>
      <p:sp>
        <p:nvSpPr>
          <p:cNvPr id="3" name="Content Placeholder 2"/>
          <p:cNvSpPr>
            <a:spLocks noGrp="1"/>
          </p:cNvSpPr>
          <p:nvPr>
            <p:ph idx="1"/>
          </p:nvPr>
        </p:nvSpPr>
        <p:spPr>
          <a:xfrm>
            <a:off x="0" y="764704"/>
            <a:ext cx="4860032" cy="6093296"/>
          </a:xfrm>
        </p:spPr>
        <p:txBody>
          <a:bodyPr>
            <a:normAutofit fontScale="55000" lnSpcReduction="20000"/>
          </a:bodyPr>
          <a:lstStyle/>
          <a:p>
            <a:pPr marL="0" indent="0">
              <a:buNone/>
            </a:pPr>
            <a:r>
              <a:rPr lang="en-GB" dirty="0" smtClean="0"/>
              <a:t>“The </a:t>
            </a:r>
            <a:r>
              <a:rPr lang="en-GB" dirty="0"/>
              <a:t>main centre of the Da </a:t>
            </a:r>
            <a:r>
              <a:rPr lang="en-GB" dirty="0" err="1"/>
              <a:t>Yuezhi</a:t>
            </a:r>
            <a:r>
              <a:rPr lang="en-GB" dirty="0"/>
              <a:t> (</a:t>
            </a:r>
            <a:r>
              <a:rPr lang="en-GB" dirty="0" err="1"/>
              <a:t>Kushan</a:t>
            </a:r>
            <a:r>
              <a:rPr lang="en-GB" dirty="0"/>
              <a:t>) </a:t>
            </a:r>
            <a:r>
              <a:rPr lang="en-GB" dirty="0" smtClean="0"/>
              <a:t>kingdom  </a:t>
            </a:r>
            <a:r>
              <a:rPr lang="en-GB" dirty="0"/>
              <a:t>is the town of </a:t>
            </a:r>
            <a:r>
              <a:rPr lang="en-GB" dirty="0" err="1"/>
              <a:t>Lanshi</a:t>
            </a:r>
            <a:r>
              <a:rPr lang="en-GB" dirty="0"/>
              <a:t> (Bactra/Balkh</a:t>
            </a:r>
            <a:r>
              <a:rPr lang="en-GB" dirty="0" smtClean="0"/>
              <a:t>). </a:t>
            </a:r>
            <a:r>
              <a:rPr lang="en-GB" dirty="0"/>
              <a:t>To the west it borders </a:t>
            </a:r>
            <a:r>
              <a:rPr lang="en-GB" dirty="0" err="1"/>
              <a:t>Anxi</a:t>
            </a:r>
            <a:r>
              <a:rPr lang="en-GB" dirty="0"/>
              <a:t> (Parthia), which is 49 days march away. To the east, it is 6,537 li (2,718 km) from the seat of the Chief Scribe [in </a:t>
            </a:r>
            <a:r>
              <a:rPr lang="en-GB" dirty="0" err="1"/>
              <a:t>Lukchun</a:t>
            </a:r>
            <a:r>
              <a:rPr lang="en-GB" dirty="0"/>
              <a:t>], and 16,370 li (6,807 km) from Luoyang. There are 100,000 households, 400,000 individuals, and more than 100,000 men able to bear arms.</a:t>
            </a:r>
          </a:p>
          <a:p>
            <a:pPr marL="0" indent="0">
              <a:buNone/>
            </a:pPr>
            <a:endParaRPr lang="en-GB" sz="1800" dirty="0"/>
          </a:p>
          <a:p>
            <a:pPr marL="0" indent="0">
              <a:buNone/>
            </a:pPr>
            <a:r>
              <a:rPr lang="en-GB" dirty="0"/>
              <a:t>Formerly, the </a:t>
            </a:r>
            <a:r>
              <a:rPr lang="en-GB" dirty="0" err="1"/>
              <a:t>Yuezhi</a:t>
            </a:r>
            <a:r>
              <a:rPr lang="en-GB" dirty="0"/>
              <a:t> were defeated by the </a:t>
            </a:r>
            <a:r>
              <a:rPr lang="en-GB" dirty="0" err="1"/>
              <a:t>Xiongnu</a:t>
            </a:r>
            <a:r>
              <a:rPr lang="en-GB" dirty="0"/>
              <a:t>. They then moved to </a:t>
            </a:r>
            <a:r>
              <a:rPr lang="en-GB" dirty="0" err="1"/>
              <a:t>Daxia</a:t>
            </a:r>
            <a:r>
              <a:rPr lang="en-GB" dirty="0"/>
              <a:t> (Bactria</a:t>
            </a:r>
            <a:r>
              <a:rPr lang="en-GB" dirty="0" smtClean="0"/>
              <a:t>) </a:t>
            </a:r>
            <a:r>
              <a:rPr lang="en-GB" dirty="0"/>
              <a:t>and divided up this kingdom between five </a:t>
            </a:r>
            <a:r>
              <a:rPr lang="en-GB" dirty="0" err="1"/>
              <a:t>xihou</a:t>
            </a:r>
            <a:r>
              <a:rPr lang="en-GB" dirty="0"/>
              <a:t> (‘Allied Princes</a:t>
            </a:r>
            <a:r>
              <a:rPr lang="en-GB" dirty="0" smtClean="0"/>
              <a:t>’)…</a:t>
            </a:r>
            <a:endParaRPr lang="en-GB" sz="1000" dirty="0" smtClean="0"/>
          </a:p>
          <a:p>
            <a:pPr marL="0" indent="0">
              <a:buNone/>
            </a:pPr>
            <a:endParaRPr lang="en-GB" sz="1800" dirty="0"/>
          </a:p>
          <a:p>
            <a:pPr marL="0" indent="0">
              <a:buNone/>
            </a:pPr>
            <a:r>
              <a:rPr lang="en-GB" dirty="0"/>
              <a:t>More than a hundred years later, the </a:t>
            </a:r>
            <a:r>
              <a:rPr lang="en-GB" dirty="0" err="1"/>
              <a:t>xihou</a:t>
            </a:r>
            <a:r>
              <a:rPr lang="en-GB" dirty="0"/>
              <a:t> (‘Allied Prince’) of </a:t>
            </a:r>
            <a:r>
              <a:rPr lang="en-GB" dirty="0" err="1"/>
              <a:t>Guishuang</a:t>
            </a:r>
            <a:r>
              <a:rPr lang="en-GB" dirty="0"/>
              <a:t> (</a:t>
            </a:r>
            <a:r>
              <a:rPr lang="en-GB" dirty="0" err="1"/>
              <a:t>Badakhshān</a:t>
            </a:r>
            <a:r>
              <a:rPr lang="en-GB" dirty="0"/>
              <a:t> and the adjoining territories north of the Oxus), named </a:t>
            </a:r>
            <a:r>
              <a:rPr lang="en-GB" dirty="0" err="1"/>
              <a:t>Qiujiu</a:t>
            </a:r>
            <a:r>
              <a:rPr lang="en-GB" dirty="0"/>
              <a:t> </a:t>
            </a:r>
            <a:r>
              <a:rPr lang="en-GB" dirty="0" err="1"/>
              <a:t>Que</a:t>
            </a:r>
            <a:r>
              <a:rPr lang="en-GB" dirty="0"/>
              <a:t> (</a:t>
            </a:r>
            <a:r>
              <a:rPr lang="en-GB" dirty="0" err="1"/>
              <a:t>Kujula</a:t>
            </a:r>
            <a:r>
              <a:rPr lang="en-GB" dirty="0"/>
              <a:t> </a:t>
            </a:r>
            <a:r>
              <a:rPr lang="en-GB" dirty="0" err="1"/>
              <a:t>Kadphises</a:t>
            </a:r>
            <a:r>
              <a:rPr lang="en-GB" dirty="0" smtClean="0"/>
              <a:t>), </a:t>
            </a:r>
            <a:r>
              <a:rPr lang="en-GB" dirty="0"/>
              <a:t>attacked and exterminated the four other </a:t>
            </a:r>
            <a:r>
              <a:rPr lang="en-GB" dirty="0" err="1"/>
              <a:t>xihou</a:t>
            </a:r>
            <a:r>
              <a:rPr lang="en-GB" dirty="0"/>
              <a:t> (‘Allied Princes’). He set himself up as king of a kingdom called </a:t>
            </a:r>
            <a:r>
              <a:rPr lang="en-GB" dirty="0" err="1"/>
              <a:t>Guishuang</a:t>
            </a:r>
            <a:r>
              <a:rPr lang="en-GB" dirty="0"/>
              <a:t> (</a:t>
            </a:r>
            <a:r>
              <a:rPr lang="en-GB" dirty="0" err="1"/>
              <a:t>Badakhshan</a:t>
            </a:r>
            <a:r>
              <a:rPr lang="en-GB" dirty="0" smtClean="0"/>
              <a:t>). </a:t>
            </a:r>
            <a:r>
              <a:rPr lang="en-GB" dirty="0"/>
              <a:t>He invaded </a:t>
            </a:r>
            <a:r>
              <a:rPr lang="en-GB" dirty="0" err="1"/>
              <a:t>Anxi</a:t>
            </a:r>
            <a:r>
              <a:rPr lang="en-GB" dirty="0"/>
              <a:t> (Parthia) and took the </a:t>
            </a:r>
            <a:r>
              <a:rPr lang="en-GB" dirty="0" err="1"/>
              <a:t>Gaofu</a:t>
            </a:r>
            <a:r>
              <a:rPr lang="en-GB" dirty="0"/>
              <a:t> (Kabul) </a:t>
            </a:r>
            <a:r>
              <a:rPr lang="en-GB" dirty="0" smtClean="0"/>
              <a:t>region. </a:t>
            </a:r>
            <a:r>
              <a:rPr lang="en-GB" dirty="0"/>
              <a:t>He also defeated the whole of the kingdoms of </a:t>
            </a:r>
            <a:r>
              <a:rPr lang="en-GB" dirty="0" err="1"/>
              <a:t>Puta</a:t>
            </a:r>
            <a:r>
              <a:rPr lang="en-GB" dirty="0"/>
              <a:t> (</a:t>
            </a:r>
            <a:r>
              <a:rPr lang="en-GB" dirty="0" err="1"/>
              <a:t>Parthuaia</a:t>
            </a:r>
            <a:r>
              <a:rPr lang="en-GB" dirty="0"/>
              <a:t>, 55 CE</a:t>
            </a:r>
            <a:r>
              <a:rPr lang="en-GB" dirty="0" smtClean="0"/>
              <a:t>), </a:t>
            </a:r>
            <a:r>
              <a:rPr lang="en-GB" dirty="0"/>
              <a:t>and </a:t>
            </a:r>
            <a:r>
              <a:rPr lang="en-GB" dirty="0" err="1"/>
              <a:t>Jibin</a:t>
            </a:r>
            <a:r>
              <a:rPr lang="en-GB" dirty="0"/>
              <a:t> (</a:t>
            </a:r>
            <a:r>
              <a:rPr lang="en-GB" dirty="0" err="1"/>
              <a:t>Kapisha</a:t>
            </a:r>
            <a:r>
              <a:rPr lang="en-GB" dirty="0"/>
              <a:t>-Peshawar</a:t>
            </a:r>
            <a:r>
              <a:rPr lang="en-GB" dirty="0" smtClean="0"/>
              <a:t>). </a:t>
            </a:r>
            <a:r>
              <a:rPr lang="en-GB" dirty="0" err="1"/>
              <a:t>Qiujiu</a:t>
            </a:r>
            <a:r>
              <a:rPr lang="en-GB" dirty="0"/>
              <a:t> </a:t>
            </a:r>
            <a:r>
              <a:rPr lang="en-GB" dirty="0" err="1"/>
              <a:t>Que</a:t>
            </a:r>
            <a:r>
              <a:rPr lang="en-GB" dirty="0"/>
              <a:t> (</a:t>
            </a:r>
            <a:r>
              <a:rPr lang="en-GB" dirty="0" err="1"/>
              <a:t>Kujula</a:t>
            </a:r>
            <a:r>
              <a:rPr lang="en-GB" dirty="0"/>
              <a:t> </a:t>
            </a:r>
            <a:r>
              <a:rPr lang="en-GB" dirty="0" err="1"/>
              <a:t>Kadphises</a:t>
            </a:r>
            <a:r>
              <a:rPr lang="en-GB" dirty="0"/>
              <a:t>) was more than eighty years old when he died</a:t>
            </a:r>
            <a:r>
              <a:rPr lang="en-GB" dirty="0" smtClean="0"/>
              <a:t>.” – </a:t>
            </a:r>
            <a:r>
              <a:rPr lang="en-GB" b="1" dirty="0" smtClean="0"/>
              <a:t>Fan Ye </a:t>
            </a:r>
            <a:r>
              <a:rPr lang="en-GB" b="1" i="1" dirty="0" err="1" smtClean="0"/>
              <a:t>Hou</a:t>
            </a:r>
            <a:r>
              <a:rPr lang="en-GB" b="1" i="1" dirty="0" smtClean="0"/>
              <a:t> Han Shu </a:t>
            </a:r>
            <a:r>
              <a:rPr lang="en-GB" b="1" dirty="0" smtClean="0"/>
              <a:t>13 </a:t>
            </a:r>
            <a:r>
              <a:rPr lang="en-GB" dirty="0"/>
              <a:t>– </a:t>
            </a:r>
            <a:r>
              <a:rPr lang="en-GB" dirty="0" smtClean="0"/>
              <a:t>Trans. </a:t>
            </a:r>
            <a:r>
              <a:rPr lang="en-GB" dirty="0"/>
              <a:t>John E. </a:t>
            </a:r>
            <a:r>
              <a:rPr lang="en-GB" dirty="0" smtClean="0"/>
              <a:t>Hill.</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836712"/>
            <a:ext cx="4104456" cy="4968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3"/>
          <p:cNvSpPr txBox="1">
            <a:spLocks/>
          </p:cNvSpPr>
          <p:nvPr/>
        </p:nvSpPr>
        <p:spPr>
          <a:xfrm>
            <a:off x="4788024" y="5805263"/>
            <a:ext cx="4464496" cy="1052737"/>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1600" dirty="0" smtClean="0">
                <a:solidFill>
                  <a:prstClr val="black"/>
                </a:solidFill>
              </a:rPr>
              <a:t>…port of trade </a:t>
            </a:r>
            <a:r>
              <a:rPr lang="en-GB" sz="1600" dirty="0" err="1" smtClean="0">
                <a:solidFill>
                  <a:prstClr val="black"/>
                </a:solidFill>
              </a:rPr>
              <a:t>Barbarikon</a:t>
            </a:r>
            <a:r>
              <a:rPr lang="en-GB" sz="1600" dirty="0" smtClean="0">
                <a:solidFill>
                  <a:prstClr val="black"/>
                </a:solidFill>
              </a:rPr>
              <a:t>… and behind it, inland, is the metropolis of Scythia itself, </a:t>
            </a:r>
            <a:r>
              <a:rPr lang="en-GB" sz="1600" dirty="0" err="1" smtClean="0">
                <a:solidFill>
                  <a:prstClr val="black"/>
                </a:solidFill>
              </a:rPr>
              <a:t>Minnagar</a:t>
            </a:r>
            <a:r>
              <a:rPr lang="en-GB" sz="1600" dirty="0" smtClean="0">
                <a:solidFill>
                  <a:prstClr val="black"/>
                </a:solidFill>
              </a:rPr>
              <a:t>. The throne is in the hands of the Parthians, who are constantly chasing each other off it.” – </a:t>
            </a:r>
            <a:r>
              <a:rPr lang="en-GB" sz="1600" b="1" i="1" dirty="0" smtClean="0">
                <a:solidFill>
                  <a:prstClr val="black"/>
                </a:solidFill>
              </a:rPr>
              <a:t>PME </a:t>
            </a:r>
            <a:r>
              <a:rPr lang="en-GB" sz="1600" b="1" dirty="0" smtClean="0">
                <a:solidFill>
                  <a:prstClr val="black"/>
                </a:solidFill>
              </a:rPr>
              <a:t>38</a:t>
            </a:r>
            <a:r>
              <a:rPr lang="en-GB" sz="1600" dirty="0" smtClean="0">
                <a:solidFill>
                  <a:prstClr val="black"/>
                </a:solidFill>
              </a:rPr>
              <a:t>.</a:t>
            </a:r>
            <a:endParaRPr lang="en-GB" sz="1600" dirty="0">
              <a:solidFill>
                <a:prstClr val="black"/>
              </a:solidFill>
            </a:endParaRPr>
          </a:p>
        </p:txBody>
      </p:sp>
    </p:spTree>
    <p:extLst>
      <p:ext uri="{BB962C8B-B14F-4D97-AF65-F5344CB8AC3E}">
        <p14:creationId xmlns:p14="http://schemas.microsoft.com/office/powerpoint/2010/main" val="20064187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889" y="188640"/>
            <a:ext cx="9020607" cy="6624736"/>
          </a:xfrm>
        </p:spPr>
        <p:txBody>
          <a:bodyPr>
            <a:normAutofit/>
          </a:bodyPr>
          <a:lstStyle/>
          <a:p>
            <a:r>
              <a:rPr lang="en-GB" sz="2400" dirty="0" smtClean="0"/>
              <a:t>Indo-Greeks introduced </a:t>
            </a:r>
            <a:r>
              <a:rPr lang="en-GB" sz="2400" b="1" dirty="0" smtClean="0"/>
              <a:t>numismatic innovation </a:t>
            </a:r>
            <a:r>
              <a:rPr lang="en-GB" sz="2400" dirty="0" smtClean="0"/>
              <a:t>in coinage that would be picked up by north-western Indian kingdoms:</a:t>
            </a:r>
          </a:p>
          <a:p>
            <a:pPr lvl="2"/>
            <a:r>
              <a:rPr lang="en-GB" sz="2000" dirty="0"/>
              <a:t>d</a:t>
            </a:r>
            <a:r>
              <a:rPr lang="en-GB" sz="2000" dirty="0" smtClean="0"/>
              <a:t>ie-striking</a:t>
            </a:r>
          </a:p>
          <a:p>
            <a:pPr lvl="2"/>
            <a:r>
              <a:rPr lang="en-GB" sz="2000" dirty="0" smtClean="0"/>
              <a:t>use of legends</a:t>
            </a:r>
          </a:p>
          <a:p>
            <a:pPr lvl="2"/>
            <a:r>
              <a:rPr lang="en-GB" sz="2000" dirty="0"/>
              <a:t>u</a:t>
            </a:r>
            <a:r>
              <a:rPr lang="en-GB" sz="2000" dirty="0" smtClean="0"/>
              <a:t>se of monograms</a:t>
            </a:r>
          </a:p>
          <a:p>
            <a:pPr lvl="2"/>
            <a:r>
              <a:rPr lang="en-GB" sz="2000" dirty="0"/>
              <a:t>p</a:t>
            </a:r>
            <a:r>
              <a:rPr lang="en-GB" sz="2000" dirty="0" smtClean="0"/>
              <a:t>ortraits of rulers</a:t>
            </a:r>
          </a:p>
          <a:p>
            <a:pPr lvl="2"/>
            <a:r>
              <a:rPr lang="en-GB" sz="2000" dirty="0"/>
              <a:t>r</a:t>
            </a:r>
            <a:r>
              <a:rPr lang="en-GB" sz="2000" dirty="0" smtClean="0"/>
              <a:t>epresentation of deities</a:t>
            </a:r>
          </a:p>
          <a:p>
            <a:endParaRPr lang="en-GB" sz="500" dirty="0"/>
          </a:p>
          <a:p>
            <a:r>
              <a:rPr lang="en-GB" sz="2400" dirty="0" smtClean="0"/>
              <a:t>Portraits on coins did not become common elsewhere in India in the early first millennium AD.</a:t>
            </a:r>
            <a:endParaRPr lang="en-GB" sz="2400" dirty="0"/>
          </a:p>
        </p:txBody>
      </p:sp>
      <p:pic>
        <p:nvPicPr>
          <p:cNvPr id="1026" name="Picture 2" descr="http://www.wildwinds.com/coins/greece/indo_scythians/huvishka/Fr_1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1124744"/>
            <a:ext cx="3024336" cy="15751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272473" y="2718628"/>
            <a:ext cx="3456384" cy="276999"/>
          </a:xfrm>
          <a:prstGeom prst="rect">
            <a:avLst/>
          </a:prstGeom>
        </p:spPr>
        <p:txBody>
          <a:bodyPr wrap="square">
            <a:spAutoFit/>
          </a:bodyPr>
          <a:lstStyle/>
          <a:p>
            <a:pPr algn="ctr"/>
            <a:r>
              <a:rPr lang="en-GB" sz="1200" dirty="0">
                <a:solidFill>
                  <a:prstClr val="black"/>
                </a:solidFill>
              </a:rPr>
              <a:t>KUSHAN: </a:t>
            </a:r>
            <a:r>
              <a:rPr lang="en-GB" sz="1200" dirty="0" err="1">
                <a:solidFill>
                  <a:prstClr val="black"/>
                </a:solidFill>
              </a:rPr>
              <a:t>Huvishka</a:t>
            </a:r>
            <a:r>
              <a:rPr lang="en-GB" sz="1200" dirty="0">
                <a:solidFill>
                  <a:prstClr val="black"/>
                </a:solidFill>
              </a:rPr>
              <a:t>, c.AD 150-190</a:t>
            </a:r>
          </a:p>
        </p:txBody>
      </p:sp>
      <p:sp>
        <p:nvSpPr>
          <p:cNvPr id="7" name="Rectangle 10"/>
          <p:cNvSpPr txBox="1">
            <a:spLocks noChangeArrowheads="1"/>
          </p:cNvSpPr>
          <p:nvPr/>
        </p:nvSpPr>
        <p:spPr>
          <a:xfrm>
            <a:off x="15888" y="3789040"/>
            <a:ext cx="9128111" cy="3042320"/>
          </a:xfrm>
          <a:prstGeom prst="rect">
            <a:avLst/>
          </a:prstGeom>
        </p:spPr>
        <p:txBody>
          <a:bodyPr>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90000"/>
              </a:lnSpc>
            </a:pPr>
            <a:r>
              <a:rPr lang="en-GB" altLang="en-US" sz="2400" dirty="0" smtClean="0">
                <a:solidFill>
                  <a:prstClr val="black"/>
                </a:solidFill>
              </a:rPr>
              <a:t>Many Greek coins would continue in circulation or be imitated (often lower quality) by the kingdoms which would replace them.</a:t>
            </a:r>
          </a:p>
          <a:p>
            <a:pPr>
              <a:lnSpc>
                <a:spcPct val="90000"/>
              </a:lnSpc>
            </a:pPr>
            <a:endParaRPr lang="en-GB" altLang="en-US" sz="500" dirty="0" smtClean="0">
              <a:solidFill>
                <a:prstClr val="black"/>
              </a:solidFill>
            </a:endParaRPr>
          </a:p>
          <a:p>
            <a:pPr>
              <a:lnSpc>
                <a:spcPct val="90000"/>
              </a:lnSpc>
            </a:pPr>
            <a:endParaRPr lang="en-GB" altLang="en-US" sz="500" dirty="0" smtClean="0">
              <a:solidFill>
                <a:prstClr val="black"/>
              </a:solidFill>
            </a:endParaRPr>
          </a:p>
          <a:p>
            <a:pPr>
              <a:lnSpc>
                <a:spcPct val="90000"/>
              </a:lnSpc>
            </a:pPr>
            <a:r>
              <a:rPr lang="en-GB" altLang="en-US" sz="2400" dirty="0" err="1" smtClean="0">
                <a:solidFill>
                  <a:prstClr val="black"/>
                </a:solidFill>
              </a:rPr>
              <a:t>Saka</a:t>
            </a:r>
            <a:r>
              <a:rPr lang="en-GB" altLang="en-US" sz="2400" dirty="0" smtClean="0">
                <a:solidFill>
                  <a:prstClr val="black"/>
                </a:solidFill>
              </a:rPr>
              <a:t> (Indo-Scythian) king </a:t>
            </a:r>
            <a:r>
              <a:rPr lang="en-GB" altLang="en-US" sz="2400" dirty="0" err="1" smtClean="0">
                <a:solidFill>
                  <a:prstClr val="black"/>
                </a:solidFill>
              </a:rPr>
              <a:t>Spalirises</a:t>
            </a:r>
            <a:r>
              <a:rPr lang="en-GB" altLang="en-US" sz="2400" dirty="0" smtClean="0">
                <a:solidFill>
                  <a:prstClr val="black"/>
                </a:solidFill>
              </a:rPr>
              <a:t> who reigned some time after 70 BC, over-struck (imprinted) his name onto an imitation coin of </a:t>
            </a:r>
            <a:r>
              <a:rPr lang="en-GB" altLang="en-US" sz="2400" dirty="0" err="1" smtClean="0">
                <a:solidFill>
                  <a:prstClr val="black"/>
                </a:solidFill>
              </a:rPr>
              <a:t>Eucradites</a:t>
            </a:r>
            <a:r>
              <a:rPr lang="en-GB" altLang="en-US" sz="2400" dirty="0" smtClean="0">
                <a:solidFill>
                  <a:prstClr val="black"/>
                </a:solidFill>
              </a:rPr>
              <a:t> I who came to an end around 145 BC.</a:t>
            </a:r>
          </a:p>
          <a:p>
            <a:pPr>
              <a:lnSpc>
                <a:spcPct val="90000"/>
              </a:lnSpc>
            </a:pPr>
            <a:endParaRPr lang="en-GB" altLang="en-US" sz="500" dirty="0" smtClean="0">
              <a:solidFill>
                <a:prstClr val="black"/>
              </a:solidFill>
            </a:endParaRPr>
          </a:p>
          <a:p>
            <a:pPr marL="0" indent="0">
              <a:lnSpc>
                <a:spcPct val="90000"/>
              </a:lnSpc>
              <a:buFont typeface="Arial" panose="020B0604020202020204" pitchFamily="34" charset="0"/>
              <a:buNone/>
            </a:pPr>
            <a:r>
              <a:rPr lang="en-GB" altLang="en-US" sz="2400" dirty="0" smtClean="0">
                <a:solidFill>
                  <a:prstClr val="black"/>
                </a:solidFill>
              </a:rPr>
              <a:t>“…there are to be found in the market in </a:t>
            </a:r>
            <a:r>
              <a:rPr lang="en-GB" altLang="en-US" sz="2400" dirty="0" err="1" smtClean="0">
                <a:solidFill>
                  <a:prstClr val="black"/>
                </a:solidFill>
              </a:rPr>
              <a:t>Barygaza</a:t>
            </a:r>
            <a:r>
              <a:rPr lang="en-GB" altLang="en-US" sz="2400" dirty="0" smtClean="0">
                <a:solidFill>
                  <a:prstClr val="black"/>
                </a:solidFill>
              </a:rPr>
              <a:t> even today old drachmas engraved with the inscriptions, in Greek letters, of </a:t>
            </a:r>
            <a:r>
              <a:rPr lang="en-GB" altLang="en-US" sz="2400" dirty="0" err="1" smtClean="0">
                <a:solidFill>
                  <a:prstClr val="black"/>
                </a:solidFill>
              </a:rPr>
              <a:t>Apollodotus</a:t>
            </a:r>
            <a:r>
              <a:rPr lang="en-GB" altLang="en-US" sz="2400" dirty="0" smtClean="0">
                <a:solidFill>
                  <a:prstClr val="black"/>
                </a:solidFill>
              </a:rPr>
              <a:t> and Menander, rulers who came after Alexander.’ – </a:t>
            </a:r>
            <a:r>
              <a:rPr lang="en-GB" altLang="en-US" sz="2400" i="1" dirty="0" smtClean="0">
                <a:solidFill>
                  <a:prstClr val="black"/>
                </a:solidFill>
              </a:rPr>
              <a:t>PME </a:t>
            </a:r>
            <a:r>
              <a:rPr lang="en-GB" altLang="en-US" sz="2400" dirty="0" smtClean="0">
                <a:solidFill>
                  <a:prstClr val="black"/>
                </a:solidFill>
              </a:rPr>
              <a:t>47.</a:t>
            </a:r>
          </a:p>
        </p:txBody>
      </p:sp>
    </p:spTree>
    <p:extLst>
      <p:ext uri="{BB962C8B-B14F-4D97-AF65-F5344CB8AC3E}">
        <p14:creationId xmlns:p14="http://schemas.microsoft.com/office/powerpoint/2010/main" val="18463747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Adopting and Adapting the Gods</a:t>
            </a:r>
            <a:endParaRPr lang="en-GB" b="1" dirty="0"/>
          </a:p>
        </p:txBody>
      </p:sp>
      <p:sp>
        <p:nvSpPr>
          <p:cNvPr id="3" name="Content Placeholder 2"/>
          <p:cNvSpPr>
            <a:spLocks noGrp="1"/>
          </p:cNvSpPr>
          <p:nvPr>
            <p:ph sz="half" idx="1"/>
          </p:nvPr>
        </p:nvSpPr>
        <p:spPr>
          <a:xfrm>
            <a:off x="107504" y="1600201"/>
            <a:ext cx="4388296" cy="2475130"/>
          </a:xfrm>
        </p:spPr>
        <p:txBody>
          <a:bodyPr>
            <a:normAutofit fontScale="85000" lnSpcReduction="10000"/>
          </a:bodyPr>
          <a:lstStyle/>
          <a:p>
            <a:r>
              <a:rPr lang="en-GB" dirty="0" smtClean="0"/>
              <a:t>Notable popularity of certain deities, particularly Athena.</a:t>
            </a:r>
          </a:p>
          <a:p>
            <a:endParaRPr lang="en-GB" sz="1200" dirty="0" smtClean="0"/>
          </a:p>
          <a:p>
            <a:r>
              <a:rPr lang="en-GB" dirty="0" smtClean="0"/>
              <a:t>Importance of Saka and Indo-Parthian developments for syncretism seen under the </a:t>
            </a:r>
            <a:r>
              <a:rPr lang="en-GB" dirty="0" err="1" smtClean="0"/>
              <a:t>Kushans</a:t>
            </a:r>
            <a:r>
              <a:rPr lang="en-GB" dirty="0" smtClean="0"/>
              <a:t>.</a:t>
            </a:r>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8877" y="1340768"/>
            <a:ext cx="4320480" cy="201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639680" y="3429000"/>
            <a:ext cx="4376599" cy="646331"/>
          </a:xfrm>
          <a:prstGeom prst="rect">
            <a:avLst/>
          </a:prstGeom>
        </p:spPr>
        <p:txBody>
          <a:bodyPr wrap="square">
            <a:spAutoFit/>
          </a:bodyPr>
          <a:lstStyle/>
          <a:p>
            <a:pPr algn="just"/>
            <a:r>
              <a:rPr lang="en-GB" sz="1200" dirty="0">
                <a:solidFill>
                  <a:prstClr val="black"/>
                </a:solidFill>
              </a:rPr>
              <a:t>Indo-Scythian / Saka - </a:t>
            </a:r>
            <a:r>
              <a:rPr lang="en-GB" sz="1200" dirty="0" err="1">
                <a:solidFill>
                  <a:prstClr val="black"/>
                </a:solidFill>
              </a:rPr>
              <a:t>Maues</a:t>
            </a:r>
            <a:r>
              <a:rPr lang="en-GB" sz="1200" dirty="0">
                <a:solidFill>
                  <a:prstClr val="black"/>
                </a:solidFill>
              </a:rPr>
              <a:t>. Circa 85-80 BC. AR </a:t>
            </a:r>
            <a:r>
              <a:rPr lang="en-GB" sz="1200" dirty="0" err="1">
                <a:solidFill>
                  <a:prstClr val="black"/>
                </a:solidFill>
              </a:rPr>
              <a:t>Tetradrachm</a:t>
            </a:r>
            <a:r>
              <a:rPr lang="en-GB" sz="1200" dirty="0">
                <a:solidFill>
                  <a:prstClr val="black"/>
                </a:solidFill>
              </a:rPr>
              <a:t>. Zeus standing left, holding sceptre / Nike standing right, holding palm &amp; wreath; monogram to right. MIG 729a.</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9680" y="4091153"/>
            <a:ext cx="4376599" cy="1927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639680" y="6027003"/>
            <a:ext cx="4376599" cy="830997"/>
          </a:xfrm>
          <a:prstGeom prst="rect">
            <a:avLst/>
          </a:prstGeom>
        </p:spPr>
        <p:txBody>
          <a:bodyPr wrap="square">
            <a:spAutoFit/>
          </a:bodyPr>
          <a:lstStyle/>
          <a:p>
            <a:pPr algn="just"/>
            <a:r>
              <a:rPr lang="en-GB" sz="1200" dirty="0">
                <a:solidFill>
                  <a:prstClr val="black"/>
                </a:solidFill>
              </a:rPr>
              <a:t>Indo-Scythian / Saka - </a:t>
            </a:r>
            <a:r>
              <a:rPr lang="en-GB" sz="1200" dirty="0" err="1">
                <a:solidFill>
                  <a:prstClr val="black"/>
                </a:solidFill>
              </a:rPr>
              <a:t>Azilizes</a:t>
            </a:r>
            <a:r>
              <a:rPr lang="en-GB" sz="1200" dirty="0">
                <a:solidFill>
                  <a:prstClr val="black"/>
                </a:solidFill>
              </a:rPr>
              <a:t>. Ca 85-45/35 BC. AR </a:t>
            </a:r>
            <a:r>
              <a:rPr lang="en-GB" sz="1200" dirty="0" err="1">
                <a:solidFill>
                  <a:prstClr val="black"/>
                </a:solidFill>
              </a:rPr>
              <a:t>Tetradrachm</a:t>
            </a:r>
            <a:r>
              <a:rPr lang="en-GB" sz="1200" dirty="0">
                <a:solidFill>
                  <a:prstClr val="black"/>
                </a:solidFill>
              </a:rPr>
              <a:t> 27mm, 7.99 g. King on horseback right, holding spear / Athena standing left, holding shield with aegis and thunderbolt; monograms in fields. Senior 50.1T.</a:t>
            </a:r>
          </a:p>
        </p:txBody>
      </p:sp>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4091153"/>
            <a:ext cx="4376599" cy="19242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07504" y="6027003"/>
            <a:ext cx="4376599" cy="830997"/>
          </a:xfrm>
          <a:prstGeom prst="rect">
            <a:avLst/>
          </a:prstGeom>
        </p:spPr>
        <p:txBody>
          <a:bodyPr wrap="square">
            <a:spAutoFit/>
          </a:bodyPr>
          <a:lstStyle/>
          <a:p>
            <a:pPr algn="just"/>
            <a:r>
              <a:rPr lang="en-GB" sz="1200" dirty="0">
                <a:solidFill>
                  <a:prstClr val="black"/>
                </a:solidFill>
              </a:rPr>
              <a:t>Indo-Parthian - </a:t>
            </a:r>
            <a:r>
              <a:rPr lang="en-GB" sz="1200" dirty="0" err="1">
                <a:solidFill>
                  <a:prstClr val="black"/>
                </a:solidFill>
              </a:rPr>
              <a:t>Gondophares</a:t>
            </a:r>
            <a:r>
              <a:rPr lang="en-GB" sz="1200" dirty="0">
                <a:solidFill>
                  <a:prstClr val="black"/>
                </a:solidFill>
              </a:rPr>
              <a:t> AE </a:t>
            </a:r>
            <a:r>
              <a:rPr lang="en-GB" sz="1200" dirty="0" err="1">
                <a:solidFill>
                  <a:prstClr val="black"/>
                </a:solidFill>
              </a:rPr>
              <a:t>Tetradrachm</a:t>
            </a:r>
            <a:r>
              <a:rPr lang="en-GB" sz="1200" dirty="0">
                <a:solidFill>
                  <a:prstClr val="black"/>
                </a:solidFill>
              </a:rPr>
              <a:t>. 30-50 AD. 22.14 mm, 9.1 gr. BACILEWN </a:t>
            </a:r>
            <a:r>
              <a:rPr lang="en-GB" sz="1200" dirty="0" err="1">
                <a:solidFill>
                  <a:prstClr val="black"/>
                </a:solidFill>
              </a:rPr>
              <a:t>BACILEWN</a:t>
            </a:r>
            <a:r>
              <a:rPr lang="en-GB" sz="1200" dirty="0">
                <a:solidFill>
                  <a:prstClr val="black"/>
                </a:solidFill>
              </a:rPr>
              <a:t> GONDOFAROU, King on horseback right, holding ankus; monogram to right / Siva facing holding trident and extending right hand, monograms to left and right. BMC 10.</a:t>
            </a:r>
          </a:p>
        </p:txBody>
      </p:sp>
    </p:spTree>
    <p:extLst>
      <p:ext uri="{BB962C8B-B14F-4D97-AF65-F5344CB8AC3E}">
        <p14:creationId xmlns:p14="http://schemas.microsoft.com/office/powerpoint/2010/main" val="1055894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a:bodyPr>
          <a:lstStyle/>
          <a:p>
            <a:r>
              <a:rPr lang="en-GB" sz="3200" b="1" dirty="0" err="1"/>
              <a:t>Tillya</a:t>
            </a:r>
            <a:r>
              <a:rPr lang="en-GB" sz="3200" b="1" dirty="0"/>
              <a:t> </a:t>
            </a:r>
            <a:r>
              <a:rPr lang="en-GB" sz="3200" b="1" dirty="0" err="1" smtClean="0"/>
              <a:t>Tepe</a:t>
            </a:r>
            <a:r>
              <a:rPr lang="en-GB" sz="3200" b="1" dirty="0" smtClean="0"/>
              <a:t> “Hill </a:t>
            </a:r>
            <a:r>
              <a:rPr lang="en-GB" sz="3200" b="1" dirty="0"/>
              <a:t>of </a:t>
            </a:r>
            <a:r>
              <a:rPr lang="en-GB" sz="3200" b="1" dirty="0" smtClean="0"/>
              <a:t>Gold” - Nomad Necropolis</a:t>
            </a:r>
            <a:endParaRPr lang="en-GB" sz="3200" b="1" dirty="0"/>
          </a:p>
        </p:txBody>
      </p:sp>
      <p:sp>
        <p:nvSpPr>
          <p:cNvPr id="4" name="Content Placeholder 3"/>
          <p:cNvSpPr>
            <a:spLocks noGrp="1"/>
          </p:cNvSpPr>
          <p:nvPr>
            <p:ph sz="half" idx="1"/>
          </p:nvPr>
        </p:nvSpPr>
        <p:spPr>
          <a:xfrm>
            <a:off x="107504" y="1484784"/>
            <a:ext cx="8784976" cy="1512168"/>
          </a:xfrm>
        </p:spPr>
        <p:txBody>
          <a:bodyPr>
            <a:normAutofit/>
          </a:bodyPr>
          <a:lstStyle/>
          <a:p>
            <a:r>
              <a:rPr lang="en-GB" sz="2400" dirty="0" smtClean="0"/>
              <a:t>Six nomadic graves discovered at the site of </a:t>
            </a:r>
            <a:r>
              <a:rPr lang="en-GB" sz="2400" dirty="0" err="1" smtClean="0"/>
              <a:t>Tillya</a:t>
            </a:r>
            <a:r>
              <a:rPr lang="en-GB" sz="2400" dirty="0" smtClean="0"/>
              <a:t> </a:t>
            </a:r>
            <a:r>
              <a:rPr lang="en-GB" sz="2400" dirty="0" err="1" smtClean="0"/>
              <a:t>Tepe</a:t>
            </a:r>
            <a:r>
              <a:rPr lang="en-GB" sz="2400" dirty="0" smtClean="0"/>
              <a:t>.</a:t>
            </a:r>
          </a:p>
          <a:p>
            <a:endParaRPr lang="en-GB" sz="500" dirty="0"/>
          </a:p>
          <a:p>
            <a:r>
              <a:rPr lang="en-GB" sz="2400" dirty="0"/>
              <a:t>Rulers of a </a:t>
            </a:r>
            <a:r>
              <a:rPr lang="en-GB" sz="2400" dirty="0" err="1"/>
              <a:t>Kushan</a:t>
            </a:r>
            <a:r>
              <a:rPr lang="en-GB" sz="2400" dirty="0"/>
              <a:t> princedom?</a:t>
            </a:r>
          </a:p>
          <a:p>
            <a:endParaRPr lang="en-GB" dirty="0" smtClean="0"/>
          </a:p>
          <a:p>
            <a:endParaRPr lang="en-GB" sz="600" dirty="0"/>
          </a:p>
          <a:p>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91054" y="4972079"/>
            <a:ext cx="3718231" cy="1649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07504" y="2564904"/>
            <a:ext cx="5112568" cy="424847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solidFill>
                  <a:prstClr val="black"/>
                </a:solidFill>
              </a:rPr>
              <a:t>Possible family – body of woman 20-30 years of age (Tomb 1); woman age 30-40 (Tomb 2); female teenager (Tomb 3); adult male warrior (Tomb 4); young woman, comparatively lacking in ornaments (Tomb 5); woman with a collapsible crown (Tomb 6).</a:t>
            </a:r>
          </a:p>
          <a:p>
            <a:pPr marL="0" indent="0">
              <a:buFont typeface="Arial" panose="020B0604020202020204" pitchFamily="34" charset="0"/>
              <a:buNone/>
            </a:pPr>
            <a:endParaRPr lang="en-GB" sz="600" dirty="0" smtClean="0">
              <a:solidFill>
                <a:prstClr val="black"/>
              </a:solidFill>
            </a:endParaRPr>
          </a:p>
          <a:p>
            <a:r>
              <a:rPr lang="en-GB" dirty="0" err="1" smtClean="0">
                <a:solidFill>
                  <a:prstClr val="black"/>
                </a:solidFill>
              </a:rPr>
              <a:t>Tiberian</a:t>
            </a:r>
            <a:r>
              <a:rPr lang="en-GB" dirty="0" smtClean="0">
                <a:solidFill>
                  <a:prstClr val="black"/>
                </a:solidFill>
              </a:rPr>
              <a:t> </a:t>
            </a:r>
            <a:r>
              <a:rPr lang="en-GB" dirty="0" err="1" smtClean="0">
                <a:solidFill>
                  <a:prstClr val="black"/>
                </a:solidFill>
              </a:rPr>
              <a:t>aureus</a:t>
            </a:r>
            <a:r>
              <a:rPr lang="en-GB" dirty="0" smtClean="0">
                <a:solidFill>
                  <a:prstClr val="black"/>
                </a:solidFill>
              </a:rPr>
              <a:t> present – used for dating.</a:t>
            </a:r>
          </a:p>
          <a:p>
            <a:endParaRPr lang="en-GB" sz="600" dirty="0" smtClean="0">
              <a:solidFill>
                <a:prstClr val="black"/>
              </a:solidFill>
            </a:endParaRPr>
          </a:p>
          <a:p>
            <a:r>
              <a:rPr lang="en-GB" dirty="0" smtClean="0">
                <a:solidFill>
                  <a:prstClr val="black"/>
                </a:solidFill>
              </a:rPr>
              <a:t>Similarity of the structures - consistency of certain objects - hierarchical manner of the burial? </a:t>
            </a:r>
          </a:p>
          <a:p>
            <a:endParaRPr lang="en-GB" dirty="0">
              <a:solidFill>
                <a:prstClr val="black"/>
              </a:solidFill>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8144" y="2060848"/>
            <a:ext cx="2376264" cy="27636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36815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Composite Art</a:t>
            </a:r>
            <a:endParaRPr lang="en-GB" b="1" dirty="0"/>
          </a:p>
        </p:txBody>
      </p:sp>
      <p:pic>
        <p:nvPicPr>
          <p:cNvPr id="5122"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53369" t="15804" b="5112"/>
          <a:stretch/>
        </p:blipFill>
        <p:spPr bwMode="auto">
          <a:xfrm>
            <a:off x="6444208" y="1556792"/>
            <a:ext cx="2592288" cy="2111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3"/>
          <p:cNvSpPr txBox="1">
            <a:spLocks/>
          </p:cNvSpPr>
          <p:nvPr/>
        </p:nvSpPr>
        <p:spPr>
          <a:xfrm>
            <a:off x="6372200" y="3645024"/>
            <a:ext cx="2771800" cy="5760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smtClean="0">
                <a:solidFill>
                  <a:prstClr val="black"/>
                </a:solidFill>
              </a:rPr>
              <a:t>Tomb 5 - A pair of heart shaped earrings</a:t>
            </a:r>
            <a:endParaRPr lang="en-GB" sz="1200" dirty="0">
              <a:solidFill>
                <a:prstClr val="black"/>
              </a:solidFill>
            </a:endParaRPr>
          </a:p>
        </p:txBody>
      </p:sp>
      <p:pic>
        <p:nvPicPr>
          <p:cNvPr id="5124" name="Picture 4" descr="http://ww2.hdnux.com/photos/11/15/40/2414645/7/628x471.jpg"/>
          <p:cNvPicPr>
            <a:picLocks noChangeAspect="1" noChangeArrowheads="1"/>
          </p:cNvPicPr>
          <p:nvPr/>
        </p:nvPicPr>
        <p:blipFill rotWithShape="1">
          <a:blip r:embed="rId3">
            <a:extLst>
              <a:ext uri="{28A0092B-C50C-407E-A947-70E740481C1C}">
                <a14:useLocalDpi xmlns:a14="http://schemas.microsoft.com/office/drawing/2010/main" val="0"/>
              </a:ext>
            </a:extLst>
          </a:blip>
          <a:srcRect l="3094" t="7837" r="3772" b="7480"/>
          <a:stretch/>
        </p:blipFill>
        <p:spPr bwMode="auto">
          <a:xfrm>
            <a:off x="107504" y="1556792"/>
            <a:ext cx="3456384" cy="4824536"/>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3"/>
          <p:cNvSpPr txBox="1">
            <a:spLocks/>
          </p:cNvSpPr>
          <p:nvPr/>
        </p:nvSpPr>
        <p:spPr>
          <a:xfrm>
            <a:off x="1" y="6381328"/>
            <a:ext cx="3704726" cy="360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smtClean="0">
                <a:solidFill>
                  <a:prstClr val="black"/>
                </a:solidFill>
              </a:rPr>
              <a:t>Tomb 2 – Ring with an image of Athena  (lacking a seat) </a:t>
            </a:r>
            <a:endParaRPr lang="en-GB" sz="1200" dirty="0">
              <a:solidFill>
                <a:prstClr val="black"/>
              </a:solidFill>
            </a:endParaRPr>
          </a:p>
        </p:txBody>
      </p:sp>
      <p:pic>
        <p:nvPicPr>
          <p:cNvPr id="512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0110" y="3969060"/>
            <a:ext cx="3456386" cy="2412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Content Placeholder 3"/>
          <p:cNvSpPr txBox="1">
            <a:spLocks/>
          </p:cNvSpPr>
          <p:nvPr/>
        </p:nvSpPr>
        <p:spPr>
          <a:xfrm>
            <a:off x="5436096" y="6381328"/>
            <a:ext cx="3600400" cy="360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200" dirty="0" smtClean="0">
                <a:solidFill>
                  <a:prstClr val="black"/>
                </a:solidFill>
              </a:rPr>
              <a:t>Tomb 3 – A pair of clasps – Cupids on dolphins </a:t>
            </a:r>
            <a:endParaRPr lang="en-GB" sz="1200" dirty="0">
              <a:solidFill>
                <a:prstClr val="black"/>
              </a:solidFill>
            </a:endParaRPr>
          </a:p>
        </p:txBody>
      </p:sp>
      <p:pic>
        <p:nvPicPr>
          <p:cNvPr id="1026" name="Picture 2" descr="C:\Users\m.cobb\AppData\Local\Microsoft\Windows\Temporary Internet Files\Content.Outlook\P08HD1X4\SKMBT_C28014091214152.jpg"/>
          <p:cNvPicPr>
            <a:picLocks noChangeAspect="1" noChangeArrowheads="1"/>
          </p:cNvPicPr>
          <p:nvPr/>
        </p:nvPicPr>
        <p:blipFill rotWithShape="1">
          <a:blip r:embed="rId5">
            <a:extLst>
              <a:ext uri="{28A0092B-C50C-407E-A947-70E740481C1C}">
                <a14:useLocalDpi xmlns:a14="http://schemas.microsoft.com/office/drawing/2010/main" val="0"/>
              </a:ext>
            </a:extLst>
          </a:blip>
          <a:srcRect l="41337" t="14751" r="44167" b="58421"/>
          <a:stretch/>
        </p:blipFill>
        <p:spPr bwMode="auto">
          <a:xfrm flipV="1">
            <a:off x="3704727" y="4106688"/>
            <a:ext cx="1731369" cy="227463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3704727" y="6392605"/>
            <a:ext cx="1731369" cy="461665"/>
          </a:xfrm>
          <a:prstGeom prst="rect">
            <a:avLst/>
          </a:prstGeom>
        </p:spPr>
        <p:txBody>
          <a:bodyPr wrap="square">
            <a:spAutoFit/>
          </a:bodyPr>
          <a:lstStyle/>
          <a:p>
            <a:r>
              <a:rPr lang="en-GB" sz="1200" dirty="0">
                <a:solidFill>
                  <a:prstClr val="black"/>
                </a:solidFill>
              </a:rPr>
              <a:t>Tomb 3 - Ornament with an image of Athena </a:t>
            </a:r>
          </a:p>
        </p:txBody>
      </p:sp>
      <p:pic>
        <p:nvPicPr>
          <p:cNvPr id="1027" name="Picture 3" descr="C:\Users\m.cobb\AppData\Local\Microsoft\Windows\Temporary Internet Files\Content.Outlook\P08HD1X4\SKMBT_C28014091214150.jpg"/>
          <p:cNvPicPr>
            <a:picLocks noChangeAspect="1" noChangeArrowheads="1"/>
          </p:cNvPicPr>
          <p:nvPr/>
        </p:nvPicPr>
        <p:blipFill rotWithShape="1">
          <a:blip r:embed="rId6">
            <a:extLst>
              <a:ext uri="{28A0092B-C50C-407E-A947-70E740481C1C}">
                <a14:useLocalDpi xmlns:a14="http://schemas.microsoft.com/office/drawing/2010/main" val="0"/>
              </a:ext>
            </a:extLst>
          </a:blip>
          <a:srcRect l="51489" t="30010" r="40819" b="56061"/>
          <a:stretch/>
        </p:blipFill>
        <p:spPr bwMode="auto">
          <a:xfrm flipH="1" flipV="1">
            <a:off x="3632736" y="1556790"/>
            <a:ext cx="2739464" cy="208823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636885" y="3645024"/>
            <a:ext cx="2735315" cy="461665"/>
          </a:xfrm>
          <a:prstGeom prst="rect">
            <a:avLst/>
          </a:prstGeom>
        </p:spPr>
        <p:txBody>
          <a:bodyPr wrap="square">
            <a:spAutoFit/>
          </a:bodyPr>
          <a:lstStyle/>
          <a:p>
            <a:r>
              <a:rPr lang="en-GB" sz="1200" dirty="0">
                <a:solidFill>
                  <a:prstClr val="black"/>
                </a:solidFill>
              </a:rPr>
              <a:t>Tomb 2 - A ring with an intaglio depicting Athena</a:t>
            </a:r>
          </a:p>
        </p:txBody>
      </p:sp>
    </p:spTree>
    <p:extLst>
      <p:ext uri="{BB962C8B-B14F-4D97-AF65-F5344CB8AC3E}">
        <p14:creationId xmlns:p14="http://schemas.microsoft.com/office/powerpoint/2010/main" val="29699669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1139" r="15574"/>
          <a:stretch/>
        </p:blipFill>
        <p:spPr bwMode="auto">
          <a:xfrm>
            <a:off x="179512" y="260648"/>
            <a:ext cx="2880320" cy="3711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3"/>
          <p:cNvSpPr txBox="1">
            <a:spLocks/>
          </p:cNvSpPr>
          <p:nvPr/>
        </p:nvSpPr>
        <p:spPr>
          <a:xfrm>
            <a:off x="179512" y="5805264"/>
            <a:ext cx="3024336" cy="9361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smtClean="0">
                <a:solidFill>
                  <a:prstClr val="black"/>
                </a:solidFill>
              </a:rPr>
              <a:t>Tomb 3 – Rounded box with lid, bearing Greek inscription - </a:t>
            </a:r>
            <a:r>
              <a:rPr lang="en-GB" sz="1200" dirty="0">
                <a:solidFill>
                  <a:prstClr val="black"/>
                </a:solidFill>
              </a:rPr>
              <a:t>Greek script (CTA E/B) – sigma, tau, alpha, - epsilon / </a:t>
            </a:r>
            <a:r>
              <a:rPr lang="en-GB" sz="1200" dirty="0" smtClean="0">
                <a:solidFill>
                  <a:prstClr val="black"/>
                </a:solidFill>
              </a:rPr>
              <a:t>beta.</a:t>
            </a:r>
          </a:p>
          <a:p>
            <a:pPr marL="0" indent="0">
              <a:buFont typeface="Arial" panose="020B0604020202020204" pitchFamily="34" charset="0"/>
              <a:buNone/>
            </a:pPr>
            <a:r>
              <a:rPr lang="en-GB" sz="1200" dirty="0" smtClean="0">
                <a:solidFill>
                  <a:prstClr val="black"/>
                </a:solidFill>
              </a:rPr>
              <a:t>Five </a:t>
            </a:r>
            <a:r>
              <a:rPr lang="en-GB" sz="1200" dirty="0" err="1">
                <a:solidFill>
                  <a:prstClr val="black"/>
                </a:solidFill>
              </a:rPr>
              <a:t>staters</a:t>
            </a:r>
            <a:r>
              <a:rPr lang="en-GB" sz="1200" dirty="0">
                <a:solidFill>
                  <a:prstClr val="black"/>
                </a:solidFill>
              </a:rPr>
              <a:t> and two </a:t>
            </a:r>
            <a:r>
              <a:rPr lang="en-GB" sz="1200" dirty="0" smtClean="0">
                <a:solidFill>
                  <a:prstClr val="black"/>
                </a:solidFill>
              </a:rPr>
              <a:t>drachmas = 23.4 grams.</a:t>
            </a:r>
            <a:endParaRPr lang="en-GB" sz="1200" dirty="0">
              <a:solidFill>
                <a:prstClr val="black"/>
              </a:solidFill>
            </a:endParaRPr>
          </a:p>
        </p:txBody>
      </p:sp>
      <p:pic>
        <p:nvPicPr>
          <p:cNvPr id="1028" name="Picture 4" descr="http://img.timeinc.net/time/daily/2008/0801/plate_afghan.jpg"/>
          <p:cNvPicPr>
            <a:picLocks noChangeAspect="1" noChangeArrowheads="1"/>
          </p:cNvPicPr>
          <p:nvPr/>
        </p:nvPicPr>
        <p:blipFill rotWithShape="1">
          <a:blip r:embed="rId3">
            <a:extLst>
              <a:ext uri="{28A0092B-C50C-407E-A947-70E740481C1C}">
                <a14:useLocalDpi xmlns:a14="http://schemas.microsoft.com/office/drawing/2010/main" val="0"/>
              </a:ext>
            </a:extLst>
          </a:blip>
          <a:srcRect l="1783" t="11697" r="48274" b="12207"/>
          <a:stretch/>
        </p:blipFill>
        <p:spPr bwMode="auto">
          <a:xfrm>
            <a:off x="3203848" y="260648"/>
            <a:ext cx="3456384" cy="2664296"/>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3"/>
          <p:cNvSpPr txBox="1">
            <a:spLocks/>
          </p:cNvSpPr>
          <p:nvPr/>
        </p:nvSpPr>
        <p:spPr>
          <a:xfrm>
            <a:off x="3191271" y="2924944"/>
            <a:ext cx="3600401" cy="9361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smtClean="0">
                <a:solidFill>
                  <a:prstClr val="black"/>
                </a:solidFill>
              </a:rPr>
              <a:t>Tomb </a:t>
            </a:r>
            <a:r>
              <a:rPr lang="en-GB" sz="1200" dirty="0">
                <a:solidFill>
                  <a:prstClr val="black"/>
                </a:solidFill>
              </a:rPr>
              <a:t>4</a:t>
            </a:r>
            <a:r>
              <a:rPr lang="en-GB" sz="1200" dirty="0" smtClean="0">
                <a:solidFill>
                  <a:prstClr val="black"/>
                </a:solidFill>
              </a:rPr>
              <a:t> – Phial (bowl) bearing Greek inscription - </a:t>
            </a:r>
            <a:r>
              <a:rPr lang="en-GB" sz="1200" dirty="0">
                <a:solidFill>
                  <a:prstClr val="black"/>
                </a:solidFill>
              </a:rPr>
              <a:t>Greek script (CTA </a:t>
            </a:r>
            <a:r>
              <a:rPr lang="en-GB" sz="1200" dirty="0" smtClean="0">
                <a:solidFill>
                  <a:prstClr val="black"/>
                </a:solidFill>
              </a:rPr>
              <a:t>MA) </a:t>
            </a:r>
            <a:r>
              <a:rPr lang="en-GB" sz="1200" dirty="0">
                <a:solidFill>
                  <a:prstClr val="black"/>
                </a:solidFill>
              </a:rPr>
              <a:t>– sigma, tau, alpha, - </a:t>
            </a:r>
            <a:r>
              <a:rPr lang="en-GB" sz="1200" dirty="0" smtClean="0">
                <a:solidFill>
                  <a:prstClr val="black"/>
                </a:solidFill>
              </a:rPr>
              <a:t>mu </a:t>
            </a:r>
            <a:r>
              <a:rPr lang="en-GB" sz="1200" dirty="0">
                <a:solidFill>
                  <a:prstClr val="black"/>
                </a:solidFill>
              </a:rPr>
              <a:t>/ </a:t>
            </a:r>
            <a:r>
              <a:rPr lang="en-GB" sz="1200" dirty="0" smtClean="0">
                <a:solidFill>
                  <a:prstClr val="black"/>
                </a:solidFill>
              </a:rPr>
              <a:t>alpha. - 41 </a:t>
            </a:r>
            <a:r>
              <a:rPr lang="en-GB" sz="1200" dirty="0" err="1" smtClean="0">
                <a:solidFill>
                  <a:prstClr val="black"/>
                </a:solidFill>
              </a:rPr>
              <a:t>staters</a:t>
            </a:r>
            <a:r>
              <a:rPr lang="en-GB" sz="1200" dirty="0" smtClean="0">
                <a:solidFill>
                  <a:prstClr val="black"/>
                </a:solidFill>
              </a:rPr>
              <a:t> = 637.96 grams.</a:t>
            </a:r>
            <a:endParaRPr lang="en-GB" sz="1200" dirty="0">
              <a:solidFill>
                <a:prstClr val="black"/>
              </a:solidFill>
            </a:endParaRPr>
          </a:p>
        </p:txBody>
      </p:sp>
      <p:sp>
        <p:nvSpPr>
          <p:cNvPr id="4" name="Rectangle 3"/>
          <p:cNvSpPr/>
          <p:nvPr/>
        </p:nvSpPr>
        <p:spPr>
          <a:xfrm>
            <a:off x="6804248" y="260648"/>
            <a:ext cx="2232248" cy="3046988"/>
          </a:xfrm>
          <a:prstGeom prst="rect">
            <a:avLst/>
          </a:prstGeom>
        </p:spPr>
        <p:txBody>
          <a:bodyPr wrap="square">
            <a:spAutoFit/>
          </a:bodyPr>
          <a:lstStyle/>
          <a:p>
            <a:r>
              <a:rPr lang="en-GB" sz="1600" dirty="0">
                <a:solidFill>
                  <a:prstClr val="black"/>
                </a:solidFill>
              </a:rPr>
              <a:t>“From Scythes son of Heracles comes the whole line of the kings of Scythia; and it is because of the vessel that the Scythians carry vessels on their belts to this day. This alone his mother did for Scythes. This is what the Greek dwellers in Pontus say.” – </a:t>
            </a:r>
            <a:r>
              <a:rPr lang="en-GB" sz="1600" b="1" dirty="0">
                <a:solidFill>
                  <a:prstClr val="black"/>
                </a:solidFill>
              </a:rPr>
              <a:t>Herodotus 4.10.3</a:t>
            </a:r>
            <a:r>
              <a:rPr lang="en-GB" sz="1600" dirty="0">
                <a:solidFill>
                  <a:prstClr val="black"/>
                </a:solidFill>
              </a:rPr>
              <a:t>.</a:t>
            </a:r>
          </a:p>
        </p:txBody>
      </p:sp>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3848" y="3645024"/>
            <a:ext cx="3744416" cy="27363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Content Placeholder 3"/>
          <p:cNvSpPr txBox="1">
            <a:spLocks/>
          </p:cNvSpPr>
          <p:nvPr/>
        </p:nvSpPr>
        <p:spPr>
          <a:xfrm>
            <a:off x="3213989" y="6381329"/>
            <a:ext cx="3704726" cy="360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smtClean="0">
                <a:solidFill>
                  <a:prstClr val="black"/>
                </a:solidFill>
              </a:rPr>
              <a:t>Tomb 6 – A pair of clasps showing Dionysus and Ariadne </a:t>
            </a:r>
            <a:endParaRPr lang="en-GB" sz="1200" dirty="0">
              <a:solidFill>
                <a:prstClr val="black"/>
              </a:solidFill>
            </a:endParaRPr>
          </a:p>
        </p:txBody>
      </p:sp>
      <p:pic>
        <p:nvPicPr>
          <p:cNvPr id="1030" name="Picture 6"/>
          <p:cNvPicPr>
            <a:picLocks noChangeAspect="1" noChangeArrowheads="1"/>
          </p:cNvPicPr>
          <p:nvPr/>
        </p:nvPicPr>
        <p:blipFill rotWithShape="1">
          <a:blip r:embed="rId5">
            <a:extLst>
              <a:ext uri="{28A0092B-C50C-407E-A947-70E740481C1C}">
                <a14:useLocalDpi xmlns:a14="http://schemas.microsoft.com/office/drawing/2010/main" val="0"/>
              </a:ext>
            </a:extLst>
          </a:blip>
          <a:srcRect l="21619" t="10894" r="21047" b="5308"/>
          <a:stretch/>
        </p:blipFill>
        <p:spPr bwMode="auto">
          <a:xfrm>
            <a:off x="7092280" y="3307636"/>
            <a:ext cx="1864590" cy="30736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Content Placeholder 3"/>
          <p:cNvSpPr txBox="1">
            <a:spLocks/>
          </p:cNvSpPr>
          <p:nvPr/>
        </p:nvSpPr>
        <p:spPr>
          <a:xfrm>
            <a:off x="7164289" y="6395326"/>
            <a:ext cx="1792582" cy="46267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smtClean="0">
                <a:solidFill>
                  <a:prstClr val="black"/>
                </a:solidFill>
              </a:rPr>
              <a:t>Tomb 6 – Appliqu</a:t>
            </a:r>
            <a:r>
              <a:rPr lang="en-GB" sz="1200" dirty="0" smtClean="0">
                <a:solidFill>
                  <a:prstClr val="black"/>
                </a:solidFill>
                <a:latin typeface="Times New Roman"/>
                <a:cs typeface="Times New Roman"/>
              </a:rPr>
              <a:t>é</a:t>
            </a:r>
            <a:r>
              <a:rPr lang="en-GB" sz="1200" dirty="0" smtClean="0">
                <a:solidFill>
                  <a:prstClr val="black"/>
                </a:solidFill>
              </a:rPr>
              <a:t> “the Aphrodite of Bactria”</a:t>
            </a:r>
            <a:endParaRPr lang="en-GB" sz="1200" dirty="0">
              <a:solidFill>
                <a:prstClr val="black"/>
              </a:solidFill>
            </a:endParaRPr>
          </a:p>
        </p:txBody>
      </p:sp>
      <p:pic>
        <p:nvPicPr>
          <p:cNvPr id="2050" name="Picture 2" descr="C:\Users\m.cobb\AppData\Local\Microsoft\Windows\Temporary Internet Files\Content.Outlook\P08HD1X4\SKMBT_C28014091214151.jpg"/>
          <p:cNvPicPr>
            <a:picLocks noChangeAspect="1" noChangeArrowheads="1"/>
          </p:cNvPicPr>
          <p:nvPr/>
        </p:nvPicPr>
        <p:blipFill rotWithShape="1">
          <a:blip r:embed="rId6">
            <a:extLst>
              <a:ext uri="{28A0092B-C50C-407E-A947-70E740481C1C}">
                <a14:useLocalDpi xmlns:a14="http://schemas.microsoft.com/office/drawing/2010/main" val="0"/>
              </a:ext>
            </a:extLst>
          </a:blip>
          <a:srcRect l="53091" t="55062" r="33069" b="27486"/>
          <a:stretch/>
        </p:blipFill>
        <p:spPr bwMode="auto">
          <a:xfrm>
            <a:off x="179512" y="4005064"/>
            <a:ext cx="2876800" cy="18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14155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m.cobb\AppData\Local\Microsoft\Windows\Temporary Internet Files\Content.Outlook\P08HD1X4\SKMBT_C28014090514000.jpg"/>
          <p:cNvPicPr>
            <a:picLocks noChangeAspect="1" noChangeArrowheads="1"/>
          </p:cNvPicPr>
          <p:nvPr/>
        </p:nvPicPr>
        <p:blipFill rotWithShape="1">
          <a:blip r:embed="rId2">
            <a:extLst>
              <a:ext uri="{28A0092B-C50C-407E-A947-70E740481C1C}">
                <a14:useLocalDpi xmlns:a14="http://schemas.microsoft.com/office/drawing/2010/main" val="0"/>
              </a:ext>
            </a:extLst>
          </a:blip>
          <a:srcRect l="43265" t="36508" r="33386" b="18254"/>
          <a:stretch/>
        </p:blipFill>
        <p:spPr bwMode="auto">
          <a:xfrm>
            <a:off x="236644" y="1196752"/>
            <a:ext cx="3039212" cy="23441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67544" y="85800"/>
            <a:ext cx="8229600" cy="1143000"/>
          </a:xfrm>
        </p:spPr>
        <p:txBody>
          <a:bodyPr/>
          <a:lstStyle/>
          <a:p>
            <a:r>
              <a:rPr lang="en-GB" b="1" dirty="0" smtClean="0"/>
              <a:t>“Toilet Trays”</a:t>
            </a:r>
            <a:endParaRPr lang="en-GB" b="1" dirty="0"/>
          </a:p>
        </p:txBody>
      </p:sp>
      <p:sp>
        <p:nvSpPr>
          <p:cNvPr id="8" name="Content Placeholder 7"/>
          <p:cNvSpPr>
            <a:spLocks noGrp="1"/>
          </p:cNvSpPr>
          <p:nvPr>
            <p:ph idx="1"/>
          </p:nvPr>
        </p:nvSpPr>
        <p:spPr>
          <a:xfrm>
            <a:off x="3419872" y="1268761"/>
            <a:ext cx="5616624" cy="2344188"/>
          </a:xfrm>
        </p:spPr>
        <p:txBody>
          <a:bodyPr>
            <a:normAutofit fontScale="55000" lnSpcReduction="20000"/>
          </a:bodyPr>
          <a:lstStyle/>
          <a:p>
            <a:r>
              <a:rPr lang="en-GB" dirty="0" smtClean="0">
                <a:ea typeface="Calibri"/>
              </a:rPr>
              <a:t>Concave </a:t>
            </a:r>
            <a:r>
              <a:rPr lang="en-GB" dirty="0">
                <a:ea typeface="Calibri"/>
              </a:rPr>
              <a:t>disc of 4 to 40 cm in </a:t>
            </a:r>
            <a:r>
              <a:rPr lang="en-GB" dirty="0" smtClean="0">
                <a:ea typeface="Calibri"/>
              </a:rPr>
              <a:t>diameter.</a:t>
            </a:r>
          </a:p>
          <a:p>
            <a:endParaRPr lang="en-GB" sz="900" dirty="0"/>
          </a:p>
          <a:p>
            <a:r>
              <a:rPr lang="en-GB" dirty="0" smtClean="0"/>
              <a:t>Tend </a:t>
            </a:r>
            <a:r>
              <a:rPr lang="en-GB" dirty="0"/>
              <a:t>to be made of soft stone such as steatite or serpentine or of hard stone such as schist and </a:t>
            </a:r>
            <a:r>
              <a:rPr lang="en-GB" dirty="0" smtClean="0"/>
              <a:t>gypsum.</a:t>
            </a:r>
          </a:p>
          <a:p>
            <a:endParaRPr lang="en-GB" sz="900" dirty="0"/>
          </a:p>
          <a:p>
            <a:r>
              <a:rPr lang="en-GB" dirty="0" smtClean="0"/>
              <a:t>Very few </a:t>
            </a:r>
            <a:r>
              <a:rPr lang="en-GB" dirty="0"/>
              <a:t>of these objects have been found in archaeological </a:t>
            </a:r>
            <a:r>
              <a:rPr lang="en-GB" dirty="0" smtClean="0"/>
              <a:t>contexts.</a:t>
            </a:r>
          </a:p>
          <a:p>
            <a:endParaRPr lang="en-GB" sz="900" dirty="0"/>
          </a:p>
          <a:p>
            <a:r>
              <a:rPr lang="en-GB" dirty="0" smtClean="0"/>
              <a:t>Derive </a:t>
            </a:r>
            <a:r>
              <a:rPr lang="en-GB" dirty="0"/>
              <a:t>a wide range of scenes from Greek, Roman, Indian, Iranian and Scythian iconographic </a:t>
            </a:r>
            <a:r>
              <a:rPr lang="en-GB" dirty="0" smtClean="0"/>
              <a:t>repertoires.</a:t>
            </a:r>
            <a:endParaRPr lang="en-GB" dirty="0"/>
          </a:p>
        </p:txBody>
      </p:sp>
      <p:pic>
        <p:nvPicPr>
          <p:cNvPr id="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40940"/>
            <a:ext cx="3816350" cy="280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Content Placeholder 3"/>
          <p:cNvSpPr txBox="1">
            <a:spLocks/>
          </p:cNvSpPr>
          <p:nvPr/>
        </p:nvSpPr>
        <p:spPr>
          <a:xfrm>
            <a:off x="139618" y="5733256"/>
            <a:ext cx="4000333" cy="1124744"/>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solidFill>
                  <a:prstClr val="black"/>
                </a:solidFill>
              </a:rPr>
              <a:t>Sea-dragons, sea-horses, </a:t>
            </a:r>
            <a:r>
              <a:rPr lang="en-GB" i="1" dirty="0" err="1" smtClean="0">
                <a:solidFill>
                  <a:prstClr val="black"/>
                </a:solidFill>
              </a:rPr>
              <a:t>ichtyocentaurus</a:t>
            </a:r>
            <a:r>
              <a:rPr lang="en-GB" dirty="0" smtClean="0">
                <a:solidFill>
                  <a:prstClr val="black"/>
                </a:solidFill>
              </a:rPr>
              <a:t>, sea-lions, sea-griffins, sea-hares and tritons. </a:t>
            </a:r>
            <a:r>
              <a:rPr lang="en-GB" i="1" dirty="0" smtClean="0">
                <a:solidFill>
                  <a:prstClr val="black"/>
                </a:solidFill>
              </a:rPr>
              <a:t> </a:t>
            </a:r>
          </a:p>
          <a:p>
            <a:endParaRPr lang="en-GB" sz="1200" i="1" dirty="0" smtClean="0">
              <a:solidFill>
                <a:prstClr val="black"/>
              </a:solidFill>
            </a:endParaRPr>
          </a:p>
          <a:p>
            <a:r>
              <a:rPr lang="en-GB" dirty="0" smtClean="0">
                <a:solidFill>
                  <a:prstClr val="black"/>
                </a:solidFill>
              </a:rPr>
              <a:t>Indian sea-monsters (</a:t>
            </a:r>
            <a:r>
              <a:rPr lang="en-GB" i="1" dirty="0" err="1" smtClean="0">
                <a:solidFill>
                  <a:prstClr val="black"/>
                </a:solidFill>
              </a:rPr>
              <a:t>makaras</a:t>
            </a:r>
            <a:r>
              <a:rPr lang="en-GB" dirty="0" smtClean="0">
                <a:solidFill>
                  <a:prstClr val="black"/>
                </a:solidFill>
              </a:rPr>
              <a:t>) lack characteristics of </a:t>
            </a:r>
            <a:r>
              <a:rPr lang="en-GB" dirty="0" err="1" smtClean="0">
                <a:solidFill>
                  <a:prstClr val="black"/>
                </a:solidFill>
              </a:rPr>
              <a:t>Gandharan</a:t>
            </a:r>
            <a:r>
              <a:rPr lang="en-GB" dirty="0" smtClean="0">
                <a:solidFill>
                  <a:prstClr val="black"/>
                </a:solidFill>
              </a:rPr>
              <a:t> examples.</a:t>
            </a:r>
          </a:p>
        </p:txBody>
      </p:sp>
      <p:pic>
        <p:nvPicPr>
          <p:cNvPr id="409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3561" y="3933056"/>
            <a:ext cx="1803292" cy="16842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33597" y="3933054"/>
            <a:ext cx="1549419" cy="16842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Content Placeholder 3"/>
          <p:cNvSpPr txBox="1">
            <a:spLocks/>
          </p:cNvSpPr>
          <p:nvPr/>
        </p:nvSpPr>
        <p:spPr>
          <a:xfrm>
            <a:off x="4283968" y="5502093"/>
            <a:ext cx="2311640" cy="1340768"/>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err="1" smtClean="0">
                <a:solidFill>
                  <a:prstClr val="black"/>
                </a:solidFill>
              </a:rPr>
              <a:t>Vajrapāṇi</a:t>
            </a:r>
            <a:r>
              <a:rPr lang="en-GB" dirty="0" smtClean="0">
                <a:solidFill>
                  <a:prstClr val="black"/>
                </a:solidFill>
              </a:rPr>
              <a:t> = Hercules? or adapting the imagery of Hercules?</a:t>
            </a:r>
            <a:endParaRPr lang="en-GB" dirty="0">
              <a:solidFill>
                <a:prstClr val="black"/>
              </a:solidFill>
            </a:endParaRPr>
          </a:p>
        </p:txBody>
      </p:sp>
      <p:pic>
        <p:nvPicPr>
          <p:cNvPr id="4101"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413983" y="3376235"/>
            <a:ext cx="1998109" cy="1993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2"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595608" y="3429000"/>
            <a:ext cx="2368880" cy="19769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Content Placeholder 2"/>
          <p:cNvSpPr txBox="1">
            <a:spLocks/>
          </p:cNvSpPr>
          <p:nvPr/>
        </p:nvSpPr>
        <p:spPr>
          <a:xfrm>
            <a:off x="6595608" y="5516562"/>
            <a:ext cx="2368880" cy="1341438"/>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solidFill>
                  <a:prstClr val="black"/>
                </a:solidFill>
              </a:rPr>
              <a:t>Connections between Dionysus and his </a:t>
            </a:r>
            <a:r>
              <a:rPr lang="en-GB" i="1" dirty="0" err="1" smtClean="0">
                <a:solidFill>
                  <a:prstClr val="black"/>
                </a:solidFill>
              </a:rPr>
              <a:t>thiasos</a:t>
            </a:r>
            <a:r>
              <a:rPr lang="en-GB" i="1" dirty="0" smtClean="0">
                <a:solidFill>
                  <a:prstClr val="black"/>
                </a:solidFill>
              </a:rPr>
              <a:t> </a:t>
            </a:r>
            <a:r>
              <a:rPr lang="en-GB" dirty="0" smtClean="0">
                <a:solidFill>
                  <a:prstClr val="black"/>
                </a:solidFill>
              </a:rPr>
              <a:t>with the </a:t>
            </a:r>
            <a:r>
              <a:rPr lang="en-GB" i="1" dirty="0" err="1" smtClean="0">
                <a:solidFill>
                  <a:prstClr val="black"/>
                </a:solidFill>
              </a:rPr>
              <a:t>Yakṣa</a:t>
            </a:r>
            <a:r>
              <a:rPr lang="en-GB" i="1" dirty="0" smtClean="0">
                <a:solidFill>
                  <a:prstClr val="black"/>
                </a:solidFill>
              </a:rPr>
              <a:t> </a:t>
            </a:r>
            <a:r>
              <a:rPr lang="en-GB" dirty="0" smtClean="0">
                <a:solidFill>
                  <a:prstClr val="black"/>
                </a:solidFill>
              </a:rPr>
              <a:t>/</a:t>
            </a:r>
            <a:r>
              <a:rPr lang="en-GB" i="1" dirty="0" smtClean="0">
                <a:solidFill>
                  <a:prstClr val="black"/>
                </a:solidFill>
              </a:rPr>
              <a:t> </a:t>
            </a:r>
            <a:r>
              <a:rPr lang="en-GB" i="1" dirty="0" err="1" smtClean="0">
                <a:solidFill>
                  <a:prstClr val="black"/>
                </a:solidFill>
              </a:rPr>
              <a:t>Yaksha</a:t>
            </a:r>
            <a:r>
              <a:rPr lang="en-GB" dirty="0" smtClean="0">
                <a:solidFill>
                  <a:prstClr val="black"/>
                </a:solidFill>
              </a:rPr>
              <a:t>?</a:t>
            </a:r>
            <a:endParaRPr lang="en-GB" dirty="0">
              <a:solidFill>
                <a:prstClr val="black"/>
              </a:solidFill>
            </a:endParaRPr>
          </a:p>
        </p:txBody>
      </p:sp>
    </p:spTree>
    <p:extLst>
      <p:ext uri="{BB962C8B-B14F-4D97-AF65-F5344CB8AC3E}">
        <p14:creationId xmlns:p14="http://schemas.microsoft.com/office/powerpoint/2010/main" val="3561820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63078"/>
          <a:stretch/>
        </p:blipFill>
        <p:spPr bwMode="auto">
          <a:xfrm>
            <a:off x="3109407" y="-13692"/>
            <a:ext cx="3766849" cy="1700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2" descr="C:\Users\m.cobb\AppData\Local\Microsoft\Windows\Temporary Internet Files\Content.Outlook\P08HD1X4\SKMBT_C28014101413560.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6310" t="43760" r="5714" b="15763"/>
          <a:stretch/>
        </p:blipFill>
        <p:spPr bwMode="auto">
          <a:xfrm>
            <a:off x="6876257" y="0"/>
            <a:ext cx="2267744" cy="1687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1849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Gandharan Style</a:t>
            </a:r>
            <a:endParaRPr lang="en-GB" b="1"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0932" y="1417315"/>
            <a:ext cx="2324844" cy="20836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3"/>
          <p:cNvSpPr txBox="1">
            <a:spLocks/>
          </p:cNvSpPr>
          <p:nvPr/>
        </p:nvSpPr>
        <p:spPr>
          <a:xfrm>
            <a:off x="251520" y="3537012"/>
            <a:ext cx="2232248" cy="504056"/>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smtClean="0">
                <a:solidFill>
                  <a:prstClr val="black"/>
                </a:solidFill>
              </a:rPr>
              <a:t>Winged Atlas – </a:t>
            </a:r>
            <a:r>
              <a:rPr lang="en-GB" sz="1200" dirty="0" err="1" smtClean="0">
                <a:solidFill>
                  <a:prstClr val="black"/>
                </a:solidFill>
              </a:rPr>
              <a:t>Jamalgarhi</a:t>
            </a:r>
            <a:r>
              <a:rPr lang="en-GB" sz="1200" dirty="0" smtClean="0">
                <a:solidFill>
                  <a:prstClr val="black"/>
                </a:solidFill>
              </a:rPr>
              <a:t> - c.2</a:t>
            </a:r>
            <a:r>
              <a:rPr lang="en-GB" sz="1200" baseline="30000" dirty="0" smtClean="0">
                <a:solidFill>
                  <a:prstClr val="black"/>
                </a:solidFill>
              </a:rPr>
              <a:t>nd</a:t>
            </a:r>
            <a:r>
              <a:rPr lang="en-GB" sz="1200" dirty="0" smtClean="0">
                <a:solidFill>
                  <a:prstClr val="black"/>
                </a:solidFill>
              </a:rPr>
              <a:t> – 3</a:t>
            </a:r>
            <a:r>
              <a:rPr lang="en-GB" sz="1200" baseline="30000" dirty="0" smtClean="0">
                <a:solidFill>
                  <a:prstClr val="black"/>
                </a:solidFill>
              </a:rPr>
              <a:t>rd</a:t>
            </a:r>
            <a:r>
              <a:rPr lang="en-GB" sz="1200" dirty="0" smtClean="0">
                <a:solidFill>
                  <a:prstClr val="black"/>
                </a:solidFill>
              </a:rPr>
              <a:t> century AD – British Museum.</a:t>
            </a:r>
            <a:endParaRPr lang="en-GB" sz="1200" dirty="0">
              <a:solidFill>
                <a:prstClr val="black"/>
              </a:solidFill>
            </a:endParaRP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1412776"/>
            <a:ext cx="6264696"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3"/>
          <p:cNvSpPr txBox="1">
            <a:spLocks/>
          </p:cNvSpPr>
          <p:nvPr/>
        </p:nvSpPr>
        <p:spPr>
          <a:xfrm>
            <a:off x="2699792" y="3804050"/>
            <a:ext cx="6264696" cy="5040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smtClean="0">
                <a:solidFill>
                  <a:prstClr val="black"/>
                </a:solidFill>
              </a:rPr>
              <a:t>Relief of regaling couples – Peshawar Valley – c.1</a:t>
            </a:r>
            <a:r>
              <a:rPr lang="en-GB" sz="1200" baseline="30000" dirty="0" smtClean="0">
                <a:solidFill>
                  <a:prstClr val="black"/>
                </a:solidFill>
              </a:rPr>
              <a:t>st</a:t>
            </a:r>
            <a:r>
              <a:rPr lang="en-GB" sz="1200" dirty="0" smtClean="0">
                <a:solidFill>
                  <a:prstClr val="black"/>
                </a:solidFill>
              </a:rPr>
              <a:t> -2</a:t>
            </a:r>
            <a:r>
              <a:rPr lang="en-GB" sz="1200" baseline="30000" dirty="0" smtClean="0">
                <a:solidFill>
                  <a:prstClr val="black"/>
                </a:solidFill>
              </a:rPr>
              <a:t>nd</a:t>
            </a:r>
            <a:r>
              <a:rPr lang="en-GB" sz="1200" dirty="0" smtClean="0">
                <a:solidFill>
                  <a:prstClr val="black"/>
                </a:solidFill>
              </a:rPr>
              <a:t> century AD – Victoria and Albert Museum.</a:t>
            </a:r>
            <a:endParaRPr lang="en-GB" sz="1200" dirty="0">
              <a:solidFill>
                <a:prstClr val="black"/>
              </a:solidFill>
            </a:endParaRPr>
          </a:p>
        </p:txBody>
      </p:sp>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71800" y="4149080"/>
            <a:ext cx="6192688"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3"/>
          <p:cNvSpPr txBox="1">
            <a:spLocks/>
          </p:cNvSpPr>
          <p:nvPr/>
        </p:nvSpPr>
        <p:spPr>
          <a:xfrm>
            <a:off x="2694112" y="6597352"/>
            <a:ext cx="6264696" cy="5040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200" dirty="0" smtClean="0">
                <a:solidFill>
                  <a:prstClr val="black"/>
                </a:solidFill>
              </a:rPr>
              <a:t>Fragmentary relief</a:t>
            </a:r>
            <a:r>
              <a:rPr lang="en-GB" sz="1200" smtClean="0">
                <a:solidFill>
                  <a:prstClr val="black"/>
                </a:solidFill>
              </a:rPr>
              <a:t>: Trojan </a:t>
            </a:r>
            <a:r>
              <a:rPr lang="en-GB" sz="1200" dirty="0" smtClean="0">
                <a:solidFill>
                  <a:prstClr val="black"/>
                </a:solidFill>
              </a:rPr>
              <a:t>Horse – </a:t>
            </a:r>
            <a:r>
              <a:rPr lang="en-GB" sz="1200" dirty="0" err="1" smtClean="0">
                <a:solidFill>
                  <a:prstClr val="black"/>
                </a:solidFill>
              </a:rPr>
              <a:t>Mardan</a:t>
            </a:r>
            <a:r>
              <a:rPr lang="en-GB" sz="1200" dirty="0" smtClean="0">
                <a:solidFill>
                  <a:prstClr val="black"/>
                </a:solidFill>
              </a:rPr>
              <a:t> District – c.2</a:t>
            </a:r>
            <a:r>
              <a:rPr lang="en-GB" sz="1200" baseline="30000" dirty="0" smtClean="0">
                <a:solidFill>
                  <a:prstClr val="black"/>
                </a:solidFill>
              </a:rPr>
              <a:t>nd</a:t>
            </a:r>
            <a:r>
              <a:rPr lang="en-GB" sz="1200" dirty="0" smtClean="0">
                <a:solidFill>
                  <a:prstClr val="black"/>
                </a:solidFill>
              </a:rPr>
              <a:t> century AD – British Museum.</a:t>
            </a:r>
            <a:endParaRPr lang="en-GB" sz="1200" dirty="0">
              <a:solidFill>
                <a:prstClr val="black"/>
              </a:solidFill>
            </a:endParaRPr>
          </a:p>
        </p:txBody>
      </p:sp>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520" y="4016660"/>
            <a:ext cx="2304256" cy="24692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Content Placeholder 3"/>
          <p:cNvSpPr txBox="1">
            <a:spLocks/>
          </p:cNvSpPr>
          <p:nvPr/>
        </p:nvSpPr>
        <p:spPr>
          <a:xfrm>
            <a:off x="107504" y="6453336"/>
            <a:ext cx="2664296" cy="66899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err="1" smtClean="0">
                <a:solidFill>
                  <a:prstClr val="black"/>
                </a:solidFill>
              </a:rPr>
              <a:t>Vajrapani</a:t>
            </a:r>
            <a:r>
              <a:rPr lang="en-GB" sz="1200" dirty="0" smtClean="0">
                <a:solidFill>
                  <a:prstClr val="black"/>
                </a:solidFill>
              </a:rPr>
              <a:t> and others – </a:t>
            </a:r>
            <a:r>
              <a:rPr lang="en-GB" sz="1200" dirty="0">
                <a:solidFill>
                  <a:prstClr val="black"/>
                </a:solidFill>
              </a:rPr>
              <a:t>Gandhara - c.2</a:t>
            </a:r>
            <a:r>
              <a:rPr lang="en-GB" sz="1200" baseline="30000" dirty="0">
                <a:solidFill>
                  <a:prstClr val="black"/>
                </a:solidFill>
              </a:rPr>
              <a:t>nd</a:t>
            </a:r>
            <a:r>
              <a:rPr lang="en-GB" sz="1200" dirty="0">
                <a:solidFill>
                  <a:prstClr val="black"/>
                </a:solidFill>
              </a:rPr>
              <a:t> – 3</a:t>
            </a:r>
            <a:r>
              <a:rPr lang="en-GB" sz="1200" baseline="30000" dirty="0">
                <a:solidFill>
                  <a:prstClr val="black"/>
                </a:solidFill>
              </a:rPr>
              <a:t>rd</a:t>
            </a:r>
            <a:r>
              <a:rPr lang="en-GB" sz="1200" dirty="0">
                <a:solidFill>
                  <a:prstClr val="black"/>
                </a:solidFill>
              </a:rPr>
              <a:t> century AD – British Museum.</a:t>
            </a:r>
          </a:p>
          <a:p>
            <a:pPr marL="0" indent="0">
              <a:buFont typeface="Arial" panose="020B0604020202020204" pitchFamily="34" charset="0"/>
              <a:buNone/>
            </a:pPr>
            <a:r>
              <a:rPr lang="en-GB" sz="1200" dirty="0" smtClean="0">
                <a:solidFill>
                  <a:prstClr val="black"/>
                </a:solidFill>
              </a:rPr>
              <a:t> </a:t>
            </a:r>
            <a:endParaRPr lang="en-GB" sz="1200" dirty="0">
              <a:solidFill>
                <a:prstClr val="black"/>
              </a:solidFill>
            </a:endParaRPr>
          </a:p>
        </p:txBody>
      </p:sp>
    </p:spTree>
    <p:extLst>
      <p:ext uri="{BB962C8B-B14F-4D97-AF65-F5344CB8AC3E}">
        <p14:creationId xmlns:p14="http://schemas.microsoft.com/office/powerpoint/2010/main" val="7104116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 </a:t>
            </a:r>
            <a:endParaRPr lang="en-GB" b="1" dirty="0"/>
          </a:p>
        </p:txBody>
      </p:sp>
      <p:sp>
        <p:nvSpPr>
          <p:cNvPr id="3" name="Content Placeholder 2"/>
          <p:cNvSpPr>
            <a:spLocks noGrp="1"/>
          </p:cNvSpPr>
          <p:nvPr>
            <p:ph idx="1"/>
          </p:nvPr>
        </p:nvSpPr>
        <p:spPr>
          <a:xfrm>
            <a:off x="107504" y="1600200"/>
            <a:ext cx="8928992" cy="5257800"/>
          </a:xfrm>
        </p:spPr>
        <p:txBody>
          <a:bodyPr>
            <a:normAutofit fontScale="85000" lnSpcReduction="20000"/>
          </a:bodyPr>
          <a:lstStyle/>
          <a:p>
            <a:r>
              <a:rPr lang="en-GB" dirty="0"/>
              <a:t>Pons, J</a:t>
            </a:r>
            <a:r>
              <a:rPr lang="en-GB" dirty="0" smtClean="0"/>
              <a:t>. 2011. From </a:t>
            </a:r>
            <a:r>
              <a:rPr lang="en-GB" dirty="0" err="1" smtClean="0"/>
              <a:t>Gandh</a:t>
            </a:r>
            <a:r>
              <a:rPr lang="en-GB" dirty="0" err="1" smtClean="0">
                <a:cs typeface="Times New Roman"/>
              </a:rPr>
              <a:t>āran</a:t>
            </a:r>
            <a:r>
              <a:rPr lang="en-GB" dirty="0" smtClean="0">
                <a:cs typeface="Times New Roman"/>
              </a:rPr>
              <a:t> Trays to </a:t>
            </a:r>
            <a:r>
              <a:rPr lang="en-GB" dirty="0" err="1" smtClean="0">
                <a:cs typeface="Times New Roman"/>
              </a:rPr>
              <a:t>Gandhāran</a:t>
            </a:r>
            <a:r>
              <a:rPr lang="en-GB" dirty="0" smtClean="0">
                <a:cs typeface="Times New Roman"/>
              </a:rPr>
              <a:t> Buddhist Art: The Persistence of Hellenistic Motifs From the Second Century BC and Beyond. In </a:t>
            </a:r>
            <a:r>
              <a:rPr lang="en-GB" i="1" dirty="0" smtClean="0"/>
              <a:t>From </a:t>
            </a:r>
            <a:r>
              <a:rPr lang="en-GB" i="1" dirty="0"/>
              <a:t>Pella to </a:t>
            </a:r>
            <a:r>
              <a:rPr lang="en-GB" i="1" dirty="0" smtClean="0"/>
              <a:t>Gandhara: Hybridisation </a:t>
            </a:r>
            <a:r>
              <a:rPr lang="en-GB" i="1" dirty="0"/>
              <a:t>and Identity in the Art </a:t>
            </a:r>
            <a:r>
              <a:rPr lang="en-GB" i="1" dirty="0" smtClean="0"/>
              <a:t>and Architecture </a:t>
            </a:r>
            <a:r>
              <a:rPr lang="en-GB" i="1" dirty="0"/>
              <a:t>of the Hellenistic </a:t>
            </a:r>
            <a:r>
              <a:rPr lang="en-GB" i="1" dirty="0" smtClean="0"/>
              <a:t>East</a:t>
            </a:r>
            <a:r>
              <a:rPr lang="en-GB" dirty="0"/>
              <a:t>, eds. Anna </a:t>
            </a:r>
            <a:r>
              <a:rPr lang="en-GB" dirty="0" err="1"/>
              <a:t>Kouremenos</a:t>
            </a:r>
            <a:r>
              <a:rPr lang="en-GB" dirty="0"/>
              <a:t>, </a:t>
            </a:r>
            <a:r>
              <a:rPr lang="en-GB" dirty="0" err="1" smtClean="0"/>
              <a:t>Sujatha</a:t>
            </a:r>
            <a:r>
              <a:rPr lang="en-GB" dirty="0" smtClean="0"/>
              <a:t> </a:t>
            </a:r>
            <a:r>
              <a:rPr lang="en-GB" dirty="0" err="1" smtClean="0"/>
              <a:t>Chandrasekaran</a:t>
            </a:r>
            <a:r>
              <a:rPr lang="en-GB" dirty="0" smtClean="0"/>
              <a:t> and </a:t>
            </a:r>
            <a:r>
              <a:rPr lang="en-GB" dirty="0"/>
              <a:t>Roberto </a:t>
            </a:r>
            <a:r>
              <a:rPr lang="en-GB" dirty="0" smtClean="0"/>
              <a:t>Rossi, with </a:t>
            </a:r>
            <a:r>
              <a:rPr lang="en-GB" dirty="0"/>
              <a:t>a foreword </a:t>
            </a:r>
            <a:r>
              <a:rPr lang="en-GB" dirty="0" smtClean="0"/>
              <a:t>by Sir </a:t>
            </a:r>
            <a:r>
              <a:rPr lang="en-GB" dirty="0"/>
              <a:t>John Boardman. BAR International Series </a:t>
            </a:r>
            <a:r>
              <a:rPr lang="en-GB" dirty="0" smtClean="0"/>
              <a:t>2221: 153-175. </a:t>
            </a:r>
          </a:p>
          <a:p>
            <a:endParaRPr lang="en-GB" sz="600" i="1" dirty="0"/>
          </a:p>
          <a:p>
            <a:r>
              <a:rPr lang="en-GB" dirty="0" err="1" smtClean="0"/>
              <a:t>Rapin</a:t>
            </a:r>
            <a:r>
              <a:rPr lang="en-GB" dirty="0" smtClean="0"/>
              <a:t>, C. 2007. ‘Nomads and the Shaping of Central Asia: from the Early Iron Age to the </a:t>
            </a:r>
            <a:r>
              <a:rPr lang="en-GB" dirty="0" err="1" smtClean="0"/>
              <a:t>Kushan</a:t>
            </a:r>
            <a:r>
              <a:rPr lang="en-GB" dirty="0"/>
              <a:t> </a:t>
            </a:r>
            <a:r>
              <a:rPr lang="en-GB" dirty="0" smtClean="0"/>
              <a:t>Period’, in </a:t>
            </a:r>
            <a:r>
              <a:rPr lang="en-GB" i="1" dirty="0"/>
              <a:t>After Alexander : Central Asia before Islam</a:t>
            </a:r>
            <a:r>
              <a:rPr lang="en-GB" dirty="0"/>
              <a:t>, </a:t>
            </a:r>
            <a:r>
              <a:rPr lang="en-GB" dirty="0" err="1"/>
              <a:t>Cribb</a:t>
            </a:r>
            <a:r>
              <a:rPr lang="en-GB" dirty="0"/>
              <a:t>, J. and Herrmann, G. (eds.), Proceedings of the British Academy 133</a:t>
            </a:r>
            <a:r>
              <a:rPr lang="en-GB" dirty="0" smtClean="0"/>
              <a:t>: 29-72. </a:t>
            </a:r>
          </a:p>
          <a:p>
            <a:endParaRPr lang="en-GB" sz="600" dirty="0"/>
          </a:p>
          <a:p>
            <a:r>
              <a:rPr lang="en-GB" dirty="0" err="1"/>
              <a:t>Thapar</a:t>
            </a:r>
            <a:r>
              <a:rPr lang="en-GB" dirty="0"/>
              <a:t>, R. 2002. </a:t>
            </a:r>
            <a:r>
              <a:rPr lang="en-GB" i="1" dirty="0"/>
              <a:t>The Penguin History of Early India: From the Origins to AD 1300</a:t>
            </a:r>
            <a:r>
              <a:rPr lang="en-GB" dirty="0"/>
              <a:t>. Penguin Books.</a:t>
            </a:r>
          </a:p>
          <a:p>
            <a:endParaRPr lang="en-GB" dirty="0"/>
          </a:p>
        </p:txBody>
      </p:sp>
    </p:spTree>
    <p:extLst>
      <p:ext uri="{BB962C8B-B14F-4D97-AF65-F5344CB8AC3E}">
        <p14:creationId xmlns:p14="http://schemas.microsoft.com/office/powerpoint/2010/main" val="27221763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 </a:t>
            </a:r>
            <a:endParaRPr lang="en-GB" b="1" dirty="0"/>
          </a:p>
        </p:txBody>
      </p:sp>
      <p:sp>
        <p:nvSpPr>
          <p:cNvPr id="3" name="Content Placeholder 2"/>
          <p:cNvSpPr>
            <a:spLocks noGrp="1"/>
          </p:cNvSpPr>
          <p:nvPr>
            <p:ph idx="1"/>
          </p:nvPr>
        </p:nvSpPr>
        <p:spPr>
          <a:xfrm>
            <a:off x="179512" y="1600200"/>
            <a:ext cx="8784976" cy="5141168"/>
          </a:xfrm>
        </p:spPr>
        <p:txBody>
          <a:bodyPr>
            <a:normAutofit fontScale="92500" lnSpcReduction="20000"/>
          </a:bodyPr>
          <a:lstStyle/>
          <a:p>
            <a:r>
              <a:rPr lang="en-GB" dirty="0" err="1" smtClean="0"/>
              <a:t>Abdullaev</a:t>
            </a:r>
            <a:r>
              <a:rPr lang="en-GB" dirty="0" smtClean="0"/>
              <a:t>, K. 2007. ‘Nomad Migration </a:t>
            </a:r>
            <a:r>
              <a:rPr lang="en-GB" dirty="0"/>
              <a:t>in Central Asia’, in </a:t>
            </a:r>
            <a:r>
              <a:rPr lang="en-GB" i="1" dirty="0"/>
              <a:t>After Alexander : Central Asia before Islam</a:t>
            </a:r>
            <a:r>
              <a:rPr lang="en-GB" dirty="0"/>
              <a:t>, </a:t>
            </a:r>
            <a:r>
              <a:rPr lang="en-GB" dirty="0" err="1"/>
              <a:t>Cribb</a:t>
            </a:r>
            <a:r>
              <a:rPr lang="en-GB" dirty="0"/>
              <a:t>, J. and Herrmann, G. (eds.), Proceedings of the British Academy 133: </a:t>
            </a:r>
            <a:r>
              <a:rPr lang="en-GB" dirty="0" smtClean="0"/>
              <a:t>73-98.</a:t>
            </a:r>
          </a:p>
          <a:p>
            <a:pPr marL="0" indent="0">
              <a:buNone/>
            </a:pPr>
            <a:endParaRPr lang="en-GB" sz="800" dirty="0"/>
          </a:p>
          <a:p>
            <a:r>
              <a:rPr lang="en-GB" dirty="0" err="1" smtClean="0"/>
              <a:t>Sarianidi</a:t>
            </a:r>
            <a:r>
              <a:rPr lang="en-GB" dirty="0" smtClean="0"/>
              <a:t>, V. I. 2011. ‘Ancient Bactria’s </a:t>
            </a:r>
            <a:r>
              <a:rPr lang="en-GB" dirty="0"/>
              <a:t>Golden Hoard’, in </a:t>
            </a:r>
            <a:r>
              <a:rPr lang="en-GB" i="1" dirty="0"/>
              <a:t>Afghanistan: Crossroads of the Ancient World</a:t>
            </a:r>
            <a:r>
              <a:rPr lang="en-GB" dirty="0"/>
              <a:t>, </a:t>
            </a:r>
            <a:r>
              <a:rPr lang="en-GB" dirty="0" err="1"/>
              <a:t>Hiebert</a:t>
            </a:r>
            <a:r>
              <a:rPr lang="en-GB" dirty="0"/>
              <a:t>, F. and </a:t>
            </a:r>
            <a:r>
              <a:rPr lang="en-GB" dirty="0" err="1"/>
              <a:t>Cambon</a:t>
            </a:r>
            <a:r>
              <a:rPr lang="en-GB" dirty="0"/>
              <a:t>, P. (eds.), The British Museum Press: </a:t>
            </a:r>
            <a:r>
              <a:rPr lang="en-GB" dirty="0" smtClean="0"/>
              <a:t>210-217.</a:t>
            </a:r>
          </a:p>
          <a:p>
            <a:endParaRPr lang="en-GB" sz="800" dirty="0"/>
          </a:p>
          <a:p>
            <a:r>
              <a:rPr lang="en-GB" dirty="0" err="1" smtClean="0"/>
              <a:t>Schiltz</a:t>
            </a:r>
            <a:r>
              <a:rPr lang="en-GB" dirty="0" smtClean="0"/>
              <a:t>, V. 2011. ‘Tillya Tepe, the Hill of Gold’, </a:t>
            </a:r>
            <a:r>
              <a:rPr lang="en-GB" dirty="0">
                <a:solidFill>
                  <a:prstClr val="black"/>
                </a:solidFill>
              </a:rPr>
              <a:t>in </a:t>
            </a:r>
            <a:r>
              <a:rPr lang="en-GB" i="1" dirty="0">
                <a:solidFill>
                  <a:prstClr val="black"/>
                </a:solidFill>
              </a:rPr>
              <a:t>Afghanistan: Crossroads of the Ancient World</a:t>
            </a:r>
            <a:r>
              <a:rPr lang="en-GB" dirty="0">
                <a:solidFill>
                  <a:prstClr val="black"/>
                </a:solidFill>
              </a:rPr>
              <a:t>, </a:t>
            </a:r>
            <a:r>
              <a:rPr lang="en-GB" dirty="0" err="1">
                <a:solidFill>
                  <a:prstClr val="black"/>
                </a:solidFill>
              </a:rPr>
              <a:t>Hiebert</a:t>
            </a:r>
            <a:r>
              <a:rPr lang="en-GB" dirty="0">
                <a:solidFill>
                  <a:prstClr val="black"/>
                </a:solidFill>
              </a:rPr>
              <a:t>, F. and </a:t>
            </a:r>
            <a:r>
              <a:rPr lang="en-GB" dirty="0" err="1">
                <a:solidFill>
                  <a:prstClr val="black"/>
                </a:solidFill>
              </a:rPr>
              <a:t>Cambon</a:t>
            </a:r>
            <a:r>
              <a:rPr lang="en-GB" dirty="0">
                <a:solidFill>
                  <a:prstClr val="black"/>
                </a:solidFill>
              </a:rPr>
              <a:t>, P. (eds.), The British Museum Press: </a:t>
            </a:r>
            <a:r>
              <a:rPr lang="en-GB" dirty="0" smtClean="0">
                <a:solidFill>
                  <a:prstClr val="black"/>
                </a:solidFill>
              </a:rPr>
              <a:t>218-293.</a:t>
            </a:r>
            <a:endParaRPr lang="en-GB" dirty="0"/>
          </a:p>
        </p:txBody>
      </p:sp>
    </p:spTree>
    <p:extLst>
      <p:ext uri="{BB962C8B-B14F-4D97-AF65-F5344CB8AC3E}">
        <p14:creationId xmlns:p14="http://schemas.microsoft.com/office/powerpoint/2010/main" val="25801698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(3) </a:t>
            </a:r>
            <a:endParaRPr lang="en-GB" b="1" dirty="0"/>
          </a:p>
        </p:txBody>
      </p:sp>
      <p:sp>
        <p:nvSpPr>
          <p:cNvPr id="3" name="Content Placeholder 2"/>
          <p:cNvSpPr>
            <a:spLocks noGrp="1"/>
          </p:cNvSpPr>
          <p:nvPr>
            <p:ph idx="1"/>
          </p:nvPr>
        </p:nvSpPr>
        <p:spPr>
          <a:xfrm>
            <a:off x="179512" y="1600200"/>
            <a:ext cx="8784976" cy="5141168"/>
          </a:xfrm>
        </p:spPr>
        <p:txBody>
          <a:bodyPr>
            <a:normAutofit lnSpcReduction="10000"/>
          </a:bodyPr>
          <a:lstStyle/>
          <a:p>
            <a:r>
              <a:rPr lang="en-GB" dirty="0" err="1" smtClean="0"/>
              <a:t>Errington</a:t>
            </a:r>
            <a:r>
              <a:rPr lang="en-GB" dirty="0" smtClean="0"/>
              <a:t>, E. and </a:t>
            </a:r>
            <a:r>
              <a:rPr lang="en-GB" dirty="0" err="1" smtClean="0"/>
              <a:t>Cribb</a:t>
            </a:r>
            <a:r>
              <a:rPr lang="en-GB" dirty="0" smtClean="0"/>
              <a:t>, J. with </a:t>
            </a:r>
            <a:r>
              <a:rPr lang="en-GB" dirty="0" err="1" smtClean="0"/>
              <a:t>Claringbull</a:t>
            </a:r>
            <a:r>
              <a:rPr lang="en-GB" dirty="0" smtClean="0"/>
              <a:t>, M. 1992 (</a:t>
            </a:r>
            <a:r>
              <a:rPr lang="en-GB" dirty="0" err="1" smtClean="0"/>
              <a:t>eds</a:t>
            </a:r>
            <a:r>
              <a:rPr lang="en-GB" dirty="0" smtClean="0"/>
              <a:t>,). </a:t>
            </a:r>
            <a:r>
              <a:rPr lang="en-GB" i="1" dirty="0" smtClean="0"/>
              <a:t>The Crossroads of Asia: Transformation in image and symbol in the Art of Ancient Afghanistan and Pakistan</a:t>
            </a:r>
            <a:r>
              <a:rPr lang="en-GB" dirty="0" smtClean="0"/>
              <a:t>. Cambridge: The Ancient India and Iran Trust.</a:t>
            </a:r>
          </a:p>
          <a:p>
            <a:endParaRPr lang="en-GB" sz="1100" dirty="0"/>
          </a:p>
          <a:p>
            <a:r>
              <a:rPr lang="en-GB" dirty="0" err="1"/>
              <a:t>Fröhlich</a:t>
            </a:r>
            <a:r>
              <a:rPr lang="en-GB" dirty="0"/>
              <a:t>, C. </a:t>
            </a:r>
            <a:r>
              <a:rPr lang="en-GB" dirty="0" smtClean="0"/>
              <a:t>2009. </a:t>
            </a:r>
            <a:r>
              <a:rPr lang="en-GB" dirty="0"/>
              <a:t>‘A Study of some Deities in Indo-Scythian and Indo-Parthian Coinages’, in </a:t>
            </a:r>
            <a:r>
              <a:rPr lang="en-GB" i="1" dirty="0"/>
              <a:t>Migration, Trade and Peoples: Part 2: Gandharan Art </a:t>
            </a:r>
            <a:r>
              <a:rPr lang="en-GB" dirty="0"/>
              <a:t>(eds., </a:t>
            </a:r>
            <a:r>
              <a:rPr lang="en-GB" dirty="0" err="1"/>
              <a:t>Fröhlich</a:t>
            </a:r>
            <a:r>
              <a:rPr lang="en-GB" dirty="0"/>
              <a:t>, C</a:t>
            </a:r>
            <a:r>
              <a:rPr lang="en-GB" dirty="0" smtClean="0"/>
              <a:t>.). </a:t>
            </a:r>
            <a:r>
              <a:rPr lang="en-GB" dirty="0"/>
              <a:t>London: The British Academy. 60-72</a:t>
            </a:r>
            <a:endParaRPr lang="en-GB" dirty="0" smtClean="0"/>
          </a:p>
          <a:p>
            <a:endParaRPr lang="en-GB" dirty="0"/>
          </a:p>
          <a:p>
            <a:endParaRPr lang="en-GB" dirty="0"/>
          </a:p>
        </p:txBody>
      </p:sp>
    </p:spTree>
    <p:extLst>
      <p:ext uri="{BB962C8B-B14F-4D97-AF65-F5344CB8AC3E}">
        <p14:creationId xmlns:p14="http://schemas.microsoft.com/office/powerpoint/2010/main" val="2321941411"/>
      </p:ext>
    </p:extLst>
  </p:cSld>
  <p:clrMapOvr>
    <a:masterClrMapping/>
  </p:clrMapOvr>
  <p:timing>
    <p:tnLst>
      <p:par>
        <p:cTn id="1" dur="indefinite" restart="never" nodeType="tmRoot"/>
      </p:par>
    </p:tnLst>
  </p:timing>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8</TotalTime>
  <Words>1635</Words>
  <Application>Microsoft Office PowerPoint</Application>
  <PresentationFormat>On-screen Show (4:3)</PresentationFormat>
  <Paragraphs>100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 New Roman</vt:lpstr>
      <vt:lpstr>2_Office Theme</vt:lpstr>
      <vt:lpstr>West meets East: Graeco-Roman Interaction with India   The Greek Legacy in Central Asia and Northwest India    </vt:lpstr>
      <vt:lpstr>Nomadic Invasions</vt:lpstr>
      <vt:lpstr>Kushan Kingdom</vt:lpstr>
      <vt:lpstr>PowerPoint Presentation</vt:lpstr>
      <vt:lpstr>Adopting and Adapting the Gods</vt:lpstr>
      <vt:lpstr>Tillya Tepe “Hill of Gold” - Nomad Necropolis</vt:lpstr>
      <vt:lpstr>Composite Art</vt:lpstr>
      <vt:lpstr>PowerPoint Presentation</vt:lpstr>
      <vt:lpstr>“Toilet Trays”</vt:lpstr>
      <vt:lpstr>PowerPoint Presentation</vt:lpstr>
      <vt:lpstr>The Gandharan Style</vt:lpstr>
      <vt:lpstr>Bibliography (1) </vt:lpstr>
      <vt:lpstr>Bibliography (2) </vt:lpstr>
      <vt:lpstr>Bibliography (3)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Graeco-Roman Interaction with India   The Greek Legacy in Central Asia and Northwest India    </dc:title>
  <dc:creator>Matt</dc:creator>
  <cp:lastModifiedBy>Matt</cp:lastModifiedBy>
  <cp:revision>2</cp:revision>
  <dcterms:created xsi:type="dcterms:W3CDTF">2018-11-16T10:20:59Z</dcterms:created>
  <dcterms:modified xsi:type="dcterms:W3CDTF">2018-12-06T17:27:45Z</dcterms:modified>
</cp:coreProperties>
</file>