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59" r:id="rId4"/>
    <p:sldId id="264" r:id="rId5"/>
    <p:sldId id="263" r:id="rId6"/>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2AF9955-6704-D375-88F8-9DBD19FA9881}" v="28" dt="2022-07-06T11:11:30.712"/>
    <p1510:client id="{2125BF41-2455-0D7A-DA59-7DA83F60A4F3}" v="211" dt="2022-07-15T16:15:33.255"/>
    <p1510:client id="{3BF62D65-FD9B-1043-EBCD-AD83359DC62F}" v="7" dt="2022-07-21T20:09:09.380"/>
    <p1510:client id="{4F106D6B-758D-F3AA-E33B-F53F9B343496}" v="12" dt="2022-07-05T20:40:42.545"/>
    <p1510:client id="{52AE3FAA-95C2-6630-8123-1E2AC7AED2A1}" v="124" dt="2022-07-16T22:37:46.428"/>
    <p1510:client id="{5CCBDB80-BC74-6F61-5133-5A9E9E433DCA}" v="189" dt="2022-07-08T14:03:08.166"/>
    <p1510:client id="{661C9662-E57E-75A2-0680-B923520F70BD}" v="82" dt="2022-07-05T22:21:09.690"/>
    <p1510:client id="{A556DCAD-D4B6-4B25-8F2D-96A0707DBD5E}" v="64" dt="2022-07-06T11:56:55.342"/>
    <p1510:client id="{B5AA4A07-CE50-B693-C305-EDFA558E5C21}" v="8" dt="2022-07-06T19:35:46.612"/>
    <p1510:client id="{FD4F7D5D-5F8A-7722-481D-C20E165FB6C6}" v="36" dt="2022-07-21T20:00:00.91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&#65279;<?xml version="1.0" encoding="utf-8"?><Relationships xmlns="http://schemas.openxmlformats.org/package/2006/relationships"><Relationship Type="http://schemas.openxmlformats.org/officeDocument/2006/relationships/viewProps" Target="viewProps.xml" Id="rId8" /><Relationship Type="http://schemas.openxmlformats.org/officeDocument/2006/relationships/slide" Target="slides/slide2.xml" Id="rId3" /><Relationship Type="http://schemas.openxmlformats.org/officeDocument/2006/relationships/presProps" Target="presProps.xml" Id="rId7" /><Relationship Type="http://schemas.microsoft.com/office/2015/10/relationships/revisionInfo" Target="revisionInfo.xml" Id="rId12" /><Relationship Type="http://schemas.openxmlformats.org/officeDocument/2006/relationships/slide" Target="slides/slide1.xml" Id="rId2" /><Relationship Type="http://schemas.openxmlformats.org/officeDocument/2006/relationships/slideMaster" Target="slideMasters/slideMaster1.xml" Id="rId1" /><Relationship Type="http://schemas.openxmlformats.org/officeDocument/2006/relationships/slide" Target="slides/slide5.xml" Id="rId6" /><Relationship Type="http://schemas.openxmlformats.org/officeDocument/2006/relationships/slide" Target="slides/slide4.xml" Id="rId5" /><Relationship Type="http://schemas.openxmlformats.org/officeDocument/2006/relationships/tableStyles" Target="tableStyles.xml" Id="rId10" /><Relationship Type="http://schemas.openxmlformats.org/officeDocument/2006/relationships/slide" Target="slides/slide3.xml" Id="rId4" /><Relationship Type="http://schemas.openxmlformats.org/officeDocument/2006/relationships/theme" Target="theme/theme1.xml" Id="rId9" /></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5516C65-EBA1-480A-8946-E09D56E3E144}" type="doc">
      <dgm:prSet loTypeId="urn:microsoft.com/office/officeart/2005/8/layout/vProcess5" loCatId="process" qsTypeId="urn:microsoft.com/office/officeart/2005/8/quickstyle/simple1" qsCatId="simple" csTypeId="urn:microsoft.com/office/officeart/2005/8/colors/colorful5" csCatId="colorful" phldr="1"/>
      <dgm:spPr/>
      <dgm:t>
        <a:bodyPr/>
        <a:lstStyle/>
        <a:p>
          <a:endParaRPr lang="en-US"/>
        </a:p>
      </dgm:t>
    </dgm:pt>
    <dgm:pt modelId="{AB4990BA-850A-433F-982C-3ECA7DC6B97D}">
      <dgm:prSet/>
      <dgm:spPr/>
      <dgm:t>
        <a:bodyPr/>
        <a:lstStyle/>
        <a:p>
          <a:r>
            <a:rPr lang="en-GB"/>
            <a:t>TASK 1: POSTER PRESENTATION</a:t>
          </a:r>
          <a:endParaRPr lang="en-US"/>
        </a:p>
      </dgm:t>
    </dgm:pt>
    <dgm:pt modelId="{5B190159-9535-4125-83D2-25EB92C1018D}" type="parTrans" cxnId="{37A305E4-CD5C-4874-B76C-B5CDCBE2BE07}">
      <dgm:prSet/>
      <dgm:spPr/>
      <dgm:t>
        <a:bodyPr/>
        <a:lstStyle/>
        <a:p>
          <a:endParaRPr lang="en-US"/>
        </a:p>
      </dgm:t>
    </dgm:pt>
    <dgm:pt modelId="{AFC00287-7501-42E8-8533-0122E7237054}" type="sibTrans" cxnId="{37A305E4-CD5C-4874-B76C-B5CDCBE2BE07}">
      <dgm:prSet/>
      <dgm:spPr/>
      <dgm:t>
        <a:bodyPr/>
        <a:lstStyle/>
        <a:p>
          <a:endParaRPr lang="en-US"/>
        </a:p>
      </dgm:t>
    </dgm:pt>
    <dgm:pt modelId="{6BC3B97C-8816-4927-A85B-8BA75C229614}">
      <dgm:prSet/>
      <dgm:spPr/>
      <dgm:t>
        <a:bodyPr/>
        <a:lstStyle/>
        <a:p>
          <a:r>
            <a:rPr lang="en-GB"/>
            <a:t>INTRODUCTION TO PHYSIOLOGY</a:t>
          </a:r>
          <a:endParaRPr lang="en-US"/>
        </a:p>
      </dgm:t>
    </dgm:pt>
    <dgm:pt modelId="{F8C43C91-54B0-4F69-83EC-9672AD9F4A95}" type="parTrans" cxnId="{9D47C032-067B-49DD-8C61-6565738EA884}">
      <dgm:prSet/>
      <dgm:spPr/>
      <dgm:t>
        <a:bodyPr/>
        <a:lstStyle/>
        <a:p>
          <a:endParaRPr lang="en-US"/>
        </a:p>
      </dgm:t>
    </dgm:pt>
    <dgm:pt modelId="{03C6A679-CD01-419E-9606-AF83D4EFFD94}" type="sibTrans" cxnId="{9D47C032-067B-49DD-8C61-6565738EA884}">
      <dgm:prSet/>
      <dgm:spPr/>
      <dgm:t>
        <a:bodyPr/>
        <a:lstStyle/>
        <a:p>
          <a:endParaRPr lang="en-US"/>
        </a:p>
      </dgm:t>
    </dgm:pt>
    <dgm:pt modelId="{0500D268-514A-4BBB-93F9-3CBAC69420B7}">
      <dgm:prSet/>
      <dgm:spPr/>
      <dgm:t>
        <a:bodyPr/>
        <a:lstStyle/>
        <a:p>
          <a:r>
            <a:rPr lang="en-GB"/>
            <a:t>MODULE CODE : BMHP003</a:t>
          </a:r>
          <a:endParaRPr lang="en-US"/>
        </a:p>
      </dgm:t>
    </dgm:pt>
    <dgm:pt modelId="{70AE1077-E32D-411F-AC89-31B89D936BBC}" type="parTrans" cxnId="{B14B8B36-8EE9-495D-8C36-313687CFCD8E}">
      <dgm:prSet/>
      <dgm:spPr/>
      <dgm:t>
        <a:bodyPr/>
        <a:lstStyle/>
        <a:p>
          <a:endParaRPr lang="en-US"/>
        </a:p>
      </dgm:t>
    </dgm:pt>
    <dgm:pt modelId="{8BB60E84-3FF0-4329-9042-45ACA0CC9CE7}" type="sibTrans" cxnId="{B14B8B36-8EE9-495D-8C36-313687CFCD8E}">
      <dgm:prSet/>
      <dgm:spPr/>
      <dgm:t>
        <a:bodyPr/>
        <a:lstStyle/>
        <a:p>
          <a:endParaRPr lang="en-US"/>
        </a:p>
      </dgm:t>
    </dgm:pt>
    <dgm:pt modelId="{96BF5EC9-B5D7-47C5-9FC8-A13DE27A408C}">
      <dgm:prSet/>
      <dgm:spPr/>
      <dgm:t>
        <a:bodyPr/>
        <a:lstStyle/>
        <a:p>
          <a:r>
            <a:rPr lang="en-GB"/>
            <a:t>LECTURER : DR </a:t>
          </a:r>
          <a:r>
            <a:rPr lang="en-GB">
              <a:latin typeface="Calibri Light" panose="020F0302020204030204"/>
            </a:rPr>
            <a:t>MUHAMMAD</a:t>
          </a:r>
          <a:r>
            <a:rPr lang="en-GB"/>
            <a:t> HUMZA SAEED</a:t>
          </a:r>
          <a:endParaRPr lang="en-US"/>
        </a:p>
      </dgm:t>
    </dgm:pt>
    <dgm:pt modelId="{19A69B76-A014-46F1-BC49-EB76525E7F51}" type="parTrans" cxnId="{91D32F4D-4C85-4A06-85CE-1A66F40386B8}">
      <dgm:prSet/>
      <dgm:spPr/>
      <dgm:t>
        <a:bodyPr/>
        <a:lstStyle/>
        <a:p>
          <a:endParaRPr lang="en-US"/>
        </a:p>
      </dgm:t>
    </dgm:pt>
    <dgm:pt modelId="{06B6D431-A0B2-4C9B-A431-5E657D61D08E}" type="sibTrans" cxnId="{91D32F4D-4C85-4A06-85CE-1A66F40386B8}">
      <dgm:prSet/>
      <dgm:spPr/>
      <dgm:t>
        <a:bodyPr/>
        <a:lstStyle/>
        <a:p>
          <a:endParaRPr lang="en-US"/>
        </a:p>
      </dgm:t>
    </dgm:pt>
    <dgm:pt modelId="{D4A5A9ED-60D7-41F3-B096-19BBA26AB600}">
      <dgm:prSet phldr="0"/>
      <dgm:spPr/>
      <dgm:t>
        <a:bodyPr/>
        <a:lstStyle/>
        <a:p>
          <a:pPr rtl="0"/>
          <a:r>
            <a:rPr lang="en-GB">
              <a:latin typeface="Calibri Light" panose="020F0302020204030204"/>
            </a:rPr>
            <a:t>MAWE ALIX SANDRINE(2014938)</a:t>
          </a:r>
        </a:p>
      </dgm:t>
    </dgm:pt>
    <dgm:pt modelId="{B2846736-5A18-40E1-9AE0-86C388832754}" type="parTrans" cxnId="{6A8FC1B6-6EEF-465D-85EA-EE22CB31150C}">
      <dgm:prSet/>
      <dgm:spPr/>
    </dgm:pt>
    <dgm:pt modelId="{5B7CACB0-B3D6-418F-AAB3-F1A2A098BB0A}" type="sibTrans" cxnId="{6A8FC1B6-6EEF-465D-85EA-EE22CB31150C}">
      <dgm:prSet/>
      <dgm:spPr/>
      <dgm:t>
        <a:bodyPr/>
        <a:lstStyle/>
        <a:p>
          <a:endParaRPr lang="en-US"/>
        </a:p>
        <a:p>
          <a:endParaRPr lang="en-GB"/>
        </a:p>
      </dgm:t>
    </dgm:pt>
    <dgm:pt modelId="{CA651610-4B1B-46C0-A2A5-201F02A77D20}" type="pres">
      <dgm:prSet presAssocID="{95516C65-EBA1-480A-8946-E09D56E3E144}" presName="outerComposite" presStyleCnt="0">
        <dgm:presLayoutVars>
          <dgm:chMax val="5"/>
          <dgm:dir/>
          <dgm:resizeHandles val="exact"/>
        </dgm:presLayoutVars>
      </dgm:prSet>
      <dgm:spPr/>
    </dgm:pt>
    <dgm:pt modelId="{715DE2CD-75E0-44BF-AA25-BF9AC3BEDE8A}" type="pres">
      <dgm:prSet presAssocID="{95516C65-EBA1-480A-8946-E09D56E3E144}" presName="dummyMaxCanvas" presStyleCnt="0">
        <dgm:presLayoutVars/>
      </dgm:prSet>
      <dgm:spPr/>
    </dgm:pt>
    <dgm:pt modelId="{7AAC113C-289A-4E9F-96DC-4DBA75E2227B}" type="pres">
      <dgm:prSet presAssocID="{95516C65-EBA1-480A-8946-E09D56E3E144}" presName="FiveNodes_1" presStyleLbl="node1" presStyleIdx="0" presStyleCnt="5">
        <dgm:presLayoutVars>
          <dgm:bulletEnabled val="1"/>
        </dgm:presLayoutVars>
      </dgm:prSet>
      <dgm:spPr/>
    </dgm:pt>
    <dgm:pt modelId="{5E7B8452-4EDF-45B0-95CC-8D502953DF85}" type="pres">
      <dgm:prSet presAssocID="{95516C65-EBA1-480A-8946-E09D56E3E144}" presName="FiveNodes_2" presStyleLbl="node1" presStyleIdx="1" presStyleCnt="5">
        <dgm:presLayoutVars>
          <dgm:bulletEnabled val="1"/>
        </dgm:presLayoutVars>
      </dgm:prSet>
      <dgm:spPr/>
    </dgm:pt>
    <dgm:pt modelId="{5468BBED-56C6-42FA-8930-3DB3A418F8E8}" type="pres">
      <dgm:prSet presAssocID="{95516C65-EBA1-480A-8946-E09D56E3E144}" presName="FiveNodes_3" presStyleLbl="node1" presStyleIdx="2" presStyleCnt="5">
        <dgm:presLayoutVars>
          <dgm:bulletEnabled val="1"/>
        </dgm:presLayoutVars>
      </dgm:prSet>
      <dgm:spPr/>
    </dgm:pt>
    <dgm:pt modelId="{4FC666BE-5BED-4A7A-AF86-CD0EC1F72ED4}" type="pres">
      <dgm:prSet presAssocID="{95516C65-EBA1-480A-8946-E09D56E3E144}" presName="FiveNodes_4" presStyleLbl="node1" presStyleIdx="3" presStyleCnt="5">
        <dgm:presLayoutVars>
          <dgm:bulletEnabled val="1"/>
        </dgm:presLayoutVars>
      </dgm:prSet>
      <dgm:spPr/>
    </dgm:pt>
    <dgm:pt modelId="{4BE72DF2-0631-4D70-A8A7-C274B751A05C}" type="pres">
      <dgm:prSet presAssocID="{95516C65-EBA1-480A-8946-E09D56E3E144}" presName="FiveNodes_5" presStyleLbl="node1" presStyleIdx="4" presStyleCnt="5">
        <dgm:presLayoutVars>
          <dgm:bulletEnabled val="1"/>
        </dgm:presLayoutVars>
      </dgm:prSet>
      <dgm:spPr/>
    </dgm:pt>
    <dgm:pt modelId="{8B4677F6-8421-43BC-8488-C03DA71E4FDF}" type="pres">
      <dgm:prSet presAssocID="{95516C65-EBA1-480A-8946-E09D56E3E144}" presName="FiveConn_1-2" presStyleLbl="fgAccFollowNode1" presStyleIdx="0" presStyleCnt="4">
        <dgm:presLayoutVars>
          <dgm:bulletEnabled val="1"/>
        </dgm:presLayoutVars>
      </dgm:prSet>
      <dgm:spPr/>
    </dgm:pt>
    <dgm:pt modelId="{9DA253F8-9473-4CD1-975C-AF6EF3E4C02E}" type="pres">
      <dgm:prSet presAssocID="{95516C65-EBA1-480A-8946-E09D56E3E144}" presName="FiveConn_2-3" presStyleLbl="fgAccFollowNode1" presStyleIdx="1" presStyleCnt="4">
        <dgm:presLayoutVars>
          <dgm:bulletEnabled val="1"/>
        </dgm:presLayoutVars>
      </dgm:prSet>
      <dgm:spPr/>
    </dgm:pt>
    <dgm:pt modelId="{8A34F321-EB09-4182-AFA8-2E04D6CEB5F4}" type="pres">
      <dgm:prSet presAssocID="{95516C65-EBA1-480A-8946-E09D56E3E144}" presName="FiveConn_3-4" presStyleLbl="fgAccFollowNode1" presStyleIdx="2" presStyleCnt="4">
        <dgm:presLayoutVars>
          <dgm:bulletEnabled val="1"/>
        </dgm:presLayoutVars>
      </dgm:prSet>
      <dgm:spPr/>
    </dgm:pt>
    <dgm:pt modelId="{92AD5184-B563-4D45-8F03-80E4D48C4EF3}" type="pres">
      <dgm:prSet presAssocID="{95516C65-EBA1-480A-8946-E09D56E3E144}" presName="FiveConn_4-5" presStyleLbl="fgAccFollowNode1" presStyleIdx="3" presStyleCnt="4">
        <dgm:presLayoutVars>
          <dgm:bulletEnabled val="1"/>
        </dgm:presLayoutVars>
      </dgm:prSet>
      <dgm:spPr/>
    </dgm:pt>
    <dgm:pt modelId="{38394584-148F-4F23-99A2-1FD5A372D695}" type="pres">
      <dgm:prSet presAssocID="{95516C65-EBA1-480A-8946-E09D56E3E144}" presName="FiveNodes_1_text" presStyleLbl="node1" presStyleIdx="4" presStyleCnt="5">
        <dgm:presLayoutVars>
          <dgm:bulletEnabled val="1"/>
        </dgm:presLayoutVars>
      </dgm:prSet>
      <dgm:spPr/>
    </dgm:pt>
    <dgm:pt modelId="{D2A53DF9-9DE5-42E3-B308-6480A0EBE8F7}" type="pres">
      <dgm:prSet presAssocID="{95516C65-EBA1-480A-8946-E09D56E3E144}" presName="FiveNodes_2_text" presStyleLbl="node1" presStyleIdx="4" presStyleCnt="5">
        <dgm:presLayoutVars>
          <dgm:bulletEnabled val="1"/>
        </dgm:presLayoutVars>
      </dgm:prSet>
      <dgm:spPr/>
    </dgm:pt>
    <dgm:pt modelId="{86AF7ED3-A8E0-4D42-A992-721AD80A9275}" type="pres">
      <dgm:prSet presAssocID="{95516C65-EBA1-480A-8946-E09D56E3E144}" presName="FiveNodes_3_text" presStyleLbl="node1" presStyleIdx="4" presStyleCnt="5">
        <dgm:presLayoutVars>
          <dgm:bulletEnabled val="1"/>
        </dgm:presLayoutVars>
      </dgm:prSet>
      <dgm:spPr/>
    </dgm:pt>
    <dgm:pt modelId="{5A7C95C3-F232-47EC-A85E-4E39A1F5FE88}" type="pres">
      <dgm:prSet presAssocID="{95516C65-EBA1-480A-8946-E09D56E3E144}" presName="FiveNodes_4_text" presStyleLbl="node1" presStyleIdx="4" presStyleCnt="5">
        <dgm:presLayoutVars>
          <dgm:bulletEnabled val="1"/>
        </dgm:presLayoutVars>
      </dgm:prSet>
      <dgm:spPr/>
    </dgm:pt>
    <dgm:pt modelId="{80591FF2-EC3A-4B56-84AE-A9A65CE8BF9B}" type="pres">
      <dgm:prSet presAssocID="{95516C65-EBA1-480A-8946-E09D56E3E144}" presName="FiveNodes_5_text" presStyleLbl="node1" presStyleIdx="4" presStyleCnt="5">
        <dgm:presLayoutVars>
          <dgm:bulletEnabled val="1"/>
        </dgm:presLayoutVars>
      </dgm:prSet>
      <dgm:spPr/>
    </dgm:pt>
  </dgm:ptLst>
  <dgm:cxnLst>
    <dgm:cxn modelId="{137B0C17-7827-4218-8962-4414E5DEA32D}" type="presOf" srcId="{03C6A679-CD01-419E-9606-AF83D4EFFD94}" destId="{8A34F321-EB09-4182-AFA8-2E04D6CEB5F4}" srcOrd="0" destOrd="0" presId="urn:microsoft.com/office/officeart/2005/8/layout/vProcess5"/>
    <dgm:cxn modelId="{57D7DF19-357A-4E61-BD19-C18B500DBAEC}" type="presOf" srcId="{8BB60E84-3FF0-4329-9042-45ACA0CC9CE7}" destId="{92AD5184-B563-4D45-8F03-80E4D48C4EF3}" srcOrd="0" destOrd="0" presId="urn:microsoft.com/office/officeart/2005/8/layout/vProcess5"/>
    <dgm:cxn modelId="{9D47C032-067B-49DD-8C61-6565738EA884}" srcId="{95516C65-EBA1-480A-8946-E09D56E3E144}" destId="{6BC3B97C-8816-4927-A85B-8BA75C229614}" srcOrd="2" destOrd="0" parTransId="{F8C43C91-54B0-4F69-83EC-9672AD9F4A95}" sibTransId="{03C6A679-CD01-419E-9606-AF83D4EFFD94}"/>
    <dgm:cxn modelId="{B14B8B36-8EE9-495D-8C36-313687CFCD8E}" srcId="{95516C65-EBA1-480A-8946-E09D56E3E144}" destId="{0500D268-514A-4BBB-93F9-3CBAC69420B7}" srcOrd="3" destOrd="0" parTransId="{70AE1077-E32D-411F-AC89-31B89D936BBC}" sibTransId="{8BB60E84-3FF0-4329-9042-45ACA0CC9CE7}"/>
    <dgm:cxn modelId="{0E66C544-31EA-413F-9DBF-CE2E3C1CEAAB}" type="presOf" srcId="{D4A5A9ED-60D7-41F3-B096-19BBA26AB600}" destId="{38394584-148F-4F23-99A2-1FD5A372D695}" srcOrd="1" destOrd="0" presId="urn:microsoft.com/office/officeart/2005/8/layout/vProcess5"/>
    <dgm:cxn modelId="{0267044A-5784-460F-90AB-E69A0C5519E0}" type="presOf" srcId="{D4A5A9ED-60D7-41F3-B096-19BBA26AB600}" destId="{7AAC113C-289A-4E9F-96DC-4DBA75E2227B}" srcOrd="0" destOrd="0" presId="urn:microsoft.com/office/officeart/2005/8/layout/vProcess5"/>
    <dgm:cxn modelId="{91D32F4D-4C85-4A06-85CE-1A66F40386B8}" srcId="{95516C65-EBA1-480A-8946-E09D56E3E144}" destId="{96BF5EC9-B5D7-47C5-9FC8-A13DE27A408C}" srcOrd="4" destOrd="0" parTransId="{19A69B76-A014-46F1-BC49-EB76525E7F51}" sibTransId="{06B6D431-A0B2-4C9B-A431-5E657D61D08E}"/>
    <dgm:cxn modelId="{5706366F-446E-4002-9AD2-EB21DBFFE2F1}" type="presOf" srcId="{AFC00287-7501-42E8-8533-0122E7237054}" destId="{9DA253F8-9473-4CD1-975C-AF6EF3E4C02E}" srcOrd="0" destOrd="0" presId="urn:microsoft.com/office/officeart/2005/8/layout/vProcess5"/>
    <dgm:cxn modelId="{F76E3A77-1917-4744-B781-E19733A1D075}" type="presOf" srcId="{AB4990BA-850A-433F-982C-3ECA7DC6B97D}" destId="{D2A53DF9-9DE5-42E3-B308-6480A0EBE8F7}" srcOrd="1" destOrd="0" presId="urn:microsoft.com/office/officeart/2005/8/layout/vProcess5"/>
    <dgm:cxn modelId="{776F0459-5F54-42F3-8841-90081B9CA9CE}" type="presOf" srcId="{0500D268-514A-4BBB-93F9-3CBAC69420B7}" destId="{4FC666BE-5BED-4A7A-AF86-CD0EC1F72ED4}" srcOrd="0" destOrd="0" presId="urn:microsoft.com/office/officeart/2005/8/layout/vProcess5"/>
    <dgm:cxn modelId="{0BBCA77C-F747-41E0-87C0-46633230A732}" type="presOf" srcId="{0500D268-514A-4BBB-93F9-3CBAC69420B7}" destId="{5A7C95C3-F232-47EC-A85E-4E39A1F5FE88}" srcOrd="1" destOrd="0" presId="urn:microsoft.com/office/officeart/2005/8/layout/vProcess5"/>
    <dgm:cxn modelId="{0551DF8F-B510-4C2E-9316-2888121D6CBD}" type="presOf" srcId="{96BF5EC9-B5D7-47C5-9FC8-A13DE27A408C}" destId="{80591FF2-EC3A-4B56-84AE-A9A65CE8BF9B}" srcOrd="1" destOrd="0" presId="urn:microsoft.com/office/officeart/2005/8/layout/vProcess5"/>
    <dgm:cxn modelId="{B237FE98-DAAA-4BAE-94CD-49B339D35DF2}" type="presOf" srcId="{AB4990BA-850A-433F-982C-3ECA7DC6B97D}" destId="{5E7B8452-4EDF-45B0-95CC-8D502953DF85}" srcOrd="0" destOrd="0" presId="urn:microsoft.com/office/officeart/2005/8/layout/vProcess5"/>
    <dgm:cxn modelId="{DF32A09D-8BAE-47DE-A01C-25615487C6B7}" type="presOf" srcId="{6BC3B97C-8816-4927-A85B-8BA75C229614}" destId="{5468BBED-56C6-42FA-8930-3DB3A418F8E8}" srcOrd="0" destOrd="0" presId="urn:microsoft.com/office/officeart/2005/8/layout/vProcess5"/>
    <dgm:cxn modelId="{8A4B69B1-8B44-49C1-BFFE-DA456EFA65C2}" type="presOf" srcId="{5B7CACB0-B3D6-418F-AAB3-F1A2A098BB0A}" destId="{8B4677F6-8421-43BC-8488-C03DA71E4FDF}" srcOrd="0" destOrd="0" presId="urn:microsoft.com/office/officeart/2005/8/layout/vProcess5"/>
    <dgm:cxn modelId="{6A8FC1B6-6EEF-465D-85EA-EE22CB31150C}" srcId="{95516C65-EBA1-480A-8946-E09D56E3E144}" destId="{D4A5A9ED-60D7-41F3-B096-19BBA26AB600}" srcOrd="0" destOrd="0" parTransId="{B2846736-5A18-40E1-9AE0-86C388832754}" sibTransId="{5B7CACB0-B3D6-418F-AAB3-F1A2A098BB0A}"/>
    <dgm:cxn modelId="{481529BC-6573-4389-AF56-AE9DBE867C5C}" type="presOf" srcId="{95516C65-EBA1-480A-8946-E09D56E3E144}" destId="{CA651610-4B1B-46C0-A2A5-201F02A77D20}" srcOrd="0" destOrd="0" presId="urn:microsoft.com/office/officeart/2005/8/layout/vProcess5"/>
    <dgm:cxn modelId="{E4D52FC5-E9FD-4450-853F-9D6FBCE8C1EF}" type="presOf" srcId="{96BF5EC9-B5D7-47C5-9FC8-A13DE27A408C}" destId="{4BE72DF2-0631-4D70-A8A7-C274B751A05C}" srcOrd="0" destOrd="0" presId="urn:microsoft.com/office/officeart/2005/8/layout/vProcess5"/>
    <dgm:cxn modelId="{3DF22ED4-76D2-4332-8452-8E5DA80BC3BF}" type="presOf" srcId="{6BC3B97C-8816-4927-A85B-8BA75C229614}" destId="{86AF7ED3-A8E0-4D42-A992-721AD80A9275}" srcOrd="1" destOrd="0" presId="urn:microsoft.com/office/officeart/2005/8/layout/vProcess5"/>
    <dgm:cxn modelId="{37A305E4-CD5C-4874-B76C-B5CDCBE2BE07}" srcId="{95516C65-EBA1-480A-8946-E09D56E3E144}" destId="{AB4990BA-850A-433F-982C-3ECA7DC6B97D}" srcOrd="1" destOrd="0" parTransId="{5B190159-9535-4125-83D2-25EB92C1018D}" sibTransId="{AFC00287-7501-42E8-8533-0122E7237054}"/>
    <dgm:cxn modelId="{E6EFACE5-4443-4395-8FB7-211B1F732503}" type="presParOf" srcId="{CA651610-4B1B-46C0-A2A5-201F02A77D20}" destId="{715DE2CD-75E0-44BF-AA25-BF9AC3BEDE8A}" srcOrd="0" destOrd="0" presId="urn:microsoft.com/office/officeart/2005/8/layout/vProcess5"/>
    <dgm:cxn modelId="{07C14EDD-E01F-4323-B5D1-9358D8F06708}" type="presParOf" srcId="{CA651610-4B1B-46C0-A2A5-201F02A77D20}" destId="{7AAC113C-289A-4E9F-96DC-4DBA75E2227B}" srcOrd="1" destOrd="0" presId="urn:microsoft.com/office/officeart/2005/8/layout/vProcess5"/>
    <dgm:cxn modelId="{CCF2AF2E-B644-450E-B118-B8782049908B}" type="presParOf" srcId="{CA651610-4B1B-46C0-A2A5-201F02A77D20}" destId="{5E7B8452-4EDF-45B0-95CC-8D502953DF85}" srcOrd="2" destOrd="0" presId="urn:microsoft.com/office/officeart/2005/8/layout/vProcess5"/>
    <dgm:cxn modelId="{9C29CBF1-C142-4290-86F1-4F2D6C6B60E7}" type="presParOf" srcId="{CA651610-4B1B-46C0-A2A5-201F02A77D20}" destId="{5468BBED-56C6-42FA-8930-3DB3A418F8E8}" srcOrd="3" destOrd="0" presId="urn:microsoft.com/office/officeart/2005/8/layout/vProcess5"/>
    <dgm:cxn modelId="{14FD2F35-4C72-4166-9849-FD3566AB5116}" type="presParOf" srcId="{CA651610-4B1B-46C0-A2A5-201F02A77D20}" destId="{4FC666BE-5BED-4A7A-AF86-CD0EC1F72ED4}" srcOrd="4" destOrd="0" presId="urn:microsoft.com/office/officeart/2005/8/layout/vProcess5"/>
    <dgm:cxn modelId="{B0CD0ADE-7F29-45B9-AF5D-1394FA932128}" type="presParOf" srcId="{CA651610-4B1B-46C0-A2A5-201F02A77D20}" destId="{4BE72DF2-0631-4D70-A8A7-C274B751A05C}" srcOrd="5" destOrd="0" presId="urn:microsoft.com/office/officeart/2005/8/layout/vProcess5"/>
    <dgm:cxn modelId="{3CC142D0-D495-489F-9C62-1ECDD2CA91B2}" type="presParOf" srcId="{CA651610-4B1B-46C0-A2A5-201F02A77D20}" destId="{8B4677F6-8421-43BC-8488-C03DA71E4FDF}" srcOrd="6" destOrd="0" presId="urn:microsoft.com/office/officeart/2005/8/layout/vProcess5"/>
    <dgm:cxn modelId="{E40E8015-996A-4BFE-8793-695DCEEC3B93}" type="presParOf" srcId="{CA651610-4B1B-46C0-A2A5-201F02A77D20}" destId="{9DA253F8-9473-4CD1-975C-AF6EF3E4C02E}" srcOrd="7" destOrd="0" presId="urn:microsoft.com/office/officeart/2005/8/layout/vProcess5"/>
    <dgm:cxn modelId="{9AE7B3C4-9BFE-4FFD-BF50-5E9ED98155E0}" type="presParOf" srcId="{CA651610-4B1B-46C0-A2A5-201F02A77D20}" destId="{8A34F321-EB09-4182-AFA8-2E04D6CEB5F4}" srcOrd="8" destOrd="0" presId="urn:microsoft.com/office/officeart/2005/8/layout/vProcess5"/>
    <dgm:cxn modelId="{0616221E-FA93-40B6-87BD-D1B4B4DDA31B}" type="presParOf" srcId="{CA651610-4B1B-46C0-A2A5-201F02A77D20}" destId="{92AD5184-B563-4D45-8F03-80E4D48C4EF3}" srcOrd="9" destOrd="0" presId="urn:microsoft.com/office/officeart/2005/8/layout/vProcess5"/>
    <dgm:cxn modelId="{88DA1388-0B76-4A5E-8D3F-55E458E04959}" type="presParOf" srcId="{CA651610-4B1B-46C0-A2A5-201F02A77D20}" destId="{38394584-148F-4F23-99A2-1FD5A372D695}" srcOrd="10" destOrd="0" presId="urn:microsoft.com/office/officeart/2005/8/layout/vProcess5"/>
    <dgm:cxn modelId="{89F89D43-D9C0-485B-A967-DF847310C57F}" type="presParOf" srcId="{CA651610-4B1B-46C0-A2A5-201F02A77D20}" destId="{D2A53DF9-9DE5-42E3-B308-6480A0EBE8F7}" srcOrd="11" destOrd="0" presId="urn:microsoft.com/office/officeart/2005/8/layout/vProcess5"/>
    <dgm:cxn modelId="{B4D1D44F-A204-460E-8DA0-E58F5DD5C6CD}" type="presParOf" srcId="{CA651610-4B1B-46C0-A2A5-201F02A77D20}" destId="{86AF7ED3-A8E0-4D42-A992-721AD80A9275}" srcOrd="12" destOrd="0" presId="urn:microsoft.com/office/officeart/2005/8/layout/vProcess5"/>
    <dgm:cxn modelId="{E97B61E1-A43E-4FB5-9964-6D963A7601AB}" type="presParOf" srcId="{CA651610-4B1B-46C0-A2A5-201F02A77D20}" destId="{5A7C95C3-F232-47EC-A85E-4E39A1F5FE88}" srcOrd="13" destOrd="0" presId="urn:microsoft.com/office/officeart/2005/8/layout/vProcess5"/>
    <dgm:cxn modelId="{46697A5B-38DB-44BD-B278-86A9383A1435}" type="presParOf" srcId="{CA651610-4B1B-46C0-A2A5-201F02A77D20}" destId="{80591FF2-EC3A-4B56-84AE-A9A65CE8BF9B}" srcOrd="14"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AAC113C-289A-4E9F-96DC-4DBA75E2227B}">
      <dsp:nvSpPr>
        <dsp:cNvPr id="0" name=""/>
        <dsp:cNvSpPr/>
      </dsp:nvSpPr>
      <dsp:spPr>
        <a:xfrm>
          <a:off x="0" y="0"/>
          <a:ext cx="4609306" cy="783240"/>
        </a:xfrm>
        <a:prstGeom prst="roundRect">
          <a:avLst>
            <a:gd name="adj" fmla="val 10000"/>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rtl="0">
            <a:lnSpc>
              <a:spcPct val="90000"/>
            </a:lnSpc>
            <a:spcBef>
              <a:spcPct val="0"/>
            </a:spcBef>
            <a:spcAft>
              <a:spcPct val="35000"/>
            </a:spcAft>
            <a:buNone/>
          </a:pPr>
          <a:r>
            <a:rPr lang="en-GB" sz="2000" kern="1200">
              <a:latin typeface="Calibri Light" panose="020F0302020204030204"/>
            </a:rPr>
            <a:t>MAWE ALIX SANDRINE(2014938)</a:t>
          </a:r>
        </a:p>
      </dsp:txBody>
      <dsp:txXfrm>
        <a:off x="22940" y="22940"/>
        <a:ext cx="3672489" cy="737360"/>
      </dsp:txXfrm>
    </dsp:sp>
    <dsp:sp modelId="{5E7B8452-4EDF-45B0-95CC-8D502953DF85}">
      <dsp:nvSpPr>
        <dsp:cNvPr id="0" name=""/>
        <dsp:cNvSpPr/>
      </dsp:nvSpPr>
      <dsp:spPr>
        <a:xfrm>
          <a:off x="344201" y="892024"/>
          <a:ext cx="4609306" cy="783240"/>
        </a:xfrm>
        <a:prstGeom prst="roundRect">
          <a:avLst>
            <a:gd name="adj" fmla="val 10000"/>
          </a:avLst>
        </a:prstGeom>
        <a:solidFill>
          <a:schemeClr val="accent5">
            <a:hueOff val="-1689636"/>
            <a:satOff val="-4355"/>
            <a:lumOff val="-2941"/>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TASK 1: POSTER PRESENTATION</a:t>
          </a:r>
          <a:endParaRPr lang="en-US" sz="2000" kern="1200"/>
        </a:p>
      </dsp:txBody>
      <dsp:txXfrm>
        <a:off x="367141" y="914964"/>
        <a:ext cx="3710118" cy="737360"/>
      </dsp:txXfrm>
    </dsp:sp>
    <dsp:sp modelId="{5468BBED-56C6-42FA-8930-3DB3A418F8E8}">
      <dsp:nvSpPr>
        <dsp:cNvPr id="0" name=""/>
        <dsp:cNvSpPr/>
      </dsp:nvSpPr>
      <dsp:spPr>
        <a:xfrm>
          <a:off x="688402" y="1784048"/>
          <a:ext cx="4609306" cy="783240"/>
        </a:xfrm>
        <a:prstGeom prst="roundRect">
          <a:avLst>
            <a:gd name="adj" fmla="val 10000"/>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INTRODUCTION TO PHYSIOLOGY</a:t>
          </a:r>
          <a:endParaRPr lang="en-US" sz="2000" kern="1200"/>
        </a:p>
      </dsp:txBody>
      <dsp:txXfrm>
        <a:off x="711342" y="1806988"/>
        <a:ext cx="3710118" cy="737360"/>
      </dsp:txXfrm>
    </dsp:sp>
    <dsp:sp modelId="{4FC666BE-5BED-4A7A-AF86-CD0EC1F72ED4}">
      <dsp:nvSpPr>
        <dsp:cNvPr id="0" name=""/>
        <dsp:cNvSpPr/>
      </dsp:nvSpPr>
      <dsp:spPr>
        <a:xfrm>
          <a:off x="1032604" y="2676072"/>
          <a:ext cx="4609306" cy="783240"/>
        </a:xfrm>
        <a:prstGeom prst="roundRect">
          <a:avLst>
            <a:gd name="adj" fmla="val 10000"/>
          </a:avLst>
        </a:prstGeom>
        <a:solidFill>
          <a:schemeClr val="accent5">
            <a:hueOff val="-5068907"/>
            <a:satOff val="-13064"/>
            <a:lumOff val="-882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MODULE CODE : BMHP003</a:t>
          </a:r>
          <a:endParaRPr lang="en-US" sz="2000" kern="1200"/>
        </a:p>
      </dsp:txBody>
      <dsp:txXfrm>
        <a:off x="1055544" y="2699012"/>
        <a:ext cx="3710118" cy="737360"/>
      </dsp:txXfrm>
    </dsp:sp>
    <dsp:sp modelId="{4BE72DF2-0631-4D70-A8A7-C274B751A05C}">
      <dsp:nvSpPr>
        <dsp:cNvPr id="0" name=""/>
        <dsp:cNvSpPr/>
      </dsp:nvSpPr>
      <dsp:spPr>
        <a:xfrm>
          <a:off x="1376805" y="3568097"/>
          <a:ext cx="4609306" cy="783240"/>
        </a:xfrm>
        <a:prstGeom prst="roundRect">
          <a:avLst>
            <a:gd name="adj" fmla="val 10000"/>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kern="1200"/>
            <a:t>LECTURER : DR </a:t>
          </a:r>
          <a:r>
            <a:rPr lang="en-GB" sz="2000" kern="1200">
              <a:latin typeface="Calibri Light" panose="020F0302020204030204"/>
            </a:rPr>
            <a:t>MUHAMMAD</a:t>
          </a:r>
          <a:r>
            <a:rPr lang="en-GB" sz="2000" kern="1200"/>
            <a:t> HUMZA SAEED</a:t>
          </a:r>
          <a:endParaRPr lang="en-US" sz="2000" kern="1200"/>
        </a:p>
      </dsp:txBody>
      <dsp:txXfrm>
        <a:off x="1399745" y="3591037"/>
        <a:ext cx="3710118" cy="737360"/>
      </dsp:txXfrm>
    </dsp:sp>
    <dsp:sp modelId="{8B4677F6-8421-43BC-8488-C03DA71E4FDF}">
      <dsp:nvSpPr>
        <dsp:cNvPr id="0" name=""/>
        <dsp:cNvSpPr/>
      </dsp:nvSpPr>
      <dsp:spPr>
        <a:xfrm>
          <a:off x="4100199" y="572200"/>
          <a:ext cx="509106" cy="509106"/>
        </a:xfrm>
        <a:prstGeom prst="downArrow">
          <a:avLst>
            <a:gd name="adj1" fmla="val 55000"/>
            <a:gd name="adj2" fmla="val 45000"/>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ctr" anchorCtr="0">
          <a:noAutofit/>
        </a:bodyPr>
        <a:lstStyle/>
        <a:p>
          <a:pPr marL="0" lvl="0" indent="0" algn="ctr" defTabSz="444500">
            <a:lnSpc>
              <a:spcPct val="90000"/>
            </a:lnSpc>
            <a:spcBef>
              <a:spcPct val="0"/>
            </a:spcBef>
            <a:spcAft>
              <a:spcPct val="35000"/>
            </a:spcAft>
            <a:buNone/>
          </a:pPr>
          <a:endParaRPr lang="en-US" sz="1000" kern="1200"/>
        </a:p>
        <a:p>
          <a:pPr marL="0" lvl="0" indent="0" algn="ctr" defTabSz="444500">
            <a:lnSpc>
              <a:spcPct val="90000"/>
            </a:lnSpc>
            <a:spcBef>
              <a:spcPct val="0"/>
            </a:spcBef>
            <a:spcAft>
              <a:spcPct val="35000"/>
            </a:spcAft>
            <a:buNone/>
          </a:pPr>
          <a:endParaRPr lang="en-GB" sz="1000" kern="1200"/>
        </a:p>
      </dsp:txBody>
      <dsp:txXfrm>
        <a:off x="4214748" y="572200"/>
        <a:ext cx="280008" cy="383102"/>
      </dsp:txXfrm>
    </dsp:sp>
    <dsp:sp modelId="{9DA253F8-9473-4CD1-975C-AF6EF3E4C02E}">
      <dsp:nvSpPr>
        <dsp:cNvPr id="0" name=""/>
        <dsp:cNvSpPr/>
      </dsp:nvSpPr>
      <dsp:spPr>
        <a:xfrm>
          <a:off x="4444401" y="1464225"/>
          <a:ext cx="509106" cy="509106"/>
        </a:xfrm>
        <a:prstGeom prst="downArrow">
          <a:avLst>
            <a:gd name="adj1" fmla="val 55000"/>
            <a:gd name="adj2" fmla="val 45000"/>
          </a:avLst>
        </a:prstGeom>
        <a:solidFill>
          <a:schemeClr val="accent5">
            <a:tint val="40000"/>
            <a:alpha val="90000"/>
            <a:hueOff val="-2246587"/>
            <a:satOff val="-7611"/>
            <a:lumOff val="-976"/>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4558950" y="1464225"/>
        <a:ext cx="280008" cy="383102"/>
      </dsp:txXfrm>
    </dsp:sp>
    <dsp:sp modelId="{8A34F321-EB09-4182-AFA8-2E04D6CEB5F4}">
      <dsp:nvSpPr>
        <dsp:cNvPr id="0" name=""/>
        <dsp:cNvSpPr/>
      </dsp:nvSpPr>
      <dsp:spPr>
        <a:xfrm>
          <a:off x="4788602" y="2343195"/>
          <a:ext cx="509106" cy="509106"/>
        </a:xfrm>
        <a:prstGeom prst="downArrow">
          <a:avLst>
            <a:gd name="adj1" fmla="val 55000"/>
            <a:gd name="adj2" fmla="val 45000"/>
          </a:avLst>
        </a:prstGeom>
        <a:solidFill>
          <a:schemeClr val="accent5">
            <a:tint val="40000"/>
            <a:alpha val="90000"/>
            <a:hueOff val="-4493175"/>
            <a:satOff val="-15221"/>
            <a:lumOff val="-1952"/>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4903151" y="2343195"/>
        <a:ext cx="280008" cy="383102"/>
      </dsp:txXfrm>
    </dsp:sp>
    <dsp:sp modelId="{92AD5184-B563-4D45-8F03-80E4D48C4EF3}">
      <dsp:nvSpPr>
        <dsp:cNvPr id="0" name=""/>
        <dsp:cNvSpPr/>
      </dsp:nvSpPr>
      <dsp:spPr>
        <a:xfrm>
          <a:off x="5132804" y="3243922"/>
          <a:ext cx="509106" cy="509106"/>
        </a:xfrm>
        <a:prstGeom prst="downArrow">
          <a:avLst>
            <a:gd name="adj1" fmla="val 55000"/>
            <a:gd name="adj2" fmla="val 45000"/>
          </a:avLst>
        </a:prstGeom>
        <a:solidFill>
          <a:schemeClr val="accent5">
            <a:tint val="40000"/>
            <a:alpha val="90000"/>
            <a:hueOff val="-6739762"/>
            <a:satOff val="-22832"/>
            <a:lumOff val="-2928"/>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9210" tIns="29210" rIns="29210" bIns="29210" numCol="1" spcCol="1270" anchor="ctr" anchorCtr="0">
          <a:noAutofit/>
        </a:bodyPr>
        <a:lstStyle/>
        <a:p>
          <a:pPr marL="0" lvl="0" indent="0" algn="ctr" defTabSz="1022350">
            <a:lnSpc>
              <a:spcPct val="90000"/>
            </a:lnSpc>
            <a:spcBef>
              <a:spcPct val="0"/>
            </a:spcBef>
            <a:spcAft>
              <a:spcPct val="35000"/>
            </a:spcAft>
            <a:buNone/>
          </a:pPr>
          <a:endParaRPr lang="en-US" sz="2300" kern="1200"/>
        </a:p>
      </dsp:txBody>
      <dsp:txXfrm>
        <a:off x="5247353" y="3243922"/>
        <a:ext cx="280008" cy="383102"/>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21/07/2022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21/07/2022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21/07/2022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21/07/2022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21/07/2022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21/07/2022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21/07/2022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21/07/2022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21/07/2022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21/07/2022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21/07/2022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GB" smtClean="0"/>
              <a:t>21/07/2022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4" name="Rectangle 33">
            <a:extLst>
              <a:ext uri="{FF2B5EF4-FFF2-40B4-BE49-F238E27FC236}">
                <a16:creationId xmlns:a16="http://schemas.microsoft.com/office/drawing/2014/main" id="{E6BEB482-6CE7-4D6C-AC19-BDA4647308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Freeform 33">
            <a:extLst>
              <a:ext uri="{FF2B5EF4-FFF2-40B4-BE49-F238E27FC236}">
                <a16:creationId xmlns:a16="http://schemas.microsoft.com/office/drawing/2014/main" id="{AB948C00-58B8-4380-A1A8-49F7136B15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662512" cy="6858000"/>
          </a:xfrm>
          <a:custGeom>
            <a:avLst/>
            <a:gdLst>
              <a:gd name="connsiteX0" fmla="*/ 0 w 7662512"/>
              <a:gd name="connsiteY0" fmla="*/ 0 h 6858000"/>
              <a:gd name="connsiteX1" fmla="*/ 1175396 w 7662512"/>
              <a:gd name="connsiteY1" fmla="*/ 0 h 6858000"/>
              <a:gd name="connsiteX2" fmla="*/ 3025507 w 7662512"/>
              <a:gd name="connsiteY2" fmla="*/ 0 h 6858000"/>
              <a:gd name="connsiteX3" fmla="*/ 7662512 w 7662512"/>
              <a:gd name="connsiteY3" fmla="*/ 0 h 6858000"/>
              <a:gd name="connsiteX4" fmla="*/ 7662512 w 7662512"/>
              <a:gd name="connsiteY4" fmla="*/ 1900238 h 6858000"/>
              <a:gd name="connsiteX5" fmla="*/ 7292096 w 7662512"/>
              <a:gd name="connsiteY5" fmla="*/ 2178050 h 6858000"/>
              <a:gd name="connsiteX6" fmla="*/ 7287862 w 7662512"/>
              <a:gd name="connsiteY6" fmla="*/ 2184400 h 6858000"/>
              <a:gd name="connsiteX7" fmla="*/ 7281512 w 7662512"/>
              <a:gd name="connsiteY7" fmla="*/ 2193925 h 6858000"/>
              <a:gd name="connsiteX8" fmla="*/ 7275162 w 7662512"/>
              <a:gd name="connsiteY8" fmla="*/ 2201863 h 6858000"/>
              <a:gd name="connsiteX9" fmla="*/ 7275162 w 7662512"/>
              <a:gd name="connsiteY9" fmla="*/ 2211388 h 6858000"/>
              <a:gd name="connsiteX10" fmla="*/ 7275162 w 7662512"/>
              <a:gd name="connsiteY10" fmla="*/ 2220913 h 6858000"/>
              <a:gd name="connsiteX11" fmla="*/ 7281512 w 7662512"/>
              <a:gd name="connsiteY11" fmla="*/ 2228850 h 6858000"/>
              <a:gd name="connsiteX12" fmla="*/ 7287862 w 7662512"/>
              <a:gd name="connsiteY12" fmla="*/ 2238375 h 6858000"/>
              <a:gd name="connsiteX13" fmla="*/ 7292096 w 7662512"/>
              <a:gd name="connsiteY13" fmla="*/ 2244725 h 6858000"/>
              <a:gd name="connsiteX14" fmla="*/ 7662512 w 7662512"/>
              <a:gd name="connsiteY14" fmla="*/ 2522538 h 6858000"/>
              <a:gd name="connsiteX15" fmla="*/ 7662512 w 7662512"/>
              <a:gd name="connsiteY15" fmla="*/ 6858000 h 6858000"/>
              <a:gd name="connsiteX16" fmla="*/ 3025507 w 7662512"/>
              <a:gd name="connsiteY16" fmla="*/ 6858000 h 6858000"/>
              <a:gd name="connsiteX17" fmla="*/ 1175396 w 7662512"/>
              <a:gd name="connsiteY17" fmla="*/ 6858000 h 6858000"/>
              <a:gd name="connsiteX18" fmla="*/ 0 w 7662512"/>
              <a:gd name="connsiteY18"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7662512" h="6858000">
                <a:moveTo>
                  <a:pt x="0" y="0"/>
                </a:moveTo>
                <a:lnTo>
                  <a:pt x="1175396" y="0"/>
                </a:lnTo>
                <a:lnTo>
                  <a:pt x="3025507" y="0"/>
                </a:lnTo>
                <a:lnTo>
                  <a:pt x="7662512" y="0"/>
                </a:lnTo>
                <a:lnTo>
                  <a:pt x="7662512" y="1900238"/>
                </a:lnTo>
                <a:lnTo>
                  <a:pt x="7292096" y="2178050"/>
                </a:lnTo>
                <a:lnTo>
                  <a:pt x="7287862" y="2184400"/>
                </a:lnTo>
                <a:lnTo>
                  <a:pt x="7281512" y="2193925"/>
                </a:lnTo>
                <a:lnTo>
                  <a:pt x="7275162" y="2201863"/>
                </a:lnTo>
                <a:lnTo>
                  <a:pt x="7275162" y="2211388"/>
                </a:lnTo>
                <a:lnTo>
                  <a:pt x="7275162" y="2220913"/>
                </a:lnTo>
                <a:lnTo>
                  <a:pt x="7281512" y="2228850"/>
                </a:lnTo>
                <a:lnTo>
                  <a:pt x="7287862" y="2238375"/>
                </a:lnTo>
                <a:lnTo>
                  <a:pt x="7292096" y="2244725"/>
                </a:lnTo>
                <a:lnTo>
                  <a:pt x="7662512" y="2522538"/>
                </a:lnTo>
                <a:lnTo>
                  <a:pt x="7662512" y="6858000"/>
                </a:lnTo>
                <a:lnTo>
                  <a:pt x="3025507" y="6858000"/>
                </a:lnTo>
                <a:lnTo>
                  <a:pt x="1175396" y="6858000"/>
                </a:lnTo>
                <a:lnTo>
                  <a:pt x="0" y="68580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5045560-2AD3-F195-5741-9ABE792678F5}"/>
              </a:ext>
            </a:extLst>
          </p:cNvPr>
          <p:cNvSpPr>
            <a:spLocks noGrp="1"/>
          </p:cNvSpPr>
          <p:nvPr>
            <p:ph type="title"/>
          </p:nvPr>
        </p:nvSpPr>
        <p:spPr>
          <a:xfrm>
            <a:off x="838200" y="365125"/>
            <a:ext cx="5986112" cy="1325563"/>
          </a:xfrm>
        </p:spPr>
        <p:txBody>
          <a:bodyPr>
            <a:normAutofit/>
          </a:bodyPr>
          <a:lstStyle/>
          <a:p>
            <a:r>
              <a:rPr lang="en-GB" sz="4000">
                <a:cs typeface="Calibri Light"/>
              </a:rPr>
              <a:t>DIGESTIVE SYSTEM</a:t>
            </a:r>
          </a:p>
        </p:txBody>
      </p:sp>
      <p:sp>
        <p:nvSpPr>
          <p:cNvPr id="38" name="Rounded Rectangle 24">
            <a:extLst>
              <a:ext uri="{FF2B5EF4-FFF2-40B4-BE49-F238E27FC236}">
                <a16:creationId xmlns:a16="http://schemas.microsoft.com/office/drawing/2014/main" id="{AE6D64A5-8B93-4019-9FDC-75D3D7B87CB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93746" y="958640"/>
            <a:ext cx="3354790" cy="4945244"/>
          </a:xfrm>
          <a:prstGeom prst="roundRect">
            <a:avLst>
              <a:gd name="adj" fmla="val 3513"/>
            </a:avLst>
          </a:prstGeom>
          <a:solidFill>
            <a:srgbClr val="FFFFFF"/>
          </a:solidFill>
          <a:ln w="15875">
            <a:solidFill>
              <a:srgbClr val="83645C"/>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4" name="Picture 4" descr="Diagram&#10;&#10;Description automatically generated">
            <a:extLst>
              <a:ext uri="{FF2B5EF4-FFF2-40B4-BE49-F238E27FC236}">
                <a16:creationId xmlns:a16="http://schemas.microsoft.com/office/drawing/2014/main" id="{3A15EE81-9F43-4759-2A0F-20673E142DB6}"/>
              </a:ext>
            </a:extLst>
          </p:cNvPr>
          <p:cNvPicPr>
            <a:picLocks noChangeAspect="1"/>
          </p:cNvPicPr>
          <p:nvPr/>
        </p:nvPicPr>
        <p:blipFill rotWithShape="1">
          <a:blip r:embed="rId2"/>
          <a:srcRect r="24360" b="5"/>
          <a:stretch/>
        </p:blipFill>
        <p:spPr>
          <a:xfrm>
            <a:off x="8507487" y="1258529"/>
            <a:ext cx="2735071" cy="4330205"/>
          </a:xfrm>
          <a:prstGeom prst="rect">
            <a:avLst/>
          </a:prstGeom>
        </p:spPr>
      </p:pic>
      <p:graphicFrame>
        <p:nvGraphicFramePr>
          <p:cNvPr id="5" name="Content Placeholder 2">
            <a:extLst>
              <a:ext uri="{FF2B5EF4-FFF2-40B4-BE49-F238E27FC236}">
                <a16:creationId xmlns:a16="http://schemas.microsoft.com/office/drawing/2014/main" id="{86E02CA6-BBA4-D7D8-0B02-A7FEF9BE8F75}"/>
              </a:ext>
            </a:extLst>
          </p:cNvPr>
          <p:cNvGraphicFramePr>
            <a:graphicFrameLocks noGrp="1"/>
          </p:cNvGraphicFramePr>
          <p:nvPr>
            <p:ph idx="1"/>
            <p:extLst>
              <p:ext uri="{D42A27DB-BD31-4B8C-83A1-F6EECF244321}">
                <p14:modId xmlns:p14="http://schemas.microsoft.com/office/powerpoint/2010/main" val="3701154092"/>
              </p:ext>
            </p:extLst>
          </p:nvPr>
        </p:nvGraphicFramePr>
        <p:xfrm>
          <a:off x="838200" y="1825625"/>
          <a:ext cx="5986112"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0367582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2" name="Rectangle 132">
            <a:extLst>
              <a:ext uri="{FF2B5EF4-FFF2-40B4-BE49-F238E27FC236}">
                <a16:creationId xmlns:a16="http://schemas.microsoft.com/office/drawing/2014/main" id="{427D15F9-FBA9-45B6-A1EE-7E26109074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53" name="Group 134">
            <a:extLst>
              <a:ext uri="{FF2B5EF4-FFF2-40B4-BE49-F238E27FC236}">
                <a16:creationId xmlns:a16="http://schemas.microsoft.com/office/drawing/2014/main" id="{549D845D-9A57-49AC-9523-BB0D6DA6FECA}"/>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09710" y="635715"/>
            <a:ext cx="11142208" cy="2482136"/>
            <a:chOff x="409710" y="635715"/>
            <a:chExt cx="11142208" cy="2482136"/>
          </a:xfrm>
        </p:grpSpPr>
        <p:sp>
          <p:nvSpPr>
            <p:cNvPr id="136" name="Freeform 44">
              <a:extLst>
                <a:ext uri="{FF2B5EF4-FFF2-40B4-BE49-F238E27FC236}">
                  <a16:creationId xmlns:a16="http://schemas.microsoft.com/office/drawing/2014/main" id="{3348EFE1-9D21-4DC0-8EC9-C8876706132B}"/>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11223203" y="635716"/>
              <a:ext cx="328612" cy="1742360"/>
            </a:xfrm>
            <a:custGeom>
              <a:avLst/>
              <a:gdLst>
                <a:gd name="T0" fmla="*/ 207 w 207"/>
                <a:gd name="T1" fmla="*/ 987 h 1114"/>
                <a:gd name="T2" fmla="*/ 0 w 207"/>
                <a:gd name="T3" fmla="*/ 1114 h 1114"/>
                <a:gd name="T4" fmla="*/ 0 w 207"/>
                <a:gd name="T5" fmla="*/ 127 h 1114"/>
                <a:gd name="T6" fmla="*/ 207 w 207"/>
                <a:gd name="T7" fmla="*/ 0 h 1114"/>
                <a:gd name="T8" fmla="*/ 207 w 207"/>
                <a:gd name="T9" fmla="*/ 987 h 1114"/>
              </a:gdLst>
              <a:ahLst/>
              <a:cxnLst>
                <a:cxn ang="0">
                  <a:pos x="T0" y="T1"/>
                </a:cxn>
                <a:cxn ang="0">
                  <a:pos x="T2" y="T3"/>
                </a:cxn>
                <a:cxn ang="0">
                  <a:pos x="T4" y="T5"/>
                </a:cxn>
                <a:cxn ang="0">
                  <a:pos x="T6" y="T7"/>
                </a:cxn>
                <a:cxn ang="0">
                  <a:pos x="T8" y="T9"/>
                </a:cxn>
              </a:cxnLst>
              <a:rect l="0" t="0" r="r" b="b"/>
              <a:pathLst>
                <a:path w="207" h="1114">
                  <a:moveTo>
                    <a:pt x="207" y="987"/>
                  </a:moveTo>
                  <a:lnTo>
                    <a:pt x="0" y="1114"/>
                  </a:lnTo>
                  <a:lnTo>
                    <a:pt x="0" y="127"/>
                  </a:lnTo>
                  <a:lnTo>
                    <a:pt x="207" y="0"/>
                  </a:lnTo>
                  <a:lnTo>
                    <a:pt x="207" y="987"/>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4" name="Freeform 45">
              <a:extLst>
                <a:ext uri="{FF2B5EF4-FFF2-40B4-BE49-F238E27FC236}">
                  <a16:creationId xmlns:a16="http://schemas.microsoft.com/office/drawing/2014/main" id="{D9CD0CF4-76F6-470E-A8EF-DD74FC196CA3}"/>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09710" y="1022350"/>
              <a:ext cx="709612" cy="2095501"/>
            </a:xfrm>
            <a:custGeom>
              <a:avLst/>
              <a:gdLst>
                <a:gd name="T0" fmla="*/ 447 w 447"/>
                <a:gd name="T1" fmla="*/ 1363 h 1363"/>
                <a:gd name="T2" fmla="*/ 0 w 447"/>
                <a:gd name="T3" fmla="*/ 987 h 1363"/>
                <a:gd name="T4" fmla="*/ 0 w 447"/>
                <a:gd name="T5" fmla="*/ 0 h 1363"/>
                <a:gd name="T6" fmla="*/ 447 w 447"/>
                <a:gd name="T7" fmla="*/ 376 h 1363"/>
                <a:gd name="T8" fmla="*/ 447 w 447"/>
                <a:gd name="T9" fmla="*/ 1363 h 1363"/>
              </a:gdLst>
              <a:ahLst/>
              <a:cxnLst>
                <a:cxn ang="0">
                  <a:pos x="T0" y="T1"/>
                </a:cxn>
                <a:cxn ang="0">
                  <a:pos x="T2" y="T3"/>
                </a:cxn>
                <a:cxn ang="0">
                  <a:pos x="T4" y="T5"/>
                </a:cxn>
                <a:cxn ang="0">
                  <a:pos x="T6" y="T7"/>
                </a:cxn>
                <a:cxn ang="0">
                  <a:pos x="T8" y="T9"/>
                </a:cxn>
              </a:cxnLst>
              <a:rect l="0" t="0" r="r" b="b"/>
              <a:pathLst>
                <a:path w="447" h="1363">
                  <a:moveTo>
                    <a:pt x="447" y="1363"/>
                  </a:moveTo>
                  <a:lnTo>
                    <a:pt x="0" y="987"/>
                  </a:lnTo>
                  <a:lnTo>
                    <a:pt x="0" y="0"/>
                  </a:lnTo>
                  <a:lnTo>
                    <a:pt x="447" y="376"/>
                  </a:lnTo>
                  <a:lnTo>
                    <a:pt x="447" y="1363"/>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38" name="Freeform 46">
              <a:extLst>
                <a:ext uri="{FF2B5EF4-FFF2-40B4-BE49-F238E27FC236}">
                  <a16:creationId xmlns:a16="http://schemas.microsoft.com/office/drawing/2014/main" id="{71645EB6-7E0C-491E-9A5B-C25E80A64AFA}"/>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409710" y="837744"/>
              <a:ext cx="403225" cy="1705431"/>
            </a:xfrm>
            <a:custGeom>
              <a:avLst/>
              <a:gdLst>
                <a:gd name="T0" fmla="*/ 254 w 254"/>
                <a:gd name="T1" fmla="*/ 987 h 1109"/>
                <a:gd name="T2" fmla="*/ 0 w 254"/>
                <a:gd name="T3" fmla="*/ 1109 h 1109"/>
                <a:gd name="T4" fmla="*/ 0 w 254"/>
                <a:gd name="T5" fmla="*/ 119 h 1109"/>
                <a:gd name="T6" fmla="*/ 254 w 254"/>
                <a:gd name="T7" fmla="*/ 0 h 1109"/>
                <a:gd name="T8" fmla="*/ 254 w 254"/>
                <a:gd name="T9" fmla="*/ 987 h 1109"/>
              </a:gdLst>
              <a:ahLst/>
              <a:cxnLst>
                <a:cxn ang="0">
                  <a:pos x="T0" y="T1"/>
                </a:cxn>
                <a:cxn ang="0">
                  <a:pos x="T2" y="T3"/>
                </a:cxn>
                <a:cxn ang="0">
                  <a:pos x="T4" y="T5"/>
                </a:cxn>
                <a:cxn ang="0">
                  <a:pos x="T6" y="T7"/>
                </a:cxn>
                <a:cxn ang="0">
                  <a:pos x="T8" y="T9"/>
                </a:cxn>
              </a:cxnLst>
              <a:rect l="0" t="0" r="r" b="b"/>
              <a:pathLst>
                <a:path w="254" h="1109">
                  <a:moveTo>
                    <a:pt x="254" y="987"/>
                  </a:moveTo>
                  <a:lnTo>
                    <a:pt x="0" y="1109"/>
                  </a:lnTo>
                  <a:lnTo>
                    <a:pt x="0" y="119"/>
                  </a:lnTo>
                  <a:lnTo>
                    <a:pt x="254" y="0"/>
                  </a:lnTo>
                  <a:lnTo>
                    <a:pt x="254" y="987"/>
                  </a:lnTo>
                  <a:close/>
                </a:path>
              </a:pathLst>
            </a:custGeom>
            <a:solidFill>
              <a:schemeClr val="accent1">
                <a:lumMod val="75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55" name="Freeform 47">
              <a:extLst>
                <a:ext uri="{FF2B5EF4-FFF2-40B4-BE49-F238E27FC236}">
                  <a16:creationId xmlns:a16="http://schemas.microsoft.com/office/drawing/2014/main" id="{D20E5CAC-62A4-48E1-9F9F-1F817668311E}"/>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644660" y="640894"/>
              <a:ext cx="168275" cy="1713195"/>
            </a:xfrm>
            <a:custGeom>
              <a:avLst/>
              <a:gdLst>
                <a:gd name="T0" fmla="*/ 106 w 106"/>
                <a:gd name="T1" fmla="*/ 1114 h 1114"/>
                <a:gd name="T2" fmla="*/ 0 w 106"/>
                <a:gd name="T3" fmla="*/ 1005 h 1114"/>
                <a:gd name="T4" fmla="*/ 0 w 106"/>
                <a:gd name="T5" fmla="*/ 0 h 1114"/>
                <a:gd name="T6" fmla="*/ 106 w 106"/>
                <a:gd name="T7" fmla="*/ 110 h 1114"/>
                <a:gd name="T8" fmla="*/ 106 w 106"/>
                <a:gd name="T9" fmla="*/ 1114 h 1114"/>
              </a:gdLst>
              <a:ahLst/>
              <a:cxnLst>
                <a:cxn ang="0">
                  <a:pos x="T0" y="T1"/>
                </a:cxn>
                <a:cxn ang="0">
                  <a:pos x="T2" y="T3"/>
                </a:cxn>
                <a:cxn ang="0">
                  <a:pos x="T4" y="T5"/>
                </a:cxn>
                <a:cxn ang="0">
                  <a:pos x="T6" y="T7"/>
                </a:cxn>
                <a:cxn ang="0">
                  <a:pos x="T8" y="T9"/>
                </a:cxn>
              </a:cxnLst>
              <a:rect l="0" t="0" r="r" b="b"/>
              <a:pathLst>
                <a:path w="106" h="1114">
                  <a:moveTo>
                    <a:pt x="106" y="1114"/>
                  </a:moveTo>
                  <a:lnTo>
                    <a:pt x="0" y="1005"/>
                  </a:lnTo>
                  <a:lnTo>
                    <a:pt x="0" y="0"/>
                  </a:lnTo>
                  <a:lnTo>
                    <a:pt x="106" y="110"/>
                  </a:lnTo>
                  <a:lnTo>
                    <a:pt x="106" y="1114"/>
                  </a:lnTo>
                  <a:close/>
                </a:path>
              </a:pathLst>
            </a:custGeom>
            <a:solidFill>
              <a:schemeClr val="accent1">
                <a:lumMod val="50000"/>
              </a:schemeClr>
            </a:solidFill>
            <a:ln>
              <a:noFill/>
            </a:ln>
          </p:spPr>
          <p:txBody>
            <a:bodyPr vert="horz" wrap="square" lIns="91440" tIns="45720" rIns="91440" bIns="45720" numCol="1" anchor="t" anchorCtr="0" compatLnSpc="1">
              <a:prstTxWarp prst="textNoShape">
                <a:avLst/>
              </a:prstTxWarp>
            </a:bodyPr>
            <a:lstStyle/>
            <a:p>
              <a:endParaRPr lang="en-US"/>
            </a:p>
          </p:txBody>
        </p:sp>
        <p:sp>
          <p:nvSpPr>
            <p:cNvPr id="140" name="Rectangle 139">
              <a:extLst>
                <a:ext uri="{FF2B5EF4-FFF2-40B4-BE49-F238E27FC236}">
                  <a16:creationId xmlns:a16="http://schemas.microsoft.com/office/drawing/2014/main" id="{053A11D2-F06B-447E-96A7-27A21A8FA645}"/>
                </a:ext>
                <a:ext uri="{C183D7F6-B498-43B3-948B-1728B52AA6E4}">
                  <adec:decorative xmlns:adec="http://schemas.microsoft.com/office/drawing/2017/decorative" val="1"/>
                </a:ext>
              </a:extLst>
            </p:cNvPr>
            <p:cNvSpPr>
              <a:spLocks noChangeArrowheads="1"/>
            </p:cNvSpPr>
            <p:nvPr>
              <p:extLst>
                <p:ext uri="{386F3935-93C4-4BCD-93E2-E3B085C9AB24}">
                  <p16:designElem xmlns:p16="http://schemas.microsoft.com/office/powerpoint/2015/main" val="1"/>
                </p:ext>
              </p:extLst>
            </p:nvPr>
          </p:nvSpPr>
          <p:spPr bwMode="auto">
            <a:xfrm>
              <a:off x="644055" y="635715"/>
              <a:ext cx="10907863" cy="1541457"/>
            </a:xfrm>
            <a:prstGeom prst="rect">
              <a:avLst/>
            </a:prstGeom>
            <a:solidFill>
              <a:schemeClr val="accent1"/>
            </a:solidFill>
            <a:ln>
              <a:noFill/>
            </a:ln>
          </p:spPr>
          <p:txBody>
            <a:bodyPr vert="horz" wrap="square" lIns="91440" tIns="45720" rIns="91440" bIns="45720" numCol="1" anchor="t" anchorCtr="0" compatLnSpc="1">
              <a:prstTxWarp prst="textNoShape">
                <a:avLst/>
              </a:prstTxWarp>
            </a:bodyPr>
            <a:lstStyle/>
            <a:p>
              <a:endParaRPr lang="en-US"/>
            </a:p>
          </p:txBody>
        </p:sp>
      </p:grpSp>
      <p:sp>
        <p:nvSpPr>
          <p:cNvPr id="2" name="Title 1">
            <a:extLst>
              <a:ext uri="{FF2B5EF4-FFF2-40B4-BE49-F238E27FC236}">
                <a16:creationId xmlns:a16="http://schemas.microsoft.com/office/drawing/2014/main" id="{A0DDECA6-6126-39BD-3B43-99DEAD40B46E}"/>
              </a:ext>
            </a:extLst>
          </p:cNvPr>
          <p:cNvSpPr>
            <a:spLocks noGrp="1"/>
          </p:cNvSpPr>
          <p:nvPr>
            <p:ph type="title"/>
          </p:nvPr>
        </p:nvSpPr>
        <p:spPr>
          <a:xfrm>
            <a:off x="1047280" y="759805"/>
            <a:ext cx="10306520" cy="1325563"/>
          </a:xfrm>
        </p:spPr>
        <p:txBody>
          <a:bodyPr>
            <a:normAutofit/>
          </a:bodyPr>
          <a:lstStyle/>
          <a:p>
            <a:r>
              <a:rPr lang="en-GB" sz="4000">
                <a:solidFill>
                  <a:srgbClr val="FFFFFF"/>
                </a:solidFill>
                <a:cs typeface="Calibri Light"/>
              </a:rPr>
              <a:t>STRUTURE OF DIGESTIVE SYSTEM</a:t>
            </a:r>
          </a:p>
        </p:txBody>
      </p:sp>
      <p:pic>
        <p:nvPicPr>
          <p:cNvPr id="7" name="Picture 7" descr="Diagram&#10;&#10;Description automatically generated">
            <a:extLst>
              <a:ext uri="{FF2B5EF4-FFF2-40B4-BE49-F238E27FC236}">
                <a16:creationId xmlns:a16="http://schemas.microsoft.com/office/drawing/2014/main" id="{25439621-3EFC-56AE-D8D3-30BD7C2A5BFF}"/>
              </a:ext>
            </a:extLst>
          </p:cNvPr>
          <p:cNvPicPr>
            <a:picLocks noChangeAspect="1"/>
          </p:cNvPicPr>
          <p:nvPr/>
        </p:nvPicPr>
        <p:blipFill rotWithShape="1">
          <a:blip r:embed="rId2"/>
          <a:srcRect l="8045" r="2683" b="5"/>
          <a:stretch/>
        </p:blipFill>
        <p:spPr>
          <a:xfrm>
            <a:off x="1904424" y="2492376"/>
            <a:ext cx="2250735" cy="3563372"/>
          </a:xfrm>
          <a:prstGeom prst="rect">
            <a:avLst/>
          </a:prstGeom>
        </p:spPr>
      </p:pic>
      <p:sp>
        <p:nvSpPr>
          <p:cNvPr id="156" name="Content Placeholder 2">
            <a:extLst>
              <a:ext uri="{FF2B5EF4-FFF2-40B4-BE49-F238E27FC236}">
                <a16:creationId xmlns:a16="http://schemas.microsoft.com/office/drawing/2014/main" id="{E0BE4994-6898-6D6C-4E44-FF493E8F8DC1}"/>
              </a:ext>
            </a:extLst>
          </p:cNvPr>
          <p:cNvSpPr>
            <a:spLocks noGrp="1"/>
          </p:cNvSpPr>
          <p:nvPr>
            <p:ph idx="1"/>
          </p:nvPr>
        </p:nvSpPr>
        <p:spPr>
          <a:xfrm>
            <a:off x="5295569" y="2494450"/>
            <a:ext cx="5471529" cy="3563159"/>
          </a:xfrm>
        </p:spPr>
        <p:txBody>
          <a:bodyPr vert="horz" lIns="91440" tIns="45720" rIns="91440" bIns="45720" rtlCol="0">
            <a:normAutofit/>
          </a:bodyPr>
          <a:lstStyle/>
          <a:p>
            <a:pPr marL="0" indent="0">
              <a:buNone/>
            </a:pPr>
            <a:r>
              <a:rPr lang="en-GB" sz="1700">
                <a:cs typeface="Calibri"/>
              </a:rPr>
              <a:t>STRUCTURE OF DIGESTIVE SYSTEM</a:t>
            </a:r>
          </a:p>
          <a:p>
            <a:pPr marL="0" indent="0">
              <a:buNone/>
            </a:pPr>
            <a:r>
              <a:rPr lang="en-GB" sz="1700">
                <a:cs typeface="Calibri"/>
              </a:rPr>
              <a:t>- They are 4 mains structure of the digestive system</a:t>
            </a:r>
          </a:p>
          <a:p>
            <a:pPr>
              <a:buFont typeface="Arial"/>
              <a:buChar char="•"/>
            </a:pPr>
            <a:r>
              <a:rPr lang="en-GB" sz="1700">
                <a:ea typeface="+mn-lt"/>
                <a:cs typeface="+mn-lt"/>
              </a:rPr>
              <a:t>Mouth.</a:t>
            </a:r>
            <a:endParaRPr lang="en-GB" sz="1700"/>
          </a:p>
          <a:p>
            <a:pPr>
              <a:buFont typeface="Arial"/>
              <a:buChar char="•"/>
            </a:pPr>
            <a:r>
              <a:rPr lang="en-GB" sz="1700">
                <a:ea typeface="+mn-lt"/>
                <a:cs typeface="+mn-lt"/>
              </a:rPr>
              <a:t>Pharynx &amp; Oesophagus.</a:t>
            </a:r>
            <a:endParaRPr lang="en-GB" sz="1700"/>
          </a:p>
          <a:p>
            <a:pPr>
              <a:buFont typeface="Arial"/>
              <a:buChar char="•"/>
            </a:pPr>
            <a:r>
              <a:rPr lang="en-GB" sz="1700">
                <a:ea typeface="+mn-lt"/>
                <a:cs typeface="+mn-lt"/>
              </a:rPr>
              <a:t>Stomach.</a:t>
            </a:r>
            <a:endParaRPr lang="en-GB" sz="1700"/>
          </a:p>
          <a:p>
            <a:pPr>
              <a:buFont typeface="Arial"/>
              <a:buChar char="•"/>
            </a:pPr>
            <a:r>
              <a:rPr lang="en-GB" sz="1700">
                <a:ea typeface="+mn-lt"/>
                <a:cs typeface="+mn-lt"/>
              </a:rPr>
              <a:t>Small and Large Intestine.</a:t>
            </a:r>
            <a:endParaRPr lang="en-GB" sz="1700"/>
          </a:p>
          <a:p>
            <a:pPr>
              <a:buFont typeface="Arial"/>
              <a:buChar char="•"/>
            </a:pPr>
            <a:r>
              <a:rPr lang="en-GB" sz="1700">
                <a:cs typeface="Calibri"/>
              </a:rPr>
              <a:t>Rectum</a:t>
            </a:r>
          </a:p>
          <a:p>
            <a:pPr marL="0" indent="0">
              <a:buNone/>
            </a:pPr>
            <a:r>
              <a:rPr lang="en-GB" sz="1700">
                <a:cs typeface="Calibri"/>
              </a:rPr>
              <a:t>Digestive system is </a:t>
            </a:r>
            <a:r>
              <a:rPr lang="en-GB" sz="1700">
                <a:ea typeface="+mn-lt"/>
                <a:cs typeface="+mn-lt"/>
              </a:rPr>
              <a:t>The organs that take in food and liquids and break them down into substances that the body can use for energy, growth, and tissue repair.(NCI Dictionary of Cancer Terms, 2022)</a:t>
            </a:r>
            <a:endParaRPr lang="en-GB" sz="1700">
              <a:cs typeface="Calibri"/>
            </a:endParaRPr>
          </a:p>
          <a:p>
            <a:pPr>
              <a:buFont typeface="Arial"/>
              <a:buChar char="•"/>
            </a:pPr>
            <a:endParaRPr lang="en-GB" sz="1700">
              <a:cs typeface="Calibri"/>
            </a:endParaRPr>
          </a:p>
          <a:p>
            <a:pPr marL="0" indent="0">
              <a:buNone/>
            </a:pPr>
            <a:endParaRPr lang="en-GB" sz="1700">
              <a:cs typeface="Calibri"/>
            </a:endParaRPr>
          </a:p>
          <a:p>
            <a:pPr marL="0" indent="0">
              <a:buNone/>
            </a:pPr>
            <a:endParaRPr lang="en-GB" sz="1700">
              <a:cs typeface="Calibri"/>
            </a:endParaRPr>
          </a:p>
          <a:p>
            <a:pPr marL="0" indent="0">
              <a:buNone/>
            </a:pPr>
            <a:endParaRPr lang="en-GB" sz="1700">
              <a:cs typeface="Calibri"/>
            </a:endParaRPr>
          </a:p>
        </p:txBody>
      </p:sp>
      <p:sp>
        <p:nvSpPr>
          <p:cNvPr id="5" name="TextBox 4">
            <a:extLst>
              <a:ext uri="{FF2B5EF4-FFF2-40B4-BE49-F238E27FC236}">
                <a16:creationId xmlns:a16="http://schemas.microsoft.com/office/drawing/2014/main" id="{3530CA5C-BDE9-94A8-642F-8779E4AD2887}"/>
              </a:ext>
            </a:extLst>
          </p:cNvPr>
          <p:cNvSpPr txBox="1"/>
          <p:nvPr/>
        </p:nvSpPr>
        <p:spPr>
          <a:xfrm rot="20400000" flipV="1">
            <a:off x="6938958" y="8028813"/>
            <a:ext cx="30353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spcAft>
                <a:spcPts val="600"/>
              </a:spcAft>
            </a:pPr>
            <a:endParaRPr lang="en-GB">
              <a:cs typeface="Calibri"/>
            </a:endParaRPr>
          </a:p>
        </p:txBody>
      </p:sp>
    </p:spTree>
    <p:extLst>
      <p:ext uri="{BB962C8B-B14F-4D97-AF65-F5344CB8AC3E}">
        <p14:creationId xmlns:p14="http://schemas.microsoft.com/office/powerpoint/2010/main" val="18151805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9" name="Rectangle 9">
            <a:extLst>
              <a:ext uri="{FF2B5EF4-FFF2-40B4-BE49-F238E27FC236}">
                <a16:creationId xmlns:a16="http://schemas.microsoft.com/office/drawing/2014/main" id="{E8A8EAB8-D2FF-444D-B34B-7D32F106AD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1">
            <a:extLst>
              <a:ext uri="{FF2B5EF4-FFF2-40B4-BE49-F238E27FC236}">
                <a16:creationId xmlns:a16="http://schemas.microsoft.com/office/drawing/2014/main" id="{09782A10-2781-B5BA-7EAB-5637C0D5700C}"/>
              </a:ext>
            </a:extLst>
          </p:cNvPr>
          <p:cNvSpPr>
            <a:spLocks noGrp="1"/>
          </p:cNvSpPr>
          <p:nvPr>
            <p:ph type="title"/>
          </p:nvPr>
        </p:nvSpPr>
        <p:spPr>
          <a:xfrm>
            <a:off x="838200" y="448721"/>
            <a:ext cx="4707671" cy="1225650"/>
          </a:xfrm>
        </p:spPr>
        <p:txBody>
          <a:bodyPr vert="horz" lIns="91440" tIns="45720" rIns="91440" bIns="45720" rtlCol="0" anchor="b">
            <a:normAutofit/>
          </a:bodyPr>
          <a:lstStyle/>
          <a:p>
            <a:r>
              <a:rPr lang="en-US" sz="3800">
                <a:solidFill>
                  <a:schemeClr val="bg1"/>
                </a:solidFill>
              </a:rPr>
              <a:t>FUNTION</a:t>
            </a:r>
            <a:r>
              <a:rPr lang="en-US" sz="3800" kern="1200">
                <a:solidFill>
                  <a:schemeClr val="bg1"/>
                </a:solidFill>
                <a:latin typeface="+mj-lt"/>
                <a:ea typeface="+mj-ea"/>
                <a:cs typeface="+mj-cs"/>
              </a:rPr>
              <a:t> OF DIGESTIVE SYSTEM</a:t>
            </a:r>
          </a:p>
        </p:txBody>
      </p:sp>
      <p:cxnSp>
        <p:nvCxnSpPr>
          <p:cNvPr id="40" name="Straight Connector 11">
            <a:extLst>
              <a:ext uri="{FF2B5EF4-FFF2-40B4-BE49-F238E27FC236}">
                <a16:creationId xmlns:a16="http://schemas.microsoft.com/office/drawing/2014/main" id="{EEA38897-7BA3-4408-8083-3235339C4A6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1873" y="1749756"/>
            <a:ext cx="4718304"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4" name="Text Placeholder 3">
            <a:extLst>
              <a:ext uri="{FF2B5EF4-FFF2-40B4-BE49-F238E27FC236}">
                <a16:creationId xmlns:a16="http://schemas.microsoft.com/office/drawing/2014/main" id="{490B5A6C-CF0B-1ED8-AE41-032DD73DF87A}"/>
              </a:ext>
            </a:extLst>
          </p:cNvPr>
          <p:cNvSpPr>
            <a:spLocks noGrp="1"/>
          </p:cNvSpPr>
          <p:nvPr>
            <p:ph type="body" sz="half" idx="2"/>
          </p:nvPr>
        </p:nvSpPr>
        <p:spPr>
          <a:xfrm>
            <a:off x="897769" y="1909192"/>
            <a:ext cx="4586513" cy="3647710"/>
          </a:xfrm>
        </p:spPr>
        <p:txBody>
          <a:bodyPr vert="horz" lIns="91440" tIns="45720" rIns="91440" bIns="45720" rtlCol="0" anchor="t">
            <a:normAutofit lnSpcReduction="10000"/>
          </a:bodyPr>
          <a:lstStyle/>
          <a:p>
            <a:pPr indent="-228600">
              <a:buFont typeface="Arial" panose="020B0604020202020204" pitchFamily="34" charset="0"/>
              <a:buChar char="•"/>
            </a:pPr>
            <a:r>
              <a:rPr lang="en-US">
                <a:solidFill>
                  <a:schemeClr val="bg1"/>
                </a:solidFill>
                <a:ea typeface="+mn-lt"/>
                <a:cs typeface="+mn-lt"/>
              </a:rPr>
              <a:t>The digestive system refers to all the organs whose function is the transformation of food, their assimilation and their absorption in the body. Food, first chewed in the mouth, then passes to different organs, through the digestive tract(Syihus.2014).</a:t>
            </a:r>
            <a:r>
              <a:rPr lang="en-US">
                <a:ea typeface="+mn-lt"/>
                <a:cs typeface="+mn-lt"/>
              </a:rPr>
              <a:t> 2014)(Svihus, 2014).</a:t>
            </a:r>
            <a:endParaRPr lang="en-US">
              <a:solidFill>
                <a:schemeClr val="bg1"/>
              </a:solidFill>
              <a:ea typeface="+mn-lt"/>
              <a:cs typeface="+mn-lt"/>
            </a:endParaRPr>
          </a:p>
          <a:p>
            <a:pPr indent="-228600">
              <a:buFont typeface="Arial" panose="020B0604020202020204" pitchFamily="34" charset="0"/>
              <a:buChar char="•"/>
            </a:pPr>
            <a:r>
              <a:rPr lang="en-US">
                <a:solidFill>
                  <a:schemeClr val="bg1"/>
                </a:solidFill>
              </a:rPr>
              <a:t>The 7 functions of the digestive system are:</a:t>
            </a:r>
            <a:endParaRPr lang="en-US">
              <a:solidFill>
                <a:schemeClr val="bg1"/>
              </a:solidFill>
              <a:cs typeface="Calibri"/>
            </a:endParaRPr>
          </a:p>
          <a:p>
            <a:pPr indent="-228600">
              <a:buFont typeface="Arial" panose="020B0604020202020204" pitchFamily="34" charset="0"/>
              <a:buChar char="•"/>
            </a:pPr>
            <a:r>
              <a:rPr lang="en-US">
                <a:solidFill>
                  <a:schemeClr val="bg1"/>
                </a:solidFill>
              </a:rPr>
              <a:t>Ingestion</a:t>
            </a:r>
            <a:endParaRPr lang="en-US">
              <a:solidFill>
                <a:schemeClr val="bg1"/>
              </a:solidFill>
              <a:cs typeface="Calibri"/>
            </a:endParaRPr>
          </a:p>
          <a:p>
            <a:pPr indent="-228600">
              <a:buFont typeface="Arial" panose="020B0604020202020204" pitchFamily="34" charset="0"/>
              <a:buChar char="•"/>
            </a:pPr>
            <a:r>
              <a:rPr lang="en-US">
                <a:solidFill>
                  <a:schemeClr val="bg1"/>
                </a:solidFill>
              </a:rPr>
              <a:t>.propulsion</a:t>
            </a:r>
            <a:endParaRPr lang="en-US">
              <a:solidFill>
                <a:schemeClr val="bg1"/>
              </a:solidFill>
              <a:cs typeface="Calibri"/>
            </a:endParaRPr>
          </a:p>
          <a:p>
            <a:pPr indent="-228600">
              <a:buFont typeface="Arial" panose="020B0604020202020204" pitchFamily="34" charset="0"/>
              <a:buChar char="•"/>
            </a:pPr>
            <a:r>
              <a:rPr lang="en-US">
                <a:solidFill>
                  <a:schemeClr val="bg1"/>
                </a:solidFill>
              </a:rPr>
              <a:t>Mechanical digestion</a:t>
            </a:r>
            <a:endParaRPr lang="en-US">
              <a:solidFill>
                <a:schemeClr val="bg1"/>
              </a:solidFill>
              <a:cs typeface="Calibri"/>
            </a:endParaRPr>
          </a:p>
          <a:p>
            <a:pPr indent="-228600">
              <a:buFont typeface="Arial" panose="020B0604020202020204" pitchFamily="34" charset="0"/>
              <a:buChar char="•"/>
            </a:pPr>
            <a:r>
              <a:rPr lang="en-US">
                <a:solidFill>
                  <a:schemeClr val="bg1"/>
                </a:solidFill>
              </a:rPr>
              <a:t>Chemical digestion</a:t>
            </a:r>
            <a:endParaRPr lang="en-US">
              <a:solidFill>
                <a:schemeClr val="bg1"/>
              </a:solidFill>
              <a:cs typeface="Calibri"/>
            </a:endParaRPr>
          </a:p>
          <a:p>
            <a:pPr indent="-228600">
              <a:buFont typeface="Arial" panose="020B0604020202020204" pitchFamily="34" charset="0"/>
              <a:buChar char="•"/>
            </a:pPr>
            <a:r>
              <a:rPr lang="en-US">
                <a:solidFill>
                  <a:schemeClr val="bg1"/>
                </a:solidFill>
              </a:rPr>
              <a:t>Absorption</a:t>
            </a:r>
            <a:endParaRPr lang="en-US" err="1">
              <a:solidFill>
                <a:schemeClr val="bg1"/>
              </a:solidFill>
              <a:cs typeface="Calibri"/>
            </a:endParaRPr>
          </a:p>
          <a:p>
            <a:pPr indent="-228600">
              <a:buFont typeface="Arial" panose="020B0604020202020204" pitchFamily="34" charset="0"/>
              <a:buChar char="•"/>
            </a:pPr>
            <a:r>
              <a:rPr lang="en-US">
                <a:solidFill>
                  <a:schemeClr val="bg1"/>
                </a:solidFill>
              </a:rPr>
              <a:t>.Defecation</a:t>
            </a:r>
            <a:endParaRPr lang="en-US">
              <a:solidFill>
                <a:schemeClr val="bg1"/>
              </a:solidFill>
              <a:cs typeface="Calibri"/>
            </a:endParaRPr>
          </a:p>
          <a:p>
            <a:pPr indent="-228600">
              <a:buFont typeface="Arial" panose="020B0604020202020204" pitchFamily="34" charset="0"/>
              <a:buChar char="•"/>
            </a:pPr>
            <a:endParaRPr lang="en-US">
              <a:solidFill>
                <a:schemeClr val="bg1"/>
              </a:solidFill>
            </a:endParaRPr>
          </a:p>
          <a:p>
            <a:pPr indent="-228600">
              <a:buFont typeface="Arial" panose="020B0604020202020204" pitchFamily="34" charset="0"/>
              <a:buChar char="•"/>
            </a:pPr>
            <a:endParaRPr lang="en-US">
              <a:solidFill>
                <a:schemeClr val="bg1"/>
              </a:solidFill>
            </a:endParaRPr>
          </a:p>
          <a:p>
            <a:pPr indent="-228600">
              <a:buFont typeface="Arial" panose="020B0604020202020204" pitchFamily="34" charset="0"/>
              <a:buChar char="•"/>
            </a:pPr>
            <a:endParaRPr lang="en-US">
              <a:solidFill>
                <a:schemeClr val="bg1"/>
              </a:solidFill>
            </a:endParaRPr>
          </a:p>
        </p:txBody>
      </p:sp>
      <p:cxnSp>
        <p:nvCxnSpPr>
          <p:cNvPr id="41" name="Straight Connector 13">
            <a:extLst>
              <a:ext uri="{FF2B5EF4-FFF2-40B4-BE49-F238E27FC236}">
                <a16:creationId xmlns:a16="http://schemas.microsoft.com/office/drawing/2014/main" id="{F11AD06B-AB20-4097-8606-5DA00DBACE8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4027" y="5707672"/>
            <a:ext cx="4713997"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5" name="Picture 5" descr="Diagram&#10;&#10;Description automatically generated">
            <a:extLst>
              <a:ext uri="{FF2B5EF4-FFF2-40B4-BE49-F238E27FC236}">
                <a16:creationId xmlns:a16="http://schemas.microsoft.com/office/drawing/2014/main" id="{81A24054-DA66-690F-DA9C-8054293760F2}"/>
              </a:ext>
            </a:extLst>
          </p:cNvPr>
          <p:cNvPicPr>
            <a:picLocks noGrp="1" noChangeAspect="1"/>
          </p:cNvPicPr>
          <p:nvPr>
            <p:ph type="pic" idx="1"/>
          </p:nvPr>
        </p:nvPicPr>
        <p:blipFill rotWithShape="1">
          <a:blip r:embed="rId2"/>
          <a:srcRect t="1632" b="1632"/>
          <a:stretch/>
        </p:blipFill>
        <p:spPr>
          <a:xfrm>
            <a:off x="6525453" y="1188400"/>
            <a:ext cx="5666547" cy="4481200"/>
          </a:xfrm>
          <a:prstGeom prst="rect">
            <a:avLst/>
          </a:prstGeom>
        </p:spPr>
      </p:pic>
      <p:sp>
        <p:nvSpPr>
          <p:cNvPr id="3" name="TextBox 2">
            <a:extLst>
              <a:ext uri="{FF2B5EF4-FFF2-40B4-BE49-F238E27FC236}">
                <a16:creationId xmlns:a16="http://schemas.microsoft.com/office/drawing/2014/main" id="{1BF6DB16-8B2E-D997-471F-E8703BE76F9C}"/>
              </a:ext>
            </a:extLst>
          </p:cNvPr>
          <p:cNvSpPr txBox="1"/>
          <p:nvPr/>
        </p:nvSpPr>
        <p:spPr>
          <a:xfrm>
            <a:off x="4724400" y="320040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t>Click to add text</a:t>
            </a:r>
          </a:p>
        </p:txBody>
      </p:sp>
      <p:sp>
        <p:nvSpPr>
          <p:cNvPr id="6" name="TextBox 5">
            <a:extLst>
              <a:ext uri="{FF2B5EF4-FFF2-40B4-BE49-F238E27FC236}">
                <a16:creationId xmlns:a16="http://schemas.microsoft.com/office/drawing/2014/main" id="{D6C79BC0-BED5-33B7-15ED-39CE5E065B97}"/>
              </a:ext>
            </a:extLst>
          </p:cNvPr>
          <p:cNvSpPr txBox="1"/>
          <p:nvPr/>
        </p:nvSpPr>
        <p:spPr>
          <a:xfrm>
            <a:off x="4867275" y="3343275"/>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t>Click to add text</a:t>
            </a:r>
          </a:p>
        </p:txBody>
      </p:sp>
      <p:sp>
        <p:nvSpPr>
          <p:cNvPr id="7" name="TextBox 6">
            <a:extLst>
              <a:ext uri="{FF2B5EF4-FFF2-40B4-BE49-F238E27FC236}">
                <a16:creationId xmlns:a16="http://schemas.microsoft.com/office/drawing/2014/main" id="{98F544F5-E01D-32D9-1A3D-74EA34489DA0}"/>
              </a:ext>
            </a:extLst>
          </p:cNvPr>
          <p:cNvSpPr txBox="1"/>
          <p:nvPr/>
        </p:nvSpPr>
        <p:spPr>
          <a:xfrm>
            <a:off x="5010150" y="3486150"/>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a:t>Click to add text</a:t>
            </a:r>
          </a:p>
        </p:txBody>
      </p:sp>
      <p:sp>
        <p:nvSpPr>
          <p:cNvPr id="8" name="TextBox 7">
            <a:extLst>
              <a:ext uri="{FF2B5EF4-FFF2-40B4-BE49-F238E27FC236}">
                <a16:creationId xmlns:a16="http://schemas.microsoft.com/office/drawing/2014/main" id="{9E67BE97-FD17-E0CD-3005-BFA519918070}"/>
              </a:ext>
            </a:extLst>
          </p:cNvPr>
          <p:cNvSpPr txBox="1"/>
          <p:nvPr/>
        </p:nvSpPr>
        <p:spPr>
          <a:xfrm flipV="1">
            <a:off x="6322606" y="6211104"/>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a:cs typeface="Calibri"/>
            </a:endParaRPr>
          </a:p>
        </p:txBody>
      </p:sp>
    </p:spTree>
    <p:extLst>
      <p:ext uri="{BB962C8B-B14F-4D97-AF65-F5344CB8AC3E}">
        <p14:creationId xmlns:p14="http://schemas.microsoft.com/office/powerpoint/2010/main" val="3079023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CEAB1F-BEF3-5144-2F69-A13D4AFBD75F}"/>
              </a:ext>
            </a:extLst>
          </p:cNvPr>
          <p:cNvSpPr>
            <a:spLocks noGrp="1"/>
          </p:cNvSpPr>
          <p:nvPr>
            <p:ph type="title"/>
          </p:nvPr>
        </p:nvSpPr>
        <p:spPr>
          <a:xfrm>
            <a:off x="176283" y="135805"/>
            <a:ext cx="4548116" cy="3433926"/>
          </a:xfrm>
        </p:spPr>
        <p:txBody>
          <a:bodyPr>
            <a:normAutofit/>
          </a:bodyPr>
          <a:lstStyle/>
          <a:p>
            <a:r>
              <a:rPr lang="en-GB">
                <a:cs typeface="Calibri Light"/>
              </a:rPr>
              <a:t>DISEASE ASSOCIATED WITH DIGESTIVE SYSTEM(Crohn's Disease)</a:t>
            </a:r>
            <a:br>
              <a:rPr lang="en-GB">
                <a:cs typeface="Calibri Light"/>
              </a:rPr>
            </a:br>
            <a:br>
              <a:rPr lang="en-GB">
                <a:cs typeface="Calibri Light"/>
              </a:rPr>
            </a:br>
            <a:r>
              <a:rPr lang="en-GB" sz="1800">
                <a:ea typeface="+mj-lt"/>
                <a:cs typeface="+mj-lt"/>
              </a:rPr>
              <a:t>Crohn's disease is a chronic transmural inflammatory bowel disease, usually affecting the distal ileum and colon, but can occur at any level of the digestive tract. Symptoms include diarrhoea and abdominal pain (Baumgart and Sandborn, 2012).</a:t>
            </a:r>
            <a:endParaRPr lang="en-GB"/>
          </a:p>
        </p:txBody>
      </p:sp>
      <p:sp>
        <p:nvSpPr>
          <p:cNvPr id="4" name="Text Placeholder 3">
            <a:extLst>
              <a:ext uri="{FF2B5EF4-FFF2-40B4-BE49-F238E27FC236}">
                <a16:creationId xmlns:a16="http://schemas.microsoft.com/office/drawing/2014/main" id="{BD9892F9-583B-FEE7-9257-7FA998B5D2D3}"/>
              </a:ext>
            </a:extLst>
          </p:cNvPr>
          <p:cNvSpPr>
            <a:spLocks noGrp="1"/>
          </p:cNvSpPr>
          <p:nvPr>
            <p:ph type="body" sz="half" idx="2"/>
          </p:nvPr>
        </p:nvSpPr>
        <p:spPr>
          <a:xfrm>
            <a:off x="6661361" y="3638229"/>
            <a:ext cx="5270270" cy="2862322"/>
          </a:xfrm>
        </p:spPr>
        <p:txBody>
          <a:bodyPr vert="horz" lIns="91440" tIns="45720" rIns="91440" bIns="45720" rtlCol="0" anchor="t">
            <a:normAutofit fontScale="92500" lnSpcReduction="10000"/>
          </a:bodyPr>
          <a:lstStyle/>
          <a:p>
            <a:r>
              <a:rPr lang="en-GB" sz="1800">
                <a:solidFill>
                  <a:schemeClr val="accent1"/>
                </a:solidFill>
                <a:ea typeface="+mn-lt"/>
                <a:cs typeface="+mn-lt"/>
              </a:rPr>
              <a:t>APPROPRIATE CARE PLAN FOR PEOPLE WITH CROHN'S DISEASE</a:t>
            </a:r>
            <a:endParaRPr lang="en-GB">
              <a:solidFill>
                <a:schemeClr val="accent1"/>
              </a:solidFill>
              <a:cs typeface="Calibri"/>
            </a:endParaRPr>
          </a:p>
          <a:p>
            <a:r>
              <a:rPr lang="en-GB" sz="1400">
                <a:cs typeface="Calibri"/>
              </a:rPr>
              <a:t>.Encourage them to take tablets as prescribed</a:t>
            </a:r>
          </a:p>
          <a:p>
            <a:r>
              <a:rPr lang="en-GB" sz="1400">
                <a:cs typeface="Calibri"/>
              </a:rPr>
              <a:t>.Do not take anti -inflammatory tablets such as aspirin, ibuprofen</a:t>
            </a:r>
          </a:p>
          <a:p>
            <a:r>
              <a:rPr lang="en-GB" sz="1400">
                <a:cs typeface="Calibri"/>
              </a:rPr>
              <a:t>.Eat a healthy diet</a:t>
            </a:r>
          </a:p>
          <a:p>
            <a:r>
              <a:rPr lang="en-GB" sz="1400">
                <a:cs typeface="Calibri"/>
              </a:rPr>
              <a:t>.Drink liquid meal replacements if your doctor recommends them</a:t>
            </a:r>
          </a:p>
          <a:p>
            <a:r>
              <a:rPr lang="en-GB" sz="1400">
                <a:cs typeface="Calibri"/>
              </a:rPr>
              <a:t>.Avoid any foods that can make the symptom worse</a:t>
            </a:r>
          </a:p>
          <a:p>
            <a:r>
              <a:rPr lang="en-GB" sz="1400">
                <a:cs typeface="Calibri"/>
              </a:rPr>
              <a:t>.Reduce stress level</a:t>
            </a:r>
          </a:p>
          <a:p>
            <a:r>
              <a:rPr lang="en-GB" sz="1400">
                <a:ea typeface="+mn-lt"/>
                <a:cs typeface="+mn-lt"/>
              </a:rPr>
              <a:t>"Treatment of Crohn disease is rapidly evolving, with the induction of novel biologic therapies and newer, often more intensive treatment approaches" (Cheifetz, 2013)</a:t>
            </a:r>
            <a:endParaRPr lang="en-GB"/>
          </a:p>
        </p:txBody>
      </p:sp>
      <p:sp>
        <p:nvSpPr>
          <p:cNvPr id="11" name="TextBox 10">
            <a:extLst>
              <a:ext uri="{FF2B5EF4-FFF2-40B4-BE49-F238E27FC236}">
                <a16:creationId xmlns:a16="http://schemas.microsoft.com/office/drawing/2014/main" id="{861D9837-7803-74F8-9860-ED7DCE050A8B}"/>
              </a:ext>
            </a:extLst>
          </p:cNvPr>
          <p:cNvSpPr txBox="1"/>
          <p:nvPr/>
        </p:nvSpPr>
        <p:spPr>
          <a:xfrm>
            <a:off x="207704" y="3638229"/>
            <a:ext cx="6453657" cy="286232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solidFill>
                  <a:schemeClr val="accent1"/>
                </a:solidFill>
                <a:cs typeface="Calibri"/>
              </a:rPr>
              <a:t>DESCRIPTION ON HOW CROHN'S DISEASE AFFECTS  THE DIGESTIVES SYSTEM</a:t>
            </a:r>
          </a:p>
          <a:p>
            <a:r>
              <a:rPr lang="en-GB">
                <a:ea typeface="+mn-lt"/>
                <a:cs typeface="+mn-lt"/>
              </a:rPr>
              <a:t>.Crohn's disease is a chronic inflammatory disease of the digestive tract. </a:t>
            </a:r>
          </a:p>
          <a:p>
            <a:r>
              <a:rPr lang="en-GB">
                <a:ea typeface="+mn-lt"/>
                <a:cs typeface="+mn-lt"/>
              </a:rPr>
              <a:t>.It causes inflammation of your digestive system tract which can lead to abdominal pain and severe diarrhea</a:t>
            </a:r>
          </a:p>
          <a:p>
            <a:r>
              <a:rPr lang="en-GB">
                <a:ea typeface="+mn-lt"/>
                <a:cs typeface="+mn-lt"/>
              </a:rPr>
              <a:t>. These lesions can affect the entire digestive tract, from the oesophagus to the rectum.</a:t>
            </a:r>
            <a:endParaRPr lang="en-GB">
              <a:cs typeface="Calibri"/>
            </a:endParaRPr>
          </a:p>
          <a:p>
            <a:r>
              <a:rPr lang="en-GB">
                <a:solidFill>
                  <a:srgbClr val="000000"/>
                </a:solidFill>
                <a:cs typeface="Calibri"/>
              </a:rPr>
              <a:t>.Crohn disease in the large intestine increase the risk of cancer colon.</a:t>
            </a:r>
          </a:p>
        </p:txBody>
      </p:sp>
      <p:pic>
        <p:nvPicPr>
          <p:cNvPr id="24" name="Picture 24" descr="Diagram&#10;&#10;Description automatically generated">
            <a:extLst>
              <a:ext uri="{FF2B5EF4-FFF2-40B4-BE49-F238E27FC236}">
                <a16:creationId xmlns:a16="http://schemas.microsoft.com/office/drawing/2014/main" id="{D789D8E6-5FA9-F5D5-8E74-AE1599F7AD23}"/>
              </a:ext>
            </a:extLst>
          </p:cNvPr>
          <p:cNvPicPr>
            <a:picLocks noGrp="1" noChangeAspect="1"/>
          </p:cNvPicPr>
          <p:nvPr>
            <p:ph type="pic" idx="1"/>
          </p:nvPr>
        </p:nvPicPr>
        <p:blipFill rotWithShape="1">
          <a:blip r:embed="rId2"/>
          <a:srcRect t="173" b="173"/>
          <a:stretch/>
        </p:blipFill>
        <p:spPr>
          <a:xfrm>
            <a:off x="7134927" y="165581"/>
            <a:ext cx="3872464" cy="3097175"/>
          </a:xfrm>
        </p:spPr>
      </p:pic>
    </p:spTree>
    <p:extLst>
      <p:ext uri="{BB962C8B-B14F-4D97-AF65-F5344CB8AC3E}">
        <p14:creationId xmlns:p14="http://schemas.microsoft.com/office/powerpoint/2010/main" val="12132080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9" name="Rectangle 98">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1" name="Freeform: Shape 100">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2E87BBE-7DFE-1445-62FD-661B8E5C825D}"/>
              </a:ext>
            </a:extLst>
          </p:cNvPr>
          <p:cNvSpPr>
            <a:spLocks noGrp="1"/>
          </p:cNvSpPr>
          <p:nvPr>
            <p:ph type="title"/>
          </p:nvPr>
        </p:nvSpPr>
        <p:spPr>
          <a:xfrm>
            <a:off x="686834" y="1153572"/>
            <a:ext cx="3200400" cy="4461163"/>
          </a:xfrm>
        </p:spPr>
        <p:txBody>
          <a:bodyPr>
            <a:normAutofit/>
          </a:bodyPr>
          <a:lstStyle/>
          <a:p>
            <a:r>
              <a:rPr lang="en-GB">
                <a:solidFill>
                  <a:srgbClr val="FFFFFF"/>
                </a:solidFill>
                <a:cs typeface="Calibri Light"/>
              </a:rPr>
              <a:t>REFERENCES</a:t>
            </a:r>
          </a:p>
        </p:txBody>
      </p:sp>
      <p:sp>
        <p:nvSpPr>
          <p:cNvPr id="103" name="Arc 102">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98" name="Content Placeholder 2">
            <a:extLst>
              <a:ext uri="{FF2B5EF4-FFF2-40B4-BE49-F238E27FC236}">
                <a16:creationId xmlns:a16="http://schemas.microsoft.com/office/drawing/2014/main" id="{14724EA6-53B7-0827-BDA5-825729374B63}"/>
              </a:ext>
            </a:extLst>
          </p:cNvPr>
          <p:cNvSpPr>
            <a:spLocks noGrp="1"/>
          </p:cNvSpPr>
          <p:nvPr>
            <p:ph idx="1"/>
          </p:nvPr>
        </p:nvSpPr>
        <p:spPr>
          <a:xfrm>
            <a:off x="4447308" y="591344"/>
            <a:ext cx="6906491" cy="5585619"/>
          </a:xfrm>
        </p:spPr>
        <p:txBody>
          <a:bodyPr vert="horz" lIns="91440" tIns="45720" rIns="91440" bIns="45720" rtlCol="0" anchor="ctr">
            <a:normAutofit/>
          </a:bodyPr>
          <a:lstStyle/>
          <a:p>
            <a:pPr marL="0" indent="0">
              <a:buNone/>
            </a:pPr>
            <a:endParaRPr lang="en-GB" sz="1500">
              <a:ea typeface="+mn-lt"/>
              <a:cs typeface="+mn-lt"/>
            </a:endParaRPr>
          </a:p>
          <a:p>
            <a:r>
              <a:rPr lang="en-GB" sz="1500">
                <a:ea typeface="+mn-lt"/>
                <a:cs typeface="+mn-lt"/>
              </a:rPr>
              <a:t>Baumgart, D.C. and Sandborn, W.J.( 2012) </a:t>
            </a:r>
            <a:r>
              <a:rPr lang="en-GB" sz="1500" i="1">
                <a:ea typeface="+mn-lt"/>
                <a:cs typeface="+mn-lt"/>
              </a:rPr>
              <a:t>Crohn's disease</a:t>
            </a:r>
            <a:r>
              <a:rPr lang="en-GB" sz="1500">
                <a:ea typeface="+mn-lt"/>
                <a:cs typeface="+mn-lt"/>
              </a:rPr>
              <a:t>. The Lancet, 380(9853), pp.1590-1605.</a:t>
            </a:r>
            <a:endParaRPr lang="en-GB" sz="1500">
              <a:cs typeface="Calibri"/>
            </a:endParaRPr>
          </a:p>
          <a:p>
            <a:r>
              <a:rPr lang="en-GB" sz="1500">
                <a:ea typeface="+mn-lt"/>
                <a:cs typeface="+mn-lt"/>
              </a:rPr>
              <a:t>Biology Exams 4 U.( 2022) </a:t>
            </a:r>
            <a:r>
              <a:rPr lang="en-GB" sz="1500" i="1">
                <a:ea typeface="+mn-lt"/>
                <a:cs typeface="+mn-lt"/>
              </a:rPr>
              <a:t>Functions of Different Parts of Human Digestive System</a:t>
            </a:r>
            <a:r>
              <a:rPr lang="en-GB" sz="1500">
                <a:ea typeface="+mn-lt"/>
                <a:cs typeface="+mn-lt"/>
              </a:rPr>
              <a:t>. [online] Available at: &lt;https://www.biologyexams4u.com/2014/03/functions-of-different-parts-of-human.html&gt; [Accessed 6 July 2022].</a:t>
            </a:r>
          </a:p>
          <a:p>
            <a:r>
              <a:rPr lang="en-GB" sz="1500">
                <a:ea typeface="+mn-lt"/>
                <a:cs typeface="+mn-lt"/>
              </a:rPr>
              <a:t>Cheifetz, A.(2013) </a:t>
            </a:r>
            <a:r>
              <a:rPr lang="en-GB" sz="1500" i="1">
                <a:ea typeface="+mn-lt"/>
                <a:cs typeface="+mn-lt"/>
              </a:rPr>
              <a:t>Management of Active Crohn Disease</a:t>
            </a:r>
            <a:r>
              <a:rPr lang="en-GB" sz="1500">
                <a:ea typeface="+mn-lt"/>
                <a:cs typeface="+mn-lt"/>
              </a:rPr>
              <a:t>. </a:t>
            </a:r>
            <a:r>
              <a:rPr lang="en-GB" sz="1500" i="1">
                <a:ea typeface="+mn-lt"/>
                <a:cs typeface="+mn-lt"/>
              </a:rPr>
              <a:t>JAMA</a:t>
            </a:r>
            <a:r>
              <a:rPr lang="en-GB" sz="1500">
                <a:ea typeface="+mn-lt"/>
                <a:cs typeface="+mn-lt"/>
              </a:rPr>
              <a:t>, 309(20), p.2150.</a:t>
            </a:r>
          </a:p>
          <a:p>
            <a:r>
              <a:rPr lang="en-GB" sz="1500">
                <a:ea typeface="+mn-lt"/>
                <a:cs typeface="+mn-lt"/>
              </a:rPr>
              <a:t>Kidstummies.org.( 2022) </a:t>
            </a:r>
            <a:r>
              <a:rPr lang="en-GB" sz="1500" i="1">
                <a:ea typeface="+mn-lt"/>
                <a:cs typeface="+mn-lt"/>
              </a:rPr>
              <a:t>Crohn’s Disease – Kids Tummies Website</a:t>
            </a:r>
            <a:r>
              <a:rPr lang="en-GB" sz="1500">
                <a:ea typeface="+mn-lt"/>
                <a:cs typeface="+mn-lt"/>
              </a:rPr>
              <a:t>. [online] Available at: &lt;https://www.kidstummies.org/crohns-disease/&gt; [Accessed 16 July 2022].</a:t>
            </a:r>
          </a:p>
          <a:p>
            <a:r>
              <a:rPr lang="en-GB" sz="1500">
                <a:ea typeface="+mn-lt"/>
                <a:cs typeface="+mn-lt"/>
              </a:rPr>
              <a:t>2022. [online] Available at: &lt;https://aimhigh.space/plant-and-animal-nutrition/digestive-system/ &gt; [Accessed 16 July 2022].</a:t>
            </a:r>
          </a:p>
          <a:p>
            <a:r>
              <a:rPr lang="en-GB" sz="1500">
                <a:ea typeface="+mn-lt"/>
                <a:cs typeface="+mn-lt"/>
              </a:rPr>
              <a:t>National Cancer Institute. (2022) </a:t>
            </a:r>
            <a:r>
              <a:rPr lang="en-GB" sz="1500" i="1">
                <a:ea typeface="+mn-lt"/>
                <a:cs typeface="+mn-lt"/>
              </a:rPr>
              <a:t>NCI Dictionary of Cancer Terms</a:t>
            </a:r>
            <a:r>
              <a:rPr lang="en-GB" sz="1500">
                <a:ea typeface="+mn-lt"/>
                <a:cs typeface="+mn-lt"/>
              </a:rPr>
              <a:t>. [online] Available at: &lt;https://www.cancer.gov/publications/dictionaries/cancer-terms/def/digestive-system&gt; [Accessed 16 July 2022].</a:t>
            </a:r>
          </a:p>
          <a:p>
            <a:r>
              <a:rPr lang="en-GB" sz="1500">
                <a:ea typeface="+mn-lt"/>
                <a:cs typeface="+mn-lt"/>
              </a:rPr>
              <a:t>Svihus, B.(2014) </a:t>
            </a:r>
            <a:r>
              <a:rPr lang="en-GB" sz="1500" i="1">
                <a:ea typeface="+mn-lt"/>
                <a:cs typeface="+mn-lt"/>
              </a:rPr>
              <a:t>Function of the digestive system.</a:t>
            </a:r>
            <a:r>
              <a:rPr lang="en-GB" sz="1500">
                <a:ea typeface="+mn-lt"/>
                <a:cs typeface="+mn-lt"/>
              </a:rPr>
              <a:t> </a:t>
            </a:r>
            <a:r>
              <a:rPr lang="en-GB" sz="1500" i="1">
                <a:ea typeface="+mn-lt"/>
                <a:cs typeface="+mn-lt"/>
              </a:rPr>
              <a:t>Journal of Applied Poultry Research</a:t>
            </a:r>
            <a:r>
              <a:rPr lang="en-GB" sz="1500">
                <a:ea typeface="+mn-lt"/>
                <a:cs typeface="+mn-lt"/>
              </a:rPr>
              <a:t>, 23(2), pp.306-314.</a:t>
            </a:r>
          </a:p>
          <a:p>
            <a:r>
              <a:rPr lang="en-GB" sz="1500">
                <a:cs typeface="Calibri"/>
              </a:rPr>
              <a:t>What-when-how.com. (2022) </a:t>
            </a:r>
            <a:r>
              <a:rPr lang="en-GB" sz="1500" i="1">
                <a:cs typeface="Calibri"/>
              </a:rPr>
              <a:t>The Digestive System (Structure and Function) (Nursing) Part 1</a:t>
            </a:r>
            <a:r>
              <a:rPr lang="en-GB" sz="1500">
                <a:cs typeface="Calibri"/>
              </a:rPr>
              <a:t>. [online] Available at: &lt;https://what-when-how.com/nursing/the-digestive-system-structure-and-function-nursing-part-1/&gt; [Accessed 6 July 2022]. ( PICTRUE 1)</a:t>
            </a:r>
            <a:endParaRPr lang="en-GB" sz="1500">
              <a:ea typeface="+mn-lt"/>
              <a:cs typeface="+mn-lt"/>
            </a:endParaRPr>
          </a:p>
          <a:p>
            <a:endParaRPr lang="en-GB" sz="1500">
              <a:cs typeface="Calibri"/>
            </a:endParaRPr>
          </a:p>
          <a:p>
            <a:endParaRPr lang="en-GB" sz="1500">
              <a:cs typeface="Calibri"/>
            </a:endParaRPr>
          </a:p>
          <a:p>
            <a:endParaRPr lang="en-GB" sz="1500">
              <a:cs typeface="Calibri"/>
            </a:endParaRPr>
          </a:p>
        </p:txBody>
      </p:sp>
    </p:spTree>
    <p:extLst>
      <p:ext uri="{BB962C8B-B14F-4D97-AF65-F5344CB8AC3E}">
        <p14:creationId xmlns:p14="http://schemas.microsoft.com/office/powerpoint/2010/main" val="372721927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5</Slides>
  <Notes>0</Notes>
  <HiddenSlides>0</HiddenSlide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office theme</vt:lpstr>
      <vt:lpstr>DIGESTIVE SYSTEM</vt:lpstr>
      <vt:lpstr>STRUTURE OF DIGESTIVE SYSTEM</vt:lpstr>
      <vt:lpstr>FUNTION OF DIGESTIVE SYSTEM</vt:lpstr>
      <vt:lpstr>DISEASE ASSOCIATED WITH DIGESTIVE SYSTEM(Crohn's Disease)  Crohn's disease is a chronic transmural inflammatory bowel disease, usually affecting the distal ileum and colon, but can occur at any level of the digestive tract. Symptoms include diarrhoea and abdominal pain (Baumgart and Sandborn, 2012).</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1</cp:revision>
  <dcterms:created xsi:type="dcterms:W3CDTF">2022-06-03T20:39:31Z</dcterms:created>
  <dcterms:modified xsi:type="dcterms:W3CDTF">2022-07-21T20:10:39Z</dcterms:modified>
</cp:coreProperties>
</file>