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4.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99" r:id="rId5"/>
    <p:sldMasterId id="2147483720" r:id="rId6"/>
    <p:sldMasterId id="2147483684" r:id="rId7"/>
    <p:sldMasterId id="2147483723" r:id="rId8"/>
  </p:sldMasterIdLst>
  <p:notesMasterIdLst>
    <p:notesMasterId r:id="rId41"/>
  </p:notesMasterIdLst>
  <p:sldIdLst>
    <p:sldId id="256" r:id="rId9"/>
    <p:sldId id="267" r:id="rId10"/>
    <p:sldId id="285" r:id="rId11"/>
    <p:sldId id="286" r:id="rId12"/>
    <p:sldId id="296" r:id="rId13"/>
    <p:sldId id="266" r:id="rId14"/>
    <p:sldId id="297" r:id="rId15"/>
    <p:sldId id="298" r:id="rId16"/>
    <p:sldId id="284" r:id="rId17"/>
    <p:sldId id="287" r:id="rId18"/>
    <p:sldId id="288" r:id="rId19"/>
    <p:sldId id="289" r:id="rId20"/>
    <p:sldId id="299" r:id="rId21"/>
    <p:sldId id="300" r:id="rId22"/>
    <p:sldId id="302" r:id="rId23"/>
    <p:sldId id="303" r:id="rId24"/>
    <p:sldId id="273" r:id="rId25"/>
    <p:sldId id="268" r:id="rId26"/>
    <p:sldId id="290" r:id="rId27"/>
    <p:sldId id="292" r:id="rId28"/>
    <p:sldId id="293" r:id="rId29"/>
    <p:sldId id="294" r:id="rId30"/>
    <p:sldId id="304" r:id="rId31"/>
    <p:sldId id="277" r:id="rId32"/>
    <p:sldId id="275" r:id="rId33"/>
    <p:sldId id="282" r:id="rId34"/>
    <p:sldId id="278" r:id="rId35"/>
    <p:sldId id="279" r:id="rId36"/>
    <p:sldId id="276" r:id="rId37"/>
    <p:sldId id="291" r:id="rId38"/>
    <p:sldId id="295" r:id="rId39"/>
    <p:sldId id="281"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91BE80-9C21-91F7-6911-39DB94335918}" v="1190" dt="2021-06-13T20:18:03.616"/>
    <p1510:client id="{0DC4B65F-50BA-4BEE-A845-AAF501ABF618}" v="2" dt="2021-04-14T13:37:00.315"/>
    <p1510:client id="{24D07624-F1DF-1E7E-0B1B-B710271F8ED0}" v="430" dt="2021-10-13T20:34:17.270"/>
    <p1510:client id="{29F33C1C-AB23-73F5-7764-B2360C23900F}" v="17" dt="2021-11-18T10:50:34.368"/>
    <p1510:client id="{2A900BD7-FC4E-324E-B85C-3EC1BD10B5D8}" v="22" dt="2021-10-19T08:50:32.559"/>
    <p1510:client id="{50E94669-6CCB-5DCF-6EA7-93E1DFB4E8AE}" v="812" dt="2021-06-13T21:16:33.163"/>
    <p1510:client id="{5C6E19DF-3952-8C46-7B5A-B095DF94523F}" v="16" dt="2021-06-13T19:10:32.324"/>
    <p1510:client id="{6E7ECEFA-27C0-389E-3459-022D4BBDC32E}" v="1" dt="2021-10-18T07:42:09.103"/>
    <p1510:client id="{8D712C96-6D52-AC52-8336-A1E4BDE1C9FC}" v="3" dt="2021-08-20T15:18:27.302"/>
    <p1510:client id="{98829D98-8A20-46FE-5029-870ADCB95942}" v="433" dt="2021-06-14T08:07:33.745"/>
    <p1510:client id="{A1709CAA-2BEC-4E8C-9FE8-D545B75CD662}" v="1" dt="2021-10-19T10:20:25.975"/>
    <p1510:client id="{A9D6B4FF-4714-5F2A-16F5-239ADEAA5A1D}" v="2" dt="2021-10-13T20:48:44.215"/>
    <p1510:client id="{DEC799F7-AB01-3963-B2D4-F9C7769884C1}" v="237" dt="2021-10-18T16:14:44.654"/>
    <p1510:client id="{E8978E70-5FFC-16FC-9BA1-0CD6489D86DD}" v="176" dt="2021-07-12T12:46:27.7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66" y="69"/>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microsoft.com/office/2016/11/relationships/changesInfo" Target="changesInfos/changesInfo1.xml"/><Relationship Id="rId20" Type="http://schemas.openxmlformats.org/officeDocument/2006/relationships/slide" Target="slides/slide12.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S::l.ellis@uwtsd.ac.uk::1e3b8b31-18a3-40b3-8e12-8230c5071370" providerId="AD" clId="Web-{29F33C1C-AB23-73F5-7764-B2360C23900F}"/>
    <pc:docChg chg="modSld">
      <pc:chgData name="Lisa Ellis" userId="S::l.ellis@uwtsd.ac.uk::1e3b8b31-18a3-40b3-8e12-8230c5071370" providerId="AD" clId="Web-{29F33C1C-AB23-73F5-7764-B2360C23900F}" dt="2021-11-18T10:50:34.368" v="16" actId="20577"/>
      <pc:docMkLst>
        <pc:docMk/>
      </pc:docMkLst>
      <pc:sldChg chg="modSp">
        <pc:chgData name="Lisa Ellis" userId="S::l.ellis@uwtsd.ac.uk::1e3b8b31-18a3-40b3-8e12-8230c5071370" providerId="AD" clId="Web-{29F33C1C-AB23-73F5-7764-B2360C23900F}" dt="2021-11-18T10:50:34.368" v="16" actId="20577"/>
        <pc:sldMkLst>
          <pc:docMk/>
          <pc:sldMk cId="2429211652" sldId="276"/>
        </pc:sldMkLst>
        <pc:spChg chg="mod">
          <ac:chgData name="Lisa Ellis" userId="S::l.ellis@uwtsd.ac.uk::1e3b8b31-18a3-40b3-8e12-8230c5071370" providerId="AD" clId="Web-{29F33C1C-AB23-73F5-7764-B2360C23900F}" dt="2021-11-18T10:50:34.368" v="16" actId="20577"/>
          <ac:spMkLst>
            <pc:docMk/>
            <pc:sldMk cId="2429211652" sldId="276"/>
            <ac:spMk id="3" creationId="{D6B69CC7-CDE6-437A-86F6-2ED780DF7FDE}"/>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39ED4D-B43E-4806-9217-373F039CB17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FB19AAA-E6FE-434E-90A5-747579CFE965}">
      <dgm:prSet/>
      <dgm:spPr/>
      <dgm:t>
        <a:bodyPr/>
        <a:lstStyle/>
        <a:p>
          <a:r>
            <a:rPr lang="en-GB" b="1">
              <a:latin typeface="Corbel" panose="020B0503020204020204"/>
            </a:rPr>
            <a:t>Arrange </a:t>
          </a:r>
          <a:r>
            <a:rPr lang="en-GB" b="0">
              <a:latin typeface="Corbel" panose="020B0503020204020204"/>
            </a:rPr>
            <a:t>alphabetically by author’s surname - or by title if no author </a:t>
          </a:r>
          <a:endParaRPr lang="en-US" b="0"/>
        </a:p>
      </dgm:t>
    </dgm:pt>
    <dgm:pt modelId="{1F7E8F41-EE95-4EF4-B5BD-47D4F029702B}" type="parTrans" cxnId="{53B5918A-CBC4-4DD5-807E-FF6938D32E0F}">
      <dgm:prSet/>
      <dgm:spPr/>
      <dgm:t>
        <a:bodyPr/>
        <a:lstStyle/>
        <a:p>
          <a:endParaRPr lang="en-US"/>
        </a:p>
      </dgm:t>
    </dgm:pt>
    <dgm:pt modelId="{D0B57C1D-1AA5-4165-9C5B-A1E210C70090}" type="sibTrans" cxnId="{53B5918A-CBC4-4DD5-807E-FF6938D32E0F}">
      <dgm:prSet/>
      <dgm:spPr/>
      <dgm:t>
        <a:bodyPr/>
        <a:lstStyle/>
        <a:p>
          <a:endParaRPr lang="en-US"/>
        </a:p>
      </dgm:t>
    </dgm:pt>
    <dgm:pt modelId="{6640551B-64D1-4CD2-AEBB-2ADED2A1A4A2}">
      <dgm:prSet/>
      <dgm:spPr/>
      <dgm:t>
        <a:bodyPr/>
        <a:lstStyle/>
        <a:p>
          <a:r>
            <a:rPr lang="en-GB" b="1"/>
            <a:t>More than one source by the same author </a:t>
          </a:r>
          <a:r>
            <a:rPr lang="en-GB" b="0"/>
            <a:t>- arrange chronologically </a:t>
          </a:r>
          <a:endParaRPr lang="en-US" b="0"/>
        </a:p>
      </dgm:t>
    </dgm:pt>
    <dgm:pt modelId="{7C16B993-545F-4815-B64B-7E8B653CE2DC}" type="parTrans" cxnId="{892F9278-B542-4977-8603-AB7ACBC8EC4B}">
      <dgm:prSet/>
      <dgm:spPr/>
      <dgm:t>
        <a:bodyPr/>
        <a:lstStyle/>
        <a:p>
          <a:endParaRPr lang="en-US"/>
        </a:p>
      </dgm:t>
    </dgm:pt>
    <dgm:pt modelId="{6955D824-5152-4456-8E5B-4A6A6E1839BD}" type="sibTrans" cxnId="{892F9278-B542-4977-8603-AB7ACBC8EC4B}">
      <dgm:prSet/>
      <dgm:spPr/>
      <dgm:t>
        <a:bodyPr/>
        <a:lstStyle/>
        <a:p>
          <a:endParaRPr lang="en-US"/>
        </a:p>
      </dgm:t>
    </dgm:pt>
    <dgm:pt modelId="{4BEEB0C6-97DE-441A-A5B5-EA84D0A91E80}">
      <dgm:prSet/>
      <dgm:spPr/>
      <dgm:t>
        <a:bodyPr/>
        <a:lstStyle/>
        <a:p>
          <a:r>
            <a:rPr lang="en-GB" b="1"/>
            <a:t>List </a:t>
          </a:r>
          <a:r>
            <a:rPr lang="en-GB"/>
            <a:t>all sources cited in your writing</a:t>
          </a:r>
        </a:p>
      </dgm:t>
    </dgm:pt>
    <dgm:pt modelId="{B894C344-7CD6-4016-872B-840CBB86EF72}" type="parTrans" cxnId="{022195DB-94D4-4B35-8A93-8FD1C2F41553}">
      <dgm:prSet/>
      <dgm:spPr/>
      <dgm:t>
        <a:bodyPr/>
        <a:lstStyle/>
        <a:p>
          <a:endParaRPr lang="en-GB"/>
        </a:p>
      </dgm:t>
    </dgm:pt>
    <dgm:pt modelId="{590C4C1E-9085-4FBF-901F-B3CB1D1359A6}" type="sibTrans" cxnId="{022195DB-94D4-4B35-8A93-8FD1C2F41553}">
      <dgm:prSet/>
      <dgm:spPr/>
      <dgm:t>
        <a:bodyPr/>
        <a:lstStyle/>
        <a:p>
          <a:endParaRPr lang="en-GB"/>
        </a:p>
      </dgm:t>
    </dgm:pt>
    <dgm:pt modelId="{16E323E5-0F52-4222-8F7A-B0BE27FE7B46}" type="pres">
      <dgm:prSet presAssocID="{9139ED4D-B43E-4806-9217-373F039CB17C}" presName="root" presStyleCnt="0">
        <dgm:presLayoutVars>
          <dgm:dir/>
          <dgm:resizeHandles val="exact"/>
        </dgm:presLayoutVars>
      </dgm:prSet>
      <dgm:spPr/>
    </dgm:pt>
    <dgm:pt modelId="{41C4AE1A-2852-40E9-B139-DE36C4AF0995}" type="pres">
      <dgm:prSet presAssocID="{4BEEB0C6-97DE-441A-A5B5-EA84D0A91E80}" presName="compNode" presStyleCnt="0"/>
      <dgm:spPr/>
    </dgm:pt>
    <dgm:pt modelId="{16180B7C-EFA5-4DBC-83EB-B880DFCB6CD8}" type="pres">
      <dgm:prSet presAssocID="{4BEEB0C6-97DE-441A-A5B5-EA84D0A91E80}" presName="bgRect" presStyleLbl="bgShp" presStyleIdx="0" presStyleCnt="3"/>
      <dgm:spPr/>
    </dgm:pt>
    <dgm:pt modelId="{60C271E2-5A0B-4F3B-AEC4-5A25DF3BA0FA}" type="pres">
      <dgm:prSet presAssocID="{4BEEB0C6-97DE-441A-A5B5-EA84D0A91E8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ypewriter"/>
        </a:ext>
      </dgm:extLst>
    </dgm:pt>
    <dgm:pt modelId="{AAD7C112-A10A-4504-A8E9-3F6A581BC493}" type="pres">
      <dgm:prSet presAssocID="{4BEEB0C6-97DE-441A-A5B5-EA84D0A91E80}" presName="spaceRect" presStyleCnt="0"/>
      <dgm:spPr/>
    </dgm:pt>
    <dgm:pt modelId="{EB7D8719-8209-4617-BE9A-73AB1FFA1127}" type="pres">
      <dgm:prSet presAssocID="{4BEEB0C6-97DE-441A-A5B5-EA84D0A91E80}" presName="parTx" presStyleLbl="revTx" presStyleIdx="0" presStyleCnt="3">
        <dgm:presLayoutVars>
          <dgm:chMax val="0"/>
          <dgm:chPref val="0"/>
        </dgm:presLayoutVars>
      </dgm:prSet>
      <dgm:spPr/>
    </dgm:pt>
    <dgm:pt modelId="{9BD441E9-1985-43B1-AEB1-2995D85D5859}" type="pres">
      <dgm:prSet presAssocID="{590C4C1E-9085-4FBF-901F-B3CB1D1359A6}" presName="sibTrans" presStyleCnt="0"/>
      <dgm:spPr/>
    </dgm:pt>
    <dgm:pt modelId="{5D8EB104-44B8-4E41-A327-3C081375A0C5}" type="pres">
      <dgm:prSet presAssocID="{FFB19AAA-E6FE-434E-90A5-747579CFE965}" presName="compNode" presStyleCnt="0"/>
      <dgm:spPr/>
    </dgm:pt>
    <dgm:pt modelId="{CC7B5051-BC43-49E1-8438-A96E2C3B32DC}" type="pres">
      <dgm:prSet presAssocID="{FFB19AAA-E6FE-434E-90A5-747579CFE965}" presName="bgRect" presStyleLbl="bgShp" presStyleIdx="1" presStyleCnt="3"/>
      <dgm:spPr/>
    </dgm:pt>
    <dgm:pt modelId="{938E5A77-16AC-4653-830F-05CEAE7D5ECF}" type="pres">
      <dgm:prSet presAssocID="{FFB19AAA-E6FE-434E-90A5-747579CFE96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D4C9AAB1-E21C-4DDB-ADDE-01F90C98CD9E}" type="pres">
      <dgm:prSet presAssocID="{FFB19AAA-E6FE-434E-90A5-747579CFE965}" presName="spaceRect" presStyleCnt="0"/>
      <dgm:spPr/>
    </dgm:pt>
    <dgm:pt modelId="{63E3784C-CF75-4CC6-B41E-8DAB42EFEA34}" type="pres">
      <dgm:prSet presAssocID="{FFB19AAA-E6FE-434E-90A5-747579CFE965}" presName="parTx" presStyleLbl="revTx" presStyleIdx="1" presStyleCnt="3">
        <dgm:presLayoutVars>
          <dgm:chMax val="0"/>
          <dgm:chPref val="0"/>
        </dgm:presLayoutVars>
      </dgm:prSet>
      <dgm:spPr/>
    </dgm:pt>
    <dgm:pt modelId="{1051E51E-751B-4BBB-9086-B0C90D7F9D3C}" type="pres">
      <dgm:prSet presAssocID="{D0B57C1D-1AA5-4165-9C5B-A1E210C70090}" presName="sibTrans" presStyleCnt="0"/>
      <dgm:spPr/>
    </dgm:pt>
    <dgm:pt modelId="{96A443E1-B881-49D8-A926-29BFCC06F3A8}" type="pres">
      <dgm:prSet presAssocID="{6640551B-64D1-4CD2-AEBB-2ADED2A1A4A2}" presName="compNode" presStyleCnt="0"/>
      <dgm:spPr/>
    </dgm:pt>
    <dgm:pt modelId="{02A4951A-B23F-49DD-BD69-51F1EFC6B653}" type="pres">
      <dgm:prSet presAssocID="{6640551B-64D1-4CD2-AEBB-2ADED2A1A4A2}" presName="bgRect" presStyleLbl="bgShp" presStyleIdx="2" presStyleCnt="3"/>
      <dgm:spPr/>
    </dgm:pt>
    <dgm:pt modelId="{89C69E2D-E4A5-4D3D-B5AF-58E2CEF759BB}" type="pres">
      <dgm:prSet presAssocID="{6640551B-64D1-4CD2-AEBB-2ADED2A1A4A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ncil"/>
        </a:ext>
      </dgm:extLst>
    </dgm:pt>
    <dgm:pt modelId="{5258AEDF-B6D3-485F-9FF2-45B5DED307E4}" type="pres">
      <dgm:prSet presAssocID="{6640551B-64D1-4CD2-AEBB-2ADED2A1A4A2}" presName="spaceRect" presStyleCnt="0"/>
      <dgm:spPr/>
    </dgm:pt>
    <dgm:pt modelId="{2333017D-611A-485C-8628-3C9445243137}" type="pres">
      <dgm:prSet presAssocID="{6640551B-64D1-4CD2-AEBB-2ADED2A1A4A2}" presName="parTx" presStyleLbl="revTx" presStyleIdx="2" presStyleCnt="3">
        <dgm:presLayoutVars>
          <dgm:chMax val="0"/>
          <dgm:chPref val="0"/>
        </dgm:presLayoutVars>
      </dgm:prSet>
      <dgm:spPr/>
    </dgm:pt>
  </dgm:ptLst>
  <dgm:cxnLst>
    <dgm:cxn modelId="{D5CCA108-C886-44EA-881F-92A21CFEDF66}" type="presOf" srcId="{6640551B-64D1-4CD2-AEBB-2ADED2A1A4A2}" destId="{2333017D-611A-485C-8628-3C9445243137}" srcOrd="0" destOrd="0" presId="urn:microsoft.com/office/officeart/2018/2/layout/IconVerticalSolidList"/>
    <dgm:cxn modelId="{9FF82335-F8F5-4C12-834B-82157A75B260}" type="presOf" srcId="{4BEEB0C6-97DE-441A-A5B5-EA84D0A91E80}" destId="{EB7D8719-8209-4617-BE9A-73AB1FFA1127}" srcOrd="0" destOrd="0" presId="urn:microsoft.com/office/officeart/2018/2/layout/IconVerticalSolidList"/>
    <dgm:cxn modelId="{892F9278-B542-4977-8603-AB7ACBC8EC4B}" srcId="{9139ED4D-B43E-4806-9217-373F039CB17C}" destId="{6640551B-64D1-4CD2-AEBB-2ADED2A1A4A2}" srcOrd="2" destOrd="0" parTransId="{7C16B993-545F-4815-B64B-7E8B653CE2DC}" sibTransId="{6955D824-5152-4456-8E5B-4A6A6E1839BD}"/>
    <dgm:cxn modelId="{F1E8CB86-4036-47EC-85F5-DCBF0AB90C27}" type="presOf" srcId="{9139ED4D-B43E-4806-9217-373F039CB17C}" destId="{16E323E5-0F52-4222-8F7A-B0BE27FE7B46}" srcOrd="0" destOrd="0" presId="urn:microsoft.com/office/officeart/2018/2/layout/IconVerticalSolidList"/>
    <dgm:cxn modelId="{53B5918A-CBC4-4DD5-807E-FF6938D32E0F}" srcId="{9139ED4D-B43E-4806-9217-373F039CB17C}" destId="{FFB19AAA-E6FE-434E-90A5-747579CFE965}" srcOrd="1" destOrd="0" parTransId="{1F7E8F41-EE95-4EF4-B5BD-47D4F029702B}" sibTransId="{D0B57C1D-1AA5-4165-9C5B-A1E210C70090}"/>
    <dgm:cxn modelId="{C1F3D8B5-A618-4123-96A7-4BED3FD4EBB8}" type="presOf" srcId="{FFB19AAA-E6FE-434E-90A5-747579CFE965}" destId="{63E3784C-CF75-4CC6-B41E-8DAB42EFEA34}" srcOrd="0" destOrd="0" presId="urn:microsoft.com/office/officeart/2018/2/layout/IconVerticalSolidList"/>
    <dgm:cxn modelId="{022195DB-94D4-4B35-8A93-8FD1C2F41553}" srcId="{9139ED4D-B43E-4806-9217-373F039CB17C}" destId="{4BEEB0C6-97DE-441A-A5B5-EA84D0A91E80}" srcOrd="0" destOrd="0" parTransId="{B894C344-7CD6-4016-872B-840CBB86EF72}" sibTransId="{590C4C1E-9085-4FBF-901F-B3CB1D1359A6}"/>
    <dgm:cxn modelId="{FC5AC3EF-F38E-4B98-B61B-A22F4B5592D7}" type="presParOf" srcId="{16E323E5-0F52-4222-8F7A-B0BE27FE7B46}" destId="{41C4AE1A-2852-40E9-B139-DE36C4AF0995}" srcOrd="0" destOrd="0" presId="urn:microsoft.com/office/officeart/2018/2/layout/IconVerticalSolidList"/>
    <dgm:cxn modelId="{614094AA-4587-4AA3-8643-1BE716F2D435}" type="presParOf" srcId="{41C4AE1A-2852-40E9-B139-DE36C4AF0995}" destId="{16180B7C-EFA5-4DBC-83EB-B880DFCB6CD8}" srcOrd="0" destOrd="0" presId="urn:microsoft.com/office/officeart/2018/2/layout/IconVerticalSolidList"/>
    <dgm:cxn modelId="{9AD0254B-4A93-4CC7-B3DF-38B5CC5769D8}" type="presParOf" srcId="{41C4AE1A-2852-40E9-B139-DE36C4AF0995}" destId="{60C271E2-5A0B-4F3B-AEC4-5A25DF3BA0FA}" srcOrd="1" destOrd="0" presId="urn:microsoft.com/office/officeart/2018/2/layout/IconVerticalSolidList"/>
    <dgm:cxn modelId="{20733468-72CF-466E-909F-9DA5DE7A4FB5}" type="presParOf" srcId="{41C4AE1A-2852-40E9-B139-DE36C4AF0995}" destId="{AAD7C112-A10A-4504-A8E9-3F6A581BC493}" srcOrd="2" destOrd="0" presId="urn:microsoft.com/office/officeart/2018/2/layout/IconVerticalSolidList"/>
    <dgm:cxn modelId="{EDB92F50-4558-4A27-AA8C-44CFA24A0B48}" type="presParOf" srcId="{41C4AE1A-2852-40E9-B139-DE36C4AF0995}" destId="{EB7D8719-8209-4617-BE9A-73AB1FFA1127}" srcOrd="3" destOrd="0" presId="urn:microsoft.com/office/officeart/2018/2/layout/IconVerticalSolidList"/>
    <dgm:cxn modelId="{860AAA3D-BB1B-4E1D-8FAE-35F308E15D04}" type="presParOf" srcId="{16E323E5-0F52-4222-8F7A-B0BE27FE7B46}" destId="{9BD441E9-1985-43B1-AEB1-2995D85D5859}" srcOrd="1" destOrd="0" presId="urn:microsoft.com/office/officeart/2018/2/layout/IconVerticalSolidList"/>
    <dgm:cxn modelId="{199FD999-3301-4985-9F4E-808117B92E48}" type="presParOf" srcId="{16E323E5-0F52-4222-8F7A-B0BE27FE7B46}" destId="{5D8EB104-44B8-4E41-A327-3C081375A0C5}" srcOrd="2" destOrd="0" presId="urn:microsoft.com/office/officeart/2018/2/layout/IconVerticalSolidList"/>
    <dgm:cxn modelId="{F98B00FE-92D0-4D5F-82EE-E0B3F2D77F08}" type="presParOf" srcId="{5D8EB104-44B8-4E41-A327-3C081375A0C5}" destId="{CC7B5051-BC43-49E1-8438-A96E2C3B32DC}" srcOrd="0" destOrd="0" presId="urn:microsoft.com/office/officeart/2018/2/layout/IconVerticalSolidList"/>
    <dgm:cxn modelId="{9B272193-262D-4055-A9DC-DEE1282CC8E5}" type="presParOf" srcId="{5D8EB104-44B8-4E41-A327-3C081375A0C5}" destId="{938E5A77-16AC-4653-830F-05CEAE7D5ECF}" srcOrd="1" destOrd="0" presId="urn:microsoft.com/office/officeart/2018/2/layout/IconVerticalSolidList"/>
    <dgm:cxn modelId="{106511AF-E7C9-46E2-A34E-EC3F0BCF5A65}" type="presParOf" srcId="{5D8EB104-44B8-4E41-A327-3C081375A0C5}" destId="{D4C9AAB1-E21C-4DDB-ADDE-01F90C98CD9E}" srcOrd="2" destOrd="0" presId="urn:microsoft.com/office/officeart/2018/2/layout/IconVerticalSolidList"/>
    <dgm:cxn modelId="{A7A310C1-4D02-41EF-9C56-B6E4DCE1BC35}" type="presParOf" srcId="{5D8EB104-44B8-4E41-A327-3C081375A0C5}" destId="{63E3784C-CF75-4CC6-B41E-8DAB42EFEA34}" srcOrd="3" destOrd="0" presId="urn:microsoft.com/office/officeart/2018/2/layout/IconVerticalSolidList"/>
    <dgm:cxn modelId="{6DAE99B4-D5A3-4235-9F00-B32B737BF2FA}" type="presParOf" srcId="{16E323E5-0F52-4222-8F7A-B0BE27FE7B46}" destId="{1051E51E-751B-4BBB-9086-B0C90D7F9D3C}" srcOrd="3" destOrd="0" presId="urn:microsoft.com/office/officeart/2018/2/layout/IconVerticalSolidList"/>
    <dgm:cxn modelId="{2972C477-DFD4-4F28-A34B-0849FC75F250}" type="presParOf" srcId="{16E323E5-0F52-4222-8F7A-B0BE27FE7B46}" destId="{96A443E1-B881-49D8-A926-29BFCC06F3A8}" srcOrd="4" destOrd="0" presId="urn:microsoft.com/office/officeart/2018/2/layout/IconVerticalSolidList"/>
    <dgm:cxn modelId="{AA0D7712-AE39-4362-BCDF-027436191C7C}" type="presParOf" srcId="{96A443E1-B881-49D8-A926-29BFCC06F3A8}" destId="{02A4951A-B23F-49DD-BD69-51F1EFC6B653}" srcOrd="0" destOrd="0" presId="urn:microsoft.com/office/officeart/2018/2/layout/IconVerticalSolidList"/>
    <dgm:cxn modelId="{953E5639-A5CF-4106-BCA0-9E44A7A8EED4}" type="presParOf" srcId="{96A443E1-B881-49D8-A926-29BFCC06F3A8}" destId="{89C69E2D-E4A5-4D3D-B5AF-58E2CEF759BB}" srcOrd="1" destOrd="0" presId="urn:microsoft.com/office/officeart/2018/2/layout/IconVerticalSolidList"/>
    <dgm:cxn modelId="{F8F1CCA6-DC34-4D38-83E9-398AF0C23E52}" type="presParOf" srcId="{96A443E1-B881-49D8-A926-29BFCC06F3A8}" destId="{5258AEDF-B6D3-485F-9FF2-45B5DED307E4}" srcOrd="2" destOrd="0" presId="urn:microsoft.com/office/officeart/2018/2/layout/IconVerticalSolidList"/>
    <dgm:cxn modelId="{FF41091B-A647-4765-B0C4-F7023C24B10E}" type="presParOf" srcId="{96A443E1-B881-49D8-A926-29BFCC06F3A8}" destId="{2333017D-611A-485C-8628-3C944524313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80B7C-EFA5-4DBC-83EB-B880DFCB6CD8}">
      <dsp:nvSpPr>
        <dsp:cNvPr id="0" name=""/>
        <dsp:cNvSpPr/>
      </dsp:nvSpPr>
      <dsp:spPr>
        <a:xfrm>
          <a:off x="0" y="557"/>
          <a:ext cx="5233081" cy="13041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C271E2-5A0B-4F3B-AEC4-5A25DF3BA0FA}">
      <dsp:nvSpPr>
        <dsp:cNvPr id="0" name=""/>
        <dsp:cNvSpPr/>
      </dsp:nvSpPr>
      <dsp:spPr>
        <a:xfrm>
          <a:off x="394506" y="293991"/>
          <a:ext cx="717284" cy="7172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7D8719-8209-4617-BE9A-73AB1FFA1127}">
      <dsp:nvSpPr>
        <dsp:cNvPr id="0" name=""/>
        <dsp:cNvSpPr/>
      </dsp:nvSpPr>
      <dsp:spPr>
        <a:xfrm>
          <a:off x="1506296" y="557"/>
          <a:ext cx="3726784" cy="1304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023" tIns="138023" rIns="138023" bIns="138023" numCol="1" spcCol="1270" anchor="ctr" anchorCtr="0">
          <a:noAutofit/>
        </a:bodyPr>
        <a:lstStyle/>
        <a:p>
          <a:pPr marL="0" lvl="0" indent="0" algn="l" defTabSz="1066800">
            <a:lnSpc>
              <a:spcPct val="90000"/>
            </a:lnSpc>
            <a:spcBef>
              <a:spcPct val="0"/>
            </a:spcBef>
            <a:spcAft>
              <a:spcPct val="35000"/>
            </a:spcAft>
            <a:buNone/>
          </a:pPr>
          <a:r>
            <a:rPr lang="en-GB" sz="2400" b="1" kern="1200"/>
            <a:t>List </a:t>
          </a:r>
          <a:r>
            <a:rPr lang="en-GB" sz="2400" kern="1200"/>
            <a:t>all sources cited in your writing</a:t>
          </a:r>
        </a:p>
      </dsp:txBody>
      <dsp:txXfrm>
        <a:off x="1506296" y="557"/>
        <a:ext cx="3726784" cy="1304152"/>
      </dsp:txXfrm>
    </dsp:sp>
    <dsp:sp modelId="{CC7B5051-BC43-49E1-8438-A96E2C3B32DC}">
      <dsp:nvSpPr>
        <dsp:cNvPr id="0" name=""/>
        <dsp:cNvSpPr/>
      </dsp:nvSpPr>
      <dsp:spPr>
        <a:xfrm>
          <a:off x="0" y="1630748"/>
          <a:ext cx="5233081" cy="13041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E5A77-16AC-4653-830F-05CEAE7D5ECF}">
      <dsp:nvSpPr>
        <dsp:cNvPr id="0" name=""/>
        <dsp:cNvSpPr/>
      </dsp:nvSpPr>
      <dsp:spPr>
        <a:xfrm>
          <a:off x="394506" y="1924182"/>
          <a:ext cx="717284" cy="7172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E3784C-CF75-4CC6-B41E-8DAB42EFEA34}">
      <dsp:nvSpPr>
        <dsp:cNvPr id="0" name=""/>
        <dsp:cNvSpPr/>
      </dsp:nvSpPr>
      <dsp:spPr>
        <a:xfrm>
          <a:off x="1506296" y="1630748"/>
          <a:ext cx="3726784" cy="1304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023" tIns="138023" rIns="138023" bIns="138023" numCol="1" spcCol="1270" anchor="ctr" anchorCtr="0">
          <a:noAutofit/>
        </a:bodyPr>
        <a:lstStyle/>
        <a:p>
          <a:pPr marL="0" lvl="0" indent="0" algn="l" defTabSz="1066800">
            <a:lnSpc>
              <a:spcPct val="90000"/>
            </a:lnSpc>
            <a:spcBef>
              <a:spcPct val="0"/>
            </a:spcBef>
            <a:spcAft>
              <a:spcPct val="35000"/>
            </a:spcAft>
            <a:buNone/>
          </a:pPr>
          <a:r>
            <a:rPr lang="en-GB" sz="2400" b="1" kern="1200">
              <a:latin typeface="Corbel" panose="020B0503020204020204"/>
            </a:rPr>
            <a:t>Arrange </a:t>
          </a:r>
          <a:r>
            <a:rPr lang="en-GB" sz="2400" b="0" kern="1200">
              <a:latin typeface="Corbel" panose="020B0503020204020204"/>
            </a:rPr>
            <a:t>alphabetically by author’s surname - or by title if no author </a:t>
          </a:r>
          <a:endParaRPr lang="en-US" sz="2400" b="0" kern="1200"/>
        </a:p>
      </dsp:txBody>
      <dsp:txXfrm>
        <a:off x="1506296" y="1630748"/>
        <a:ext cx="3726784" cy="1304152"/>
      </dsp:txXfrm>
    </dsp:sp>
    <dsp:sp modelId="{02A4951A-B23F-49DD-BD69-51F1EFC6B653}">
      <dsp:nvSpPr>
        <dsp:cNvPr id="0" name=""/>
        <dsp:cNvSpPr/>
      </dsp:nvSpPr>
      <dsp:spPr>
        <a:xfrm>
          <a:off x="0" y="3260939"/>
          <a:ext cx="5233081" cy="13041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C69E2D-E4A5-4D3D-B5AF-58E2CEF759BB}">
      <dsp:nvSpPr>
        <dsp:cNvPr id="0" name=""/>
        <dsp:cNvSpPr/>
      </dsp:nvSpPr>
      <dsp:spPr>
        <a:xfrm>
          <a:off x="394506" y="3554374"/>
          <a:ext cx="717284" cy="7172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33017D-611A-485C-8628-3C9445243137}">
      <dsp:nvSpPr>
        <dsp:cNvPr id="0" name=""/>
        <dsp:cNvSpPr/>
      </dsp:nvSpPr>
      <dsp:spPr>
        <a:xfrm>
          <a:off x="1506296" y="3260939"/>
          <a:ext cx="3726784" cy="1304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023" tIns="138023" rIns="138023" bIns="138023" numCol="1" spcCol="1270" anchor="ctr" anchorCtr="0">
          <a:noAutofit/>
        </a:bodyPr>
        <a:lstStyle/>
        <a:p>
          <a:pPr marL="0" lvl="0" indent="0" algn="l" defTabSz="1066800">
            <a:lnSpc>
              <a:spcPct val="90000"/>
            </a:lnSpc>
            <a:spcBef>
              <a:spcPct val="0"/>
            </a:spcBef>
            <a:spcAft>
              <a:spcPct val="35000"/>
            </a:spcAft>
            <a:buNone/>
          </a:pPr>
          <a:r>
            <a:rPr lang="en-GB" sz="2400" b="1" kern="1200"/>
            <a:t>More than one source by the same author </a:t>
          </a:r>
          <a:r>
            <a:rPr lang="en-GB" sz="2400" b="0" kern="1200"/>
            <a:t>- arrange chronologically </a:t>
          </a:r>
          <a:endParaRPr lang="en-US" sz="2400" b="0" kern="1200"/>
        </a:p>
      </dsp:txBody>
      <dsp:txXfrm>
        <a:off x="1506296" y="3260939"/>
        <a:ext cx="3726784" cy="130415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18/11/2021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turnitin.com/resources/plagiarism-spectrum-2-0"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5744185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a:t>
            </a:fld>
            <a:endParaRPr lang="en-GB"/>
          </a:p>
        </p:txBody>
      </p:sp>
    </p:spTree>
    <p:extLst>
      <p:ext uri="{BB962C8B-B14F-4D97-AF65-F5344CB8AC3E}">
        <p14:creationId xmlns:p14="http://schemas.microsoft.com/office/powerpoint/2010/main" val="342347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Read widely and assimilate information from different sources, such as lectures, </a:t>
            </a:r>
            <a:r>
              <a:rPr lang="en-US" err="1">
                <a:cs typeface="Calibri"/>
              </a:rPr>
              <a:t>moodle</a:t>
            </a:r>
            <a:r>
              <a:rPr lang="en-US">
                <a:cs typeface="Calibri"/>
              </a:rPr>
              <a:t>, web,</a:t>
            </a:r>
            <a:r>
              <a:rPr lang="en-GB">
                <a:cs typeface="Calibri"/>
              </a:rPr>
              <a:t> books, journals, tv, newspapers and more. </a:t>
            </a:r>
          </a:p>
          <a:p>
            <a:endParaRPr lang="en-US">
              <a:cs typeface="Calibri"/>
            </a:endParaRPr>
          </a:p>
          <a:p>
            <a:r>
              <a:rPr lang="en-US">
                <a:cs typeface="Calibri"/>
              </a:rPr>
              <a:t>Take notes as you go along, making sure to highlight any quotes, paraphrasing, where you got the idea / words/ information from.</a:t>
            </a:r>
            <a:endParaRPr lang="en-GB">
              <a:cs typeface="Calibri"/>
            </a:endParaRPr>
          </a:p>
          <a:p>
            <a:endParaRPr lang="en-US">
              <a:cs typeface="Calibri"/>
            </a:endParaRPr>
          </a:p>
          <a:p>
            <a:r>
              <a:rPr lang="en-US">
                <a:cs typeface="Calibri"/>
              </a:rPr>
              <a:t>Focus on ideas not quoting or paraphrasing. Keep asking yourself,  How do you know this information? </a:t>
            </a:r>
            <a:r>
              <a:rPr lang="en-US"/>
              <a:t>Whose idea is it? Attribute the information. </a:t>
            </a:r>
            <a:endParaRPr lang="en-GB"/>
          </a:p>
          <a:p>
            <a:endParaRPr lang="en-US">
              <a:cs typeface="Calibri"/>
            </a:endParaRPr>
          </a:p>
          <a:p>
            <a:r>
              <a:rPr lang="en-US">
                <a:cs typeface="Calibri"/>
              </a:rPr>
              <a:t>Note taking is a skill that is necessary to develop to become a good scholar. </a:t>
            </a:r>
          </a:p>
          <a:p>
            <a:endParaRPr lang="en-US">
              <a:cs typeface="Calibri"/>
            </a:endParaRPr>
          </a:p>
          <a:p>
            <a:r>
              <a:rPr lang="en-US">
                <a:cs typeface="Calibri"/>
              </a:rPr>
              <a:t>Draw your own conclusions based on your understanding of the evidence and information you have found and reference and acknowledge your sources, also known as attribution. </a:t>
            </a:r>
            <a:endParaRPr lang="en-GB">
              <a:cs typeface="Calibri"/>
            </a:endParaRPr>
          </a:p>
          <a:p>
            <a:endParaRPr lang="en-GB">
              <a:cs typeface="Calibri"/>
            </a:endParaRPr>
          </a:p>
          <a:p>
            <a:r>
              <a:rPr lang="en-GB">
                <a:cs typeface="Calibri"/>
              </a:rPr>
              <a:t>Repeat </a:t>
            </a:r>
            <a:r>
              <a:rPr lang="en-US">
                <a:cs typeface="Calibri"/>
              </a:rPr>
              <a:t>to yourself as you are writing How do I know this? Where did I read this?</a:t>
            </a:r>
            <a:r>
              <a:rPr lang="en-GB">
                <a:cs typeface="Calibri"/>
              </a:rPr>
              <a:t> This will help you avoid plagiarism. </a:t>
            </a:r>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3</a:t>
            </a:fld>
            <a:endParaRPr lang="en-GB"/>
          </a:p>
        </p:txBody>
      </p:sp>
    </p:spTree>
    <p:extLst>
      <p:ext uri="{BB962C8B-B14F-4D97-AF65-F5344CB8AC3E}">
        <p14:creationId xmlns:p14="http://schemas.microsoft.com/office/powerpoint/2010/main" val="40557047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12th century origin, but widely recognized as Sir Isaac Newton in the 17th century. </a:t>
            </a:r>
            <a:endParaRPr lang="en-GB">
              <a:cs typeface="Calibri"/>
            </a:endParaRPr>
          </a:p>
          <a:p>
            <a:endParaRPr lang="en-US">
              <a:cs typeface="Calibri"/>
            </a:endParaRPr>
          </a:p>
          <a:p>
            <a:r>
              <a:rPr lang="en-US">
                <a:cs typeface="Calibri"/>
              </a:rPr>
              <a:t>All creative and academic work builds on what was created before. Your interpretation and ideas are inspired and originate from reading others work. But you must give attribution to those whose ideas, research and work you have read. </a:t>
            </a:r>
            <a:endParaRPr lang="en-GB">
              <a:cs typeface="Calibri"/>
            </a:endParaRPr>
          </a:p>
          <a:p>
            <a:endParaRPr lang="en-GB">
              <a:cs typeface="Calibri"/>
            </a:endParaRPr>
          </a:p>
          <a:p>
            <a:r>
              <a:rPr lang="en-GB">
                <a:cs typeface="Calibri"/>
              </a:rPr>
              <a:t>So where do we find all this information?</a:t>
            </a:r>
          </a:p>
          <a:p>
            <a:endParaRPr lang="en-GB">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4</a:t>
            </a:fld>
            <a:endParaRPr lang="en-GB"/>
          </a:p>
        </p:txBody>
      </p:sp>
    </p:spTree>
    <p:extLst>
      <p:ext uri="{BB962C8B-B14F-4D97-AF65-F5344CB8AC3E}">
        <p14:creationId xmlns:p14="http://schemas.microsoft.com/office/powerpoint/2010/main" val="23323787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Quick recap on why referencing is so important. </a:t>
            </a:r>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5524223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32154708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Turnitin Plagiarism Instructor guide - </a:t>
            </a:r>
            <a:r>
              <a:rPr lang="en-US">
                <a:hlinkClick r:id="rId3"/>
              </a:rPr>
              <a:t>Plagiarism Spectrum 2.0 | Turnitin</a:t>
            </a:r>
          </a:p>
          <a:p>
            <a:r>
              <a:rPr lang="en-US">
                <a:cs typeface="Calibri"/>
              </a:rPr>
              <a:t>Student Collusion</a:t>
            </a:r>
          </a:p>
          <a:p>
            <a:pPr marL="171450" indent="-171450">
              <a:buFont typeface="Arial"/>
              <a:buChar char="•"/>
            </a:pPr>
            <a:r>
              <a:rPr lang="en-US"/>
              <a:t>Asking somebody you know to write all or part of your assignment</a:t>
            </a:r>
          </a:p>
          <a:p>
            <a:pPr marL="171450" indent="-171450">
              <a:buFont typeface="Arial"/>
              <a:buChar char="•"/>
            </a:pPr>
            <a:r>
              <a:rPr lang="en-US"/>
              <a:t>Allowing another student to submit your work as their own</a:t>
            </a:r>
          </a:p>
          <a:p>
            <a:pPr marL="171450" indent="-171450">
              <a:buFont typeface="Arial"/>
              <a:buChar char="•"/>
            </a:pPr>
            <a:r>
              <a:rPr lang="en-US"/>
              <a:t>Jointly completing an individual assignment with another person and then each submitting identical or similar pieces of work</a:t>
            </a:r>
          </a:p>
          <a:p>
            <a:pPr marL="171450" indent="-171450">
              <a:buFont typeface="Arial"/>
              <a:buChar char="•"/>
            </a:pPr>
            <a:r>
              <a:rPr lang="en-US"/>
              <a:t>Working with another student to jointly plan an assignment e.g. structure, main arguments and sources, even if you then individually write up the assignment.</a:t>
            </a: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7</a:t>
            </a:fld>
            <a:endParaRPr lang="en-GB"/>
          </a:p>
        </p:txBody>
      </p:sp>
    </p:spTree>
    <p:extLst>
      <p:ext uri="{BB962C8B-B14F-4D97-AF65-F5344CB8AC3E}">
        <p14:creationId xmlns:p14="http://schemas.microsoft.com/office/powerpoint/2010/main" val="27313024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video from a Cardiff University lecturer on why you shouldn’t plagiarise. </a:t>
            </a:r>
            <a:endParaRPr lang="en-US"/>
          </a:p>
        </p:txBody>
      </p:sp>
      <p:sp>
        <p:nvSpPr>
          <p:cNvPr id="4" name="Slide Number Placeholder 3"/>
          <p:cNvSpPr>
            <a:spLocks noGrp="1"/>
          </p:cNvSpPr>
          <p:nvPr>
            <p:ph type="sldNum" sz="quarter" idx="5"/>
          </p:nvPr>
        </p:nvSpPr>
        <p:spPr/>
        <p:txBody>
          <a:bodyPr/>
          <a:lstStyle/>
          <a:p>
            <a:fld id="{CFA13A40-97AA-4A84-B7E5-B46BB067ED7D}" type="slidenum">
              <a:rPr lang="en-GB" smtClean="0"/>
              <a:t>8</a:t>
            </a:fld>
            <a:endParaRPr lang="en-GB"/>
          </a:p>
        </p:txBody>
      </p:sp>
    </p:spTree>
    <p:extLst>
      <p:ext uri="{BB962C8B-B14F-4D97-AF65-F5344CB8AC3E}">
        <p14:creationId xmlns:p14="http://schemas.microsoft.com/office/powerpoint/2010/main" val="5529027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586808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of the key purposes of referencing is to acknowledge the role that the work of others has played in developing your ideas. </a:t>
            </a:r>
            <a:endParaRPr lang="en-GB"/>
          </a:p>
          <a:p>
            <a:endParaRPr lang="en-GB"/>
          </a:p>
          <a:p>
            <a:r>
              <a:rPr lang="en-US"/>
              <a:t>This means that </a:t>
            </a:r>
            <a:r>
              <a:rPr lang="en-US" b="1"/>
              <a:t>you must include a citation every time you use an idea that you got from someone else – not just when you quote directly. </a:t>
            </a:r>
            <a:r>
              <a:rPr lang="en-US"/>
              <a:t>That includes images, tables, graphs etc. if they’re not your own work.</a:t>
            </a:r>
            <a:endParaRPr lang="en-GB"/>
          </a:p>
          <a:p>
            <a:endParaRPr lang="en-US"/>
          </a:p>
          <a:p>
            <a:r>
              <a:rPr lang="en-US">
                <a:cs typeface="Calibri"/>
              </a:rPr>
              <a:t>Good note taking skills are important. You must record the information as you go along and highlight which words</a:t>
            </a:r>
            <a:r>
              <a:rPr lang="en-GB">
                <a:cs typeface="Calibri"/>
              </a:rPr>
              <a:t> are</a:t>
            </a:r>
            <a:r>
              <a:rPr lang="en-US">
                <a:cs typeface="Calibri"/>
              </a:rPr>
              <a:t> exact quotes and which are paraphrased.</a:t>
            </a:r>
          </a:p>
        </p:txBody>
      </p:sp>
      <p:sp>
        <p:nvSpPr>
          <p:cNvPr id="4" name="Slide Number Placeholder 3"/>
          <p:cNvSpPr>
            <a:spLocks noGrp="1"/>
          </p:cNvSpPr>
          <p:nvPr>
            <p:ph type="sldNum" sz="quarter" idx="5"/>
          </p:nvPr>
        </p:nvSpPr>
        <p:spPr/>
        <p:txBody>
          <a:bodyPr/>
          <a:lstStyle/>
          <a:p>
            <a:fld id="{CFA13A40-97AA-4A84-B7E5-B46BB067ED7D}" type="slidenum">
              <a:rPr lang="en-GB"/>
              <a:t>10</a:t>
            </a:fld>
            <a:endParaRPr lang="en-GB"/>
          </a:p>
        </p:txBody>
      </p:sp>
    </p:spTree>
    <p:extLst>
      <p:ext uri="{BB962C8B-B14F-4D97-AF65-F5344CB8AC3E}">
        <p14:creationId xmlns:p14="http://schemas.microsoft.com/office/powerpoint/2010/main" val="8235766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11</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42591306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13</a:t>
            </a:fld>
            <a:endParaRPr lang="en-GB"/>
          </a:p>
        </p:txBody>
      </p:sp>
    </p:spTree>
    <p:extLst>
      <p:ext uri="{BB962C8B-B14F-4D97-AF65-F5344CB8AC3E}">
        <p14:creationId xmlns:p14="http://schemas.microsoft.com/office/powerpoint/2010/main" val="17900191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Don’t just drop a quote into your writing – integrate it into your own sentences. Highlight use of two authors, connected by ‘and’ </a:t>
            </a:r>
          </a:p>
        </p:txBody>
      </p:sp>
      <p:sp>
        <p:nvSpPr>
          <p:cNvPr id="4" name="Slide Number Placeholder 3"/>
          <p:cNvSpPr>
            <a:spLocks noGrp="1"/>
          </p:cNvSpPr>
          <p:nvPr>
            <p:ph type="sldNum" sz="quarter" idx="5"/>
          </p:nvPr>
        </p:nvSpPr>
        <p:spPr/>
        <p:txBody>
          <a:bodyPr/>
          <a:lstStyle/>
          <a:p>
            <a:fld id="{8236E5D3-2D1D-4335-8033-F314E4E9B495}" type="slidenum">
              <a:rPr lang="en-GB" smtClean="0"/>
              <a:t>14</a:t>
            </a:fld>
            <a:endParaRPr lang="en-GB"/>
          </a:p>
        </p:txBody>
      </p:sp>
    </p:spTree>
    <p:extLst>
      <p:ext uri="{BB962C8B-B14F-4D97-AF65-F5344CB8AC3E}">
        <p14:creationId xmlns:p14="http://schemas.microsoft.com/office/powerpoint/2010/main" val="10163243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15772495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15536004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41408633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Did I know this before I started this course?</a:t>
            </a:r>
          </a:p>
          <a:p>
            <a:r>
              <a:rPr lang="en-US">
                <a:cs typeface="Calibri"/>
              </a:rPr>
              <a:t>Did this idea come from me or something I have read?</a:t>
            </a:r>
          </a:p>
          <a:p>
            <a:r>
              <a:rPr lang="en-US">
                <a:cs typeface="Calibri"/>
              </a:rPr>
              <a:t>Ig in doubt – cite it!</a:t>
            </a:r>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35973723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814B348-030A-4680-A53F-58B231D09CC1}" type="slidenum">
              <a:rPr lang="en-GB" smtClean="0"/>
              <a:t>19</a:t>
            </a:fld>
            <a:endParaRPr lang="en-GB"/>
          </a:p>
        </p:txBody>
      </p:sp>
    </p:spTree>
    <p:extLst>
      <p:ext uri="{BB962C8B-B14F-4D97-AF65-F5344CB8AC3E}">
        <p14:creationId xmlns:p14="http://schemas.microsoft.com/office/powerpoint/2010/main" val="36110216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8479056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38780571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3650475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23</a:t>
            </a:fld>
            <a:endParaRPr lang="en-GB"/>
          </a:p>
        </p:txBody>
      </p:sp>
    </p:spTree>
    <p:extLst>
      <p:ext uri="{BB962C8B-B14F-4D97-AF65-F5344CB8AC3E}">
        <p14:creationId xmlns:p14="http://schemas.microsoft.com/office/powerpoint/2010/main" val="18675983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24610373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25</a:t>
            </a:fld>
            <a:endParaRPr lang="en-GB"/>
          </a:p>
        </p:txBody>
      </p:sp>
    </p:spTree>
    <p:extLst>
      <p:ext uri="{BB962C8B-B14F-4D97-AF65-F5344CB8AC3E}">
        <p14:creationId xmlns:p14="http://schemas.microsoft.com/office/powerpoint/2010/main" val="38931126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26</a:t>
            </a:fld>
            <a:endParaRPr lang="en-GB"/>
          </a:p>
        </p:txBody>
      </p:sp>
    </p:spTree>
    <p:extLst>
      <p:ext uri="{BB962C8B-B14F-4D97-AF65-F5344CB8AC3E}">
        <p14:creationId xmlns:p14="http://schemas.microsoft.com/office/powerpoint/2010/main" val="37292981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27</a:t>
            </a:fld>
            <a:endParaRPr lang="en-GB"/>
          </a:p>
        </p:txBody>
      </p:sp>
    </p:spTree>
    <p:extLst>
      <p:ext uri="{BB962C8B-B14F-4D97-AF65-F5344CB8AC3E}">
        <p14:creationId xmlns:p14="http://schemas.microsoft.com/office/powerpoint/2010/main" val="55526426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28902089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29</a:t>
            </a:fld>
            <a:endParaRPr lang="en-GB"/>
          </a:p>
        </p:txBody>
      </p:sp>
    </p:spTree>
    <p:extLst>
      <p:ext uri="{BB962C8B-B14F-4D97-AF65-F5344CB8AC3E}">
        <p14:creationId xmlns:p14="http://schemas.microsoft.com/office/powerpoint/2010/main" val="303872236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So we know why, but how do we reference in UWTSD?</a:t>
            </a:r>
          </a:p>
          <a:p>
            <a:endParaRPr lang="en-GB">
              <a:cs typeface="Calibri"/>
            </a:endParaRPr>
          </a:p>
          <a:p>
            <a:r>
              <a:rPr lang="en-US">
                <a:cs typeface="Calibri"/>
              </a:rPr>
              <a:t>Consistency is key!</a:t>
            </a: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30</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Don't forget study support through the HWB pages.</a:t>
            </a:r>
          </a:p>
        </p:txBody>
      </p:sp>
      <p:sp>
        <p:nvSpPr>
          <p:cNvPr id="4" name="Slide Number Placeholder 3"/>
          <p:cNvSpPr>
            <a:spLocks noGrp="1"/>
          </p:cNvSpPr>
          <p:nvPr>
            <p:ph type="sldNum" sz="quarter" idx="5"/>
          </p:nvPr>
        </p:nvSpPr>
        <p:spPr/>
        <p:txBody>
          <a:bodyPr/>
          <a:lstStyle/>
          <a:p>
            <a:fld id="{CFA13A40-97AA-4A84-B7E5-B46BB067ED7D}" type="slidenum">
              <a:rPr lang="en-GB"/>
              <a:t>31</a:t>
            </a:fld>
            <a:endParaRPr lang="en-GB"/>
          </a:p>
        </p:txBody>
      </p:sp>
    </p:spTree>
    <p:extLst>
      <p:ext uri="{BB962C8B-B14F-4D97-AF65-F5344CB8AC3E}">
        <p14:creationId xmlns:p14="http://schemas.microsoft.com/office/powerpoint/2010/main" val="396845857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32</a:t>
            </a:fld>
            <a:endParaRPr lang="en-GB"/>
          </a:p>
        </p:txBody>
      </p:sp>
    </p:spTree>
    <p:extLst>
      <p:ext uri="{BB962C8B-B14F-4D97-AF65-F5344CB8AC3E}">
        <p14:creationId xmlns:p14="http://schemas.microsoft.com/office/powerpoint/2010/main" val="413853919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5.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4736294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9112086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5490773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11/18/2021</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3165804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11/18/2021</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3076237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11/18/2021</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0737056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3265315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11/18/2021</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9168094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11/18/2021</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6669516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11/18/2021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8716253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11/18/2021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49506454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7158682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5192902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3518964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3210889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9625644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4933809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11/18/2021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0897827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1535039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66939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9371079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6282214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11/18/2021</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53547106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24416800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70862716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8890652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slideLayout" Target="../slideLayouts/slideLayout36.xml"/><Relationship Id="rId1" Type="http://schemas.openxmlformats.org/officeDocument/2006/relationships/slideLayout" Target="../slideLayouts/slideLayout35.xml"/><Relationship Id="rId5" Type="http://schemas.openxmlformats.org/officeDocument/2006/relationships/theme" Target="../theme/theme4.xml"/><Relationship Id="rId4" Type="http://schemas.openxmlformats.org/officeDocument/2006/relationships/slideLayout" Target="../slideLayouts/slideLayout38.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theme" Target="../theme/theme5.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2" Type="http://schemas.openxmlformats.org/officeDocument/2006/relationships/slideLayout" Target="../slideLayouts/slideLayout40.xml"/><Relationship Id="rId16" Type="http://schemas.openxmlformats.org/officeDocument/2006/relationships/image" Target="../media/image3.png"/><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5" Type="http://schemas.openxmlformats.org/officeDocument/2006/relationships/image" Target="../media/image2.png"/><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11/18/2021</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268196549"/>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11/18/2021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0653280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2">
            <a:lumMod val="40000"/>
            <a:lumOff val="60000"/>
          </a:schemeClr>
        </a:solidFill>
        <a:effectLst/>
      </p:bgPr>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11/18/2021</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010774760"/>
      </p:ext>
    </p:extLst>
  </p:cSld>
  <p:clrMap bg1="lt1" tx1="dk1" bg2="lt2" tx2="dk2" accent1="accent1" accent2="accent2" accent3="accent3" accent4="accent4" accent5="accent5" accent6="accent6" hlink="hlink" folHlink="folHlink"/>
  <p:sldLayoutIdLst>
    <p:sldLayoutId id="2147483690" r:id="rId1"/>
    <p:sldLayoutId id="2147483685" r:id="rId2"/>
    <p:sldLayoutId id="2147483691" r:id="rId3"/>
    <p:sldLayoutId id="2147483686" r:id="rId4"/>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notesSlide" Target="../notesSlides/notesSlide3.xml"/><Relationship Id="rId1" Type="http://schemas.openxmlformats.org/officeDocument/2006/relationships/slideLayout" Target="../slideLayouts/slideLayout45.xml"/><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slides/_rels/slide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4.xml"/><Relationship Id="rId1" Type="http://schemas.openxmlformats.org/officeDocument/2006/relationships/slideLayout" Target="../slideLayouts/slideLayout40.xml"/><Relationship Id="rId4" Type="http://schemas.openxmlformats.org/officeDocument/2006/relationships/hyperlink" Target="https://pixabay.com/users/dreamypixel-6094827/"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4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5.xml"/><Relationship Id="rId1" Type="http://schemas.openxmlformats.org/officeDocument/2006/relationships/video" Target="https://www.youtube.com/embed/NJkt739uEF4?feature=oembed" TargetMode="External"/><Relationship Id="rId4" Type="http://schemas.openxmlformats.org/officeDocument/2006/relationships/image" Target="../media/image23.jpeg"/></Relationships>
</file>

<file path=ppt/slides/_rels/slide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8.xml"/><Relationship Id="rId4" Type="http://schemas.openxmlformats.org/officeDocument/2006/relationships/hyperlink" Target="https://library.southwales.ac.uk/collections-subject-guides/referencing/"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4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9.xml"/><Relationship Id="rId1" Type="http://schemas.openxmlformats.org/officeDocument/2006/relationships/slideLayout" Target="../slideLayouts/slideLayout4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0.xml"/><Relationship Id="rId1" Type="http://schemas.openxmlformats.org/officeDocument/2006/relationships/slideLayout" Target="../slideLayouts/slideLayout45.xml"/></Relationships>
</file>

<file path=ppt/slides/_rels/slide2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1.xml"/><Relationship Id="rId1" Type="http://schemas.openxmlformats.org/officeDocument/2006/relationships/slideLayout" Target="../slideLayouts/slideLayout4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5.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4.xml"/><Relationship Id="rId1" Type="http://schemas.openxmlformats.org/officeDocument/2006/relationships/slideLayout" Target="../slideLayouts/slideLayout12.xml"/><Relationship Id="rId5" Type="http://schemas.openxmlformats.org/officeDocument/2006/relationships/hyperlink" Target="https://uwtsd.ac.uk/media/uwtsd-website/content-assets/documents/library-and-learning-resources/infoskills/Harvard-eng_v.1.2.pdf" TargetMode="External"/><Relationship Id="rId4" Type="http://schemas.openxmlformats.org/officeDocument/2006/relationships/image" Target="../media/image37.png"/></Relationships>
</file>

<file path=ppt/slides/_rels/slide2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6.xml"/><Relationship Id="rId1" Type="http://schemas.openxmlformats.org/officeDocument/2006/relationships/slideLayout" Target="../slideLayouts/slideLayout25.xml"/></Relationships>
</file>

<file path=ppt/slides/_rels/slide2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7.xml"/><Relationship Id="rId1" Type="http://schemas.openxmlformats.org/officeDocument/2006/relationships/slideLayout" Target="../slideLayouts/slideLayout10.xml"/><Relationship Id="rId4" Type="http://schemas.openxmlformats.org/officeDocument/2006/relationships/hyperlink" Target="https://uwtsd.ac.uk/library/student-essentials/refworks/"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8.xml"/><Relationship Id="rId1" Type="http://schemas.openxmlformats.org/officeDocument/2006/relationships/slideLayout" Target="../slideLayouts/slideLayout10.xml"/><Relationship Id="rId4" Type="http://schemas.openxmlformats.org/officeDocument/2006/relationships/image" Target="../media/image42.png"/></Relationships>
</file>

<file path=ppt/slides/_rels/slide29.xml.rels><?xml version="1.0" encoding="UTF-8" standalone="yes"?>
<Relationships xmlns="http://schemas.openxmlformats.org/package/2006/relationships"><Relationship Id="rId8" Type="http://schemas.openxmlformats.org/officeDocument/2006/relationships/hyperlink" Target="https://www.youtube.com/playlist?list=PLyN7Mmvg_0odPDamAc5anVah56yS-mkxV" TargetMode="External"/><Relationship Id="rId3" Type="http://schemas.openxmlformats.org/officeDocument/2006/relationships/image" Target="../media/image43.png"/><Relationship Id="rId7" Type="http://schemas.openxmlformats.org/officeDocument/2006/relationships/hyperlink" Target="https://youtu.be/BgY9IFpQgS8" TargetMode="External"/><Relationship Id="rId2" Type="http://schemas.openxmlformats.org/officeDocument/2006/relationships/notesSlide" Target="../notesSlides/notesSlide29.xml"/><Relationship Id="rId1" Type="http://schemas.openxmlformats.org/officeDocument/2006/relationships/slideLayout" Target="../slideLayouts/slideLayout6.xml"/><Relationship Id="rId6" Type="http://schemas.openxmlformats.org/officeDocument/2006/relationships/hyperlink" Target="https://youtu.be/3CVzQsAoajY" TargetMode="External"/><Relationship Id="rId5" Type="http://schemas.openxmlformats.org/officeDocument/2006/relationships/hyperlink" Target="https://uwtsd.ac.uk/library/student-essentials/refworks/" TargetMode="External"/><Relationship Id="rId4" Type="http://schemas.openxmlformats.org/officeDocument/2006/relationships/image" Target="../media/image44.svg"/></Relationships>
</file>

<file path=ppt/slides/_rels/slide30.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hyperlink" Target="https://librarysearch.uwtsd.ac.uk/permalink/44WHELF_UWTSD/1pbrh66/alma99100317731402421" TargetMode="External"/><Relationship Id="rId5" Type="http://schemas.openxmlformats.org/officeDocument/2006/relationships/image" Target="../media/image46.png"/><Relationship Id="rId4" Type="http://schemas.openxmlformats.org/officeDocument/2006/relationships/hyperlink" Target="https://uwtsd.ac.uk/media/uwtsd-website/content-assets/documents/library-and-learning-resources/infoskills/Harvard-eng_v.1.2.pdf"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47.png"/><Relationship Id="rId7" Type="http://schemas.openxmlformats.org/officeDocument/2006/relationships/hyperlink" Target="https://whel-primo.hosted.exlibrisgroup.com/permalink/f/8jmhd5/44UWTSD_ALMA51220939680002421" TargetMode="External"/><Relationship Id="rId2" Type="http://schemas.openxmlformats.org/officeDocument/2006/relationships/notesSlide" Target="../notesSlides/notesSlide31.xml"/><Relationship Id="rId1" Type="http://schemas.openxmlformats.org/officeDocument/2006/relationships/slideLayout" Target="../slideLayouts/slideLayout45.xml"/><Relationship Id="rId6" Type="http://schemas.openxmlformats.org/officeDocument/2006/relationships/hyperlink" Target="https://librarysearch.uwtsd.ac.uk/permalink/44WHELF_UWTSD/1pbrh66/alma99100317731402421" TargetMode="External"/><Relationship Id="rId5" Type="http://schemas.openxmlformats.org/officeDocument/2006/relationships/hyperlink" Target="https://whel-primo.hosted.exlibrisgroup.com/permalink/f/8jmhd5/44UWTSD_ALMA51199408680002421" TargetMode="External"/><Relationship Id="rId4" Type="http://schemas.openxmlformats.org/officeDocument/2006/relationships/hyperlink" Target="https://librarysearch.uwtsd.ac.uk/permalink/44WHELF_UWTSD/1pbrh66/alma99100341060102421"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32.xml"/><Relationship Id="rId1" Type="http://schemas.openxmlformats.org/officeDocument/2006/relationships/slideLayout" Target="../slideLayouts/slideLayout6.xml"/><Relationship Id="rId4" Type="http://schemas.openxmlformats.org/officeDocument/2006/relationships/hyperlink" Target="mailto:l.ellis@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9" descr="Studious high school students">
            <a:extLst>
              <a:ext uri="{FF2B5EF4-FFF2-40B4-BE49-F238E27FC236}">
                <a16:creationId xmlns:a16="http://schemas.microsoft.com/office/drawing/2014/main" id="{0E5E5563-5BAE-4E00-B940-D11ED17525F5}"/>
              </a:ext>
            </a:extLst>
          </p:cNvPr>
          <p:cNvPicPr>
            <a:picLocks noGrp="1" noChangeAspect="1"/>
          </p:cNvPicPr>
          <p:nvPr>
            <p:ph type="pic" sz="quarter" idx="13"/>
          </p:nvPr>
        </p:nvPicPr>
        <p:blipFill rotWithShape="1">
          <a:blip r:embed="rId3"/>
          <a:srcRect l="20347" r="20347"/>
          <a:stretch/>
        </p:blipFill>
        <p:spPr/>
      </p:pic>
      <p:sp>
        <p:nvSpPr>
          <p:cNvPr id="3" name="Subtitle 2"/>
          <p:cNvSpPr>
            <a:spLocks noGrp="1"/>
          </p:cNvSpPr>
          <p:nvPr>
            <p:ph type="subTitle" idx="1"/>
          </p:nvPr>
        </p:nvSpPr>
        <p:spPr/>
        <p:txBody>
          <a:bodyPr vert="horz" lIns="91440" tIns="45720" rIns="91440" bIns="45720" rtlCol="0" anchor="t">
            <a:normAutofit/>
          </a:bodyPr>
          <a:lstStyle/>
          <a:p>
            <a:r>
              <a:rPr lang="en-GB">
                <a:cs typeface="Calibri Light"/>
              </a:rPr>
              <a:t>Lisa Ellis</a:t>
            </a:r>
          </a:p>
          <a:p>
            <a:r>
              <a:rPr lang="en-GB">
                <a:cs typeface="Calibri Light"/>
              </a:rPr>
              <a:t>Academic Liaison Librarian</a:t>
            </a:r>
          </a:p>
        </p:txBody>
      </p:sp>
      <p:sp>
        <p:nvSpPr>
          <p:cNvPr id="4" name="Title 3"/>
          <p:cNvSpPr>
            <a:spLocks noGrp="1"/>
          </p:cNvSpPr>
          <p:nvPr>
            <p:ph type="title"/>
          </p:nvPr>
        </p:nvSpPr>
        <p:spPr/>
        <p:txBody>
          <a:bodyPr>
            <a:normAutofit fontScale="90000"/>
          </a:bodyPr>
          <a:lstStyle/>
          <a:p>
            <a:r>
              <a:rPr lang="en-GB" dirty="0"/>
              <a:t>Harvard Referencing: </a:t>
            </a:r>
            <a:br>
              <a:rPr lang="en-GB" dirty="0"/>
            </a:br>
            <a:br>
              <a:rPr lang="en-GB" dirty="0"/>
            </a:br>
            <a:r>
              <a:rPr lang="en-GB" sz="3200" dirty="0"/>
              <a:t>The when, why and how</a:t>
            </a:r>
          </a:p>
        </p:txBody>
      </p:sp>
    </p:spTree>
    <p:extLst>
      <p:ext uri="{BB962C8B-B14F-4D97-AF65-F5344CB8AC3E}">
        <p14:creationId xmlns:p14="http://schemas.microsoft.com/office/powerpoint/2010/main" val="4153852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57FF9-A7C9-4D97-80BD-031E00E6A448}"/>
              </a:ext>
            </a:extLst>
          </p:cNvPr>
          <p:cNvSpPr>
            <a:spLocks noGrp="1"/>
          </p:cNvSpPr>
          <p:nvPr>
            <p:ph type="title"/>
          </p:nvPr>
        </p:nvSpPr>
        <p:spPr/>
        <p:txBody>
          <a:bodyPr/>
          <a:lstStyle/>
          <a:p>
            <a:r>
              <a:rPr lang="en-GB"/>
              <a:t>Aims...</a:t>
            </a:r>
          </a:p>
        </p:txBody>
      </p:sp>
      <p:sp>
        <p:nvSpPr>
          <p:cNvPr id="3" name="Text Placeholder 2">
            <a:extLst>
              <a:ext uri="{FF2B5EF4-FFF2-40B4-BE49-F238E27FC236}">
                <a16:creationId xmlns:a16="http://schemas.microsoft.com/office/drawing/2014/main" id="{B6BED126-7CE4-4397-A113-2358B5987042}"/>
              </a:ext>
            </a:extLst>
          </p:cNvPr>
          <p:cNvSpPr>
            <a:spLocks noGrp="1"/>
          </p:cNvSpPr>
          <p:nvPr>
            <p:ph type="body" sz="half" idx="2"/>
          </p:nvPr>
        </p:nvSpPr>
        <p:spPr>
          <a:xfrm>
            <a:off x="1580973" y="2001114"/>
            <a:ext cx="6744247" cy="692581"/>
          </a:xfrm>
        </p:spPr>
        <p:txBody>
          <a:bodyPr>
            <a:normAutofit/>
          </a:bodyPr>
          <a:lstStyle/>
          <a:p>
            <a:r>
              <a:rPr lang="en-GB">
                <a:latin typeface="Arial"/>
                <a:cs typeface="Calibri Light"/>
              </a:rPr>
              <a:t>The importance of referencing</a:t>
            </a:r>
            <a:endParaRPr lang="en-GB">
              <a:latin typeface="Arial"/>
              <a:cs typeface="Arial"/>
            </a:endParaRPr>
          </a:p>
        </p:txBody>
      </p:sp>
      <p:sp>
        <p:nvSpPr>
          <p:cNvPr id="4" name="Text Placeholder 3">
            <a:extLst>
              <a:ext uri="{FF2B5EF4-FFF2-40B4-BE49-F238E27FC236}">
                <a16:creationId xmlns:a16="http://schemas.microsoft.com/office/drawing/2014/main" id="{62342D1B-D428-4385-87C0-97B359DF0837}"/>
              </a:ext>
            </a:extLst>
          </p:cNvPr>
          <p:cNvSpPr>
            <a:spLocks noGrp="1"/>
          </p:cNvSpPr>
          <p:nvPr>
            <p:ph type="body" sz="quarter" idx="20"/>
          </p:nvPr>
        </p:nvSpPr>
        <p:spPr>
          <a:solidFill>
            <a:srgbClr val="FFC000"/>
          </a:solidFill>
        </p:spPr>
        <p:txBody>
          <a:bodyPr/>
          <a:lstStyle/>
          <a:p>
            <a:r>
              <a:rPr lang="en-GB">
                <a:cs typeface="Calibri Light"/>
              </a:rPr>
              <a:t>1</a:t>
            </a:r>
            <a:endParaRPr lang="en-GB"/>
          </a:p>
        </p:txBody>
      </p:sp>
      <p:sp>
        <p:nvSpPr>
          <p:cNvPr id="5" name="Text Placeholder 4">
            <a:extLst>
              <a:ext uri="{FF2B5EF4-FFF2-40B4-BE49-F238E27FC236}">
                <a16:creationId xmlns:a16="http://schemas.microsoft.com/office/drawing/2014/main" id="{ED05864B-001D-4BCB-8E6E-98DF2938453F}"/>
              </a:ext>
            </a:extLst>
          </p:cNvPr>
          <p:cNvSpPr>
            <a:spLocks noGrp="1"/>
          </p:cNvSpPr>
          <p:nvPr>
            <p:ph type="body" sz="half" idx="21"/>
          </p:nvPr>
        </p:nvSpPr>
        <p:spPr/>
        <p:txBody>
          <a:bodyPr>
            <a:normAutofit/>
          </a:bodyPr>
          <a:lstStyle/>
          <a:p>
            <a:r>
              <a:rPr lang="en-GB">
                <a:latin typeface="Arial"/>
                <a:cs typeface="Calibri Light"/>
              </a:rPr>
              <a:t>Creating citations</a:t>
            </a:r>
          </a:p>
        </p:txBody>
      </p:sp>
      <p:sp>
        <p:nvSpPr>
          <p:cNvPr id="6" name="Text Placeholder 5">
            <a:extLst>
              <a:ext uri="{FF2B5EF4-FFF2-40B4-BE49-F238E27FC236}">
                <a16:creationId xmlns:a16="http://schemas.microsoft.com/office/drawing/2014/main" id="{CBB13366-1D1E-46BA-9C75-7A04199A8A41}"/>
              </a:ext>
            </a:extLst>
          </p:cNvPr>
          <p:cNvSpPr>
            <a:spLocks noGrp="1"/>
          </p:cNvSpPr>
          <p:nvPr>
            <p:ph type="body" sz="quarter" idx="22"/>
          </p:nvPr>
        </p:nvSpPr>
        <p:spPr>
          <a:solidFill>
            <a:srgbClr val="FFC000"/>
          </a:solidFill>
        </p:spPr>
        <p:txBody>
          <a:bodyPr/>
          <a:lstStyle/>
          <a:p>
            <a:r>
              <a:rPr lang="en-GB">
                <a:cs typeface="Calibri Light"/>
              </a:rPr>
              <a:t>2</a:t>
            </a:r>
            <a:endParaRPr lang="en-GB"/>
          </a:p>
        </p:txBody>
      </p:sp>
      <p:sp>
        <p:nvSpPr>
          <p:cNvPr id="7" name="Text Placeholder 6">
            <a:extLst>
              <a:ext uri="{FF2B5EF4-FFF2-40B4-BE49-F238E27FC236}">
                <a16:creationId xmlns:a16="http://schemas.microsoft.com/office/drawing/2014/main" id="{5A18235E-E76F-4FB1-82E1-F5E261E35BF7}"/>
              </a:ext>
            </a:extLst>
          </p:cNvPr>
          <p:cNvSpPr>
            <a:spLocks noGrp="1"/>
          </p:cNvSpPr>
          <p:nvPr>
            <p:ph type="body" sz="half" idx="23"/>
          </p:nvPr>
        </p:nvSpPr>
        <p:spPr>
          <a:xfrm>
            <a:off x="1580973" y="3888279"/>
            <a:ext cx="8899814" cy="685717"/>
          </a:xfrm>
        </p:spPr>
        <p:txBody>
          <a:bodyPr>
            <a:noAutofit/>
          </a:bodyPr>
          <a:lstStyle/>
          <a:p>
            <a:pPr>
              <a:lnSpc>
                <a:spcPct val="110000"/>
              </a:lnSpc>
            </a:pPr>
            <a:r>
              <a:rPr lang="en-GB" dirty="0">
                <a:latin typeface="Arial"/>
                <a:cs typeface="Calibri Light"/>
              </a:rPr>
              <a:t>Referencing books and journals</a:t>
            </a:r>
          </a:p>
        </p:txBody>
      </p:sp>
      <p:sp>
        <p:nvSpPr>
          <p:cNvPr id="8" name="Text Placeholder 7">
            <a:extLst>
              <a:ext uri="{FF2B5EF4-FFF2-40B4-BE49-F238E27FC236}">
                <a16:creationId xmlns:a16="http://schemas.microsoft.com/office/drawing/2014/main" id="{663812E4-95FE-4EF1-A70C-D26E590DA69A}"/>
              </a:ext>
            </a:extLst>
          </p:cNvPr>
          <p:cNvSpPr>
            <a:spLocks noGrp="1"/>
          </p:cNvSpPr>
          <p:nvPr>
            <p:ph type="body" sz="quarter" idx="24"/>
          </p:nvPr>
        </p:nvSpPr>
        <p:spPr>
          <a:solidFill>
            <a:srgbClr val="FFC000"/>
          </a:solidFill>
        </p:spPr>
        <p:txBody>
          <a:bodyPr/>
          <a:lstStyle/>
          <a:p>
            <a:r>
              <a:rPr lang="en-GB">
                <a:cs typeface="Calibri Light"/>
              </a:rPr>
              <a:t>3</a:t>
            </a:r>
            <a:endParaRPr lang="en-GB"/>
          </a:p>
        </p:txBody>
      </p:sp>
      <p:sp>
        <p:nvSpPr>
          <p:cNvPr id="9" name="Text Placeholder 8">
            <a:extLst>
              <a:ext uri="{FF2B5EF4-FFF2-40B4-BE49-F238E27FC236}">
                <a16:creationId xmlns:a16="http://schemas.microsoft.com/office/drawing/2014/main" id="{DC105226-2DC7-4D57-86C1-047C90C2288D}"/>
              </a:ext>
            </a:extLst>
          </p:cNvPr>
          <p:cNvSpPr>
            <a:spLocks noGrp="1"/>
          </p:cNvSpPr>
          <p:nvPr>
            <p:ph type="body" sz="half" idx="25"/>
          </p:nvPr>
        </p:nvSpPr>
        <p:spPr/>
        <p:txBody>
          <a:bodyPr>
            <a:normAutofit/>
          </a:bodyPr>
          <a:lstStyle/>
          <a:p>
            <a:r>
              <a:rPr lang="en-GB">
                <a:latin typeface="Arial"/>
                <a:cs typeface="Calibri Light"/>
              </a:rPr>
              <a:t>RefWorks</a:t>
            </a:r>
          </a:p>
        </p:txBody>
      </p:sp>
      <p:sp>
        <p:nvSpPr>
          <p:cNvPr id="10" name="Text Placeholder 9">
            <a:extLst>
              <a:ext uri="{FF2B5EF4-FFF2-40B4-BE49-F238E27FC236}">
                <a16:creationId xmlns:a16="http://schemas.microsoft.com/office/drawing/2014/main" id="{71731B1D-2329-4C75-8C1E-737D8FC4B876}"/>
              </a:ext>
            </a:extLst>
          </p:cNvPr>
          <p:cNvSpPr>
            <a:spLocks noGrp="1"/>
          </p:cNvSpPr>
          <p:nvPr>
            <p:ph type="body" sz="quarter" idx="26"/>
          </p:nvPr>
        </p:nvSpPr>
        <p:spPr>
          <a:solidFill>
            <a:srgbClr val="FFC000"/>
          </a:solidFill>
        </p:spPr>
        <p:txBody>
          <a:bodyPr/>
          <a:lstStyle/>
          <a:p>
            <a:r>
              <a:rPr lang="en-GB">
                <a:cs typeface="Calibri Light"/>
              </a:rPr>
              <a:t>4</a:t>
            </a:r>
            <a:endParaRPr lang="en-GB"/>
          </a:p>
        </p:txBody>
      </p:sp>
    </p:spTree>
    <p:extLst>
      <p:ext uri="{BB962C8B-B14F-4D97-AF65-F5344CB8AC3E}">
        <p14:creationId xmlns:p14="http://schemas.microsoft.com/office/powerpoint/2010/main" val="38688182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609E-2DFB-400D-9C18-B78A5A7821FB}"/>
              </a:ext>
            </a:extLst>
          </p:cNvPr>
          <p:cNvSpPr>
            <a:spLocks noGrp="1"/>
          </p:cNvSpPr>
          <p:nvPr>
            <p:ph type="title"/>
          </p:nvPr>
        </p:nvSpPr>
        <p:spPr/>
        <p:txBody>
          <a:bodyPr/>
          <a:lstStyle/>
          <a:p>
            <a:r>
              <a:rPr lang="en-GB" b="1">
                <a:cs typeface="Calibri Light"/>
              </a:rPr>
              <a:t>Research Process</a:t>
            </a:r>
          </a:p>
        </p:txBody>
      </p:sp>
      <p:pic>
        <p:nvPicPr>
          <p:cNvPr id="6" name="Graphic 6" descr="Head with gears with solid fill">
            <a:extLst>
              <a:ext uri="{FF2B5EF4-FFF2-40B4-BE49-F238E27FC236}">
                <a16:creationId xmlns:a16="http://schemas.microsoft.com/office/drawing/2014/main" id="{4B2D26CF-9F24-47D4-8F01-57BA1404BD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97801" y="3564948"/>
            <a:ext cx="1526309" cy="1532082"/>
          </a:xfrm>
          <a:prstGeom prst="rect">
            <a:avLst/>
          </a:prstGeom>
        </p:spPr>
      </p:pic>
      <p:pic>
        <p:nvPicPr>
          <p:cNvPr id="8" name="Graphic 8" descr="Thought bubble outline">
            <a:extLst>
              <a:ext uri="{FF2B5EF4-FFF2-40B4-BE49-F238E27FC236}">
                <a16:creationId xmlns:a16="http://schemas.microsoft.com/office/drawing/2014/main" id="{E2A95DD0-6516-45D3-87AC-57042D5433D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H="1">
            <a:off x="4124348" y="970201"/>
            <a:ext cx="4568865" cy="3409041"/>
          </a:xfrm>
          <a:prstGeom prst="rect">
            <a:avLst/>
          </a:prstGeom>
        </p:spPr>
      </p:pic>
      <p:pic>
        <p:nvPicPr>
          <p:cNvPr id="9" name="Graphic 9" descr="Lecturer with solid fill">
            <a:extLst>
              <a:ext uri="{FF2B5EF4-FFF2-40B4-BE49-F238E27FC236}">
                <a16:creationId xmlns:a16="http://schemas.microsoft.com/office/drawing/2014/main" id="{486BE341-32D6-48D9-AE2B-4F6CF817C09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01757" y="3514436"/>
            <a:ext cx="1630218" cy="1630218"/>
          </a:xfrm>
          <a:prstGeom prst="rect">
            <a:avLst/>
          </a:prstGeom>
        </p:spPr>
      </p:pic>
      <p:pic>
        <p:nvPicPr>
          <p:cNvPr id="10" name="Graphic 10" descr="Internet with solid fill">
            <a:extLst>
              <a:ext uri="{FF2B5EF4-FFF2-40B4-BE49-F238E27FC236}">
                <a16:creationId xmlns:a16="http://schemas.microsoft.com/office/drawing/2014/main" id="{78533B40-97ED-4C03-90CC-94E1434A6BA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131868" y="3515880"/>
            <a:ext cx="1480127" cy="1480127"/>
          </a:xfrm>
          <a:prstGeom prst="rect">
            <a:avLst/>
          </a:prstGeom>
        </p:spPr>
      </p:pic>
      <p:pic>
        <p:nvPicPr>
          <p:cNvPr id="11" name="Graphic 11" descr="Books with solid fill">
            <a:extLst>
              <a:ext uri="{FF2B5EF4-FFF2-40B4-BE49-F238E27FC236}">
                <a16:creationId xmlns:a16="http://schemas.microsoft.com/office/drawing/2014/main" id="{3F48DC4B-0E97-4C52-93DD-62A0B956206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566515" y="3568556"/>
            <a:ext cx="1526309" cy="1537854"/>
          </a:xfrm>
          <a:prstGeom prst="rect">
            <a:avLst/>
          </a:prstGeom>
        </p:spPr>
      </p:pic>
      <p:pic>
        <p:nvPicPr>
          <p:cNvPr id="12" name="Graphic 12" descr="Graduation cap with solid fill">
            <a:extLst>
              <a:ext uri="{FF2B5EF4-FFF2-40B4-BE49-F238E27FC236}">
                <a16:creationId xmlns:a16="http://schemas.microsoft.com/office/drawing/2014/main" id="{DBA19759-0025-4136-B3FA-94DD9956338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228119" y="3353522"/>
            <a:ext cx="1965036" cy="1965036"/>
          </a:xfrm>
          <a:prstGeom prst="rect">
            <a:avLst/>
          </a:prstGeom>
        </p:spPr>
      </p:pic>
      <p:sp>
        <p:nvSpPr>
          <p:cNvPr id="16" name="Plus Sign 15">
            <a:extLst>
              <a:ext uri="{FF2B5EF4-FFF2-40B4-BE49-F238E27FC236}">
                <a16:creationId xmlns:a16="http://schemas.microsoft.com/office/drawing/2014/main" id="{4DCE82C7-97E2-445A-9A23-0B8C184BAF38}"/>
              </a:ext>
            </a:extLst>
          </p:cNvPr>
          <p:cNvSpPr/>
          <p:nvPr/>
        </p:nvSpPr>
        <p:spPr>
          <a:xfrm>
            <a:off x="3795856" y="4025322"/>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Plus Sign 16">
            <a:extLst>
              <a:ext uri="{FF2B5EF4-FFF2-40B4-BE49-F238E27FC236}">
                <a16:creationId xmlns:a16="http://schemas.microsoft.com/office/drawing/2014/main" id="{356277BC-F040-49C3-B1B9-882F4F31BDB3}"/>
              </a:ext>
            </a:extLst>
          </p:cNvPr>
          <p:cNvSpPr/>
          <p:nvPr/>
        </p:nvSpPr>
        <p:spPr>
          <a:xfrm>
            <a:off x="1278947" y="4080884"/>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Equals 17">
            <a:extLst>
              <a:ext uri="{FF2B5EF4-FFF2-40B4-BE49-F238E27FC236}">
                <a16:creationId xmlns:a16="http://schemas.microsoft.com/office/drawing/2014/main" id="{BDA4E49A-645C-413D-B3D6-C1495C39C2A4}"/>
              </a:ext>
            </a:extLst>
          </p:cNvPr>
          <p:cNvSpPr/>
          <p:nvPr/>
        </p:nvSpPr>
        <p:spPr>
          <a:xfrm>
            <a:off x="9428595" y="3981306"/>
            <a:ext cx="669636" cy="698500"/>
          </a:xfrm>
          <a:prstGeom prst="mathEqual">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Arrow: Right 18">
            <a:extLst>
              <a:ext uri="{FF2B5EF4-FFF2-40B4-BE49-F238E27FC236}">
                <a16:creationId xmlns:a16="http://schemas.microsoft.com/office/drawing/2014/main" id="{876F720D-E557-4E83-B10D-205C3E55ECFF}"/>
              </a:ext>
            </a:extLst>
          </p:cNvPr>
          <p:cNvSpPr/>
          <p:nvPr/>
        </p:nvSpPr>
        <p:spPr>
          <a:xfrm>
            <a:off x="6718046" y="4023728"/>
            <a:ext cx="767772" cy="623454"/>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754C7BD-7E6E-44BA-8B0C-4FA2ACA66C8C}"/>
              </a:ext>
            </a:extLst>
          </p:cNvPr>
          <p:cNvSpPr txBox="1"/>
          <p:nvPr/>
        </p:nvSpPr>
        <p:spPr>
          <a:xfrm>
            <a:off x="252846" y="5502562"/>
            <a:ext cx="672637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Explore ideas, information and research from different sources</a:t>
            </a:r>
            <a:endParaRPr lang="en-US" sz="2000">
              <a:cs typeface="Calibri"/>
            </a:endParaRPr>
          </a:p>
        </p:txBody>
      </p:sp>
      <p:sp>
        <p:nvSpPr>
          <p:cNvPr id="14" name="TextBox 13">
            <a:extLst>
              <a:ext uri="{FF2B5EF4-FFF2-40B4-BE49-F238E27FC236}">
                <a16:creationId xmlns:a16="http://schemas.microsoft.com/office/drawing/2014/main" id="{2B557807-FD78-4269-9080-AF4548B268D6}"/>
              </a:ext>
            </a:extLst>
          </p:cNvPr>
          <p:cNvSpPr txBox="1"/>
          <p:nvPr/>
        </p:nvSpPr>
        <p:spPr>
          <a:xfrm>
            <a:off x="5473205" y="1713508"/>
            <a:ext cx="208511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Make notes, Use critical thinking and apply academic integrity to my work</a:t>
            </a:r>
            <a:endParaRPr lang="en-US"/>
          </a:p>
        </p:txBody>
      </p:sp>
      <p:sp>
        <p:nvSpPr>
          <p:cNvPr id="4" name="TextBox 3">
            <a:extLst>
              <a:ext uri="{FF2B5EF4-FFF2-40B4-BE49-F238E27FC236}">
                <a16:creationId xmlns:a16="http://schemas.microsoft.com/office/drawing/2014/main" id="{5BE0D3B0-4959-40C8-8717-15CE6A44019A}"/>
              </a:ext>
            </a:extLst>
          </p:cNvPr>
          <p:cNvSpPr txBox="1"/>
          <p:nvPr/>
        </p:nvSpPr>
        <p:spPr>
          <a:xfrm>
            <a:off x="9763991" y="5382492"/>
            <a:ext cx="225829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Original ideas built on attributed sources  </a:t>
            </a:r>
          </a:p>
        </p:txBody>
      </p:sp>
    </p:spTree>
    <p:extLst>
      <p:ext uri="{BB962C8B-B14F-4D97-AF65-F5344CB8AC3E}">
        <p14:creationId xmlns:p14="http://schemas.microsoft.com/office/powerpoint/2010/main" val="746998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3B88C026-ADEB-4175-B340-09490AF1AB7A}"/>
              </a:ext>
            </a:extLst>
          </p:cNvPr>
          <p:cNvPicPr>
            <a:picLocks noGrp="1" noChangeAspect="1"/>
          </p:cNvPicPr>
          <p:nvPr>
            <p:ph type="pic" sz="quarter" idx="13"/>
          </p:nvPr>
        </p:nvPicPr>
        <p:blipFill rotWithShape="1">
          <a:blip r:embed="rId3"/>
          <a:srcRect l="19891" r="3" b="2"/>
          <a:stretch/>
        </p:blipFill>
        <p:spPr>
          <a:xfrm>
            <a:off x="4315626" y="10"/>
            <a:ext cx="7876374" cy="6857990"/>
          </a:xfrm>
          <a:noFill/>
        </p:spPr>
      </p:pic>
      <p:sp>
        <p:nvSpPr>
          <p:cNvPr id="6" name="TextBox 5">
            <a:extLst>
              <a:ext uri="{FF2B5EF4-FFF2-40B4-BE49-F238E27FC236}">
                <a16:creationId xmlns:a16="http://schemas.microsoft.com/office/drawing/2014/main" id="{0780B868-C3A2-41A9-A21B-FE520B1B698D}"/>
              </a:ext>
            </a:extLst>
          </p:cNvPr>
          <p:cNvSpPr txBox="1"/>
          <p:nvPr/>
        </p:nvSpPr>
        <p:spPr>
          <a:xfrm>
            <a:off x="413221" y="1962033"/>
            <a:ext cx="3606981" cy="348309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Bef>
                <a:spcPts val="1000"/>
              </a:spcBef>
            </a:pPr>
            <a:r>
              <a:rPr lang="en-GB" sz="6000" i="1">
                <a:solidFill>
                  <a:schemeClr val="bg1"/>
                </a:solidFill>
              </a:rPr>
              <a:t>Standing on the shoulders of giants...</a:t>
            </a:r>
            <a:endParaRPr lang="en-US" sz="6000">
              <a:solidFill>
                <a:schemeClr val="bg1"/>
              </a:solidFill>
              <a:cs typeface="Calibri Light"/>
            </a:endParaRPr>
          </a:p>
        </p:txBody>
      </p:sp>
      <p:sp>
        <p:nvSpPr>
          <p:cNvPr id="4" name="TextBox 3">
            <a:extLst>
              <a:ext uri="{FF2B5EF4-FFF2-40B4-BE49-F238E27FC236}">
                <a16:creationId xmlns:a16="http://schemas.microsoft.com/office/drawing/2014/main" id="{7704C073-B158-41EC-84CA-6C2CFAD2D3FC}"/>
              </a:ext>
            </a:extLst>
          </p:cNvPr>
          <p:cNvSpPr txBox="1"/>
          <p:nvPr/>
        </p:nvSpPr>
        <p:spPr>
          <a:xfrm>
            <a:off x="286221" y="1263533"/>
            <a:ext cx="3670481" cy="3213216"/>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Bef>
                <a:spcPts val="1000"/>
              </a:spcBef>
            </a:pPr>
            <a:endParaRPr lang="en-GB" sz="4000" i="1">
              <a:solidFill>
                <a:schemeClr val="bg1"/>
              </a:solidFill>
            </a:endParaRPr>
          </a:p>
        </p:txBody>
      </p:sp>
      <p:sp>
        <p:nvSpPr>
          <p:cNvPr id="7" name="TextBox 6">
            <a:extLst>
              <a:ext uri="{FF2B5EF4-FFF2-40B4-BE49-F238E27FC236}">
                <a16:creationId xmlns:a16="http://schemas.microsoft.com/office/drawing/2014/main" id="{DB523E6D-2D79-492F-8671-031A13D79F77}"/>
              </a:ext>
            </a:extLst>
          </p:cNvPr>
          <p:cNvSpPr txBox="1"/>
          <p:nvPr/>
        </p:nvSpPr>
        <p:spPr>
          <a:xfrm>
            <a:off x="287338" y="6201728"/>
            <a:ext cx="27432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i="1">
                <a:solidFill>
                  <a:schemeClr val="bg1"/>
                </a:solidFill>
                <a:ea typeface="+mn-lt"/>
                <a:cs typeface="+mn-lt"/>
                <a:hlinkClick r:id="rId4">
                  <a:extLst>
                    <a:ext uri="{A12FA001-AC4F-418D-AE19-62706E023703}">
                      <ahyp:hlinkClr xmlns:ahyp="http://schemas.microsoft.com/office/drawing/2018/hyperlinkcolor" val="tx"/>
                    </a:ext>
                  </a:extLst>
                </a:hlinkClick>
              </a:rPr>
              <a:t>Image by Pixabay</a:t>
            </a:r>
            <a:endParaRPr lang="en-GB" sz="2400">
              <a:solidFill>
                <a:schemeClr val="bg1"/>
              </a:solidFill>
              <a:ea typeface="+mn-lt"/>
              <a:cs typeface="+mn-lt"/>
            </a:endParaRPr>
          </a:p>
          <a:p>
            <a:pPr algn="l"/>
            <a:endParaRPr lang="en-GB">
              <a:cs typeface="Calibri Light"/>
            </a:endParaRPr>
          </a:p>
        </p:txBody>
      </p:sp>
    </p:spTree>
    <p:extLst>
      <p:ext uri="{BB962C8B-B14F-4D97-AF65-F5344CB8AC3E}">
        <p14:creationId xmlns:p14="http://schemas.microsoft.com/office/powerpoint/2010/main" val="4004584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02C49-0AC9-4778-8866-3B87108C0AA0}"/>
              </a:ext>
            </a:extLst>
          </p:cNvPr>
          <p:cNvSpPr>
            <a:spLocks noGrp="1"/>
          </p:cNvSpPr>
          <p:nvPr>
            <p:ph type="title"/>
          </p:nvPr>
        </p:nvSpPr>
        <p:spPr/>
        <p:txBody>
          <a:bodyPr/>
          <a:lstStyle/>
          <a:p>
            <a:r>
              <a:rPr lang="en-GB" dirty="0"/>
              <a:t>We use referencing to…</a:t>
            </a:r>
          </a:p>
        </p:txBody>
      </p:sp>
      <p:sp>
        <p:nvSpPr>
          <p:cNvPr id="8" name="TextBox 7">
            <a:extLst>
              <a:ext uri="{FF2B5EF4-FFF2-40B4-BE49-F238E27FC236}">
                <a16:creationId xmlns:a16="http://schemas.microsoft.com/office/drawing/2014/main" id="{531A87BD-F6C5-4F20-AB1A-90A73115FA4E}"/>
              </a:ext>
            </a:extLst>
          </p:cNvPr>
          <p:cNvSpPr txBox="1"/>
          <p:nvPr/>
        </p:nvSpPr>
        <p:spPr>
          <a:xfrm>
            <a:off x="698241" y="4642338"/>
            <a:ext cx="1543401" cy="13234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And lend credibility to our arguments</a:t>
            </a:r>
          </a:p>
        </p:txBody>
      </p:sp>
      <p:pic>
        <p:nvPicPr>
          <p:cNvPr id="10" name="Picture 9">
            <a:extLst>
              <a:ext uri="{FF2B5EF4-FFF2-40B4-BE49-F238E27FC236}">
                <a16:creationId xmlns:a16="http://schemas.microsoft.com/office/drawing/2014/main" id="{3C617435-4F38-42FE-922B-91CD491FAB3F}"/>
              </a:ext>
            </a:extLst>
          </p:cNvPr>
          <p:cNvPicPr>
            <a:picLocks noChangeAspect="1"/>
          </p:cNvPicPr>
          <p:nvPr/>
        </p:nvPicPr>
        <p:blipFill>
          <a:blip r:embed="rId3"/>
          <a:stretch>
            <a:fillRect/>
          </a:stretch>
        </p:blipFill>
        <p:spPr>
          <a:xfrm>
            <a:off x="442176" y="2215662"/>
            <a:ext cx="11105411" cy="2069429"/>
          </a:xfrm>
          <a:prstGeom prst="rect">
            <a:avLst/>
          </a:prstGeom>
        </p:spPr>
      </p:pic>
      <p:sp>
        <p:nvSpPr>
          <p:cNvPr id="11" name="TextBox 10">
            <a:extLst>
              <a:ext uri="{FF2B5EF4-FFF2-40B4-BE49-F238E27FC236}">
                <a16:creationId xmlns:a16="http://schemas.microsoft.com/office/drawing/2014/main" id="{0BD84858-598D-41A4-9DF2-9A21A9A63715}"/>
              </a:ext>
            </a:extLst>
          </p:cNvPr>
          <p:cNvSpPr txBox="1"/>
          <p:nvPr/>
        </p:nvSpPr>
        <p:spPr>
          <a:xfrm>
            <a:off x="5478118" y="4642338"/>
            <a:ext cx="1679313" cy="13234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Which ideas belong to others by attribution</a:t>
            </a:r>
          </a:p>
        </p:txBody>
      </p:sp>
      <p:sp>
        <p:nvSpPr>
          <p:cNvPr id="12" name="TextBox 11">
            <a:extLst>
              <a:ext uri="{FF2B5EF4-FFF2-40B4-BE49-F238E27FC236}">
                <a16:creationId xmlns:a16="http://schemas.microsoft.com/office/drawing/2014/main" id="{8E99CC24-5485-4590-8FB6-839F682D3F8D}"/>
              </a:ext>
            </a:extLst>
          </p:cNvPr>
          <p:cNvSpPr txBox="1"/>
          <p:nvPr/>
        </p:nvSpPr>
        <p:spPr>
          <a:xfrm>
            <a:off x="2816186" y="4628270"/>
            <a:ext cx="1784820"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 intellectual work of others</a:t>
            </a:r>
          </a:p>
        </p:txBody>
      </p:sp>
      <p:sp>
        <p:nvSpPr>
          <p:cNvPr id="13" name="TextBox 12">
            <a:extLst>
              <a:ext uri="{FF2B5EF4-FFF2-40B4-BE49-F238E27FC236}">
                <a16:creationId xmlns:a16="http://schemas.microsoft.com/office/drawing/2014/main" id="{30271DAB-B189-4D37-B901-FBB720DE3213}"/>
              </a:ext>
            </a:extLst>
          </p:cNvPr>
          <p:cNvSpPr txBox="1"/>
          <p:nvPr/>
        </p:nvSpPr>
        <p:spPr>
          <a:xfrm>
            <a:off x="8034543" y="4642338"/>
            <a:ext cx="1482252"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Plagiarism</a:t>
            </a:r>
          </a:p>
        </p:txBody>
      </p:sp>
      <p:sp>
        <p:nvSpPr>
          <p:cNvPr id="14" name="TextBox 13">
            <a:extLst>
              <a:ext uri="{FF2B5EF4-FFF2-40B4-BE49-F238E27FC236}">
                <a16:creationId xmlns:a16="http://schemas.microsoft.com/office/drawing/2014/main" id="{7C49633E-4A6A-4256-93C8-9D6508EBC7E0}"/>
              </a:ext>
            </a:extLst>
          </p:cNvPr>
          <p:cNvSpPr txBox="1"/>
          <p:nvPr/>
        </p:nvSpPr>
        <p:spPr>
          <a:xfrm>
            <a:off x="10393906" y="4642338"/>
            <a:ext cx="1482252"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Breadth of reading</a:t>
            </a:r>
          </a:p>
        </p:txBody>
      </p:sp>
    </p:spTree>
    <p:extLst>
      <p:ext uri="{BB962C8B-B14F-4D97-AF65-F5344CB8AC3E}">
        <p14:creationId xmlns:p14="http://schemas.microsoft.com/office/powerpoint/2010/main" val="32323692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03AB6-907A-41EE-BF8A-7CC6996EB829}"/>
              </a:ext>
            </a:extLst>
          </p:cNvPr>
          <p:cNvSpPr>
            <a:spLocks noGrp="1"/>
          </p:cNvSpPr>
          <p:nvPr>
            <p:ph type="title"/>
          </p:nvPr>
        </p:nvSpPr>
        <p:spPr/>
        <p:txBody>
          <a:bodyPr/>
          <a:lstStyle/>
          <a:p>
            <a:r>
              <a:rPr lang="en-GB"/>
              <a:t>Plagiarism</a:t>
            </a:r>
          </a:p>
        </p:txBody>
      </p:sp>
      <p:sp>
        <p:nvSpPr>
          <p:cNvPr id="3" name="Content Placeholder 2">
            <a:extLst>
              <a:ext uri="{FF2B5EF4-FFF2-40B4-BE49-F238E27FC236}">
                <a16:creationId xmlns:a16="http://schemas.microsoft.com/office/drawing/2014/main" id="{46DEBCC0-7FBC-4743-8A6E-2A77D1FBDDE7}"/>
              </a:ext>
            </a:extLst>
          </p:cNvPr>
          <p:cNvSpPr>
            <a:spLocks noGrp="1"/>
          </p:cNvSpPr>
          <p:nvPr>
            <p:ph sz="quarter" idx="10"/>
          </p:nvPr>
        </p:nvSpPr>
        <p:spPr/>
        <p:txBody>
          <a:bodyPr vert="horz" lIns="91440" tIns="45720" rIns="91440" bIns="45720" rtlCol="0" anchor="t">
            <a:normAutofit fontScale="92500" lnSpcReduction="10000"/>
          </a:bodyPr>
          <a:lstStyle/>
          <a:p>
            <a:pPr marL="571500" indent="-571500">
              <a:spcBef>
                <a:spcPct val="0"/>
              </a:spcBef>
              <a:spcAft>
                <a:spcPts val="600"/>
              </a:spcAft>
              <a:buFont typeface="Arial,Sans-Serif" panose="05000000000000000000" pitchFamily="2" charset="2"/>
              <a:buChar char="•"/>
            </a:pPr>
            <a:r>
              <a:rPr lang="en-US" dirty="0">
                <a:latin typeface="Arial"/>
                <a:cs typeface="Arial"/>
              </a:rPr>
              <a:t>Different kinds of plagiarism</a:t>
            </a:r>
            <a:endParaRPr lang="en-US" dirty="0">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dirty="0">
              <a:latin typeface="Arial"/>
              <a:ea typeface="+mn-lt"/>
              <a:cs typeface="+mn-lt"/>
            </a:endParaRPr>
          </a:p>
          <a:p>
            <a:pPr marL="571500" indent="-571500">
              <a:spcBef>
                <a:spcPct val="0"/>
              </a:spcBef>
              <a:spcAft>
                <a:spcPts val="600"/>
              </a:spcAft>
              <a:buFont typeface="Arial,Sans-Serif" panose="05000000000000000000" pitchFamily="2" charset="2"/>
              <a:buChar char="•"/>
            </a:pPr>
            <a:r>
              <a:rPr lang="en-US" dirty="0">
                <a:latin typeface="Arial"/>
                <a:cs typeface="Arial"/>
              </a:rPr>
              <a:t>Can be deliberate or accidental </a:t>
            </a:r>
            <a:endParaRPr lang="en-US" dirty="0">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dirty="0">
              <a:latin typeface="Arial"/>
              <a:ea typeface="+mn-lt"/>
              <a:cs typeface="+mn-lt"/>
            </a:endParaRPr>
          </a:p>
          <a:p>
            <a:pPr marL="571500" indent="-571500">
              <a:spcBef>
                <a:spcPct val="0"/>
              </a:spcBef>
              <a:spcAft>
                <a:spcPts val="600"/>
              </a:spcAft>
              <a:buFont typeface="Arial,Sans-Serif" panose="05000000000000000000" pitchFamily="2" charset="2"/>
              <a:buChar char="•"/>
            </a:pPr>
            <a:r>
              <a:rPr lang="en-US" dirty="0">
                <a:latin typeface="Arial"/>
                <a:cs typeface="Arial"/>
              </a:rPr>
              <a:t>Presenting someone else’s work as your own</a:t>
            </a:r>
            <a:endParaRPr lang="en-US" dirty="0">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dirty="0">
              <a:latin typeface="Arial"/>
              <a:ea typeface="+mn-lt"/>
              <a:cs typeface="+mn-lt"/>
            </a:endParaRPr>
          </a:p>
          <a:p>
            <a:pPr marL="571500" indent="-571500">
              <a:spcBef>
                <a:spcPct val="0"/>
              </a:spcBef>
              <a:spcAft>
                <a:spcPts val="600"/>
              </a:spcAft>
              <a:buFont typeface="Arial,Sans-Serif" panose="05000000000000000000" pitchFamily="2" charset="2"/>
              <a:buChar char="•"/>
            </a:pPr>
            <a:r>
              <a:rPr lang="en-US" dirty="0">
                <a:latin typeface="Arial"/>
                <a:cs typeface="Arial"/>
              </a:rPr>
              <a:t>Forgetting to reference correctly</a:t>
            </a:r>
            <a:endParaRPr lang="en-US" dirty="0">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dirty="0">
              <a:latin typeface="Arial"/>
              <a:ea typeface="+mn-lt"/>
              <a:cs typeface="+mn-lt"/>
            </a:endParaRPr>
          </a:p>
          <a:p>
            <a:pPr marL="571500" indent="-571500">
              <a:spcBef>
                <a:spcPct val="0"/>
              </a:spcBef>
              <a:spcAft>
                <a:spcPts val="600"/>
              </a:spcAft>
              <a:buFont typeface="Arial,Sans-Serif" panose="05000000000000000000" pitchFamily="2" charset="2"/>
              <a:buChar char="•"/>
            </a:pPr>
            <a:r>
              <a:rPr lang="en-US" dirty="0">
                <a:latin typeface="Arial"/>
                <a:cs typeface="Arial"/>
              </a:rPr>
              <a:t>Self - plagiarism</a:t>
            </a:r>
            <a:endParaRPr lang="en-US" dirty="0">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dirty="0">
              <a:latin typeface="Arial"/>
              <a:ea typeface="+mn-lt"/>
              <a:cs typeface="+mn-lt"/>
            </a:endParaRPr>
          </a:p>
          <a:p>
            <a:pPr marL="571500" indent="-571500">
              <a:spcBef>
                <a:spcPct val="0"/>
              </a:spcBef>
              <a:spcAft>
                <a:spcPts val="600"/>
              </a:spcAft>
              <a:buFont typeface="Arial,Sans-Serif" panose="05000000000000000000" pitchFamily="2" charset="2"/>
              <a:buChar char="•"/>
            </a:pPr>
            <a:r>
              <a:rPr lang="en-US" dirty="0">
                <a:latin typeface="Arial"/>
                <a:cs typeface="Arial"/>
              </a:rPr>
              <a:t>Essay Mills</a:t>
            </a:r>
            <a:endParaRPr lang="en-US" dirty="0">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dirty="0">
              <a:latin typeface="Arial"/>
              <a:ea typeface="+mn-lt"/>
              <a:cs typeface="+mn-lt"/>
            </a:endParaRPr>
          </a:p>
          <a:p>
            <a:endParaRPr lang="en-GB">
              <a:cs typeface="Calibri Light"/>
            </a:endParaRPr>
          </a:p>
        </p:txBody>
      </p:sp>
    </p:spTree>
    <p:extLst>
      <p:ext uri="{BB962C8B-B14F-4D97-AF65-F5344CB8AC3E}">
        <p14:creationId xmlns:p14="http://schemas.microsoft.com/office/powerpoint/2010/main" val="3232461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Timeline&#10;&#10;Description automatically generated">
            <a:extLst>
              <a:ext uri="{FF2B5EF4-FFF2-40B4-BE49-F238E27FC236}">
                <a16:creationId xmlns:a16="http://schemas.microsoft.com/office/drawing/2014/main" id="{A3AAC7A7-0D21-4C18-9FA9-DD9E086305E6}"/>
              </a:ext>
            </a:extLst>
          </p:cNvPr>
          <p:cNvPicPr>
            <a:picLocks noGrp="1" noChangeAspect="1"/>
          </p:cNvPicPr>
          <p:nvPr>
            <p:ph idx="1"/>
          </p:nvPr>
        </p:nvPicPr>
        <p:blipFill rotWithShape="1">
          <a:blip r:embed="rId3"/>
          <a:srcRect t="2096" b="2985"/>
          <a:stretch/>
        </p:blipFill>
        <p:spPr>
          <a:xfrm>
            <a:off x="20" y="1282"/>
            <a:ext cx="12191980" cy="6856718"/>
          </a:xfrm>
          <a:prstGeom prst="rect">
            <a:avLst/>
          </a:prstGeom>
        </p:spPr>
      </p:pic>
    </p:spTree>
    <p:extLst>
      <p:ext uri="{BB962C8B-B14F-4D97-AF65-F5344CB8AC3E}">
        <p14:creationId xmlns:p14="http://schemas.microsoft.com/office/powerpoint/2010/main" val="691291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B0DD3-D4B7-493B-82DE-7C4211BF7B15}"/>
              </a:ext>
            </a:extLst>
          </p:cNvPr>
          <p:cNvSpPr>
            <a:spLocks noGrp="1"/>
          </p:cNvSpPr>
          <p:nvPr>
            <p:ph type="title"/>
          </p:nvPr>
        </p:nvSpPr>
        <p:spPr/>
        <p:txBody>
          <a:bodyPr/>
          <a:lstStyle/>
          <a:p>
            <a:r>
              <a:rPr lang="en-GB"/>
              <a:t>Video</a:t>
            </a:r>
          </a:p>
        </p:txBody>
      </p:sp>
      <p:pic>
        <p:nvPicPr>
          <p:cNvPr id="4" name="Picture 4">
            <a:hlinkClick r:id="" action="ppaction://media"/>
            <a:extLst>
              <a:ext uri="{FF2B5EF4-FFF2-40B4-BE49-F238E27FC236}">
                <a16:creationId xmlns:a16="http://schemas.microsoft.com/office/drawing/2014/main" id="{C80DE36C-076D-461F-9111-5770AFB2724B}"/>
              </a:ext>
            </a:extLst>
          </p:cNvPr>
          <p:cNvPicPr>
            <a:picLocks noGrp="1" noRot="1" noChangeAspect="1"/>
          </p:cNvPicPr>
          <p:nvPr>
            <p:ph sz="quarter" idx="10"/>
            <a:videoFile r:link="rId1"/>
          </p:nvPr>
        </p:nvPicPr>
        <p:blipFill>
          <a:blip r:embed="rId4"/>
          <a:stretch>
            <a:fillRect/>
          </a:stretch>
        </p:blipFill>
        <p:spPr>
          <a:xfrm>
            <a:off x="2071687" y="1338263"/>
            <a:ext cx="8048625" cy="4857750"/>
          </a:xfrm>
        </p:spPr>
      </p:pic>
    </p:spTree>
    <p:extLst>
      <p:ext uri="{BB962C8B-B14F-4D97-AF65-F5344CB8AC3E}">
        <p14:creationId xmlns:p14="http://schemas.microsoft.com/office/powerpoint/2010/main" val="3687842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E3AC38C0-C76B-4A47-A8C3-7E2341A36C6C}"/>
              </a:ext>
            </a:extLst>
          </p:cNvPr>
          <p:cNvSpPr>
            <a:spLocks noGrp="1"/>
          </p:cNvSpPr>
          <p:nvPr>
            <p:ph type="title"/>
          </p:nvPr>
        </p:nvSpPr>
        <p:spPr>
          <a:xfrm>
            <a:off x="698242" y="252284"/>
            <a:ext cx="10795518" cy="1003916"/>
          </a:xfrm>
        </p:spPr>
        <p:txBody>
          <a:bodyPr/>
          <a:lstStyle/>
          <a:p>
            <a:r>
              <a:rPr lang="en-US" dirty="0"/>
              <a:t>Harvard Referencing</a:t>
            </a:r>
          </a:p>
        </p:txBody>
      </p:sp>
      <p:pic>
        <p:nvPicPr>
          <p:cNvPr id="4" name="Picture 4" descr="Timeline&#10;&#10;Description automatically generated">
            <a:extLst>
              <a:ext uri="{FF2B5EF4-FFF2-40B4-BE49-F238E27FC236}">
                <a16:creationId xmlns:a16="http://schemas.microsoft.com/office/drawing/2014/main" id="{A389EEE2-8048-44B5-A6B3-63D6D1D9DB07}"/>
              </a:ext>
            </a:extLst>
          </p:cNvPr>
          <p:cNvPicPr>
            <a:picLocks noGrp="1" noChangeAspect="1"/>
          </p:cNvPicPr>
          <p:nvPr>
            <p:ph type="pic" sz="quarter" idx="10"/>
          </p:nvPr>
        </p:nvPicPr>
        <p:blipFill rotWithShape="1">
          <a:blip r:embed="rId3"/>
          <a:stretch/>
        </p:blipFill>
        <p:spPr>
          <a:xfrm>
            <a:off x="78035" y="1338263"/>
            <a:ext cx="7852868" cy="4931227"/>
          </a:xfrm>
          <a:noFill/>
        </p:spPr>
      </p:pic>
      <p:sp>
        <p:nvSpPr>
          <p:cNvPr id="7" name="TextBox 1">
            <a:extLst>
              <a:ext uri="{FF2B5EF4-FFF2-40B4-BE49-F238E27FC236}">
                <a16:creationId xmlns:a16="http://schemas.microsoft.com/office/drawing/2014/main" id="{1EE44EA6-02A6-492E-8597-4575A89D0B27}"/>
              </a:ext>
            </a:extLst>
          </p:cNvPr>
          <p:cNvSpPr txBox="1"/>
          <p:nvPr/>
        </p:nvSpPr>
        <p:spPr>
          <a:xfrm>
            <a:off x="3115404" y="6230351"/>
            <a:ext cx="9180947" cy="415498"/>
          </a:xfrm>
          <a:prstGeom prst="rect">
            <a:avLst/>
          </a:prstGeom>
          <a:noFill/>
        </p:spPr>
        <p:txBody>
          <a:bodyPr wrap="square" rtlCol="0">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50" dirty="0"/>
              <a:t>University of South Wales Libraries and Student Development and Study Skills Service (2019) </a:t>
            </a:r>
            <a:r>
              <a:rPr lang="en-GB" sz="1050" i="1" dirty="0"/>
              <a:t>The University of South Wales Guide to Harvard Referencing</a:t>
            </a:r>
            <a:r>
              <a:rPr lang="en-GB" sz="1050" dirty="0"/>
              <a:t>. Available at: </a:t>
            </a:r>
            <a:r>
              <a:rPr lang="en-GB" sz="1050" u="sng" dirty="0">
                <a:hlinkClick r:id="rId4"/>
              </a:rPr>
              <a:t>https://library.southwales.ac.uk/collections-subject-guides/referencing</a:t>
            </a:r>
            <a:r>
              <a:rPr lang="en-GB" sz="1050" dirty="0">
                <a:hlinkClick r:id="rId4"/>
              </a:rPr>
              <a:t>/</a:t>
            </a:r>
            <a:r>
              <a:rPr lang="en-GB" sz="1050" dirty="0"/>
              <a:t>   (Accessed: 9 June 2020). </a:t>
            </a:r>
          </a:p>
        </p:txBody>
      </p:sp>
      <p:sp>
        <p:nvSpPr>
          <p:cNvPr id="8" name="TextBox 1">
            <a:extLst>
              <a:ext uri="{FF2B5EF4-FFF2-40B4-BE49-F238E27FC236}">
                <a16:creationId xmlns:a16="http://schemas.microsoft.com/office/drawing/2014/main" id="{1EE44EA6-02A6-492E-8597-4575A89D0B27}"/>
              </a:ext>
            </a:extLst>
          </p:cNvPr>
          <p:cNvSpPr txBox="1"/>
          <p:nvPr/>
        </p:nvSpPr>
        <p:spPr>
          <a:xfrm>
            <a:off x="7989029" y="5206804"/>
            <a:ext cx="4021573" cy="900246"/>
          </a:xfrm>
          <a:prstGeom prst="rect">
            <a:avLst/>
          </a:prstGeom>
          <a:noFill/>
        </p:spPr>
        <p:txBody>
          <a:bodyPr wrap="square" rtlCol="0">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50" dirty="0"/>
              <a:t>University of South Wales Libraries and Student Development and Study Skills Service (2019) </a:t>
            </a:r>
            <a:r>
              <a:rPr lang="en-GB" sz="1050" i="1" dirty="0"/>
              <a:t>The University of South Wales Guide to Harvard Referencing</a:t>
            </a:r>
            <a:r>
              <a:rPr lang="en-GB" sz="1050" dirty="0"/>
              <a:t>. Available at: </a:t>
            </a:r>
            <a:r>
              <a:rPr lang="en-GB" sz="1050" u="sng" dirty="0">
                <a:hlinkClick r:id="rId4"/>
              </a:rPr>
              <a:t>https://library.southwales.ac.uk/collections-subject-guides/referencing</a:t>
            </a:r>
            <a:r>
              <a:rPr lang="en-GB" sz="1050" dirty="0">
                <a:hlinkClick r:id="rId4"/>
              </a:rPr>
              <a:t>/</a:t>
            </a:r>
            <a:r>
              <a:rPr lang="en-GB" sz="1050" dirty="0"/>
              <a:t>   (Accessed: 9 June 2020). </a:t>
            </a:r>
          </a:p>
        </p:txBody>
      </p:sp>
      <p:sp>
        <p:nvSpPr>
          <p:cNvPr id="5" name="TextBox 4">
            <a:extLst>
              <a:ext uri="{FF2B5EF4-FFF2-40B4-BE49-F238E27FC236}">
                <a16:creationId xmlns:a16="http://schemas.microsoft.com/office/drawing/2014/main" id="{D2881CB2-6878-401A-88D5-BD74C52FE592}"/>
              </a:ext>
            </a:extLst>
          </p:cNvPr>
          <p:cNvSpPr txBox="1"/>
          <p:nvPr/>
        </p:nvSpPr>
        <p:spPr>
          <a:xfrm>
            <a:off x="8240712" y="2120900"/>
            <a:ext cx="3695699"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cs typeface="Arial"/>
              </a:rPr>
              <a:t>2 parts to Harvard Referencing:</a:t>
            </a:r>
          </a:p>
          <a:p>
            <a:endParaRPr lang="en-GB" sz="2400" dirty="0">
              <a:latin typeface="Arial"/>
              <a:cs typeface="Arial"/>
            </a:endParaRPr>
          </a:p>
          <a:p>
            <a:r>
              <a:rPr lang="en-GB" sz="2400" b="1" dirty="0">
                <a:latin typeface="Arial"/>
                <a:cs typeface="Calibri Light"/>
              </a:rPr>
              <a:t>1. In-text citation </a:t>
            </a:r>
          </a:p>
          <a:p>
            <a:r>
              <a:rPr lang="en-GB" sz="2400" b="1" dirty="0">
                <a:latin typeface="Arial"/>
                <a:cs typeface="Calibri Light"/>
              </a:rPr>
              <a:t>2. full reference list</a:t>
            </a:r>
            <a:endParaRPr lang="en-GB">
              <a:cs typeface="Calibri Light"/>
            </a:endParaRPr>
          </a:p>
        </p:txBody>
      </p:sp>
    </p:spTree>
    <p:extLst>
      <p:ext uri="{BB962C8B-B14F-4D97-AF65-F5344CB8AC3E}">
        <p14:creationId xmlns:p14="http://schemas.microsoft.com/office/powerpoint/2010/main" val="5272173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Icon&#10;&#10;Description automatically generated">
            <a:extLst>
              <a:ext uri="{FF2B5EF4-FFF2-40B4-BE49-F238E27FC236}">
                <a16:creationId xmlns:a16="http://schemas.microsoft.com/office/drawing/2014/main" id="{6D5C8778-7681-4831-B996-194A0C380B8D}"/>
              </a:ext>
            </a:extLst>
          </p:cNvPr>
          <p:cNvPicPr>
            <a:picLocks noChangeAspect="1"/>
          </p:cNvPicPr>
          <p:nvPr/>
        </p:nvPicPr>
        <p:blipFill>
          <a:blip r:embed="rId3"/>
          <a:stretch>
            <a:fillRect/>
          </a:stretch>
        </p:blipFill>
        <p:spPr>
          <a:xfrm>
            <a:off x="7010401" y="1958754"/>
            <a:ext cx="5180012" cy="4353366"/>
          </a:xfrm>
          <a:prstGeom prst="rect">
            <a:avLst/>
          </a:prstGeom>
        </p:spPr>
      </p:pic>
      <p:sp>
        <p:nvSpPr>
          <p:cNvPr id="2" name="Title 1">
            <a:extLst>
              <a:ext uri="{FF2B5EF4-FFF2-40B4-BE49-F238E27FC236}">
                <a16:creationId xmlns:a16="http://schemas.microsoft.com/office/drawing/2014/main" id="{E3BDC06B-488C-4A37-9A04-8BFC3296A486}"/>
              </a:ext>
            </a:extLst>
          </p:cNvPr>
          <p:cNvSpPr>
            <a:spLocks noGrp="1"/>
          </p:cNvSpPr>
          <p:nvPr>
            <p:ph type="title"/>
          </p:nvPr>
        </p:nvSpPr>
        <p:spPr/>
        <p:txBody>
          <a:bodyPr vert="horz" lIns="91440" tIns="45720" rIns="91440" bIns="45720" rtlCol="0" anchor="b">
            <a:normAutofit/>
          </a:bodyPr>
          <a:lstStyle/>
          <a:p>
            <a:r>
              <a:rPr lang="en-US" sz="6000" b="1" kern="1200">
                <a:latin typeface="+mj-lt"/>
                <a:ea typeface="+mj-ea"/>
                <a:cs typeface="+mj-cs"/>
              </a:rPr>
              <a:t>Citations</a:t>
            </a:r>
            <a:endParaRPr lang="en-US" sz="6000" b="1" kern="1200">
              <a:latin typeface="+mj-lt"/>
            </a:endParaRPr>
          </a:p>
        </p:txBody>
      </p:sp>
      <p:sp>
        <p:nvSpPr>
          <p:cNvPr id="3" name="Content Placeholder 2">
            <a:extLst>
              <a:ext uri="{FF2B5EF4-FFF2-40B4-BE49-F238E27FC236}">
                <a16:creationId xmlns:a16="http://schemas.microsoft.com/office/drawing/2014/main" id="{3839B2E8-48EB-4ADD-9CB8-7D50384A6C70}"/>
              </a:ext>
            </a:extLst>
          </p:cNvPr>
          <p:cNvSpPr>
            <a:spLocks noGrp="1"/>
          </p:cNvSpPr>
          <p:nvPr>
            <p:ph sz="quarter" idx="10"/>
          </p:nvPr>
        </p:nvSpPr>
        <p:spPr/>
        <p:txBody>
          <a:bodyPr vert="horz" lIns="91440" tIns="45720" rIns="91440" bIns="45720" rtlCol="0" anchor="t">
            <a:normAutofit/>
          </a:bodyPr>
          <a:lstStyle/>
          <a:p>
            <a:pPr marL="0" indent="0">
              <a:buNone/>
            </a:pPr>
            <a:r>
              <a:rPr lang="en-US" sz="3000" kern="1200">
                <a:latin typeface="Arial"/>
                <a:cs typeface="Arial"/>
              </a:rPr>
              <a:t>Every idea you </a:t>
            </a:r>
            <a:r>
              <a:rPr lang="en-US" sz="3000">
                <a:latin typeface="Arial"/>
                <a:cs typeface="Arial"/>
              </a:rPr>
              <a:t>use</a:t>
            </a:r>
            <a:r>
              <a:rPr lang="en-US" sz="3000" kern="1200">
                <a:latin typeface="Arial"/>
                <a:cs typeface="Arial"/>
              </a:rPr>
              <a:t> from your reading must be acknowledged with </a:t>
            </a:r>
            <a:r>
              <a:rPr lang="en-US" sz="3000">
                <a:latin typeface="Arial"/>
                <a:cs typeface="Arial"/>
              </a:rPr>
              <a:t>a citation</a:t>
            </a:r>
            <a:r>
              <a:rPr lang="en-US" sz="3000" kern="1200">
                <a:latin typeface="Arial"/>
                <a:cs typeface="Arial"/>
              </a:rPr>
              <a:t>.</a:t>
            </a:r>
          </a:p>
        </p:txBody>
      </p:sp>
      <p:sp>
        <p:nvSpPr>
          <p:cNvPr id="4" name="TextBox 3">
            <a:extLst>
              <a:ext uri="{FF2B5EF4-FFF2-40B4-BE49-F238E27FC236}">
                <a16:creationId xmlns:a16="http://schemas.microsoft.com/office/drawing/2014/main" id="{19104A9D-42C4-431E-B1C3-DA7388988A0A}"/>
              </a:ext>
            </a:extLst>
          </p:cNvPr>
          <p:cNvSpPr txBox="1"/>
          <p:nvPr/>
        </p:nvSpPr>
        <p:spPr>
          <a:xfrm>
            <a:off x="700087" y="2877849"/>
            <a:ext cx="5521325" cy="35578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a:latin typeface="Arial"/>
                <a:cs typeface="Arial"/>
              </a:rPr>
              <a:t>This includes, but not limited to:</a:t>
            </a:r>
            <a:endParaRPr lang="en-US" sz="2400">
              <a:ea typeface="+mn-lt"/>
              <a:cs typeface="+mn-lt"/>
            </a:endParaRPr>
          </a:p>
          <a:p>
            <a:pPr marL="285750" indent="-285750">
              <a:lnSpc>
                <a:spcPct val="90000"/>
              </a:lnSpc>
              <a:spcBef>
                <a:spcPts val="1000"/>
              </a:spcBef>
              <a:buFont typeface="Arial"/>
              <a:buChar char="•"/>
            </a:pPr>
            <a:r>
              <a:rPr lang="en-GB" sz="2400">
                <a:latin typeface="Arial"/>
                <a:cs typeface="Arial"/>
              </a:rPr>
              <a:t>Direct quotes</a:t>
            </a:r>
            <a:endParaRPr lang="en-US" sz="2400">
              <a:ea typeface="+mn-lt"/>
              <a:cs typeface="+mn-lt"/>
            </a:endParaRPr>
          </a:p>
          <a:p>
            <a:pPr marL="285750" indent="-285750">
              <a:lnSpc>
                <a:spcPct val="90000"/>
              </a:lnSpc>
              <a:spcBef>
                <a:spcPts val="1000"/>
              </a:spcBef>
              <a:buFont typeface="Arial"/>
              <a:buChar char="•"/>
            </a:pPr>
            <a:r>
              <a:rPr lang="en-GB" sz="2400">
                <a:latin typeface="Arial"/>
                <a:cs typeface="Arial"/>
              </a:rPr>
              <a:t>Paraphrased material</a:t>
            </a:r>
            <a:endParaRPr lang="en-US" sz="2400">
              <a:ea typeface="+mn-lt"/>
              <a:cs typeface="+mn-lt"/>
            </a:endParaRPr>
          </a:p>
          <a:p>
            <a:pPr marL="285750" indent="-285750">
              <a:lnSpc>
                <a:spcPct val="90000"/>
              </a:lnSpc>
              <a:spcBef>
                <a:spcPts val="1000"/>
              </a:spcBef>
              <a:buFont typeface="Arial"/>
              <a:buChar char="•"/>
            </a:pPr>
            <a:r>
              <a:rPr lang="en-GB" sz="2400">
                <a:latin typeface="Arial"/>
                <a:ea typeface="+mn-lt"/>
                <a:cs typeface="Arial"/>
              </a:rPr>
              <a:t>Summarising</a:t>
            </a:r>
          </a:p>
          <a:p>
            <a:pPr marL="285750" indent="-285750">
              <a:lnSpc>
                <a:spcPct val="90000"/>
              </a:lnSpc>
              <a:spcBef>
                <a:spcPts val="1000"/>
              </a:spcBef>
              <a:buFont typeface="Arial"/>
              <a:buChar char="•"/>
            </a:pPr>
            <a:r>
              <a:rPr lang="en-GB" sz="2400">
                <a:latin typeface="Arial"/>
                <a:cs typeface="Arial"/>
              </a:rPr>
              <a:t>Images</a:t>
            </a:r>
          </a:p>
          <a:p>
            <a:pPr marL="285750" indent="-285750">
              <a:lnSpc>
                <a:spcPct val="90000"/>
              </a:lnSpc>
              <a:spcBef>
                <a:spcPts val="1000"/>
              </a:spcBef>
              <a:buFont typeface="Arial"/>
              <a:buChar char="•"/>
            </a:pPr>
            <a:r>
              <a:rPr lang="en-GB" sz="2400">
                <a:latin typeface="Arial"/>
                <a:cs typeface="Arial"/>
              </a:rPr>
              <a:t>Tables</a:t>
            </a:r>
          </a:p>
          <a:p>
            <a:pPr marL="285750" indent="-285750">
              <a:lnSpc>
                <a:spcPct val="90000"/>
              </a:lnSpc>
              <a:spcBef>
                <a:spcPts val="1000"/>
              </a:spcBef>
              <a:buFont typeface="Arial"/>
              <a:buChar char="•"/>
            </a:pPr>
            <a:r>
              <a:rPr lang="en-GB" sz="2400">
                <a:latin typeface="Arial"/>
                <a:cs typeface="Arial"/>
              </a:rPr>
              <a:t>Graphs</a:t>
            </a:r>
          </a:p>
          <a:p>
            <a:pPr algn="l">
              <a:spcAft>
                <a:spcPts val="600"/>
              </a:spcAft>
            </a:pPr>
            <a:endParaRPr lang="en-GB" sz="2400">
              <a:cs typeface="Calibri"/>
            </a:endParaRPr>
          </a:p>
        </p:txBody>
      </p:sp>
    </p:spTree>
    <p:extLst>
      <p:ext uri="{BB962C8B-B14F-4D97-AF65-F5344CB8AC3E}">
        <p14:creationId xmlns:p14="http://schemas.microsoft.com/office/powerpoint/2010/main" val="3279050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In-text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87055" y="1485323"/>
            <a:ext cx="8072956" cy="2339417"/>
          </a:xfrm>
        </p:spPr>
        <p:txBody>
          <a:bodyPr vert="horz" lIns="91440" tIns="45720" rIns="91440" bIns="45720" rtlCol="0" anchor="t">
            <a:noAutofit/>
          </a:bodyPr>
          <a:lstStyle/>
          <a:p>
            <a:pPr marL="0" indent="0">
              <a:spcBef>
                <a:spcPts val="1200"/>
              </a:spcBef>
              <a:buNone/>
            </a:pPr>
            <a:r>
              <a:rPr lang="en-US" sz="2800" dirty="0">
                <a:latin typeface="Arial"/>
                <a:ea typeface="+mn-lt"/>
                <a:cs typeface="+mn-lt"/>
              </a:rPr>
              <a:t>Goes</a:t>
            </a:r>
            <a:r>
              <a:rPr lang="en-US" sz="2800" dirty="0">
                <a:latin typeface="Arial"/>
                <a:cs typeface="Calibri Light"/>
              </a:rPr>
              <a:t> into the body of your </a:t>
            </a:r>
            <a:r>
              <a:rPr lang="en-US" dirty="0">
                <a:latin typeface="Arial"/>
                <a:cs typeface="Calibri Light"/>
              </a:rPr>
              <a:t>writing and includes:</a:t>
            </a:r>
            <a:endParaRPr lang="en-GB" dirty="0">
              <a:cs typeface="Calibri Light"/>
            </a:endParaRPr>
          </a:p>
        </p:txBody>
      </p:sp>
      <p:sp>
        <p:nvSpPr>
          <p:cNvPr id="4" name="TextBox 3">
            <a:extLst>
              <a:ext uri="{FF2B5EF4-FFF2-40B4-BE49-F238E27FC236}">
                <a16:creationId xmlns:a16="http://schemas.microsoft.com/office/drawing/2014/main" id="{589E48C4-D610-4268-8570-5CC15A6E9161}"/>
              </a:ext>
            </a:extLst>
          </p:cNvPr>
          <p:cNvSpPr txBox="1"/>
          <p:nvPr/>
        </p:nvSpPr>
        <p:spPr>
          <a:xfrm>
            <a:off x="946150" y="2692400"/>
            <a:ext cx="10823574" cy="2862322"/>
          </a:xfrm>
          <a:prstGeom prst="rect">
            <a:avLst/>
          </a:prstGeom>
          <a:solidFill>
            <a:schemeClr val="accent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dirty="0">
                <a:solidFill>
                  <a:srgbClr val="FFFFFF"/>
                </a:solidFill>
                <a:latin typeface="Arial"/>
                <a:cs typeface="Segoe UI"/>
              </a:rPr>
              <a:t>Author(s) or editor(s) surname/family name</a:t>
            </a:r>
            <a:r>
              <a:rPr lang="en-US" sz="3600" dirty="0">
                <a:latin typeface="Arial"/>
                <a:cs typeface="Segoe UI"/>
              </a:rPr>
              <a:t>​</a:t>
            </a:r>
          </a:p>
          <a:p>
            <a:endParaRPr lang="en-US" sz="3600" dirty="0">
              <a:solidFill>
                <a:srgbClr val="000000"/>
              </a:solidFill>
              <a:latin typeface="Arial"/>
              <a:cs typeface="Segoe UI"/>
            </a:endParaRPr>
          </a:p>
          <a:p>
            <a:r>
              <a:rPr lang="en-GB" sz="3600" b="1" dirty="0">
                <a:solidFill>
                  <a:srgbClr val="FFFFFF"/>
                </a:solidFill>
                <a:latin typeface="Arial"/>
                <a:cs typeface="Segoe UI"/>
              </a:rPr>
              <a:t>Year of publication</a:t>
            </a:r>
          </a:p>
          <a:p>
            <a:endParaRPr lang="en-GB" sz="3600" b="1" dirty="0">
              <a:solidFill>
                <a:srgbClr val="FFFFFF"/>
              </a:solidFill>
              <a:latin typeface="Arial"/>
              <a:cs typeface="Segoe UI"/>
            </a:endParaRPr>
          </a:p>
          <a:p>
            <a:r>
              <a:rPr lang="en-GB" sz="3600" b="1" dirty="0">
                <a:solidFill>
                  <a:srgbClr val="FFFFFF"/>
                </a:solidFill>
                <a:latin typeface="Arial"/>
                <a:cs typeface="Segoe UI"/>
              </a:rPr>
              <a:t>Page number(s) if required</a:t>
            </a:r>
            <a:r>
              <a:rPr lang="en-US" sz="3600" dirty="0">
                <a:latin typeface="Arial"/>
                <a:cs typeface="Segoe UI"/>
              </a:rPr>
              <a:t>​</a:t>
            </a:r>
            <a:endParaRPr lang="en-US" sz="3600">
              <a:cs typeface="Calibri Light"/>
            </a:endParaRPr>
          </a:p>
        </p:txBody>
      </p:sp>
    </p:spTree>
    <p:extLst>
      <p:ext uri="{BB962C8B-B14F-4D97-AF65-F5344CB8AC3E}">
        <p14:creationId xmlns:p14="http://schemas.microsoft.com/office/powerpoint/2010/main" val="4257807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F37AD-1C16-4620-8A0E-91E5B7D9B7BC}"/>
              </a:ext>
            </a:extLst>
          </p:cNvPr>
          <p:cNvSpPr>
            <a:spLocks noGrp="1"/>
          </p:cNvSpPr>
          <p:nvPr>
            <p:ph type="title"/>
          </p:nvPr>
        </p:nvSpPr>
        <p:spPr>
          <a:xfrm>
            <a:off x="698242" y="265291"/>
            <a:ext cx="10795518" cy="1003916"/>
          </a:xfrm>
        </p:spPr>
        <p:txBody>
          <a:bodyPr vert="horz" lIns="91440" tIns="45720" rIns="91440" bIns="45720" rtlCol="0" anchor="b">
            <a:normAutofit/>
          </a:bodyPr>
          <a:lstStyle/>
          <a:p>
            <a:r>
              <a:rPr lang="en-GB"/>
              <a:t>Examples</a:t>
            </a:r>
          </a:p>
        </p:txBody>
      </p:sp>
      <p:sp>
        <p:nvSpPr>
          <p:cNvPr id="6" name="TextBox 1">
            <a:extLst>
              <a:ext uri="{FF2B5EF4-FFF2-40B4-BE49-F238E27FC236}">
                <a16:creationId xmlns:a16="http://schemas.microsoft.com/office/drawing/2014/main" id="{E900882C-FFED-4511-B1D3-3F5872FD7148}"/>
              </a:ext>
            </a:extLst>
          </p:cNvPr>
          <p:cNvSpPr txBox="1"/>
          <p:nvPr/>
        </p:nvSpPr>
        <p:spPr>
          <a:xfrm>
            <a:off x="345373" y="1787214"/>
            <a:ext cx="4732316"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a:solidFill>
                  <a:srgbClr val="37858C"/>
                </a:solidFill>
                <a:latin typeface="Arial"/>
                <a:cs typeface="Arial"/>
              </a:rPr>
              <a:t>1 author</a:t>
            </a:r>
          </a:p>
          <a:p>
            <a:r>
              <a:rPr lang="en-US" sz="2800">
                <a:latin typeface="Arial"/>
                <a:cs typeface="Calibri Light"/>
              </a:rPr>
              <a:t>(Smith, 2016, p.5)</a:t>
            </a:r>
          </a:p>
        </p:txBody>
      </p:sp>
      <p:sp>
        <p:nvSpPr>
          <p:cNvPr id="8" name="TextBox 1">
            <a:extLst>
              <a:ext uri="{FF2B5EF4-FFF2-40B4-BE49-F238E27FC236}">
                <a16:creationId xmlns:a16="http://schemas.microsoft.com/office/drawing/2014/main" id="{6EEEF4B9-C561-46A0-9A1F-E8D36703F630}"/>
              </a:ext>
            </a:extLst>
          </p:cNvPr>
          <p:cNvSpPr txBox="1"/>
          <p:nvPr/>
        </p:nvSpPr>
        <p:spPr>
          <a:xfrm>
            <a:off x="343313" y="3277197"/>
            <a:ext cx="6582887"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a:solidFill>
                  <a:srgbClr val="37858C"/>
                </a:solidFill>
                <a:latin typeface="Arial"/>
                <a:cs typeface="Arial"/>
              </a:rPr>
              <a:t>2 or 3 authors</a:t>
            </a:r>
          </a:p>
          <a:p>
            <a:r>
              <a:rPr lang="en-US" sz="2800">
                <a:latin typeface="Arial"/>
                <a:cs typeface="Calibri Light"/>
              </a:rPr>
              <a:t>(Phillips and Renton, 2012, p.54)</a:t>
            </a:r>
          </a:p>
        </p:txBody>
      </p:sp>
      <p:sp>
        <p:nvSpPr>
          <p:cNvPr id="10" name="TextBox 1">
            <a:extLst>
              <a:ext uri="{FF2B5EF4-FFF2-40B4-BE49-F238E27FC236}">
                <a16:creationId xmlns:a16="http://schemas.microsoft.com/office/drawing/2014/main" id="{7AEDA4F7-E863-41C3-8D2A-AB1F22FCCADF}"/>
              </a:ext>
            </a:extLst>
          </p:cNvPr>
          <p:cNvSpPr txBox="1"/>
          <p:nvPr/>
        </p:nvSpPr>
        <p:spPr>
          <a:xfrm>
            <a:off x="377121" y="4850780"/>
            <a:ext cx="5504212"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latin typeface="Arial"/>
                <a:cs typeface="Arial"/>
              </a:rPr>
              <a:t> </a:t>
            </a:r>
            <a:r>
              <a:rPr lang="en-US" sz="2800" b="1">
                <a:solidFill>
                  <a:srgbClr val="37858C"/>
                </a:solidFill>
                <a:latin typeface="Arial"/>
                <a:cs typeface="Arial"/>
              </a:rPr>
              <a:t>4 or more authors</a:t>
            </a:r>
          </a:p>
          <a:p>
            <a:r>
              <a:rPr lang="en-US" sz="2800">
                <a:latin typeface="Arial"/>
                <a:cs typeface="Calibri Light"/>
              </a:rPr>
              <a:t>(Morton </a:t>
            </a:r>
            <a:r>
              <a:rPr lang="en-US" sz="2800" i="1">
                <a:latin typeface="Arial"/>
                <a:cs typeface="Calibri Light"/>
              </a:rPr>
              <a:t>et al</a:t>
            </a:r>
            <a:r>
              <a:rPr lang="en-US" sz="2800">
                <a:latin typeface="Arial"/>
                <a:cs typeface="Calibri Light"/>
              </a:rPr>
              <a:t>. 2014, p.37)</a:t>
            </a:r>
          </a:p>
        </p:txBody>
      </p:sp>
    </p:spTree>
    <p:extLst>
      <p:ext uri="{BB962C8B-B14F-4D97-AF65-F5344CB8AC3E}">
        <p14:creationId xmlns:p14="http://schemas.microsoft.com/office/powerpoint/2010/main" val="31614254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In-text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174367" y="2660073"/>
            <a:ext cx="11954393" cy="3506230"/>
          </a:xfrm>
        </p:spPr>
        <p:txBody>
          <a:bodyPr vert="horz" lIns="91440" tIns="45720" rIns="91440" bIns="45720" rtlCol="0" anchor="t">
            <a:noAutofit/>
          </a:bodyPr>
          <a:lstStyle/>
          <a:p>
            <a:pPr marL="0" indent="0">
              <a:spcBef>
                <a:spcPts val="1200"/>
              </a:spcBef>
              <a:buNone/>
            </a:pPr>
            <a:endParaRPr lang="en-GB" sz="3600">
              <a:latin typeface="Arial"/>
              <a:ea typeface="+mn-lt"/>
              <a:cs typeface="+mn-lt"/>
            </a:endParaRPr>
          </a:p>
          <a:p>
            <a:pPr marL="457200" lvl="1" indent="0">
              <a:spcBef>
                <a:spcPts val="250"/>
              </a:spcBef>
              <a:spcAft>
                <a:spcPts val="250"/>
              </a:spcAft>
              <a:buNone/>
            </a:pPr>
            <a:endParaRPr lang="en-GB">
              <a:latin typeface="Arial"/>
              <a:ea typeface="+mn-lt"/>
              <a:cs typeface="+mn-lt"/>
            </a:endParaRPr>
          </a:p>
          <a:p>
            <a:pPr lvl="1">
              <a:spcBef>
                <a:spcPts val="250"/>
              </a:spcBef>
              <a:spcAft>
                <a:spcPts val="250"/>
              </a:spcAft>
            </a:pPr>
            <a:r>
              <a:rPr lang="en-US" sz="2800">
                <a:latin typeface="Arial"/>
                <a:ea typeface="+mn-lt"/>
                <a:cs typeface="+mn-lt"/>
              </a:rPr>
              <a:t>Scotland is taking a radical approach to tackling knife crime by treating it as a public health issue </a:t>
            </a:r>
            <a:r>
              <a:rPr lang="en-US" sz="2800" b="1">
                <a:solidFill>
                  <a:srgbClr val="37858C"/>
                </a:solidFill>
                <a:latin typeface="Arial"/>
                <a:ea typeface="+mn-lt"/>
                <a:cs typeface="+mn-lt"/>
              </a:rPr>
              <a:t>(Roberts, 2019, p. 99)</a:t>
            </a:r>
            <a:r>
              <a:rPr lang="en-US" sz="2800" b="1">
                <a:solidFill>
                  <a:srgbClr val="0070C0"/>
                </a:solidFill>
                <a:latin typeface="Arial"/>
                <a:ea typeface="+mn-lt"/>
                <a:cs typeface="+mn-lt"/>
              </a:rPr>
              <a:t>.</a:t>
            </a:r>
            <a:r>
              <a:rPr lang="en-US" sz="2800" b="1">
                <a:latin typeface="Arial"/>
                <a:ea typeface="+mn-lt"/>
                <a:cs typeface="+mn-lt"/>
              </a:rPr>
              <a:t> </a:t>
            </a:r>
          </a:p>
          <a:p>
            <a:pPr marL="457200" lvl="1" indent="0">
              <a:spcBef>
                <a:spcPts val="250"/>
              </a:spcBef>
              <a:spcAft>
                <a:spcPts val="250"/>
              </a:spcAft>
              <a:buNone/>
            </a:pPr>
            <a:endParaRPr lang="en-US" sz="2800" b="1">
              <a:latin typeface="Arial"/>
              <a:cs typeface="Calibri"/>
            </a:endParaRPr>
          </a:p>
          <a:p>
            <a:pPr lvl="1">
              <a:spcBef>
                <a:spcPts val="250"/>
              </a:spcBef>
              <a:spcAft>
                <a:spcPts val="250"/>
              </a:spcAft>
            </a:pPr>
            <a:r>
              <a:rPr lang="en-US" sz="2800">
                <a:latin typeface="Arial"/>
                <a:cs typeface="Calibri"/>
              </a:rPr>
              <a:t>According to </a:t>
            </a:r>
            <a:r>
              <a:rPr lang="en-US" sz="2800" b="1">
                <a:solidFill>
                  <a:srgbClr val="37858C"/>
                </a:solidFill>
                <a:latin typeface="Arial"/>
                <a:cs typeface="Calibri"/>
              </a:rPr>
              <a:t>Roberts (2019, p.99)</a:t>
            </a:r>
            <a:r>
              <a:rPr lang="en-US" sz="2800">
                <a:latin typeface="Arial"/>
                <a:cs typeface="Calibri"/>
              </a:rPr>
              <a:t> </a:t>
            </a:r>
            <a:r>
              <a:rPr lang="en-US" sz="2800">
                <a:latin typeface="Arial"/>
                <a:cs typeface="Arial"/>
              </a:rPr>
              <a:t>Scotland is taking a radical approach to tackling knife crime by treating it as a public health issue.</a:t>
            </a:r>
            <a:endParaRPr lang="en-GB" sz="2800">
              <a:latin typeface="Arial"/>
              <a:cs typeface="Calibri"/>
            </a:endParaRPr>
          </a:p>
        </p:txBody>
      </p:sp>
      <p:sp>
        <p:nvSpPr>
          <p:cNvPr id="5" name="TextBox 4">
            <a:extLst>
              <a:ext uri="{FF2B5EF4-FFF2-40B4-BE49-F238E27FC236}">
                <a16:creationId xmlns:a16="http://schemas.microsoft.com/office/drawing/2014/main" id="{6BBA26C0-CAE7-4889-999B-1CBA42587303}"/>
              </a:ext>
            </a:extLst>
          </p:cNvPr>
          <p:cNvSpPr txBox="1"/>
          <p:nvPr/>
        </p:nvSpPr>
        <p:spPr>
          <a:xfrm>
            <a:off x="541316" y="1538021"/>
            <a:ext cx="11485419" cy="1231106"/>
          </a:xfrm>
          <a:prstGeom prst="rect">
            <a:avLst/>
          </a:prstGeom>
          <a:noFill/>
        </p:spPr>
        <p:txBody>
          <a:bodyPr wrap="square" lIns="91440" tIns="45720" rIns="91440" bIns="45720" rtlCol="0" anchor="t">
            <a:spAutoFit/>
          </a:bodyPr>
          <a:lstStyle/>
          <a:p>
            <a:pPr>
              <a:spcBef>
                <a:spcPts val="1200"/>
              </a:spcBef>
            </a:pPr>
            <a:r>
              <a:rPr lang="en-GB" sz="3200">
                <a:latin typeface="Arial"/>
                <a:ea typeface="+mn-lt"/>
                <a:cs typeface="+mn-lt"/>
              </a:rPr>
              <a:t>Author's </a:t>
            </a:r>
            <a:r>
              <a:rPr lang="en-GB" sz="3200" b="1">
                <a:solidFill>
                  <a:srgbClr val="37858C"/>
                </a:solidFill>
                <a:latin typeface="Arial"/>
                <a:ea typeface="+mn-lt"/>
                <a:cs typeface="+mn-lt"/>
              </a:rPr>
              <a:t>Surname</a:t>
            </a:r>
            <a:r>
              <a:rPr lang="en-GB" sz="3200">
                <a:solidFill>
                  <a:srgbClr val="37858C"/>
                </a:solidFill>
                <a:latin typeface="Arial"/>
                <a:ea typeface="+mn-lt"/>
                <a:cs typeface="+mn-lt"/>
              </a:rPr>
              <a:t>,</a:t>
            </a:r>
            <a:r>
              <a:rPr lang="en-GB" sz="3200">
                <a:solidFill>
                  <a:srgbClr val="0070C0"/>
                </a:solidFill>
                <a:latin typeface="Arial"/>
                <a:ea typeface="+mn-lt"/>
                <a:cs typeface="+mn-lt"/>
              </a:rPr>
              <a:t> </a:t>
            </a:r>
            <a:endParaRPr lang="en-US"/>
          </a:p>
          <a:p>
            <a:pPr marL="0" indent="0">
              <a:spcBef>
                <a:spcPts val="1200"/>
              </a:spcBef>
              <a:buNone/>
            </a:pPr>
            <a:r>
              <a:rPr lang="en-GB" sz="3200" b="1">
                <a:solidFill>
                  <a:srgbClr val="37858C"/>
                </a:solidFill>
                <a:latin typeface="Arial"/>
                <a:ea typeface="+mn-lt"/>
                <a:cs typeface="+mn-lt"/>
              </a:rPr>
              <a:t>(year</a:t>
            </a:r>
            <a:r>
              <a:rPr lang="en-GB" sz="3200">
                <a:latin typeface="Arial"/>
                <a:ea typeface="+mn-lt"/>
                <a:cs typeface="+mn-lt"/>
              </a:rPr>
              <a:t> (</a:t>
            </a:r>
            <a:r>
              <a:rPr lang="en-GB" sz="3200" i="1">
                <a:latin typeface="Arial"/>
                <a:ea typeface="+mn-lt"/>
                <a:cs typeface="+mn-lt"/>
              </a:rPr>
              <a:t>&amp; </a:t>
            </a:r>
            <a:r>
              <a:rPr lang="en-GB" sz="3200" b="1" i="1">
                <a:solidFill>
                  <a:srgbClr val="37858C"/>
                </a:solidFill>
                <a:latin typeface="Arial"/>
                <a:ea typeface="+mn-lt"/>
                <a:cs typeface="+mn-lt"/>
              </a:rPr>
              <a:t>page number</a:t>
            </a:r>
            <a:r>
              <a:rPr lang="en-GB" sz="3200" i="1">
                <a:solidFill>
                  <a:srgbClr val="37858C"/>
                </a:solidFill>
                <a:latin typeface="Arial"/>
                <a:ea typeface="+mn-lt"/>
                <a:cs typeface="+mn-lt"/>
              </a:rPr>
              <a:t> </a:t>
            </a:r>
            <a:r>
              <a:rPr lang="en-GB" sz="3200" i="1">
                <a:latin typeface="Arial"/>
                <a:ea typeface="+mn-lt"/>
                <a:cs typeface="+mn-lt"/>
              </a:rPr>
              <a:t>if required</a:t>
            </a:r>
            <a:r>
              <a:rPr lang="en-GB" sz="3200">
                <a:latin typeface="Arial"/>
                <a:ea typeface="+mn-lt"/>
                <a:cs typeface="+mn-lt"/>
              </a:rPr>
              <a:t>) in brackets)</a:t>
            </a:r>
            <a:endParaRPr lang="en-GB"/>
          </a:p>
        </p:txBody>
      </p:sp>
    </p:spTree>
    <p:extLst>
      <p:ext uri="{BB962C8B-B14F-4D97-AF65-F5344CB8AC3E}">
        <p14:creationId xmlns:p14="http://schemas.microsoft.com/office/powerpoint/2010/main" val="2965253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D2C-3E68-4F1D-ADF6-A47FE126DFD6}"/>
              </a:ext>
            </a:extLst>
          </p:cNvPr>
          <p:cNvSpPr>
            <a:spLocks noGrp="1"/>
          </p:cNvSpPr>
          <p:nvPr>
            <p:ph type="title"/>
          </p:nvPr>
        </p:nvSpPr>
        <p:spPr/>
        <p:txBody>
          <a:bodyPr>
            <a:normAutofit/>
          </a:bodyPr>
          <a:lstStyle/>
          <a:p>
            <a:r>
              <a:rPr lang="en-GB" dirty="0"/>
              <a:t>Direct Quotes</a:t>
            </a:r>
            <a:endParaRPr lang="en-US" dirty="0"/>
          </a:p>
        </p:txBody>
      </p:sp>
      <p:sp>
        <p:nvSpPr>
          <p:cNvPr id="8" name="TextBox 7">
            <a:extLst>
              <a:ext uri="{FF2B5EF4-FFF2-40B4-BE49-F238E27FC236}">
                <a16:creationId xmlns:a16="http://schemas.microsoft.com/office/drawing/2014/main" id="{7ED5A81D-2155-41F3-922A-3BC8C263C6F3}"/>
              </a:ext>
            </a:extLst>
          </p:cNvPr>
          <p:cNvSpPr txBox="1"/>
          <p:nvPr/>
        </p:nvSpPr>
        <p:spPr>
          <a:xfrm>
            <a:off x="2615057" y="1308474"/>
            <a:ext cx="8219960" cy="26609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571500" indent="-571500">
              <a:lnSpc>
                <a:spcPct val="90000"/>
              </a:lnSpc>
              <a:spcAft>
                <a:spcPts val="600"/>
              </a:spcAft>
              <a:buClr>
                <a:schemeClr val="accent1"/>
              </a:buClr>
              <a:buFont typeface="Arial" panose="020B0604020202020204" pitchFamily="34" charset="0"/>
              <a:buChar char="•"/>
            </a:pPr>
            <a:r>
              <a:rPr lang="en-US" sz="4000" dirty="0">
                <a:latin typeface="Arial"/>
                <a:cs typeface="Arial"/>
              </a:rPr>
              <a:t>Use quotations marks</a:t>
            </a:r>
          </a:p>
          <a:p>
            <a:pPr marL="571500" indent="-571500">
              <a:lnSpc>
                <a:spcPct val="90000"/>
              </a:lnSpc>
              <a:spcAft>
                <a:spcPts val="600"/>
              </a:spcAft>
              <a:buClr>
                <a:schemeClr val="accent1"/>
              </a:buClr>
              <a:buFont typeface="Arial" panose="020B0604020202020204" pitchFamily="34" charset="0"/>
              <a:buChar char="•"/>
            </a:pPr>
            <a:r>
              <a:rPr lang="en-US" sz="4000" dirty="0">
                <a:latin typeface="Arial"/>
                <a:cs typeface="Arial"/>
              </a:rPr>
              <a:t>Integrate into your writing</a:t>
            </a:r>
          </a:p>
          <a:p>
            <a:pPr marL="571500" indent="-571500">
              <a:lnSpc>
                <a:spcPct val="90000"/>
              </a:lnSpc>
              <a:spcAft>
                <a:spcPts val="600"/>
              </a:spcAft>
              <a:buClr>
                <a:schemeClr val="accent1"/>
              </a:buClr>
              <a:buFont typeface="Arial" panose="020B0604020202020204" pitchFamily="34" charset="0"/>
              <a:buChar char="•"/>
            </a:pPr>
            <a:r>
              <a:rPr lang="en-US" sz="4000" dirty="0">
                <a:latin typeface="Arial"/>
                <a:cs typeface="Arial"/>
              </a:rPr>
              <a:t>Show page number if possible</a:t>
            </a:r>
          </a:p>
        </p:txBody>
      </p:sp>
      <p:sp>
        <p:nvSpPr>
          <p:cNvPr id="11" name="TextBox 10">
            <a:extLst>
              <a:ext uri="{FF2B5EF4-FFF2-40B4-BE49-F238E27FC236}">
                <a16:creationId xmlns:a16="http://schemas.microsoft.com/office/drawing/2014/main" id="{34334CDA-7FB7-4AF2-926A-CA6DE703DA54}"/>
              </a:ext>
            </a:extLst>
          </p:cNvPr>
          <p:cNvSpPr txBox="1"/>
          <p:nvPr/>
        </p:nvSpPr>
        <p:spPr>
          <a:xfrm>
            <a:off x="153102" y="3654824"/>
            <a:ext cx="12036091" cy="320577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4000" b="1" dirty="0">
                <a:solidFill>
                  <a:schemeClr val="accent1"/>
                </a:solidFill>
                <a:latin typeface="Arial"/>
                <a:cs typeface="Arial"/>
              </a:rPr>
              <a:t>Example:</a:t>
            </a:r>
            <a:r>
              <a:rPr lang="en-US" sz="4000" b="1" dirty="0">
                <a:solidFill>
                  <a:srgbClr val="FFC000"/>
                </a:solidFill>
                <a:latin typeface="Arial"/>
                <a:cs typeface="Arial"/>
              </a:rPr>
              <a:t> </a:t>
            </a:r>
            <a:r>
              <a:rPr lang="en-US" sz="4000" dirty="0">
                <a:latin typeface="Arial"/>
                <a:cs typeface="Arial"/>
              </a:rPr>
              <a:t>When writing assignments, the </a:t>
            </a:r>
            <a:r>
              <a:rPr lang="en-US" sz="4000" b="1" dirty="0">
                <a:solidFill>
                  <a:schemeClr val="accent1"/>
                </a:solidFill>
                <a:latin typeface="Arial"/>
                <a:cs typeface="Arial"/>
              </a:rPr>
              <a:t>“</a:t>
            </a:r>
            <a:r>
              <a:rPr lang="en-US" sz="4000" dirty="0">
                <a:latin typeface="Arial"/>
                <a:cs typeface="Arial"/>
              </a:rPr>
              <a:t>aim should always be to reference reliable sources of information</a:t>
            </a:r>
            <a:r>
              <a:rPr lang="en-US" sz="4000" b="1" dirty="0">
                <a:solidFill>
                  <a:schemeClr val="accent1"/>
                </a:solidFill>
                <a:latin typeface="Arial"/>
                <a:cs typeface="Arial"/>
              </a:rPr>
              <a:t>”</a:t>
            </a:r>
            <a:r>
              <a:rPr lang="en-US" sz="4000" dirty="0">
                <a:latin typeface="Arial"/>
                <a:cs typeface="Arial"/>
              </a:rPr>
              <a:t> </a:t>
            </a:r>
            <a:r>
              <a:rPr lang="en-US" sz="3600" b="1" dirty="0">
                <a:solidFill>
                  <a:schemeClr val="accent1"/>
                </a:solidFill>
                <a:latin typeface="Arial"/>
                <a:cs typeface="Arial"/>
              </a:rPr>
              <a:t>(Pears and Shields, 2016, p. 2)</a:t>
            </a:r>
            <a:r>
              <a:rPr lang="en-US" sz="4000" dirty="0">
                <a:solidFill>
                  <a:schemeClr val="accent1"/>
                </a:solidFill>
                <a:latin typeface="Arial"/>
                <a:cs typeface="Arial"/>
              </a:rPr>
              <a:t>.</a:t>
            </a:r>
            <a:endParaRPr lang="en-US" sz="4000">
              <a:solidFill>
                <a:schemeClr val="accent1"/>
              </a:solidFill>
              <a:latin typeface="Arial"/>
              <a:cs typeface="Arial"/>
            </a:endParaRPr>
          </a:p>
        </p:txBody>
      </p:sp>
    </p:spTree>
    <p:extLst>
      <p:ext uri="{BB962C8B-B14F-4D97-AF65-F5344CB8AC3E}">
        <p14:creationId xmlns:p14="http://schemas.microsoft.com/office/powerpoint/2010/main" val="1000716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1"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DB794-AA5A-4266-BFEF-C3348E0142E0}"/>
              </a:ext>
            </a:extLst>
          </p:cNvPr>
          <p:cNvSpPr>
            <a:spLocks noGrp="1"/>
          </p:cNvSpPr>
          <p:nvPr>
            <p:ph type="title"/>
          </p:nvPr>
        </p:nvSpPr>
        <p:spPr/>
        <p:txBody>
          <a:bodyPr/>
          <a:lstStyle/>
          <a:p>
            <a:r>
              <a:rPr lang="en-GB" dirty="0"/>
              <a:t>Quotations</a:t>
            </a:r>
          </a:p>
        </p:txBody>
      </p:sp>
      <p:sp>
        <p:nvSpPr>
          <p:cNvPr id="5" name="TextBox 4">
            <a:extLst>
              <a:ext uri="{FF2B5EF4-FFF2-40B4-BE49-F238E27FC236}">
                <a16:creationId xmlns:a16="http://schemas.microsoft.com/office/drawing/2014/main" id="{0FE4BC25-A532-4F0B-B165-9814215FA830}"/>
              </a:ext>
            </a:extLst>
          </p:cNvPr>
          <p:cNvSpPr txBox="1"/>
          <p:nvPr/>
        </p:nvSpPr>
        <p:spPr>
          <a:xfrm>
            <a:off x="2240796" y="1502434"/>
            <a:ext cx="9882505" cy="26609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571500" indent="-571500">
              <a:lnSpc>
                <a:spcPct val="90000"/>
              </a:lnSpc>
              <a:spcAft>
                <a:spcPts val="600"/>
              </a:spcAft>
              <a:buClr>
                <a:schemeClr val="accent1"/>
              </a:buClr>
              <a:buFont typeface="Arial" panose="020B0604020202020204" pitchFamily="34" charset="0"/>
              <a:buChar char="•"/>
            </a:pPr>
            <a:r>
              <a:rPr lang="en-US" sz="4000" dirty="0">
                <a:latin typeface="Arial"/>
                <a:cs typeface="Arial"/>
              </a:rPr>
              <a:t>Vary your sentence structure</a:t>
            </a:r>
          </a:p>
          <a:p>
            <a:pPr marL="571500" indent="-571500">
              <a:lnSpc>
                <a:spcPct val="90000"/>
              </a:lnSpc>
              <a:spcAft>
                <a:spcPts val="600"/>
              </a:spcAft>
              <a:buClr>
                <a:schemeClr val="accent1"/>
              </a:buClr>
              <a:buFont typeface="Arial" panose="020B0604020202020204" pitchFamily="34" charset="0"/>
              <a:buChar char="•"/>
            </a:pPr>
            <a:r>
              <a:rPr lang="en-GB" sz="4000" dirty="0">
                <a:latin typeface="Arial"/>
                <a:cs typeface="Arial"/>
              </a:rPr>
              <a:t>Date in brackets immediately after author’s name.</a:t>
            </a:r>
          </a:p>
          <a:p>
            <a:pPr marL="571500" indent="-571500">
              <a:lnSpc>
                <a:spcPct val="90000"/>
              </a:lnSpc>
              <a:spcAft>
                <a:spcPts val="600"/>
              </a:spcAft>
              <a:buClr>
                <a:schemeClr val="accent1"/>
              </a:buClr>
              <a:buFont typeface="Arial" panose="020B0604020202020204" pitchFamily="34" charset="0"/>
              <a:buChar char="•"/>
            </a:pPr>
            <a:endParaRPr lang="en-US" sz="4400" dirty="0"/>
          </a:p>
        </p:txBody>
      </p:sp>
      <p:sp>
        <p:nvSpPr>
          <p:cNvPr id="7" name="TextBox 6">
            <a:extLst>
              <a:ext uri="{FF2B5EF4-FFF2-40B4-BE49-F238E27FC236}">
                <a16:creationId xmlns:a16="http://schemas.microsoft.com/office/drawing/2014/main" id="{8DAFBD5E-9820-4F6A-8A9D-7A0D605F65E8}"/>
              </a:ext>
            </a:extLst>
          </p:cNvPr>
          <p:cNvSpPr txBox="1"/>
          <p:nvPr/>
        </p:nvSpPr>
        <p:spPr>
          <a:xfrm>
            <a:off x="439705" y="3620701"/>
            <a:ext cx="11695141" cy="26609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4000" b="1" dirty="0">
                <a:solidFill>
                  <a:schemeClr val="accent1"/>
                </a:solidFill>
                <a:latin typeface="Arial"/>
                <a:cs typeface="Arial"/>
              </a:rPr>
              <a:t>Example: </a:t>
            </a:r>
            <a:endParaRPr lang="en-US" sz="4000" b="1">
              <a:solidFill>
                <a:schemeClr val="accent1"/>
              </a:solidFill>
              <a:latin typeface="Arial"/>
              <a:cs typeface="Arial"/>
            </a:endParaRPr>
          </a:p>
          <a:p>
            <a:pPr>
              <a:lnSpc>
                <a:spcPct val="90000"/>
              </a:lnSpc>
              <a:spcAft>
                <a:spcPts val="600"/>
              </a:spcAft>
              <a:buClr>
                <a:schemeClr val="accent1"/>
              </a:buClr>
            </a:pPr>
            <a:r>
              <a:rPr lang="en-US" sz="3600" b="1" dirty="0">
                <a:solidFill>
                  <a:schemeClr val="accent1"/>
                </a:solidFill>
                <a:latin typeface="Arial"/>
                <a:cs typeface="Arial"/>
              </a:rPr>
              <a:t>Pears and Shields (2016, p. 2)</a:t>
            </a:r>
            <a:r>
              <a:rPr lang="en-US" sz="4000" dirty="0">
                <a:solidFill>
                  <a:schemeClr val="accent1"/>
                </a:solidFill>
                <a:latin typeface="Arial"/>
                <a:cs typeface="Arial"/>
              </a:rPr>
              <a:t> </a:t>
            </a:r>
            <a:r>
              <a:rPr lang="en-US" sz="4000" dirty="0">
                <a:latin typeface="Arial"/>
                <a:cs typeface="Arial"/>
              </a:rPr>
              <a:t>argue that when writing assignments, the </a:t>
            </a:r>
            <a:r>
              <a:rPr lang="en-US" sz="4000" b="1" dirty="0">
                <a:solidFill>
                  <a:schemeClr val="accent1"/>
                </a:solidFill>
                <a:latin typeface="Arial"/>
                <a:cs typeface="Arial"/>
              </a:rPr>
              <a:t>“</a:t>
            </a:r>
            <a:r>
              <a:rPr lang="en-US" sz="4000" dirty="0">
                <a:latin typeface="Arial"/>
                <a:cs typeface="Arial"/>
              </a:rPr>
              <a:t>aim should always be to reference reliable sources of information</a:t>
            </a:r>
            <a:r>
              <a:rPr lang="en-US" sz="4000" b="1" dirty="0">
                <a:latin typeface="Arial"/>
                <a:cs typeface="Arial"/>
              </a:rPr>
              <a:t>.</a:t>
            </a:r>
            <a:r>
              <a:rPr lang="en-US" sz="4000" b="1" dirty="0">
                <a:solidFill>
                  <a:schemeClr val="accent1"/>
                </a:solidFill>
                <a:latin typeface="Arial"/>
                <a:cs typeface="Arial"/>
              </a:rPr>
              <a:t>”</a:t>
            </a:r>
            <a:endParaRPr lang="en-US" sz="4000" b="1">
              <a:solidFill>
                <a:schemeClr val="accent1"/>
              </a:solidFill>
              <a:latin typeface="Arial"/>
              <a:cs typeface="Arial"/>
            </a:endParaRPr>
          </a:p>
        </p:txBody>
      </p:sp>
    </p:spTree>
    <p:extLst>
      <p:ext uri="{BB962C8B-B14F-4D97-AF65-F5344CB8AC3E}">
        <p14:creationId xmlns:p14="http://schemas.microsoft.com/office/powerpoint/2010/main" val="32056214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3540B-0B09-4D86-9F5B-5BDCC0B28F66}"/>
              </a:ext>
            </a:extLst>
          </p:cNvPr>
          <p:cNvSpPr>
            <a:spLocks noGrp="1"/>
          </p:cNvSpPr>
          <p:nvPr>
            <p:ph type="title"/>
          </p:nvPr>
        </p:nvSpPr>
        <p:spPr>
          <a:xfrm>
            <a:off x="698242" y="252284"/>
            <a:ext cx="10795518" cy="1003916"/>
          </a:xfrm>
        </p:spPr>
        <p:txBody>
          <a:bodyPr anchor="b">
            <a:normAutofit/>
          </a:bodyPr>
          <a:lstStyle/>
          <a:p>
            <a:r>
              <a:rPr lang="en-GB" dirty="0"/>
              <a:t>Paraphrasing</a:t>
            </a:r>
          </a:p>
        </p:txBody>
      </p:sp>
      <p:sp>
        <p:nvSpPr>
          <p:cNvPr id="3" name="Content Placeholder 2">
            <a:extLst>
              <a:ext uri="{FF2B5EF4-FFF2-40B4-BE49-F238E27FC236}">
                <a16:creationId xmlns:a16="http://schemas.microsoft.com/office/drawing/2014/main" id="{A1C1B9B6-2B3B-4344-9F38-3FC1B1F39B94}"/>
              </a:ext>
            </a:extLst>
          </p:cNvPr>
          <p:cNvSpPr>
            <a:spLocks noGrp="1"/>
          </p:cNvSpPr>
          <p:nvPr>
            <p:ph sz="quarter" idx="10"/>
          </p:nvPr>
        </p:nvSpPr>
        <p:spPr>
          <a:xfrm>
            <a:off x="7930027" y="2218604"/>
            <a:ext cx="4071735" cy="1430790"/>
          </a:xfrm>
        </p:spPr>
        <p:txBody>
          <a:bodyPr vert="horz" lIns="91440" tIns="45720" rIns="91440" bIns="45720" rtlCol="0" anchor="t">
            <a:normAutofit fontScale="85000" lnSpcReduction="20000"/>
          </a:bodyPr>
          <a:lstStyle/>
          <a:p>
            <a:pPr marL="0" indent="0">
              <a:buNone/>
            </a:pPr>
            <a:endParaRPr lang="en-GB"/>
          </a:p>
          <a:p>
            <a:pPr marL="0" indent="0">
              <a:buNone/>
            </a:pPr>
            <a:endParaRPr lang="en-GB"/>
          </a:p>
          <a:p>
            <a:pPr marL="0" indent="0">
              <a:buNone/>
            </a:pPr>
            <a:r>
              <a:rPr lang="en-GB" b="1" dirty="0">
                <a:solidFill>
                  <a:schemeClr val="accent1"/>
                </a:solidFill>
                <a:latin typeface="Arial"/>
                <a:cs typeface="Calibri Light"/>
              </a:rPr>
              <a:t>Your interpretation of someone else's ideas. </a:t>
            </a:r>
          </a:p>
        </p:txBody>
      </p:sp>
      <p:pic>
        <p:nvPicPr>
          <p:cNvPr id="18" name="Picture 18">
            <a:extLst>
              <a:ext uri="{FF2B5EF4-FFF2-40B4-BE49-F238E27FC236}">
                <a16:creationId xmlns:a16="http://schemas.microsoft.com/office/drawing/2014/main" id="{79C2782F-88E6-4244-8F3E-6BFD5402DEFE}"/>
              </a:ext>
            </a:extLst>
          </p:cNvPr>
          <p:cNvPicPr>
            <a:picLocks noChangeAspect="1"/>
          </p:cNvPicPr>
          <p:nvPr/>
        </p:nvPicPr>
        <p:blipFill>
          <a:blip r:embed="rId3"/>
          <a:stretch>
            <a:fillRect/>
          </a:stretch>
        </p:blipFill>
        <p:spPr>
          <a:xfrm>
            <a:off x="374650" y="1337468"/>
            <a:ext cx="6934200" cy="4913316"/>
          </a:xfrm>
          <a:prstGeom prst="rect">
            <a:avLst/>
          </a:prstGeom>
        </p:spPr>
      </p:pic>
      <p:sp>
        <p:nvSpPr>
          <p:cNvPr id="19" name="TextBox 18">
            <a:extLst>
              <a:ext uri="{FF2B5EF4-FFF2-40B4-BE49-F238E27FC236}">
                <a16:creationId xmlns:a16="http://schemas.microsoft.com/office/drawing/2014/main" id="{07E2DA21-6FF1-4336-BCEB-34787F2FC29F}"/>
              </a:ext>
            </a:extLst>
          </p:cNvPr>
          <p:cNvSpPr txBox="1"/>
          <p:nvPr/>
        </p:nvSpPr>
        <p:spPr>
          <a:xfrm>
            <a:off x="7931150" y="5327650"/>
            <a:ext cx="432276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Godfrey, J. (2018) </a:t>
            </a:r>
            <a:r>
              <a:rPr lang="en-GB" i="1" dirty="0">
                <a:latin typeface="Arial"/>
                <a:cs typeface="Arial"/>
              </a:rPr>
              <a:t>How to use your reading in your essays.</a:t>
            </a:r>
            <a:r>
              <a:rPr lang="en-GB" dirty="0">
                <a:latin typeface="Arial"/>
                <a:cs typeface="Arial"/>
              </a:rPr>
              <a:t> 3rd </a:t>
            </a:r>
            <a:r>
              <a:rPr lang="en-GB" dirty="0" err="1">
                <a:latin typeface="Arial"/>
                <a:cs typeface="Arial"/>
              </a:rPr>
              <a:t>edn</a:t>
            </a:r>
            <a:r>
              <a:rPr lang="en-GB" dirty="0">
                <a:latin typeface="Arial"/>
                <a:cs typeface="Arial"/>
              </a:rPr>
              <a:t>. London: Palgrave.</a:t>
            </a:r>
          </a:p>
        </p:txBody>
      </p:sp>
    </p:spTree>
    <p:extLst>
      <p:ext uri="{BB962C8B-B14F-4D97-AF65-F5344CB8AC3E}">
        <p14:creationId xmlns:p14="http://schemas.microsoft.com/office/powerpoint/2010/main" val="39125475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0A44627-7DAF-4369-A084-E705C9C7CDA6}"/>
              </a:ext>
            </a:extLst>
          </p:cNvPr>
          <p:cNvPicPr>
            <a:picLocks noChangeAspect="1"/>
          </p:cNvPicPr>
          <p:nvPr/>
        </p:nvPicPr>
        <p:blipFill>
          <a:blip r:embed="rId3"/>
          <a:stretch>
            <a:fillRect/>
          </a:stretch>
        </p:blipFill>
        <p:spPr>
          <a:xfrm>
            <a:off x="-245122" y="0"/>
            <a:ext cx="12412667" cy="6858000"/>
          </a:xfrm>
          <a:prstGeom prst="rect">
            <a:avLst/>
          </a:prstGeom>
        </p:spPr>
      </p:pic>
    </p:spTree>
    <p:extLst>
      <p:ext uri="{BB962C8B-B14F-4D97-AF65-F5344CB8AC3E}">
        <p14:creationId xmlns:p14="http://schemas.microsoft.com/office/powerpoint/2010/main" val="4122950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2BF98-DCA2-4833-8139-EBC820F4F108}"/>
              </a:ext>
            </a:extLst>
          </p:cNvPr>
          <p:cNvSpPr>
            <a:spLocks noGrp="1"/>
          </p:cNvSpPr>
          <p:nvPr>
            <p:ph type="title"/>
          </p:nvPr>
        </p:nvSpPr>
        <p:spPr/>
        <p:txBody>
          <a:bodyPr/>
          <a:lstStyle/>
          <a:p>
            <a:r>
              <a:rPr lang="en-GB"/>
              <a:t>When NOT to cite...</a:t>
            </a:r>
          </a:p>
        </p:txBody>
      </p:sp>
      <p:sp>
        <p:nvSpPr>
          <p:cNvPr id="3" name="Content Placeholder 2">
            <a:extLst>
              <a:ext uri="{FF2B5EF4-FFF2-40B4-BE49-F238E27FC236}">
                <a16:creationId xmlns:a16="http://schemas.microsoft.com/office/drawing/2014/main" id="{7339E316-D7F7-4529-B158-FF9433CC8688}"/>
              </a:ext>
            </a:extLst>
          </p:cNvPr>
          <p:cNvSpPr>
            <a:spLocks noGrp="1"/>
          </p:cNvSpPr>
          <p:nvPr>
            <p:ph sz="quarter" idx="10"/>
          </p:nvPr>
        </p:nvSpPr>
        <p:spPr/>
        <p:txBody>
          <a:bodyPr vert="horz" lIns="91440" tIns="45720" rIns="91440" bIns="45720" rtlCol="0" anchor="t">
            <a:normAutofit/>
          </a:bodyPr>
          <a:lstStyle/>
          <a:p>
            <a:pPr>
              <a:spcBef>
                <a:spcPts val="1200"/>
              </a:spcBef>
            </a:pPr>
            <a:r>
              <a:rPr lang="en-US">
                <a:latin typeface="Arial"/>
                <a:ea typeface="+mn-lt"/>
                <a:cs typeface="+mn-lt"/>
              </a:rPr>
              <a:t>Not all ideas belong to others</a:t>
            </a:r>
          </a:p>
          <a:p>
            <a:pPr>
              <a:spcBef>
                <a:spcPts val="1200"/>
              </a:spcBef>
            </a:pPr>
            <a:r>
              <a:rPr lang="en-US">
                <a:latin typeface="Arial"/>
                <a:ea typeface="+mn-lt"/>
                <a:cs typeface="+mn-lt"/>
              </a:rPr>
              <a:t>Facts, dates, events generally known in a particular subject</a:t>
            </a:r>
          </a:p>
          <a:p>
            <a:pPr marL="0" indent="0">
              <a:spcBef>
                <a:spcPts val="1200"/>
              </a:spcBef>
              <a:buNone/>
            </a:pPr>
            <a:endParaRPr lang="en-US">
              <a:ea typeface="+mn-lt"/>
              <a:cs typeface="+mn-lt"/>
            </a:endParaRPr>
          </a:p>
          <a:p>
            <a:pPr marL="0" indent="0">
              <a:spcBef>
                <a:spcPts val="1200"/>
              </a:spcBef>
              <a:buNone/>
            </a:pPr>
            <a:endParaRPr lang="en-US">
              <a:ea typeface="+mn-lt"/>
              <a:cs typeface="+mn-lt"/>
            </a:endParaRPr>
          </a:p>
          <a:p>
            <a:pPr marL="0" indent="0" algn="ctr">
              <a:spcBef>
                <a:spcPts val="1200"/>
              </a:spcBef>
              <a:buNone/>
            </a:pPr>
            <a:r>
              <a:rPr lang="en-US" sz="6000" b="1">
                <a:solidFill>
                  <a:schemeClr val="accent1"/>
                </a:solidFill>
                <a:ea typeface="+mn-lt"/>
                <a:cs typeface="+mn-lt"/>
              </a:rPr>
              <a:t>Common knowledge</a:t>
            </a:r>
            <a:endParaRPr lang="en-US" sz="6000">
              <a:solidFill>
                <a:schemeClr val="accent1"/>
              </a:solidFill>
              <a:ea typeface="+mn-lt"/>
              <a:cs typeface="+mn-lt"/>
            </a:endParaRPr>
          </a:p>
          <a:p>
            <a:pPr marL="0" indent="0">
              <a:buNone/>
            </a:pPr>
            <a:endParaRPr lang="en-GB">
              <a:solidFill>
                <a:srgbClr val="FFC000"/>
              </a:solidFill>
              <a:cs typeface="Calibri Light"/>
            </a:endParaRPr>
          </a:p>
        </p:txBody>
      </p:sp>
    </p:spTree>
    <p:extLst>
      <p:ext uri="{BB962C8B-B14F-4D97-AF65-F5344CB8AC3E}">
        <p14:creationId xmlns:p14="http://schemas.microsoft.com/office/powerpoint/2010/main" val="11712932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54EC4-7DF9-4A85-ADC7-9C6EEC57380B}"/>
              </a:ext>
            </a:extLst>
          </p:cNvPr>
          <p:cNvSpPr>
            <a:spLocks noGrp="1"/>
          </p:cNvSpPr>
          <p:nvPr>
            <p:ph type="title"/>
          </p:nvPr>
        </p:nvSpPr>
        <p:spPr>
          <a:xfrm>
            <a:off x="718456" y="262866"/>
            <a:ext cx="10795518" cy="1003916"/>
          </a:xfrm>
        </p:spPr>
        <p:txBody>
          <a:bodyPr anchor="b">
            <a:normAutofit/>
          </a:bodyPr>
          <a:lstStyle/>
          <a:p>
            <a:r>
              <a:rPr lang="en-GB"/>
              <a:t>Creating a reference list</a:t>
            </a:r>
          </a:p>
          <a:p>
            <a:endParaRPr lang="en-GB"/>
          </a:p>
        </p:txBody>
      </p:sp>
      <p:graphicFrame>
        <p:nvGraphicFramePr>
          <p:cNvPr id="5" name="Content Placeholder 2">
            <a:extLst>
              <a:ext uri="{FF2B5EF4-FFF2-40B4-BE49-F238E27FC236}">
                <a16:creationId xmlns:a16="http://schemas.microsoft.com/office/drawing/2014/main" id="{D7B27FB6-8EF2-4FCA-BCBF-13BC1B4C8C1C}"/>
              </a:ext>
            </a:extLst>
          </p:cNvPr>
          <p:cNvGraphicFramePr>
            <a:graphicFrameLocks noGrp="1"/>
          </p:cNvGraphicFramePr>
          <p:nvPr>
            <p:ph sz="half" idx="1"/>
            <p:extLst>
              <p:ext uri="{D42A27DB-BD31-4B8C-83A1-F6EECF244321}">
                <p14:modId xmlns:p14="http://schemas.microsoft.com/office/powerpoint/2010/main" val="2776948435"/>
              </p:ext>
            </p:extLst>
          </p:nvPr>
        </p:nvGraphicFramePr>
        <p:xfrm>
          <a:off x="718457" y="1600201"/>
          <a:ext cx="5233081" cy="45656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25" name="TextBox 224">
            <a:extLst>
              <a:ext uri="{FF2B5EF4-FFF2-40B4-BE49-F238E27FC236}">
                <a16:creationId xmlns:a16="http://schemas.microsoft.com/office/drawing/2014/main" id="{837835CC-2CB3-4337-A7BB-1F81EAA12146}"/>
              </a:ext>
            </a:extLst>
          </p:cNvPr>
          <p:cNvSpPr txBox="1"/>
          <p:nvPr/>
        </p:nvSpPr>
        <p:spPr>
          <a:xfrm>
            <a:off x="6244070" y="2400877"/>
            <a:ext cx="5838825"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800">
                <a:latin typeface="Arial"/>
                <a:cs typeface="Arial"/>
              </a:rPr>
              <a:t>Format each reference according to resource cited.</a:t>
            </a:r>
            <a:endParaRPr lang="en-US" sz="2800">
              <a:latin typeface="Arial"/>
              <a:cs typeface="Arial"/>
            </a:endParaRPr>
          </a:p>
          <a:p>
            <a:pPr marL="342900" indent="-342900">
              <a:buFont typeface="Arial"/>
              <a:buChar char="•"/>
            </a:pPr>
            <a:endParaRPr lang="en-GB" sz="2800">
              <a:latin typeface="Arial"/>
              <a:cs typeface="Arial"/>
            </a:endParaRPr>
          </a:p>
          <a:p>
            <a:pPr marL="342900" indent="-342900">
              <a:buFont typeface="Arial"/>
              <a:buChar char="•"/>
            </a:pPr>
            <a:r>
              <a:rPr lang="en-GB" sz="2800">
                <a:latin typeface="Arial"/>
                <a:cs typeface="Calibri Light"/>
              </a:rPr>
              <a:t>Who</a:t>
            </a:r>
          </a:p>
          <a:p>
            <a:pPr marL="342900" indent="-342900">
              <a:buFont typeface="Arial"/>
              <a:buChar char="•"/>
            </a:pPr>
            <a:r>
              <a:rPr lang="en-GB" sz="2800">
                <a:latin typeface="Arial"/>
                <a:cs typeface="Calibri Light"/>
              </a:rPr>
              <a:t>When</a:t>
            </a:r>
          </a:p>
          <a:p>
            <a:pPr marL="342900" indent="-342900">
              <a:buFont typeface="Arial"/>
              <a:buChar char="•"/>
            </a:pPr>
            <a:r>
              <a:rPr lang="en-GB" sz="2800">
                <a:latin typeface="Arial"/>
                <a:cs typeface="Calibri Light"/>
              </a:rPr>
              <a:t>What</a:t>
            </a:r>
          </a:p>
          <a:p>
            <a:pPr marL="342900" indent="-342900">
              <a:buFont typeface="Arial"/>
              <a:buChar char="•"/>
            </a:pPr>
            <a:r>
              <a:rPr lang="en-GB" sz="2800">
                <a:latin typeface="Arial"/>
                <a:cs typeface="Calibri Light"/>
              </a:rPr>
              <a:t>Where</a:t>
            </a:r>
          </a:p>
          <a:p>
            <a:pPr marL="342900" indent="-342900">
              <a:buFont typeface="Arial"/>
              <a:buChar char="•"/>
            </a:pPr>
            <a:endParaRPr lang="en-GB" sz="2800">
              <a:latin typeface="Arial"/>
              <a:cs typeface="Calibri Light"/>
            </a:endParaRPr>
          </a:p>
        </p:txBody>
      </p:sp>
    </p:spTree>
    <p:extLst>
      <p:ext uri="{BB962C8B-B14F-4D97-AF65-F5344CB8AC3E}">
        <p14:creationId xmlns:p14="http://schemas.microsoft.com/office/powerpoint/2010/main" val="32007542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book</a:t>
            </a:r>
          </a:p>
        </p:txBody>
      </p:sp>
      <p:pic>
        <p:nvPicPr>
          <p:cNvPr id="7" name="Picture 7" descr="Graphical user interface, text, application, chat or text message&#10;&#10;Description automatically generated">
            <a:extLst>
              <a:ext uri="{FF2B5EF4-FFF2-40B4-BE49-F238E27FC236}">
                <a16:creationId xmlns:a16="http://schemas.microsoft.com/office/drawing/2014/main" id="{86AD0704-8987-4040-A339-9E64DC50A46C}"/>
              </a:ext>
            </a:extLst>
          </p:cNvPr>
          <p:cNvPicPr>
            <a:picLocks noGrp="1" noChangeAspect="1"/>
          </p:cNvPicPr>
          <p:nvPr>
            <p:ph sz="quarter" idx="10"/>
          </p:nvPr>
        </p:nvPicPr>
        <p:blipFill>
          <a:blip r:embed="rId3"/>
          <a:stretch>
            <a:fillRect/>
          </a:stretch>
        </p:blipFill>
        <p:spPr>
          <a:xfrm>
            <a:off x="36726" y="2026992"/>
            <a:ext cx="12110176" cy="3922297"/>
          </a:xfrm>
        </p:spPr>
      </p:pic>
    </p:spTree>
    <p:extLst>
      <p:ext uri="{BB962C8B-B14F-4D97-AF65-F5344CB8AC3E}">
        <p14:creationId xmlns:p14="http://schemas.microsoft.com/office/powerpoint/2010/main" val="28541443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journal article</a:t>
            </a:r>
          </a:p>
        </p:txBody>
      </p:sp>
      <p:pic>
        <p:nvPicPr>
          <p:cNvPr id="6" name="Picture 6" descr="Graphical user interface, text, application, chat or text message&#10;&#10;Description automatically generated">
            <a:extLst>
              <a:ext uri="{FF2B5EF4-FFF2-40B4-BE49-F238E27FC236}">
                <a16:creationId xmlns:a16="http://schemas.microsoft.com/office/drawing/2014/main" id="{AE731644-643E-4607-A22D-EFDA193A6FC5}"/>
              </a:ext>
            </a:extLst>
          </p:cNvPr>
          <p:cNvPicPr>
            <a:picLocks noGrp="1" noChangeAspect="1"/>
          </p:cNvPicPr>
          <p:nvPr>
            <p:ph sz="quarter" idx="10"/>
          </p:nvPr>
        </p:nvPicPr>
        <p:blipFill>
          <a:blip r:embed="rId3"/>
          <a:stretch>
            <a:fillRect/>
          </a:stretch>
        </p:blipFill>
        <p:spPr>
          <a:xfrm>
            <a:off x="317242" y="2025243"/>
            <a:ext cx="11557518" cy="3835080"/>
          </a:xfrm>
        </p:spPr>
      </p:pic>
    </p:spTree>
    <p:extLst>
      <p:ext uri="{BB962C8B-B14F-4D97-AF65-F5344CB8AC3E}">
        <p14:creationId xmlns:p14="http://schemas.microsoft.com/office/powerpoint/2010/main" val="31073900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188BB-FF68-4812-822B-14908427B0D7}"/>
              </a:ext>
            </a:extLst>
          </p:cNvPr>
          <p:cNvSpPr>
            <a:spLocks noGrp="1"/>
          </p:cNvSpPr>
          <p:nvPr>
            <p:ph type="title"/>
          </p:nvPr>
        </p:nvSpPr>
        <p:spPr/>
        <p:txBody>
          <a:bodyPr/>
          <a:lstStyle/>
          <a:p>
            <a:r>
              <a:rPr lang="en-GB"/>
              <a:t>Reference List: journal article</a:t>
            </a:r>
            <a:endParaRPr lang="en-US"/>
          </a:p>
        </p:txBody>
      </p:sp>
      <p:sp>
        <p:nvSpPr>
          <p:cNvPr id="5" name="TextBox 4">
            <a:extLst>
              <a:ext uri="{FF2B5EF4-FFF2-40B4-BE49-F238E27FC236}">
                <a16:creationId xmlns:a16="http://schemas.microsoft.com/office/drawing/2014/main" id="{43831B4E-1ADF-472A-AA75-833593B7786E}"/>
              </a:ext>
            </a:extLst>
          </p:cNvPr>
          <p:cNvSpPr txBox="1"/>
          <p:nvPr/>
        </p:nvSpPr>
        <p:spPr>
          <a:xfrm>
            <a:off x="237167" y="3067898"/>
            <a:ext cx="11715583" cy="1912511"/>
          </a:xfrm>
          <a:prstGeom prst="rect">
            <a:avLst/>
          </a:prstGeom>
          <a:solidFill>
            <a:schemeClr val="accent1"/>
          </a:solidFill>
        </p:spPr>
        <p:txBody>
          <a:bodyPr wrap="square" lIns="91440" tIns="45720" rIns="91440" bIns="45720" rtlCol="0" anchor="t">
            <a:spAutoFit/>
          </a:bodyPr>
          <a:lstStyle/>
          <a:p>
            <a:pPr>
              <a:lnSpc>
                <a:spcPct val="120000"/>
              </a:lnSpc>
              <a:spcBef>
                <a:spcPts val="600"/>
              </a:spcBef>
            </a:pPr>
            <a:r>
              <a:rPr lang="en-GB" sz="2400" dirty="0">
                <a:solidFill>
                  <a:schemeClr val="bg1"/>
                </a:solidFill>
                <a:latin typeface="Arial"/>
                <a:ea typeface="+mn-lt"/>
                <a:cs typeface="+mn-lt"/>
              </a:rPr>
              <a:t>Pascoe, K.M., Waterhouse-Bradley, B. and McGinn, T. (2021) 'Systematic literature searching in social work: A practical guide with database appraisal'</a:t>
            </a:r>
            <a:r>
              <a:rPr lang="en-GB" sz="2400" i="1" dirty="0">
                <a:solidFill>
                  <a:schemeClr val="bg1"/>
                </a:solidFill>
                <a:latin typeface="Arial"/>
                <a:ea typeface="+mn-lt"/>
                <a:cs typeface="+mn-lt"/>
              </a:rPr>
              <a:t>, Research on Social Work Practice, </a:t>
            </a:r>
            <a:r>
              <a:rPr lang="en-GB" sz="2400" dirty="0">
                <a:solidFill>
                  <a:schemeClr val="bg1"/>
                </a:solidFill>
                <a:latin typeface="Arial"/>
                <a:ea typeface="+mn-lt"/>
                <a:cs typeface="+mn-lt"/>
              </a:rPr>
              <a:t>31(5), pp. 541-551. doi:10.1177/1049731520986857</a:t>
            </a:r>
            <a:endParaRPr lang="en-US" dirty="0">
              <a:solidFill>
                <a:schemeClr val="bg1"/>
              </a:solidFill>
              <a:latin typeface="Arial"/>
              <a:ea typeface="+mn-lt"/>
              <a:cs typeface="+mn-lt"/>
            </a:endParaRPr>
          </a:p>
          <a:p>
            <a:pPr>
              <a:lnSpc>
                <a:spcPct val="120000"/>
              </a:lnSpc>
              <a:spcBef>
                <a:spcPts val="600"/>
              </a:spcBef>
            </a:pPr>
            <a:endParaRPr lang="en-GB" sz="2400">
              <a:solidFill>
                <a:schemeClr val="bg1"/>
              </a:solidFill>
              <a:ea typeface="+mn-lt"/>
              <a:cs typeface="+mn-lt"/>
            </a:endParaRPr>
          </a:p>
        </p:txBody>
      </p:sp>
      <p:sp>
        <p:nvSpPr>
          <p:cNvPr id="7" name="Content Placeholder 3">
            <a:extLst>
              <a:ext uri="{FF2B5EF4-FFF2-40B4-BE49-F238E27FC236}">
                <a16:creationId xmlns:a16="http://schemas.microsoft.com/office/drawing/2014/main" id="{2E14705B-AFB3-4DAB-AC5B-B6407DBF4490}"/>
              </a:ext>
            </a:extLst>
          </p:cNvPr>
          <p:cNvSpPr txBox="1">
            <a:spLocks/>
          </p:cNvSpPr>
          <p:nvPr/>
        </p:nvSpPr>
        <p:spPr>
          <a:xfrm>
            <a:off x="293452" y="1516736"/>
            <a:ext cx="11634765" cy="1738776"/>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latin typeface="Arial"/>
                <a:cs typeface="Arial"/>
              </a:rPr>
              <a:t>Surname, Initial. (Year of publication) 'Title of article', </a:t>
            </a:r>
            <a:r>
              <a:rPr lang="en-GB" i="1" dirty="0">
                <a:latin typeface="Arial"/>
                <a:cs typeface="Arial"/>
              </a:rPr>
              <a:t>Title of Journal</a:t>
            </a:r>
            <a:r>
              <a:rPr lang="en-GB" dirty="0">
                <a:latin typeface="Arial"/>
                <a:cs typeface="Arial"/>
              </a:rPr>
              <a:t>, Issue information, Page reference. Doi / Available at: URL (Accessed date).</a:t>
            </a:r>
            <a:endParaRPr lang="en-GB" sz="2400" dirty="0">
              <a:latin typeface="Arial"/>
              <a:cs typeface="Arial"/>
            </a:endParaRPr>
          </a:p>
        </p:txBody>
      </p:sp>
      <p:sp>
        <p:nvSpPr>
          <p:cNvPr id="8" name="TextBox 7">
            <a:extLst>
              <a:ext uri="{FF2B5EF4-FFF2-40B4-BE49-F238E27FC236}">
                <a16:creationId xmlns:a16="http://schemas.microsoft.com/office/drawing/2014/main" id="{EA6E9E06-9716-4ABF-999A-4EAE675558BF}"/>
              </a:ext>
            </a:extLst>
          </p:cNvPr>
          <p:cNvSpPr txBox="1"/>
          <p:nvPr/>
        </p:nvSpPr>
        <p:spPr>
          <a:xfrm>
            <a:off x="4138468" y="5223741"/>
            <a:ext cx="7892472" cy="830997"/>
          </a:xfrm>
          <a:prstGeom prst="rect">
            <a:avLst/>
          </a:prstGeom>
          <a:solidFill>
            <a:schemeClr val="accent3">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rPr>
              <a:t>In-Text Citation:</a:t>
            </a:r>
          </a:p>
          <a:p>
            <a:r>
              <a:rPr lang="en-GB" sz="2400">
                <a:latin typeface="Arial"/>
                <a:cs typeface="Calibri Light"/>
              </a:rPr>
              <a:t>(Pascoe, Waterhouse-Bradley and McGuinn, 2021)</a:t>
            </a:r>
          </a:p>
        </p:txBody>
      </p:sp>
    </p:spTree>
    <p:extLst>
      <p:ext uri="{BB962C8B-B14F-4D97-AF65-F5344CB8AC3E}">
        <p14:creationId xmlns:p14="http://schemas.microsoft.com/office/powerpoint/2010/main" val="21205309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2F832-2F13-4EAC-8085-6FC3BDF2013E}"/>
              </a:ext>
            </a:extLst>
          </p:cNvPr>
          <p:cNvSpPr>
            <a:spLocks noGrp="1"/>
          </p:cNvSpPr>
          <p:nvPr>
            <p:ph type="title"/>
          </p:nvPr>
        </p:nvSpPr>
        <p:spPr/>
        <p:txBody>
          <a:bodyPr/>
          <a:lstStyle/>
          <a:p>
            <a:r>
              <a:rPr lang="en-GB" dirty="0"/>
              <a:t>Reminder</a:t>
            </a:r>
          </a:p>
        </p:txBody>
      </p:sp>
      <p:pic>
        <p:nvPicPr>
          <p:cNvPr id="5" name="Picture 4" descr="Timeline&#10;&#10;Description automatically generated">
            <a:extLst>
              <a:ext uri="{FF2B5EF4-FFF2-40B4-BE49-F238E27FC236}">
                <a16:creationId xmlns:a16="http://schemas.microsoft.com/office/drawing/2014/main" id="{531055FF-443A-4A01-B1A8-194BEB7FF237}"/>
              </a:ext>
            </a:extLst>
          </p:cNvPr>
          <p:cNvPicPr>
            <a:picLocks noChangeAspect="1"/>
          </p:cNvPicPr>
          <p:nvPr/>
        </p:nvPicPr>
        <p:blipFill rotWithShape="1">
          <a:blip r:embed="rId3"/>
          <a:stretch/>
        </p:blipFill>
        <p:spPr>
          <a:xfrm>
            <a:off x="1697285" y="1250950"/>
            <a:ext cx="8249743" cy="5177289"/>
          </a:xfrm>
          <a:prstGeom prst="rect">
            <a:avLst/>
          </a:prstGeom>
          <a:noFill/>
        </p:spPr>
      </p:pic>
    </p:spTree>
    <p:extLst>
      <p:ext uri="{BB962C8B-B14F-4D97-AF65-F5344CB8AC3E}">
        <p14:creationId xmlns:p14="http://schemas.microsoft.com/office/powerpoint/2010/main" val="6135494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F37AD-1C16-4620-8A0E-91E5B7D9B7BC}"/>
              </a:ext>
            </a:extLst>
          </p:cNvPr>
          <p:cNvSpPr>
            <a:spLocks noGrp="1"/>
          </p:cNvSpPr>
          <p:nvPr>
            <p:ph type="title" idx="4294967295"/>
          </p:nvPr>
        </p:nvSpPr>
        <p:spPr>
          <a:xfrm>
            <a:off x="0" y="252413"/>
            <a:ext cx="10795000" cy="1003300"/>
          </a:xfrm>
        </p:spPr>
        <p:txBody>
          <a:bodyPr/>
          <a:lstStyle/>
          <a:p>
            <a:r>
              <a:rPr lang="en-GB" dirty="0"/>
              <a:t>Examples</a:t>
            </a:r>
          </a:p>
        </p:txBody>
      </p:sp>
      <p:pic>
        <p:nvPicPr>
          <p:cNvPr id="3" name="Picture 3" descr="Table&#10;&#10;Description automatically generated">
            <a:extLst>
              <a:ext uri="{FF2B5EF4-FFF2-40B4-BE49-F238E27FC236}">
                <a16:creationId xmlns:a16="http://schemas.microsoft.com/office/drawing/2014/main" id="{DE3947DB-C584-463F-85FA-BA656548E0D7}"/>
              </a:ext>
            </a:extLst>
          </p:cNvPr>
          <p:cNvPicPr>
            <a:picLocks noChangeAspect="1"/>
          </p:cNvPicPr>
          <p:nvPr/>
        </p:nvPicPr>
        <p:blipFill>
          <a:blip r:embed="rId3"/>
          <a:stretch>
            <a:fillRect/>
          </a:stretch>
        </p:blipFill>
        <p:spPr>
          <a:xfrm>
            <a:off x="2001838" y="254080"/>
            <a:ext cx="6275387" cy="6421276"/>
          </a:xfrm>
          <a:prstGeom prst="rect">
            <a:avLst/>
          </a:prstGeom>
        </p:spPr>
      </p:pic>
      <p:pic>
        <p:nvPicPr>
          <p:cNvPr id="5" name="Picture 5" descr="A picture containing website&#10;&#10;Description automatically generated">
            <a:extLst>
              <a:ext uri="{FF2B5EF4-FFF2-40B4-BE49-F238E27FC236}">
                <a16:creationId xmlns:a16="http://schemas.microsoft.com/office/drawing/2014/main" id="{D0339DA4-90A0-413E-9E2E-762F5CBDAA15}"/>
              </a:ext>
            </a:extLst>
          </p:cNvPr>
          <p:cNvPicPr>
            <a:picLocks noChangeAspect="1"/>
          </p:cNvPicPr>
          <p:nvPr/>
        </p:nvPicPr>
        <p:blipFill>
          <a:blip r:embed="rId4"/>
          <a:stretch>
            <a:fillRect/>
          </a:stretch>
        </p:blipFill>
        <p:spPr>
          <a:xfrm>
            <a:off x="9153525" y="2643191"/>
            <a:ext cx="1822450" cy="2079619"/>
          </a:xfrm>
          <a:prstGeom prst="rect">
            <a:avLst/>
          </a:prstGeom>
        </p:spPr>
      </p:pic>
      <p:sp>
        <p:nvSpPr>
          <p:cNvPr id="8" name="TextBox 7">
            <a:extLst>
              <a:ext uri="{FF2B5EF4-FFF2-40B4-BE49-F238E27FC236}">
                <a16:creationId xmlns:a16="http://schemas.microsoft.com/office/drawing/2014/main" id="{0D1E8467-A3C9-4B19-BD07-6AC7CA151357}"/>
              </a:ext>
            </a:extLst>
          </p:cNvPr>
          <p:cNvSpPr txBox="1"/>
          <p:nvPr/>
        </p:nvSpPr>
        <p:spPr>
          <a:xfrm>
            <a:off x="8502650" y="1033463"/>
            <a:ext cx="379095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Arial"/>
                <a:cs typeface="Calibri Light"/>
                <a:hlinkClick r:id="rId5"/>
              </a:rPr>
              <a:t>UWTSD Guide to Harvard Referencing</a:t>
            </a:r>
            <a:endParaRPr lang="en-GB" sz="2800" dirty="0">
              <a:latin typeface="Arial"/>
              <a:cs typeface="Calibri Light"/>
            </a:endParaRPr>
          </a:p>
        </p:txBody>
      </p:sp>
    </p:spTree>
    <p:extLst>
      <p:ext uri="{BB962C8B-B14F-4D97-AF65-F5344CB8AC3E}">
        <p14:creationId xmlns:p14="http://schemas.microsoft.com/office/powerpoint/2010/main" val="1543673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8B3FB-4605-4698-8EC4-958FC3D934C5}"/>
              </a:ext>
            </a:extLst>
          </p:cNvPr>
          <p:cNvSpPr>
            <a:spLocks noGrp="1"/>
          </p:cNvSpPr>
          <p:nvPr>
            <p:ph type="title"/>
          </p:nvPr>
        </p:nvSpPr>
        <p:spPr/>
        <p:txBody>
          <a:bodyPr/>
          <a:lstStyle/>
          <a:p>
            <a:r>
              <a:rPr lang="en-GB"/>
              <a:t>Journal article</a:t>
            </a:r>
          </a:p>
        </p:txBody>
      </p:sp>
      <p:pic>
        <p:nvPicPr>
          <p:cNvPr id="3" name="Picture 3" descr="A picture containing chart&#10;&#10;Description automatically generated">
            <a:extLst>
              <a:ext uri="{FF2B5EF4-FFF2-40B4-BE49-F238E27FC236}">
                <a16:creationId xmlns:a16="http://schemas.microsoft.com/office/drawing/2014/main" id="{DB9BFA24-5760-4C52-9516-36AA4F4902E5}"/>
              </a:ext>
            </a:extLst>
          </p:cNvPr>
          <p:cNvPicPr>
            <a:picLocks noChangeAspect="1"/>
          </p:cNvPicPr>
          <p:nvPr/>
        </p:nvPicPr>
        <p:blipFill rotWithShape="1">
          <a:blip r:embed="rId3"/>
          <a:srcRect l="-223" t="16346" r="111" b="3045"/>
          <a:stretch/>
        </p:blipFill>
        <p:spPr>
          <a:xfrm>
            <a:off x="1477962" y="1367818"/>
            <a:ext cx="8561402" cy="4788578"/>
          </a:xfrm>
          <a:prstGeom prst="rect">
            <a:avLst/>
          </a:prstGeom>
        </p:spPr>
      </p:pic>
    </p:spTree>
    <p:extLst>
      <p:ext uri="{BB962C8B-B14F-4D97-AF65-F5344CB8AC3E}">
        <p14:creationId xmlns:p14="http://schemas.microsoft.com/office/powerpoint/2010/main" val="19276346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 name="Rectangle 63">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163428-6E23-400E-B4C1-6664F42895AE}"/>
              </a:ext>
            </a:extLst>
          </p:cNvPr>
          <p:cNvSpPr>
            <a:spLocks noGrp="1"/>
          </p:cNvSpPr>
          <p:nvPr>
            <p:ph type="title"/>
          </p:nvPr>
        </p:nvSpPr>
        <p:spPr>
          <a:xfrm>
            <a:off x="640080" y="1994988"/>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4800" b="1" kern="1200">
                <a:solidFill>
                  <a:srgbClr val="FFFFFF"/>
                </a:solidFill>
                <a:latin typeface="Arial"/>
                <a:cs typeface="Arial"/>
              </a:rPr>
              <a:t>Tips</a:t>
            </a:r>
          </a:p>
        </p:txBody>
      </p:sp>
      <p:pic>
        <p:nvPicPr>
          <p:cNvPr id="4" name="Picture 4" descr="Graphical user interface, application, Teams&#10;&#10;Description automatically generated">
            <a:extLst>
              <a:ext uri="{FF2B5EF4-FFF2-40B4-BE49-F238E27FC236}">
                <a16:creationId xmlns:a16="http://schemas.microsoft.com/office/drawing/2014/main" id="{CB73B9F5-05B8-461A-B499-231C8F459343}"/>
              </a:ext>
            </a:extLst>
          </p:cNvPr>
          <p:cNvPicPr>
            <a:picLocks noChangeAspect="1"/>
          </p:cNvPicPr>
          <p:nvPr/>
        </p:nvPicPr>
        <p:blipFill>
          <a:blip r:embed="rId3"/>
          <a:stretch>
            <a:fillRect/>
          </a:stretch>
        </p:blipFill>
        <p:spPr>
          <a:xfrm>
            <a:off x="4449956" y="96625"/>
            <a:ext cx="7540236" cy="6677237"/>
          </a:xfrm>
          <a:prstGeom prst="rect">
            <a:avLst/>
          </a:prstGeom>
        </p:spPr>
      </p:pic>
    </p:spTree>
    <p:extLst>
      <p:ext uri="{BB962C8B-B14F-4D97-AF65-F5344CB8AC3E}">
        <p14:creationId xmlns:p14="http://schemas.microsoft.com/office/powerpoint/2010/main" val="39636379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62CE3-1DFE-4FA1-BA8C-AA30668272B8}"/>
              </a:ext>
            </a:extLst>
          </p:cNvPr>
          <p:cNvSpPr>
            <a:spLocks noGrp="1"/>
          </p:cNvSpPr>
          <p:nvPr>
            <p:ph type="title"/>
          </p:nvPr>
        </p:nvSpPr>
        <p:spPr/>
        <p:txBody>
          <a:bodyPr/>
          <a:lstStyle/>
          <a:p>
            <a:r>
              <a:rPr lang="en-GB" dirty="0"/>
              <a:t>Create a RefWorks Account</a:t>
            </a:r>
          </a:p>
        </p:txBody>
      </p:sp>
      <p:pic>
        <p:nvPicPr>
          <p:cNvPr id="3" name="Picture 3" descr="Graphical user interface, text, application, email&#10;&#10;Description automatically generated">
            <a:extLst>
              <a:ext uri="{FF2B5EF4-FFF2-40B4-BE49-F238E27FC236}">
                <a16:creationId xmlns:a16="http://schemas.microsoft.com/office/drawing/2014/main" id="{AE73CEA1-E981-494F-9EC6-74D46B8AB286}"/>
              </a:ext>
            </a:extLst>
          </p:cNvPr>
          <p:cNvPicPr>
            <a:picLocks noChangeAspect="1"/>
          </p:cNvPicPr>
          <p:nvPr/>
        </p:nvPicPr>
        <p:blipFill>
          <a:blip r:embed="rId3"/>
          <a:stretch>
            <a:fillRect/>
          </a:stretch>
        </p:blipFill>
        <p:spPr>
          <a:xfrm>
            <a:off x="1184275" y="1369609"/>
            <a:ext cx="9505950" cy="4539469"/>
          </a:xfrm>
          <a:prstGeom prst="rect">
            <a:avLst/>
          </a:prstGeom>
        </p:spPr>
      </p:pic>
      <p:sp>
        <p:nvSpPr>
          <p:cNvPr id="4" name="Oval 3">
            <a:extLst>
              <a:ext uri="{FF2B5EF4-FFF2-40B4-BE49-F238E27FC236}">
                <a16:creationId xmlns:a16="http://schemas.microsoft.com/office/drawing/2014/main" id="{458731DA-6805-4FAF-8356-C2E7EC403320}"/>
              </a:ext>
            </a:extLst>
          </p:cNvPr>
          <p:cNvSpPr/>
          <p:nvPr/>
        </p:nvSpPr>
        <p:spPr>
          <a:xfrm>
            <a:off x="3829050" y="3797300"/>
            <a:ext cx="5310187" cy="91281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6F8D8FCD-2C4F-4DA0-9DF8-F8672CD61419}"/>
              </a:ext>
            </a:extLst>
          </p:cNvPr>
          <p:cNvSpPr txBox="1"/>
          <p:nvPr/>
        </p:nvSpPr>
        <p:spPr>
          <a:xfrm>
            <a:off x="9002712" y="5788025"/>
            <a:ext cx="50927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ea typeface="+mn-lt"/>
                <a:cs typeface="+mn-lt"/>
                <a:hlinkClick r:id="rId4"/>
              </a:rPr>
              <a:t>RefWorks | UWTSD</a:t>
            </a:r>
            <a:endParaRPr lang="en-US" sz="2400">
              <a:latin typeface="Arial"/>
            </a:endParaRPr>
          </a:p>
        </p:txBody>
      </p:sp>
    </p:spTree>
    <p:extLst>
      <p:ext uri="{BB962C8B-B14F-4D97-AF65-F5344CB8AC3E}">
        <p14:creationId xmlns:p14="http://schemas.microsoft.com/office/powerpoint/2010/main" val="35948788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EDB53-6B1D-42E7-9385-AC3666268AFA}"/>
              </a:ext>
            </a:extLst>
          </p:cNvPr>
          <p:cNvSpPr>
            <a:spLocks noGrp="1"/>
          </p:cNvSpPr>
          <p:nvPr>
            <p:ph type="title"/>
          </p:nvPr>
        </p:nvSpPr>
        <p:spPr/>
        <p:txBody>
          <a:bodyPr/>
          <a:lstStyle/>
          <a:p>
            <a:r>
              <a:rPr lang="en-GB" dirty="0"/>
              <a:t>Add to RefWorks</a:t>
            </a:r>
          </a:p>
        </p:txBody>
      </p:sp>
      <p:pic>
        <p:nvPicPr>
          <p:cNvPr id="3" name="Picture 3" descr="Graphical user interface, text, application, email&#10;&#10;Description automatically generated">
            <a:extLst>
              <a:ext uri="{FF2B5EF4-FFF2-40B4-BE49-F238E27FC236}">
                <a16:creationId xmlns:a16="http://schemas.microsoft.com/office/drawing/2014/main" id="{E0884492-53C4-4993-A2BB-6D6265B3D393}"/>
              </a:ext>
            </a:extLst>
          </p:cNvPr>
          <p:cNvPicPr>
            <a:picLocks noChangeAspect="1"/>
          </p:cNvPicPr>
          <p:nvPr/>
        </p:nvPicPr>
        <p:blipFill>
          <a:blip r:embed="rId3"/>
          <a:stretch>
            <a:fillRect/>
          </a:stretch>
        </p:blipFill>
        <p:spPr>
          <a:xfrm>
            <a:off x="835025" y="1252073"/>
            <a:ext cx="10656887" cy="3520417"/>
          </a:xfrm>
          <a:prstGeom prst="rect">
            <a:avLst/>
          </a:prstGeom>
        </p:spPr>
      </p:pic>
      <p:pic>
        <p:nvPicPr>
          <p:cNvPr id="4" name="Picture 4" descr="Graphical user interface, application&#10;&#10;Description automatically generated">
            <a:extLst>
              <a:ext uri="{FF2B5EF4-FFF2-40B4-BE49-F238E27FC236}">
                <a16:creationId xmlns:a16="http://schemas.microsoft.com/office/drawing/2014/main" id="{040DC1B6-904C-4C4C-9CB6-7B707F5858B8}"/>
              </a:ext>
            </a:extLst>
          </p:cNvPr>
          <p:cNvPicPr>
            <a:picLocks noChangeAspect="1"/>
          </p:cNvPicPr>
          <p:nvPr/>
        </p:nvPicPr>
        <p:blipFill>
          <a:blip r:embed="rId4"/>
          <a:stretch>
            <a:fillRect/>
          </a:stretch>
        </p:blipFill>
        <p:spPr>
          <a:xfrm>
            <a:off x="3184525" y="4931813"/>
            <a:ext cx="6172200" cy="1066311"/>
          </a:xfrm>
          <a:prstGeom prst="rect">
            <a:avLst/>
          </a:prstGeom>
        </p:spPr>
      </p:pic>
      <p:cxnSp>
        <p:nvCxnSpPr>
          <p:cNvPr id="5" name="Straight Arrow Connector 4">
            <a:extLst>
              <a:ext uri="{FF2B5EF4-FFF2-40B4-BE49-F238E27FC236}">
                <a16:creationId xmlns:a16="http://schemas.microsoft.com/office/drawing/2014/main" id="{D29B3C3A-71BB-49F7-83B8-FCBB3FC1D860}"/>
              </a:ext>
            </a:extLst>
          </p:cNvPr>
          <p:cNvCxnSpPr/>
          <p:nvPr/>
        </p:nvCxnSpPr>
        <p:spPr>
          <a:xfrm flipV="1">
            <a:off x="10782300" y="1569173"/>
            <a:ext cx="329911" cy="379181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C3D8E401-23A6-4567-9F19-A876D7979B9B}"/>
              </a:ext>
            </a:extLst>
          </p:cNvPr>
          <p:cNvCxnSpPr>
            <a:cxnSpLocks/>
          </p:cNvCxnSpPr>
          <p:nvPr/>
        </p:nvCxnSpPr>
        <p:spPr>
          <a:xfrm flipH="1">
            <a:off x="5902325" y="5360987"/>
            <a:ext cx="4911725" cy="17462"/>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04688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5" descr="Theatre with solid fill">
            <a:extLst>
              <a:ext uri="{FF2B5EF4-FFF2-40B4-BE49-F238E27FC236}">
                <a16:creationId xmlns:a16="http://schemas.microsoft.com/office/drawing/2014/main" id="{14695AC7-B74A-4373-9610-68A391926D2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34212" y="1454492"/>
            <a:ext cx="4425608" cy="4441483"/>
          </a:xfrm>
          <a:prstGeom prst="rect">
            <a:avLst/>
          </a:prstGeom>
        </p:spPr>
      </p:pic>
      <p:sp>
        <p:nvSpPr>
          <p:cNvPr id="3" name="Content Placeholder 2">
            <a:extLst>
              <a:ext uri="{FF2B5EF4-FFF2-40B4-BE49-F238E27FC236}">
                <a16:creationId xmlns:a16="http://schemas.microsoft.com/office/drawing/2014/main" id="{D6B69CC7-CDE6-437A-86F6-2ED780DF7FDE}"/>
              </a:ext>
            </a:extLst>
          </p:cNvPr>
          <p:cNvSpPr>
            <a:spLocks noGrp="1"/>
          </p:cNvSpPr>
          <p:nvPr>
            <p:ph sz="quarter" idx="4"/>
          </p:nvPr>
        </p:nvSpPr>
        <p:spPr>
          <a:xfrm>
            <a:off x="5468938" y="1517991"/>
            <a:ext cx="6370637" cy="4060483"/>
          </a:xfrm>
        </p:spPr>
        <p:txBody>
          <a:bodyPr vert="horz" lIns="91440" tIns="45720" rIns="91440" bIns="45720" rtlCol="0" anchor="t">
            <a:normAutofit/>
          </a:bodyPr>
          <a:lstStyle/>
          <a:p>
            <a:r>
              <a:rPr lang="en-GB" dirty="0">
                <a:latin typeface="Arial"/>
                <a:cs typeface="Arial"/>
                <a:hlinkClick r:id="rId5"/>
              </a:rPr>
              <a:t>Sign up for RefWorks</a:t>
            </a:r>
            <a:r>
              <a:rPr lang="en-GB" dirty="0">
                <a:latin typeface="Arial"/>
                <a:cs typeface="Arial"/>
              </a:rPr>
              <a:t> </a:t>
            </a:r>
          </a:p>
          <a:p>
            <a:endParaRPr lang="en-GB" dirty="0">
              <a:latin typeface="Arial"/>
              <a:cs typeface="Arial"/>
            </a:endParaRPr>
          </a:p>
          <a:p>
            <a:r>
              <a:rPr lang="en-GB" dirty="0">
                <a:latin typeface="Arial"/>
                <a:cs typeface="Arial"/>
                <a:hlinkClick r:id="rId6"/>
              </a:rPr>
              <a:t>Exporting references to Refworks</a:t>
            </a:r>
          </a:p>
          <a:p>
            <a:endParaRPr lang="en-GB" dirty="0">
              <a:latin typeface="Arial"/>
              <a:cs typeface="Arial"/>
            </a:endParaRPr>
          </a:p>
          <a:p>
            <a:r>
              <a:rPr lang="en-GB" dirty="0">
                <a:latin typeface="Arial"/>
                <a:cs typeface="Arial"/>
                <a:hlinkClick r:id="rId7"/>
              </a:rPr>
              <a:t>Creating and adding documents to Refworks</a:t>
            </a:r>
            <a:endParaRPr lang="en-GB" dirty="0">
              <a:latin typeface="Arial"/>
              <a:cs typeface="Arial"/>
            </a:endParaRPr>
          </a:p>
          <a:p>
            <a:endParaRPr lang="en-GB" dirty="0">
              <a:latin typeface="Arial"/>
              <a:cs typeface="Arial"/>
            </a:endParaRPr>
          </a:p>
          <a:p>
            <a:r>
              <a:rPr lang="en-GB" dirty="0">
                <a:latin typeface="Arial"/>
                <a:cs typeface="Arial"/>
                <a:hlinkClick r:id="rId8"/>
              </a:rPr>
              <a:t>RefWorks YouTubeTutorials</a:t>
            </a:r>
            <a:endParaRPr lang="en-GB" dirty="0">
              <a:latin typeface="Arial"/>
              <a:cs typeface="Arial"/>
            </a:endParaRPr>
          </a:p>
          <a:p>
            <a:pPr marL="0" indent="0">
              <a:buNone/>
            </a:pPr>
            <a:endParaRPr lang="en-GB">
              <a:cs typeface="Calibri Light"/>
            </a:endParaRPr>
          </a:p>
        </p:txBody>
      </p:sp>
      <p:sp>
        <p:nvSpPr>
          <p:cNvPr id="2" name="Title 1">
            <a:extLst>
              <a:ext uri="{FF2B5EF4-FFF2-40B4-BE49-F238E27FC236}">
                <a16:creationId xmlns:a16="http://schemas.microsoft.com/office/drawing/2014/main" id="{DCDB7D68-ADDD-400F-A148-C65AF2B0FA8E}"/>
              </a:ext>
            </a:extLst>
          </p:cNvPr>
          <p:cNvSpPr>
            <a:spLocks noGrp="1"/>
          </p:cNvSpPr>
          <p:nvPr>
            <p:ph type="title"/>
          </p:nvPr>
        </p:nvSpPr>
        <p:spPr>
          <a:xfrm>
            <a:off x="698242" y="265291"/>
            <a:ext cx="10795518" cy="1003916"/>
          </a:xfrm>
        </p:spPr>
        <p:txBody>
          <a:bodyPr anchor="b">
            <a:normAutofit/>
          </a:bodyPr>
          <a:lstStyle/>
          <a:p>
            <a:r>
              <a:rPr lang="en-GB" dirty="0"/>
              <a:t>RefWorks Links</a:t>
            </a:r>
          </a:p>
        </p:txBody>
      </p:sp>
    </p:spTree>
    <p:extLst>
      <p:ext uri="{BB962C8B-B14F-4D97-AF65-F5344CB8AC3E}">
        <p14:creationId xmlns:p14="http://schemas.microsoft.com/office/powerpoint/2010/main" val="24292116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p:txBody>
          <a:bodyPr/>
          <a:lstStyle/>
          <a:p>
            <a:r>
              <a:rPr lang="en-GB"/>
              <a:t>Harvard Referencing Style</a:t>
            </a:r>
          </a:p>
        </p:txBody>
      </p:sp>
      <p:pic>
        <p:nvPicPr>
          <p:cNvPr id="7" name="Picture 7" descr="A picture containing website&#10;&#10;Description automatically generated">
            <a:extLst>
              <a:ext uri="{FF2B5EF4-FFF2-40B4-BE49-F238E27FC236}">
                <a16:creationId xmlns:a16="http://schemas.microsoft.com/office/drawing/2014/main" id="{D41E762D-293F-4B45-B5D7-2C814F7593A7}"/>
              </a:ext>
            </a:extLst>
          </p:cNvPr>
          <p:cNvPicPr>
            <a:picLocks noChangeAspect="1"/>
          </p:cNvPicPr>
          <p:nvPr/>
        </p:nvPicPr>
        <p:blipFill>
          <a:blip r:embed="rId3"/>
          <a:stretch>
            <a:fillRect/>
          </a:stretch>
        </p:blipFill>
        <p:spPr>
          <a:xfrm>
            <a:off x="6683229" y="1405911"/>
            <a:ext cx="1780310" cy="2277411"/>
          </a:xfrm>
          <a:prstGeom prst="rect">
            <a:avLst/>
          </a:prstGeom>
        </p:spPr>
      </p:pic>
      <p:sp>
        <p:nvSpPr>
          <p:cNvPr id="8" name="TextBox 1">
            <a:extLst>
              <a:ext uri="{FF2B5EF4-FFF2-40B4-BE49-F238E27FC236}">
                <a16:creationId xmlns:a16="http://schemas.microsoft.com/office/drawing/2014/main" id="{D45F0A93-9D4C-4FA1-A59B-4920276E0B69}"/>
              </a:ext>
            </a:extLst>
          </p:cNvPr>
          <p:cNvSpPr txBox="1"/>
          <p:nvPr/>
        </p:nvSpPr>
        <p:spPr>
          <a:xfrm>
            <a:off x="8870227" y="2130136"/>
            <a:ext cx="3211510" cy="830604"/>
          </a:xfrm>
          <a:prstGeom prst="rect">
            <a:avLst/>
          </a:prstGeom>
        </p:spPr>
        <p:txBody>
          <a:bodyPr rot="0" spcFirstLastPara="0" vert="horz" lIns="91440" tIns="45720" rIns="91440" bIns="45720" numCol="1" spcCol="0" rtlCol="0" fromWordArt="0" anchor="b" anchorCtr="0" forceAA="0" compatLnSpc="1">
            <a:prstTxWarp prst="textNoShape">
              <a:avLst/>
            </a:prstTxWarp>
            <a:norm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ts val="1000"/>
              </a:spcBef>
            </a:pPr>
            <a:r>
              <a:rPr lang="en-US" sz="2400" b="1" kern="1200">
                <a:latin typeface="+mn-lt"/>
                <a:ea typeface="+mn-ea"/>
                <a:cs typeface="+mn-cs"/>
                <a:hlinkClick r:id="rId4"/>
              </a:rPr>
              <a:t>UWTSD Guide to Harvard Referencing</a:t>
            </a:r>
            <a:endParaRPr lang="en-US" sz="2400" b="1" kern="1200">
              <a:latin typeface="+mn-lt"/>
              <a:ea typeface="+mn-ea"/>
              <a:cs typeface="+mn-cs"/>
            </a:endParaRPr>
          </a:p>
        </p:txBody>
      </p:sp>
      <p:sp>
        <p:nvSpPr>
          <p:cNvPr id="11" name="TextBox 10">
            <a:extLst>
              <a:ext uri="{FF2B5EF4-FFF2-40B4-BE49-F238E27FC236}">
                <a16:creationId xmlns:a16="http://schemas.microsoft.com/office/drawing/2014/main" id="{95152E7C-B9D6-4817-8E4D-28BC1A7D07AC}"/>
              </a:ext>
            </a:extLst>
          </p:cNvPr>
          <p:cNvSpPr txBox="1"/>
          <p:nvPr/>
        </p:nvSpPr>
        <p:spPr>
          <a:xfrm>
            <a:off x="342899" y="1445636"/>
            <a:ext cx="5747327" cy="44832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r>
              <a:rPr lang="en-GB" sz="2800">
                <a:latin typeface="Arial"/>
                <a:cs typeface="Arial"/>
              </a:rPr>
              <a:t>There are many different styles of referencing. </a:t>
            </a:r>
            <a:endParaRPr lang="en-GB" sz="2800">
              <a:latin typeface="Arial"/>
              <a:ea typeface="+mn-lt"/>
              <a:cs typeface="Arial"/>
            </a:endParaRPr>
          </a:p>
          <a:p>
            <a:pPr marL="342900" indent="-342900">
              <a:lnSpc>
                <a:spcPct val="90000"/>
              </a:lnSpc>
              <a:spcBef>
                <a:spcPts val="1000"/>
              </a:spcBef>
              <a:buFont typeface="Arial"/>
              <a:buChar char="•"/>
            </a:pPr>
            <a:endParaRPr lang="en-GB" sz="2800">
              <a:latin typeface="Arial"/>
              <a:cs typeface="Arial"/>
            </a:endParaRPr>
          </a:p>
          <a:p>
            <a:pPr marL="342900" indent="-342900">
              <a:lnSpc>
                <a:spcPct val="90000"/>
              </a:lnSpc>
              <a:spcBef>
                <a:spcPts val="1000"/>
              </a:spcBef>
              <a:buFont typeface="Arial"/>
              <a:buChar char="•"/>
            </a:pPr>
            <a:r>
              <a:rPr lang="en-GB" sz="2800">
                <a:latin typeface="Arial"/>
                <a:cs typeface="Arial"/>
              </a:rPr>
              <a:t>You must follow UWTSD's version found in our handbook.</a:t>
            </a:r>
            <a:endParaRPr lang="en-GB" sz="2800">
              <a:latin typeface="Arial"/>
              <a:ea typeface="+mn-lt"/>
              <a:cs typeface="Arial"/>
            </a:endParaRPr>
          </a:p>
          <a:p>
            <a:pPr marL="342900" indent="-342900" algn="l">
              <a:lnSpc>
                <a:spcPct val="90000"/>
              </a:lnSpc>
              <a:spcBef>
                <a:spcPts val="1000"/>
              </a:spcBef>
              <a:buFont typeface="Arial"/>
              <a:buChar char="•"/>
            </a:pPr>
            <a:endParaRPr lang="en-GB" sz="2800">
              <a:latin typeface="Arial"/>
              <a:cs typeface="Arial"/>
            </a:endParaRPr>
          </a:p>
          <a:p>
            <a:pPr marL="342900" indent="-342900">
              <a:lnSpc>
                <a:spcPct val="90000"/>
              </a:lnSpc>
              <a:spcBef>
                <a:spcPts val="1000"/>
              </a:spcBef>
              <a:buFont typeface="Arial"/>
              <a:buChar char="•"/>
            </a:pPr>
            <a:r>
              <a:rPr lang="en-GB" sz="2800">
                <a:latin typeface="Arial"/>
                <a:cs typeface="Arial"/>
              </a:rPr>
              <a:t>Additional examples and guidance can be found in the Cite Them Right Ebook available online through the library.</a:t>
            </a:r>
          </a:p>
        </p:txBody>
      </p:sp>
      <p:pic>
        <p:nvPicPr>
          <p:cNvPr id="12" name="Picture 12" descr="Text&#10;&#10;Description automatically generated">
            <a:extLst>
              <a:ext uri="{FF2B5EF4-FFF2-40B4-BE49-F238E27FC236}">
                <a16:creationId xmlns:a16="http://schemas.microsoft.com/office/drawing/2014/main" id="{07384D5F-0686-410E-B084-71BA8004DDDD}"/>
              </a:ext>
            </a:extLst>
          </p:cNvPr>
          <p:cNvPicPr>
            <a:picLocks noChangeAspect="1"/>
          </p:cNvPicPr>
          <p:nvPr/>
        </p:nvPicPr>
        <p:blipFill>
          <a:blip r:embed="rId5"/>
          <a:stretch>
            <a:fillRect/>
          </a:stretch>
        </p:blipFill>
        <p:spPr>
          <a:xfrm>
            <a:off x="6675004" y="3924187"/>
            <a:ext cx="1791566" cy="2350881"/>
          </a:xfrm>
          <a:prstGeom prst="rect">
            <a:avLst/>
          </a:prstGeom>
        </p:spPr>
      </p:pic>
      <p:sp>
        <p:nvSpPr>
          <p:cNvPr id="14" name="TextBox 13">
            <a:extLst>
              <a:ext uri="{FF2B5EF4-FFF2-40B4-BE49-F238E27FC236}">
                <a16:creationId xmlns:a16="http://schemas.microsoft.com/office/drawing/2014/main" id="{39C8D902-5FD8-4968-861E-02085937EDC3}"/>
              </a:ext>
            </a:extLst>
          </p:cNvPr>
          <p:cNvSpPr txBox="1"/>
          <p:nvPr/>
        </p:nvSpPr>
        <p:spPr>
          <a:xfrm>
            <a:off x="8924924" y="4751530"/>
            <a:ext cx="2562225" cy="461665"/>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hlinkClick r:id="rId6"/>
              </a:rPr>
              <a:t>Cite Them Right</a:t>
            </a:r>
            <a:endParaRPr lang="en-US"/>
          </a:p>
        </p:txBody>
      </p:sp>
    </p:spTree>
    <p:extLst>
      <p:ext uri="{BB962C8B-B14F-4D97-AF65-F5344CB8AC3E}">
        <p14:creationId xmlns:p14="http://schemas.microsoft.com/office/powerpoint/2010/main" val="1272439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 name="Title 1">
            <a:extLst>
              <a:ext uri="{FF2B5EF4-FFF2-40B4-BE49-F238E27FC236}">
                <a16:creationId xmlns:a16="http://schemas.microsoft.com/office/drawing/2014/main" id="{B458F686-DC8F-41FD-BC34-B54092E45070}"/>
              </a:ext>
            </a:extLst>
          </p:cNvPr>
          <p:cNvSpPr>
            <a:spLocks noGrp="1"/>
          </p:cNvSpPr>
          <p:nvPr>
            <p:ph type="title"/>
          </p:nvPr>
        </p:nvSpPr>
        <p:spPr>
          <a:xfrm>
            <a:off x="698242" y="252284"/>
            <a:ext cx="10795518" cy="1003916"/>
          </a:xfrm>
        </p:spPr>
        <p:txBody>
          <a:bodyPr/>
          <a:lstStyle/>
          <a:p>
            <a:r>
              <a:rPr lang="en-US"/>
              <a:t>Useful Study Skills Resources</a:t>
            </a:r>
          </a:p>
        </p:txBody>
      </p:sp>
      <p:pic>
        <p:nvPicPr>
          <p:cNvPr id="3" name="Picture 3" descr="A picture containing text, newspaper, accessory&#10;&#10;Description automatically generated">
            <a:extLst>
              <a:ext uri="{FF2B5EF4-FFF2-40B4-BE49-F238E27FC236}">
                <a16:creationId xmlns:a16="http://schemas.microsoft.com/office/drawing/2014/main" id="{793FBF99-69F9-4C0B-B61C-C4F3723CCE32}"/>
              </a:ext>
            </a:extLst>
          </p:cNvPr>
          <p:cNvPicPr>
            <a:picLocks noChangeAspect="1"/>
          </p:cNvPicPr>
          <p:nvPr/>
        </p:nvPicPr>
        <p:blipFill rotWithShape="1">
          <a:blip r:embed="rId3"/>
          <a:srcRect b="3513"/>
          <a:stretch/>
        </p:blipFill>
        <p:spPr>
          <a:xfrm>
            <a:off x="1190367" y="1392819"/>
            <a:ext cx="9636643" cy="3599740"/>
          </a:xfrm>
          <a:prstGeom prst="rect">
            <a:avLst/>
          </a:prstGeom>
          <a:noFill/>
        </p:spPr>
      </p:pic>
      <p:sp>
        <p:nvSpPr>
          <p:cNvPr id="58" name="TextBox 57">
            <a:extLst>
              <a:ext uri="{FF2B5EF4-FFF2-40B4-BE49-F238E27FC236}">
                <a16:creationId xmlns:a16="http://schemas.microsoft.com/office/drawing/2014/main" id="{219A583C-56BB-4658-8812-6ABBAF830F8C}"/>
              </a:ext>
            </a:extLst>
          </p:cNvPr>
          <p:cNvSpPr txBox="1"/>
          <p:nvPr/>
        </p:nvSpPr>
        <p:spPr>
          <a:xfrm>
            <a:off x="1526309" y="5170343"/>
            <a:ext cx="1520825" cy="830997"/>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hlinkClick r:id="rId4"/>
              </a:rPr>
              <a:t>Critical Thinking</a:t>
            </a:r>
            <a:endParaRPr lang="en-US" sz="2400">
              <a:latin typeface="Arial"/>
              <a:cs typeface="Arial"/>
            </a:endParaRPr>
          </a:p>
        </p:txBody>
      </p:sp>
      <p:sp>
        <p:nvSpPr>
          <p:cNvPr id="60" name="TextBox 59">
            <a:extLst>
              <a:ext uri="{FF2B5EF4-FFF2-40B4-BE49-F238E27FC236}">
                <a16:creationId xmlns:a16="http://schemas.microsoft.com/office/drawing/2014/main" id="{27E43163-3119-4A61-B9ED-A2308CF8251B}"/>
              </a:ext>
            </a:extLst>
          </p:cNvPr>
          <p:cNvSpPr txBox="1"/>
          <p:nvPr/>
        </p:nvSpPr>
        <p:spPr>
          <a:xfrm>
            <a:off x="3708399" y="5216524"/>
            <a:ext cx="2298700" cy="830997"/>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hlinkClick r:id="rId5"/>
              </a:rPr>
              <a:t>Use Reading In Your Essays</a:t>
            </a:r>
            <a:endParaRPr lang="en-US" sz="2400">
              <a:cs typeface="Calibri Light"/>
            </a:endParaRPr>
          </a:p>
        </p:txBody>
      </p:sp>
      <p:sp>
        <p:nvSpPr>
          <p:cNvPr id="61" name="TextBox 60">
            <a:extLst>
              <a:ext uri="{FF2B5EF4-FFF2-40B4-BE49-F238E27FC236}">
                <a16:creationId xmlns:a16="http://schemas.microsoft.com/office/drawing/2014/main" id="{1F6C1DBB-9EC9-4C39-A0B3-290B44ACEE76}"/>
              </a:ext>
            </a:extLst>
          </p:cNvPr>
          <p:cNvSpPr txBox="1"/>
          <p:nvPr/>
        </p:nvSpPr>
        <p:spPr>
          <a:xfrm>
            <a:off x="6486524" y="5264149"/>
            <a:ext cx="1647825" cy="830997"/>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hlinkClick r:id="rId6"/>
              </a:rPr>
              <a:t>Cite Them Right</a:t>
            </a:r>
            <a:endParaRPr lang="en-US"/>
          </a:p>
        </p:txBody>
      </p:sp>
      <p:sp>
        <p:nvSpPr>
          <p:cNvPr id="63" name="TextBox 62">
            <a:extLst>
              <a:ext uri="{FF2B5EF4-FFF2-40B4-BE49-F238E27FC236}">
                <a16:creationId xmlns:a16="http://schemas.microsoft.com/office/drawing/2014/main" id="{9C795C3E-4C8B-4673-8A2C-3C1F1E925080}"/>
              </a:ext>
            </a:extLst>
          </p:cNvPr>
          <p:cNvSpPr txBox="1"/>
          <p:nvPr/>
        </p:nvSpPr>
        <p:spPr>
          <a:xfrm>
            <a:off x="8812211" y="5216524"/>
            <a:ext cx="2012950" cy="830997"/>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hlinkClick r:id="rId7"/>
              </a:rPr>
              <a:t>Write Better Essays</a:t>
            </a:r>
            <a:endParaRPr lang="en-US"/>
          </a:p>
        </p:txBody>
      </p:sp>
    </p:spTree>
    <p:extLst>
      <p:ext uri="{BB962C8B-B14F-4D97-AF65-F5344CB8AC3E}">
        <p14:creationId xmlns:p14="http://schemas.microsoft.com/office/powerpoint/2010/main" val="54868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A9283527-082C-42B8-9F4C-865F66380498}"/>
              </a:ext>
            </a:extLst>
          </p:cNvPr>
          <p:cNvPicPr>
            <a:picLocks noGrp="1" noChangeAspect="1"/>
          </p:cNvPicPr>
          <p:nvPr>
            <p:ph sz="half" idx="2"/>
          </p:nvPr>
        </p:nvPicPr>
        <p:blipFill>
          <a:blip r:embed="rId3"/>
          <a:stretch>
            <a:fillRect/>
          </a:stretch>
        </p:blipFill>
        <p:spPr>
          <a:xfrm>
            <a:off x="118806" y="1511650"/>
            <a:ext cx="6277233" cy="4128729"/>
          </a:xfrm>
          <a:noFill/>
        </p:spPr>
      </p:pic>
      <p:sp>
        <p:nvSpPr>
          <p:cNvPr id="15" name="Title 5">
            <a:extLst>
              <a:ext uri="{FF2B5EF4-FFF2-40B4-BE49-F238E27FC236}">
                <a16:creationId xmlns:a16="http://schemas.microsoft.com/office/drawing/2014/main" id="{A7DC3A00-7DF4-496F-A47E-E894D17B60A8}"/>
              </a:ext>
            </a:extLst>
          </p:cNvPr>
          <p:cNvSpPr>
            <a:spLocks noGrp="1"/>
          </p:cNvSpPr>
          <p:nvPr>
            <p:ph type="title"/>
          </p:nvPr>
        </p:nvSpPr>
        <p:spPr>
          <a:xfrm>
            <a:off x="698242" y="265291"/>
            <a:ext cx="10795518" cy="1003916"/>
          </a:xfrm>
        </p:spPr>
        <p:txBody>
          <a:bodyPr/>
          <a:lstStyle/>
          <a:p>
            <a:r>
              <a:rPr lang="en-US" dirty="0"/>
              <a:t>Contact</a:t>
            </a:r>
          </a:p>
        </p:txBody>
      </p:sp>
      <p:sp>
        <p:nvSpPr>
          <p:cNvPr id="7" name="Content Placeholder 6">
            <a:extLst>
              <a:ext uri="{FF2B5EF4-FFF2-40B4-BE49-F238E27FC236}">
                <a16:creationId xmlns:a16="http://schemas.microsoft.com/office/drawing/2014/main" id="{BA30FE74-5EA9-4E7D-9892-829A952115D9}"/>
              </a:ext>
            </a:extLst>
          </p:cNvPr>
          <p:cNvSpPr>
            <a:spLocks noGrp="1"/>
          </p:cNvSpPr>
          <p:nvPr>
            <p:ph sz="quarter" idx="4"/>
          </p:nvPr>
        </p:nvSpPr>
        <p:spPr>
          <a:xfrm>
            <a:off x="6715125" y="2414928"/>
            <a:ext cx="5195887" cy="2663483"/>
          </a:xfrm>
        </p:spPr>
        <p:txBody>
          <a:bodyPr vert="horz" lIns="91440" tIns="45720" rIns="91440" bIns="45720" rtlCol="0" anchor="t">
            <a:normAutofit/>
          </a:bodyPr>
          <a:lstStyle/>
          <a:p>
            <a:r>
              <a:rPr lang="en-GB" dirty="0">
                <a:latin typeface="Arial"/>
                <a:cs typeface="Arial"/>
              </a:rPr>
              <a:t>L</a:t>
            </a:r>
            <a:r>
              <a:rPr lang="en-GB" sz="3200" dirty="0">
                <a:latin typeface="Arial"/>
                <a:cs typeface="Arial"/>
              </a:rPr>
              <a:t>isa Ellis</a:t>
            </a:r>
            <a:endParaRPr lang="en-US" sz="3200">
              <a:latin typeface="Arial"/>
              <a:ea typeface="+mn-lt"/>
              <a:cs typeface="+mn-lt"/>
            </a:endParaRPr>
          </a:p>
          <a:p>
            <a:r>
              <a:rPr lang="en-GB" sz="3200" dirty="0">
                <a:latin typeface="Arial"/>
                <a:cs typeface="Arial"/>
              </a:rPr>
              <a:t>IMH Academic Liaison Librarian</a:t>
            </a:r>
            <a:endParaRPr lang="en-US" sz="3200">
              <a:latin typeface="Arial"/>
              <a:ea typeface="+mn-lt"/>
              <a:cs typeface="+mn-lt"/>
            </a:endParaRPr>
          </a:p>
          <a:p>
            <a:r>
              <a:rPr lang="en-GB" sz="3200" dirty="0">
                <a:latin typeface="Arial"/>
                <a:cs typeface="Arial"/>
              </a:rPr>
              <a:t>Email: </a:t>
            </a:r>
            <a:r>
              <a:rPr lang="en-GB" sz="3200" dirty="0">
                <a:latin typeface="Arial"/>
                <a:cs typeface="Arial"/>
                <a:hlinkClick r:id="rId4"/>
              </a:rPr>
              <a:t>l.ellis@uwtsd.ac.uk</a:t>
            </a:r>
            <a:endParaRPr lang="en-GB" sz="3200">
              <a:latin typeface="Arial"/>
              <a:ea typeface="+mn-lt"/>
              <a:cs typeface="+mn-lt"/>
            </a:endParaRPr>
          </a:p>
          <a:p>
            <a:endParaRPr lang="en-GB" sz="3200" dirty="0">
              <a:latin typeface="Arial"/>
              <a:cs typeface="Calibri Light"/>
            </a:endParaRPr>
          </a:p>
        </p:txBody>
      </p:sp>
    </p:spTree>
    <p:extLst>
      <p:ext uri="{BB962C8B-B14F-4D97-AF65-F5344CB8AC3E}">
        <p14:creationId xmlns:p14="http://schemas.microsoft.com/office/powerpoint/2010/main" val="2496133622"/>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2.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5.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E71865688677B4DA44BFFE6D32FF457" ma:contentTypeVersion="0" ma:contentTypeDescription="Create a new document." ma:contentTypeScope="" ma:versionID="f106b71d7dff1b69d2e18f7a6661f02d">
  <xsd:schema xmlns:xsd="http://www.w3.org/2001/XMLSchema" xmlns:xs="http://www.w3.org/2001/XMLSchema" xmlns:p="http://schemas.microsoft.com/office/2006/metadata/properties" targetNamespace="http://schemas.microsoft.com/office/2006/metadata/properties" ma:root="true" ma:fieldsID="e0f2a42028fbb4b03d9402103800ab09">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A9E6867-A8B8-4648-82F2-FBA621C8823C}">
  <ds:schemaRefs>
    <ds:schemaRef ds:uri="http://purl.org/dc/elements/1.1/"/>
    <ds:schemaRef ds:uri="http://purl.org/dc/terms/"/>
    <ds:schemaRef ds:uri="http://schemas.microsoft.com/internal/obd"/>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949DB88A-4CDB-4A02-BBF8-EAC6701E3581}">
  <ds:schemaRefs>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Presentation-teal</Template>
  <TotalTime>0</TotalTime>
  <Words>1453</Words>
  <Application>Microsoft Office PowerPoint</Application>
  <PresentationFormat>Widescreen</PresentationFormat>
  <Paragraphs>218</Paragraphs>
  <Slides>32</Slides>
  <Notes>32</Notes>
  <HiddenSlides>0</HiddenSlides>
  <MMClips>1</MMClips>
  <ScaleCrop>false</ScaleCrop>
  <HeadingPairs>
    <vt:vector size="4" baseType="variant">
      <vt:variant>
        <vt:lpstr>Theme</vt:lpstr>
      </vt:variant>
      <vt:variant>
        <vt:i4>5</vt:i4>
      </vt:variant>
      <vt:variant>
        <vt:lpstr>Slide Titles</vt:lpstr>
      </vt:variant>
      <vt:variant>
        <vt:i4>32</vt:i4>
      </vt:variant>
    </vt:vector>
  </HeadingPairs>
  <TitlesOfParts>
    <vt:vector size="37" baseType="lpstr">
      <vt:lpstr>Office Theme</vt:lpstr>
      <vt:lpstr>Frame</vt:lpstr>
      <vt:lpstr>Office Theme</vt:lpstr>
      <vt:lpstr>Frame</vt:lpstr>
      <vt:lpstr>Office Theme</vt:lpstr>
      <vt:lpstr>Harvard Referencing:   The when, why and how</vt:lpstr>
      <vt:lpstr>Aims...</vt:lpstr>
      <vt:lpstr>Research Process</vt:lpstr>
      <vt:lpstr>PowerPoint Presentation</vt:lpstr>
      <vt:lpstr>We use referencing to…</vt:lpstr>
      <vt:lpstr>Plagiarism</vt:lpstr>
      <vt:lpstr>PowerPoint Presentation</vt:lpstr>
      <vt:lpstr>Video</vt:lpstr>
      <vt:lpstr>Harvard Referencing</vt:lpstr>
      <vt:lpstr>Citations</vt:lpstr>
      <vt:lpstr>In-text citation</vt:lpstr>
      <vt:lpstr>Examples</vt:lpstr>
      <vt:lpstr>In-text citation</vt:lpstr>
      <vt:lpstr>Direct Quotes</vt:lpstr>
      <vt:lpstr>Quotations</vt:lpstr>
      <vt:lpstr>Paraphrasing</vt:lpstr>
      <vt:lpstr>PowerPoint Presentation</vt:lpstr>
      <vt:lpstr>When NOT to cite...</vt:lpstr>
      <vt:lpstr>Creating a reference list </vt:lpstr>
      <vt:lpstr>Reference List: book</vt:lpstr>
      <vt:lpstr>Reference List: journal article</vt:lpstr>
      <vt:lpstr>Reference List: journal article</vt:lpstr>
      <vt:lpstr>Reminder</vt:lpstr>
      <vt:lpstr>Examples</vt:lpstr>
      <vt:lpstr>Journal article</vt:lpstr>
      <vt:lpstr>Tips</vt:lpstr>
      <vt:lpstr>Create a RefWorks Account</vt:lpstr>
      <vt:lpstr>Add to RefWorks</vt:lpstr>
      <vt:lpstr>RefWorks Links</vt:lpstr>
      <vt:lpstr>Harvard Referencing Style</vt:lpstr>
      <vt:lpstr>Useful Study Skills Resources</vt:lpstr>
      <vt:lpstr>Contact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Evans (Lib)</dc:creator>
  <cp:lastModifiedBy>Lisa Ellis</cp:lastModifiedBy>
  <cp:revision>440</cp:revision>
  <dcterms:created xsi:type="dcterms:W3CDTF">2019-08-13T10:59:48Z</dcterms:created>
  <dcterms:modified xsi:type="dcterms:W3CDTF">2021-11-18T10:50:45Z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0x010100AE71865688677B4DA44BFFE6D32FF457</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