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15"/>
  </p:notesMasterIdLst>
  <p:handoutMasterIdLst>
    <p:handoutMasterId r:id="rId16"/>
  </p:handoutMasterIdLst>
  <p:sldIdLst>
    <p:sldId id="314" r:id="rId2"/>
    <p:sldId id="406" r:id="rId3"/>
    <p:sldId id="407" r:id="rId4"/>
    <p:sldId id="408" r:id="rId5"/>
    <p:sldId id="409" r:id="rId6"/>
    <p:sldId id="410" r:id="rId7"/>
    <p:sldId id="411" r:id="rId8"/>
    <p:sldId id="412" r:id="rId9"/>
    <p:sldId id="413" r:id="rId10"/>
    <p:sldId id="414" r:id="rId11"/>
    <p:sldId id="415" r:id="rId12"/>
    <p:sldId id="416" r:id="rId13"/>
    <p:sldId id="417" r:id="rId14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406"/>
            <p14:sldId id="407"/>
          </p14:sldIdLst>
        </p14:section>
        <p14:section name="Untitled Section" id="{28777A00-2DD7-4E4E-98DB-9E3D9C6C0474}">
          <p14:sldIdLst>
            <p14:sldId id="408"/>
            <p14:sldId id="409"/>
            <p14:sldId id="410"/>
            <p14:sldId id="411"/>
            <p14:sldId id="412"/>
            <p14:sldId id="413"/>
            <p14:sldId id="414"/>
            <p14:sldId id="415"/>
            <p14:sldId id="416"/>
            <p14:sldId id="417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2B3E5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5" autoAdjust="0"/>
    <p:restoredTop sz="96433" autoAdjust="0"/>
  </p:normalViewPr>
  <p:slideViewPr>
    <p:cSldViewPr snapToGrid="0">
      <p:cViewPr varScale="1">
        <p:scale>
          <a:sx n="101" d="100"/>
          <a:sy n="101" d="100"/>
        </p:scale>
        <p:origin x="843" y="5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/>
              <a:t>WEB</a:t>
            </a:r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/>
              <a:t>Express Create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/>
          </a:p>
          <a:p>
            <a:pPr>
              <a:buFont typeface="Monotype Sorts" pitchFamily="2" charset="2"/>
              <a:buNone/>
            </a:pPr>
            <a:r>
              <a:rPr lang="en-US" altLang="en-US" sz="3200" dirty="0"/>
              <a:t>E-mail: michael.dacey@uwtsd.ac.uk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FB5828-DE52-EDFB-481D-3A3F389F66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express-generator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B587F6-DD64-5F94-67AE-227D4FB333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6082" y="727102"/>
            <a:ext cx="7392711" cy="41148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An application generator tool that quickly builds an application skeleton</a:t>
            </a:r>
          </a:p>
          <a:p>
            <a:pPr marL="0" indent="0">
              <a:buNone/>
            </a:pPr>
            <a:r>
              <a:rPr lang="en-GB" dirty="0"/>
              <a:t>Using </a:t>
            </a:r>
            <a:r>
              <a:rPr lang="en-GB" b="1" dirty="0" err="1"/>
              <a:t>npx</a:t>
            </a:r>
            <a:r>
              <a:rPr lang="en-GB" dirty="0"/>
              <a:t> to one-shot use “express” generator</a:t>
            </a: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OR</a:t>
            </a:r>
          </a:p>
          <a:p>
            <a:pPr marL="0" indent="0">
              <a:buNone/>
            </a:pPr>
            <a:r>
              <a:rPr lang="en-GB" dirty="0"/>
              <a:t>Using </a:t>
            </a:r>
            <a:r>
              <a:rPr lang="en-GB" b="1" dirty="0" err="1"/>
              <a:t>npm</a:t>
            </a:r>
            <a:r>
              <a:rPr lang="en-GB" dirty="0"/>
              <a:t> and installing the “express” generator application globally so you can use it for all your express projects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 both cases….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6E2085-F4C9-CAAB-0EAB-20B9053B97F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539BCF-A3E4-A2D5-4483-5E9F6DCDAF9F}"/>
              </a:ext>
            </a:extLst>
          </p:cNvPr>
          <p:cNvSpPr txBox="1"/>
          <p:nvPr/>
        </p:nvSpPr>
        <p:spPr>
          <a:xfrm>
            <a:off x="316440" y="3230233"/>
            <a:ext cx="7031255" cy="64633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-g express-generator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express --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ejs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--view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ejs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i="1" dirty="0" err="1">
                <a:solidFill>
                  <a:schemeClr val="accent1">
                    <a:lumMod val="50000"/>
                  </a:schemeClr>
                </a:solidFill>
              </a:rPr>
              <a:t>myapp</a:t>
            </a:r>
            <a:endParaRPr lang="en-GB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E215A7-3265-CEFC-8AC8-7F16795512EF}"/>
              </a:ext>
            </a:extLst>
          </p:cNvPr>
          <p:cNvSpPr txBox="1"/>
          <p:nvPr/>
        </p:nvSpPr>
        <p:spPr>
          <a:xfrm>
            <a:off x="378603" y="1776035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npx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express-generator --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ejs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--view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ejs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en-GB" i="1" dirty="0" err="1">
                <a:solidFill>
                  <a:schemeClr val="accent1">
                    <a:lumMod val="50000"/>
                  </a:schemeClr>
                </a:solidFill>
              </a:rPr>
              <a:t>myapp</a:t>
            </a:r>
            <a:endParaRPr lang="en-GB" i="1" dirty="0">
              <a:solidFill>
                <a:srgbClr val="FF000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0E463E-8C78-3323-EC95-647910BCC6E3}"/>
              </a:ext>
            </a:extLst>
          </p:cNvPr>
          <p:cNvSpPr txBox="1"/>
          <p:nvPr/>
        </p:nvSpPr>
        <p:spPr>
          <a:xfrm>
            <a:off x="79375" y="-35057"/>
            <a:ext cx="377674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/>
              <a:t>http://expressjs.com/en/starter/generator.html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B54ADF6-3C78-E730-6FEF-ED039DA2C7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48794" y="39460"/>
            <a:ext cx="1448440" cy="270331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A40C7F83-4539-17F4-865D-C090D4C52ACE}"/>
              </a:ext>
            </a:extLst>
          </p:cNvPr>
          <p:cNvGrpSpPr/>
          <p:nvPr/>
        </p:nvGrpSpPr>
        <p:grpSpPr>
          <a:xfrm>
            <a:off x="316440" y="4615265"/>
            <a:ext cx="7031255" cy="935849"/>
            <a:chOff x="316440" y="5299198"/>
            <a:chExt cx="7031255" cy="93584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F285CC6-114A-0861-E1B0-BF45C33F6610}"/>
                </a:ext>
              </a:extLst>
            </p:cNvPr>
            <p:cNvSpPr txBox="1"/>
            <p:nvPr/>
          </p:nvSpPr>
          <p:spPr>
            <a:xfrm>
              <a:off x="316440" y="5299198"/>
              <a:ext cx="7031255" cy="923330"/>
            </a:xfrm>
            <a:prstGeom prst="rect">
              <a:avLst/>
            </a:prstGeom>
            <a:solidFill>
              <a:srgbClr val="000000"/>
            </a:solidFill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</a:rPr>
                <a:t>$ </a:t>
              </a:r>
              <a:r>
                <a:rPr lang="en-GB" dirty="0">
                  <a:solidFill>
                    <a:schemeClr val="accent1">
                      <a:lumMod val="50000"/>
                    </a:schemeClr>
                  </a:solidFill>
                </a:rPr>
                <a:t>cd </a:t>
              </a:r>
              <a:r>
                <a:rPr lang="en-GB" i="1" dirty="0" err="1">
                  <a:solidFill>
                    <a:schemeClr val="accent1">
                      <a:lumMod val="50000"/>
                    </a:schemeClr>
                  </a:solidFill>
                </a:rPr>
                <a:t>myapp</a:t>
              </a:r>
              <a:endParaRPr lang="en-GB" i="1" dirty="0">
                <a:solidFill>
                  <a:schemeClr val="accent1">
                    <a:lumMod val="50000"/>
                  </a:schemeClr>
                </a:solidFill>
              </a:endParaRPr>
            </a:p>
            <a:p>
              <a:r>
                <a:rPr lang="en-GB" dirty="0">
                  <a:solidFill>
                    <a:schemeClr val="bg1"/>
                  </a:solidFill>
                </a:rPr>
                <a:t>$ </a:t>
              </a:r>
              <a:r>
                <a:rPr lang="en-GB" dirty="0" err="1">
                  <a:solidFill>
                    <a:schemeClr val="accent1">
                      <a:lumMod val="50000"/>
                    </a:schemeClr>
                  </a:solidFill>
                </a:rPr>
                <a:t>npm</a:t>
              </a:r>
              <a:r>
                <a:rPr lang="en-GB" dirty="0">
                  <a:solidFill>
                    <a:schemeClr val="accent1">
                      <a:lumMod val="50000"/>
                    </a:schemeClr>
                  </a:solidFill>
                </a:rPr>
                <a:t> install</a:t>
              </a:r>
            </a:p>
            <a:p>
              <a:r>
                <a:rPr lang="en-GB" dirty="0">
                  <a:solidFill>
                    <a:schemeClr val="bg1"/>
                  </a:solidFill>
                </a:rPr>
                <a:t>$ </a:t>
              </a:r>
              <a:r>
                <a:rPr lang="en-GB" dirty="0">
                  <a:solidFill>
                    <a:schemeClr val="accent1">
                      <a:lumMod val="50000"/>
                    </a:schemeClr>
                  </a:solidFill>
                </a:rPr>
                <a:t>DEBUG=</a:t>
              </a:r>
              <a:r>
                <a:rPr lang="en-GB" i="1" dirty="0" err="1">
                  <a:solidFill>
                    <a:schemeClr val="accent1">
                      <a:lumMod val="50000"/>
                    </a:schemeClr>
                  </a:solidFill>
                </a:rPr>
                <a:t>myapp</a:t>
              </a:r>
              <a:r>
                <a:rPr lang="en-GB" dirty="0">
                  <a:solidFill>
                    <a:schemeClr val="accent1">
                      <a:lumMod val="50000"/>
                    </a:schemeClr>
                  </a:solidFill>
                </a:rPr>
                <a:t>:* </a:t>
              </a:r>
              <a:r>
                <a:rPr lang="en-GB" dirty="0" err="1">
                  <a:solidFill>
                    <a:schemeClr val="accent1">
                      <a:lumMod val="50000"/>
                    </a:schemeClr>
                  </a:solidFill>
                </a:rPr>
                <a:t>npm</a:t>
              </a:r>
              <a:r>
                <a:rPr lang="en-GB" dirty="0">
                  <a:solidFill>
                    <a:schemeClr val="accent1">
                      <a:lumMod val="50000"/>
                    </a:schemeClr>
                  </a:solidFill>
                </a:rPr>
                <a:t> start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451FE56F-C607-23BD-B4FF-B31EAAB279DF}"/>
                </a:ext>
              </a:extLst>
            </p:cNvPr>
            <p:cNvSpPr txBox="1"/>
            <p:nvPr/>
          </p:nvSpPr>
          <p:spPr>
            <a:xfrm>
              <a:off x="4068593" y="5705695"/>
              <a:ext cx="233749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solidFill>
                    <a:schemeClr val="bg1"/>
                  </a:solidFill>
                  <a:sym typeface="Wingdings" panose="05000000000000000000" pitchFamily="2" charset="2"/>
                </a:rPr>
                <a:t> </a:t>
              </a:r>
              <a:r>
                <a:rPr lang="en-GB" sz="1400" i="1" dirty="0">
                  <a:solidFill>
                    <a:schemeClr val="bg1"/>
                  </a:solidFill>
                </a:rPr>
                <a:t>Install the dependencies</a:t>
              </a: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7B44039A-6057-4CEC-4EFE-EFBCF4A27511}"/>
                </a:ext>
              </a:extLst>
            </p:cNvPr>
            <p:cNvSpPr txBox="1"/>
            <p:nvPr/>
          </p:nvSpPr>
          <p:spPr>
            <a:xfrm>
              <a:off x="4068592" y="5927270"/>
              <a:ext cx="1992853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solidFill>
                    <a:schemeClr val="bg1"/>
                  </a:solidFill>
                  <a:sym typeface="Wingdings" panose="05000000000000000000" pitchFamily="2" charset="2"/>
                </a:rPr>
                <a:t> </a:t>
              </a:r>
              <a:r>
                <a:rPr lang="en-GB" sz="1400" i="1" dirty="0">
                  <a:solidFill>
                    <a:schemeClr val="bg1"/>
                  </a:solidFill>
                  <a:sym typeface="Wingdings" panose="05000000000000000000" pitchFamily="2" charset="2"/>
                </a:rPr>
                <a:t>Start the application</a:t>
              </a:r>
              <a:endParaRPr lang="en-GB" sz="1400" i="1" dirty="0">
                <a:solidFill>
                  <a:schemeClr val="bg1"/>
                </a:solidFill>
              </a:endParaRPr>
            </a:p>
          </p:txBody>
        </p:sp>
      </p:grpSp>
      <p:sp>
        <p:nvSpPr>
          <p:cNvPr id="17" name="TextBox 16">
            <a:extLst>
              <a:ext uri="{FF2B5EF4-FFF2-40B4-BE49-F238E27FC236}">
                <a16:creationId xmlns:a16="http://schemas.microsoft.com/office/drawing/2014/main" id="{14392205-0E31-CBEF-AB15-D91C5F94E824}"/>
              </a:ext>
            </a:extLst>
          </p:cNvPr>
          <p:cNvSpPr txBox="1"/>
          <p:nvPr/>
        </p:nvSpPr>
        <p:spPr>
          <a:xfrm>
            <a:off x="256082" y="5596163"/>
            <a:ext cx="80794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Browse to </a:t>
            </a:r>
            <a:r>
              <a:rPr lang="en-GB" i="1" dirty="0"/>
              <a:t>http://localhost:3000    </a:t>
            </a:r>
            <a:r>
              <a:rPr lang="en-GB" dirty="0">
                <a:sym typeface="Wingdings" panose="05000000000000000000" pitchFamily="2" charset="2"/>
              </a:rPr>
              <a:t> obviously we can change the port number</a:t>
            </a: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A3B1A32-B38D-D6A9-B5EE-07F4356E21DD}"/>
              </a:ext>
            </a:extLst>
          </p:cNvPr>
          <p:cNvSpPr txBox="1"/>
          <p:nvPr/>
        </p:nvSpPr>
        <p:spPr>
          <a:xfrm>
            <a:off x="256082" y="5906171"/>
            <a:ext cx="67378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To change the port, edit the file </a:t>
            </a:r>
            <a:r>
              <a:rPr lang="en-GB" i="1" dirty="0"/>
              <a:t>bin/www</a:t>
            </a:r>
            <a:r>
              <a:rPr lang="en-GB" dirty="0"/>
              <a:t> and the change the line</a:t>
            </a:r>
            <a:br>
              <a:rPr lang="en-GB" dirty="0"/>
            </a:br>
            <a:r>
              <a:rPr lang="en-GB" i="1" dirty="0"/>
              <a:t>var port = </a:t>
            </a:r>
            <a:r>
              <a:rPr lang="en-GB" i="1" dirty="0" err="1"/>
              <a:t>normalizePort</a:t>
            </a:r>
            <a:r>
              <a:rPr lang="en-GB" i="1" dirty="0"/>
              <a:t>(</a:t>
            </a:r>
            <a:r>
              <a:rPr lang="en-GB" i="1" dirty="0" err="1"/>
              <a:t>process.env.PORT</a:t>
            </a:r>
            <a:r>
              <a:rPr lang="en-GB" i="1" dirty="0"/>
              <a:t> || '3000');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C0F09678-B6CA-7F9F-E5E6-9C2C352BEE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4963" y="4010545"/>
            <a:ext cx="1493910" cy="1493910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4728920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D3D29-3D07-FC1A-F8F5-9229680CC7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D05BE-E59D-92E3-3BEA-BF7AF90AC2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572" y="844550"/>
            <a:ext cx="8837730" cy="4994275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/>
              <a:t>  Usage: </a:t>
            </a:r>
            <a:r>
              <a:rPr lang="en-GB" sz="1800" b="1" dirty="0"/>
              <a:t>express</a:t>
            </a:r>
            <a:r>
              <a:rPr lang="en-GB" sz="1800" dirty="0"/>
              <a:t> [options] [</a:t>
            </a:r>
            <a:r>
              <a:rPr lang="en-GB" sz="1800" dirty="0" err="1"/>
              <a:t>dir</a:t>
            </a:r>
            <a:r>
              <a:rPr lang="en-GB" sz="1800" dirty="0"/>
              <a:t>]</a:t>
            </a:r>
          </a:p>
          <a:p>
            <a:pPr marL="0" indent="0">
              <a:buNone/>
            </a:pPr>
            <a:r>
              <a:rPr lang="en-GB" sz="1800" dirty="0"/>
              <a:t>  </a:t>
            </a:r>
            <a:r>
              <a:rPr lang="en-GB" sz="1800" u="sng" dirty="0"/>
              <a:t>Options:</a:t>
            </a:r>
          </a:p>
          <a:p>
            <a:pPr marL="0" indent="0">
              <a:buNone/>
            </a:pPr>
            <a:r>
              <a:rPr lang="en-GB" sz="1800" dirty="0"/>
              <a:t>    </a:t>
            </a:r>
            <a:r>
              <a:rPr lang="en-GB" sz="1800" b="1" dirty="0"/>
              <a:t>-h, --help                 </a:t>
            </a:r>
            <a:r>
              <a:rPr lang="en-GB" sz="1800" dirty="0"/>
              <a:t>output usage information</a:t>
            </a:r>
          </a:p>
          <a:p>
            <a:pPr marL="0" indent="0">
              <a:buNone/>
            </a:pPr>
            <a:r>
              <a:rPr lang="en-GB" sz="1800" dirty="0"/>
              <a:t>    </a:t>
            </a:r>
            <a:r>
              <a:rPr lang="en-GB" sz="1800" b="1" dirty="0"/>
              <a:t>--version                 </a:t>
            </a:r>
            <a:r>
              <a:rPr lang="en-GB" sz="1800" dirty="0"/>
              <a:t>output the version number</a:t>
            </a:r>
          </a:p>
          <a:p>
            <a:pPr marL="0" indent="0">
              <a:buNone/>
            </a:pPr>
            <a:r>
              <a:rPr lang="en-GB" sz="1800" dirty="0"/>
              <a:t>    </a:t>
            </a:r>
            <a:r>
              <a:rPr lang="en-GB" sz="1800" b="1" dirty="0"/>
              <a:t>-e, --</a:t>
            </a:r>
            <a:r>
              <a:rPr lang="en-GB" sz="1800" b="1" dirty="0" err="1"/>
              <a:t>ejs</a:t>
            </a:r>
            <a:r>
              <a:rPr lang="en-GB" sz="1800" b="1"/>
              <a:t>                    </a:t>
            </a:r>
            <a:r>
              <a:rPr lang="en-GB" sz="1800"/>
              <a:t>add </a:t>
            </a:r>
            <a:r>
              <a:rPr lang="en-GB" sz="1800" dirty="0" err="1"/>
              <a:t>ejs</a:t>
            </a:r>
            <a:r>
              <a:rPr lang="en-GB" sz="1800" dirty="0"/>
              <a:t> engine support</a:t>
            </a:r>
          </a:p>
          <a:p>
            <a:pPr marL="0" indent="0">
              <a:buNone/>
            </a:pPr>
            <a:r>
              <a:rPr lang="en-GB" sz="1800" dirty="0"/>
              <a:t>        </a:t>
            </a:r>
            <a:r>
              <a:rPr lang="en-GB" sz="1800" b="1" dirty="0"/>
              <a:t>--</a:t>
            </a:r>
            <a:r>
              <a:rPr lang="en-GB" sz="1800" b="1" dirty="0" err="1"/>
              <a:t>hbs</a:t>
            </a:r>
            <a:r>
              <a:rPr lang="en-GB" sz="1800" b="1" dirty="0"/>
              <a:t>                   </a:t>
            </a:r>
            <a:r>
              <a:rPr lang="en-GB" sz="1800" dirty="0"/>
              <a:t>add handlebars engine support</a:t>
            </a:r>
          </a:p>
          <a:p>
            <a:pPr marL="0" indent="0">
              <a:buNone/>
            </a:pPr>
            <a:r>
              <a:rPr lang="en-GB" sz="1800" b="1" dirty="0"/>
              <a:t>        --pug                   </a:t>
            </a:r>
            <a:r>
              <a:rPr lang="en-GB" sz="1800" dirty="0"/>
              <a:t>add pug engine support</a:t>
            </a:r>
          </a:p>
          <a:p>
            <a:pPr marL="0" indent="0">
              <a:buNone/>
            </a:pPr>
            <a:r>
              <a:rPr lang="en-GB" sz="1800" dirty="0"/>
              <a:t>    </a:t>
            </a:r>
            <a:r>
              <a:rPr lang="en-GB" sz="1800" b="1" dirty="0"/>
              <a:t>-H, --hogan             </a:t>
            </a:r>
            <a:r>
              <a:rPr lang="en-GB" sz="1800" dirty="0"/>
              <a:t>add hogan.js engine support</a:t>
            </a:r>
          </a:p>
          <a:p>
            <a:pPr marL="0" indent="0">
              <a:buNone/>
            </a:pPr>
            <a:r>
              <a:rPr lang="en-GB" sz="1800" dirty="0"/>
              <a:t>    </a:t>
            </a:r>
            <a:r>
              <a:rPr lang="en-GB" sz="1800" b="1" dirty="0"/>
              <a:t>--no-view                </a:t>
            </a:r>
            <a:r>
              <a:rPr lang="en-GB" sz="1800" dirty="0"/>
              <a:t>generate without view engine</a:t>
            </a:r>
          </a:p>
          <a:p>
            <a:pPr marL="0" indent="0">
              <a:buNone/>
            </a:pPr>
            <a:r>
              <a:rPr lang="en-GB" sz="1800" b="1" dirty="0"/>
              <a:t>    -v, --view &lt;</a:t>
            </a:r>
            <a:r>
              <a:rPr lang="en-GB" sz="1800" b="1" i="1" dirty="0"/>
              <a:t>engine</a:t>
            </a:r>
            <a:r>
              <a:rPr lang="en-GB" sz="1800" b="1" dirty="0"/>
              <a:t>&gt; </a:t>
            </a:r>
            <a:r>
              <a:rPr lang="en-GB" sz="1800" dirty="0"/>
              <a:t>add view &lt;engine&gt; support (</a:t>
            </a:r>
            <a:r>
              <a:rPr lang="en-GB" sz="1800" dirty="0" err="1"/>
              <a:t>ejs|hbs|hjs|jade|pug|twig|vash</a:t>
            </a:r>
            <a:r>
              <a:rPr lang="en-GB" sz="1800" dirty="0"/>
              <a:t>) </a:t>
            </a:r>
            <a:br>
              <a:rPr lang="en-GB" sz="1800" dirty="0"/>
            </a:br>
            <a:r>
              <a:rPr lang="en-GB" sz="1800" dirty="0"/>
              <a:t>                                    (defaults to jade)</a:t>
            </a:r>
          </a:p>
          <a:p>
            <a:pPr marL="0" indent="0">
              <a:buNone/>
            </a:pPr>
            <a:r>
              <a:rPr lang="en-GB" sz="1800" b="1" dirty="0"/>
              <a:t>    -c, --</a:t>
            </a:r>
            <a:r>
              <a:rPr lang="en-GB" sz="1800" b="1" dirty="0" err="1"/>
              <a:t>css</a:t>
            </a:r>
            <a:r>
              <a:rPr lang="en-GB" sz="1800" b="1" dirty="0"/>
              <a:t> &lt;</a:t>
            </a:r>
            <a:r>
              <a:rPr lang="en-GB" sz="1800" b="1" i="1" dirty="0"/>
              <a:t>engine</a:t>
            </a:r>
            <a:r>
              <a:rPr lang="en-GB" sz="1800" b="1" dirty="0"/>
              <a:t>&gt;   </a:t>
            </a:r>
            <a:r>
              <a:rPr lang="en-GB" sz="1800" dirty="0"/>
              <a:t>add stylesheet &lt;engine&gt; support (</a:t>
            </a:r>
            <a:r>
              <a:rPr lang="en-GB" sz="1800" dirty="0" err="1"/>
              <a:t>less|stylus|compass|sass</a:t>
            </a:r>
            <a:r>
              <a:rPr lang="en-GB" sz="1800" dirty="0"/>
              <a:t>) </a:t>
            </a:r>
            <a:br>
              <a:rPr lang="en-GB" sz="1800" dirty="0"/>
            </a:br>
            <a:r>
              <a:rPr lang="en-GB" sz="1800" dirty="0"/>
              <a:t>                                     (defaults to plain </a:t>
            </a:r>
            <a:r>
              <a:rPr lang="en-GB" sz="1800" dirty="0" err="1"/>
              <a:t>css</a:t>
            </a:r>
            <a:r>
              <a:rPr lang="en-GB" sz="1800" dirty="0"/>
              <a:t>)</a:t>
            </a:r>
          </a:p>
          <a:p>
            <a:pPr marL="0" indent="0">
              <a:buNone/>
            </a:pPr>
            <a:r>
              <a:rPr lang="en-GB" sz="1800" dirty="0"/>
              <a:t>    </a:t>
            </a:r>
            <a:r>
              <a:rPr lang="en-GB" sz="1800" b="1" dirty="0"/>
              <a:t>--git                          </a:t>
            </a:r>
            <a:r>
              <a:rPr lang="en-GB" sz="1800" dirty="0"/>
              <a:t>add .</a:t>
            </a:r>
            <a:r>
              <a:rPr lang="en-GB" sz="1800" dirty="0" err="1"/>
              <a:t>gitignore</a:t>
            </a:r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    -f, --force                  </a:t>
            </a:r>
            <a:r>
              <a:rPr lang="en-GB" sz="1800" dirty="0" err="1"/>
              <a:t>force</a:t>
            </a:r>
            <a:r>
              <a:rPr lang="en-GB" sz="1800" dirty="0"/>
              <a:t> on non-empty directory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AB392A-33A5-9AA7-A7A5-C9822358961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1D19E8-FAA6-3F4E-99F1-59C54E561BA1}"/>
              </a:ext>
            </a:extLst>
          </p:cNvPr>
          <p:cNvSpPr txBox="1"/>
          <p:nvPr/>
        </p:nvSpPr>
        <p:spPr>
          <a:xfrm>
            <a:off x="5904693" y="2527991"/>
            <a:ext cx="3097763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i="1" dirty="0"/>
              <a:t>If you are building a webservice you can use the </a:t>
            </a:r>
            <a:r>
              <a:rPr lang="en-GB" sz="1200" b="1" i="1" dirty="0"/>
              <a:t>no-view</a:t>
            </a:r>
            <a:r>
              <a:rPr lang="en-GB" sz="1200" i="1" dirty="0"/>
              <a:t> option because you will not be displaying webpages</a:t>
            </a:r>
          </a:p>
        </p:txBody>
      </p:sp>
    </p:spTree>
    <p:extLst>
      <p:ext uri="{BB962C8B-B14F-4D97-AF65-F5344CB8AC3E}">
        <p14:creationId xmlns:p14="http://schemas.microsoft.com/office/powerpoint/2010/main" val="40151079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2407602"/>
            <a:ext cx="7029450" cy="3993198"/>
          </a:xfrm>
        </p:spPr>
        <p:txBody>
          <a:bodyPr/>
          <a:lstStyle/>
          <a:p>
            <a:r>
              <a:rPr lang="en-GB" b="1" dirty="0"/>
              <a:t>app.js</a:t>
            </a:r>
            <a:r>
              <a:rPr lang="en-GB" dirty="0"/>
              <a:t>: This file creates an </a:t>
            </a:r>
            <a:r>
              <a:rPr lang="en-GB" i="1" dirty="0"/>
              <a:t>express</a:t>
            </a:r>
            <a:r>
              <a:rPr lang="en-GB" dirty="0"/>
              <a:t> object (</a:t>
            </a:r>
            <a:r>
              <a:rPr lang="en-GB" b="1" dirty="0"/>
              <a:t>app</a:t>
            </a:r>
            <a:r>
              <a:rPr lang="en-GB" dirty="0"/>
              <a:t>) and configures it. This express object is then exported.</a:t>
            </a:r>
          </a:p>
          <a:p>
            <a:r>
              <a:rPr lang="en-GB" b="1" dirty="0"/>
              <a:t>bin</a:t>
            </a:r>
            <a:r>
              <a:rPr lang="en-GB" dirty="0"/>
              <a:t>: A directory that contains a file called </a:t>
            </a:r>
            <a:r>
              <a:rPr lang="en-GB" b="1" dirty="0"/>
              <a:t>www</a:t>
            </a:r>
            <a:r>
              <a:rPr lang="en-GB" dirty="0"/>
              <a:t>.This file create a node.js server object from the </a:t>
            </a:r>
            <a:r>
              <a:rPr lang="en-GB" b="1" dirty="0"/>
              <a:t>app</a:t>
            </a:r>
            <a:r>
              <a:rPr lang="en-GB" dirty="0"/>
              <a:t> object, set the port number and starts to listen for incoming connections.</a:t>
            </a:r>
          </a:p>
          <a:p>
            <a:r>
              <a:rPr lang="en-GB" b="1" dirty="0"/>
              <a:t>public</a:t>
            </a:r>
            <a:r>
              <a:rPr lang="en-GB" dirty="0"/>
              <a:t>: A directory containing  subdirectories for </a:t>
            </a:r>
            <a:r>
              <a:rPr lang="en-GB" i="1" dirty="0"/>
              <a:t>images</a:t>
            </a:r>
            <a:r>
              <a:rPr lang="en-GB" dirty="0"/>
              <a:t>, </a:t>
            </a:r>
            <a:r>
              <a:rPr lang="en-GB" i="1" dirty="0" err="1"/>
              <a:t>javascripts</a:t>
            </a:r>
            <a:r>
              <a:rPr lang="en-GB" dirty="0"/>
              <a:t> and </a:t>
            </a:r>
            <a:r>
              <a:rPr lang="en-GB" i="1" dirty="0"/>
              <a:t>stylesheets</a:t>
            </a:r>
            <a:r>
              <a:rPr lang="en-GB" dirty="0"/>
              <a:t> to be used by views (web pages)</a:t>
            </a:r>
          </a:p>
          <a:p>
            <a:r>
              <a:rPr lang="en-GB" b="1" dirty="0"/>
              <a:t>routes</a:t>
            </a:r>
            <a:r>
              <a:rPr lang="en-GB" dirty="0"/>
              <a:t>: A directory containing </a:t>
            </a:r>
            <a:r>
              <a:rPr lang="en-GB" dirty="0" err="1"/>
              <a:t>javascript</a:t>
            </a:r>
            <a:r>
              <a:rPr lang="en-GB" dirty="0"/>
              <a:t> files for routing of URLs. Each file is associated with a Router created in </a:t>
            </a:r>
            <a:r>
              <a:rPr lang="en-GB" b="1" dirty="0"/>
              <a:t>app.js</a:t>
            </a:r>
            <a:endParaRPr lang="en-GB" dirty="0"/>
          </a:p>
          <a:p>
            <a:r>
              <a:rPr lang="en-GB" b="1" dirty="0"/>
              <a:t>views</a:t>
            </a:r>
            <a:r>
              <a:rPr lang="en-GB" dirty="0"/>
              <a:t>: A directory containing </a:t>
            </a:r>
            <a:r>
              <a:rPr lang="en-GB" b="1" dirty="0" err="1"/>
              <a:t>ejs</a:t>
            </a:r>
            <a:r>
              <a:rPr lang="en-GB" dirty="0"/>
              <a:t> files for each web page</a:t>
            </a:r>
            <a:endParaRPr lang="en-GB" b="1" dirty="0"/>
          </a:p>
          <a:p>
            <a:endParaRPr lang="en-GB" b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064995" y="887412"/>
            <a:ext cx="7031255" cy="1477328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npx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express-generator --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ejs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--view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ejs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mywebserver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cd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mywebserver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ls</a:t>
            </a:r>
          </a:p>
          <a:p>
            <a:r>
              <a:rPr lang="en-GB" dirty="0">
                <a:solidFill>
                  <a:schemeClr val="bg1"/>
                </a:solidFill>
              </a:rPr>
              <a:t>app.js  bin  </a:t>
            </a:r>
            <a:r>
              <a:rPr lang="en-GB" dirty="0" err="1">
                <a:solidFill>
                  <a:schemeClr val="bg1"/>
                </a:solidFill>
              </a:rPr>
              <a:t>package.json</a:t>
            </a:r>
            <a:r>
              <a:rPr lang="en-GB" dirty="0">
                <a:solidFill>
                  <a:schemeClr val="bg1"/>
                </a:solidFill>
              </a:rPr>
              <a:t>  public  routes  views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63815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B9FE7-FE16-699A-F4A7-82D609EB5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3439" y="0"/>
            <a:ext cx="4280535" cy="844550"/>
          </a:xfrm>
        </p:spPr>
        <p:txBody>
          <a:bodyPr/>
          <a:lstStyle/>
          <a:p>
            <a:r>
              <a:rPr lang="en-GB" dirty="0"/>
              <a:t>app.js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4BB0D0-AC9A-7FE8-3194-ABBD0E4F2D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4528" y="923544"/>
            <a:ext cx="4719446" cy="4915281"/>
          </a:xfrm>
        </p:spPr>
        <p:txBody>
          <a:bodyPr/>
          <a:lstStyle/>
          <a:p>
            <a:r>
              <a:rPr lang="en-GB" dirty="0"/>
              <a:t>This file is performing the basic configuration for the express application we are creating.</a:t>
            </a:r>
          </a:p>
          <a:p>
            <a:r>
              <a:rPr lang="en-GB" dirty="0"/>
              <a:t>Make any changes you wish., but by default:</a:t>
            </a:r>
          </a:p>
          <a:p>
            <a:r>
              <a:rPr lang="en-GB" dirty="0"/>
              <a:t>Two Routers are created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b="1" dirty="0" err="1"/>
              <a:t>indexRouter</a:t>
            </a:r>
            <a:r>
              <a:rPr lang="en-GB" dirty="0" err="1"/>
              <a:t>:handles</a:t>
            </a:r>
            <a:r>
              <a:rPr lang="en-GB" dirty="0"/>
              <a:t> the in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b="1" dirty="0" err="1"/>
              <a:t>usersRouter</a:t>
            </a:r>
            <a:r>
              <a:rPr lang="en-GB" dirty="0"/>
              <a:t>:</a:t>
            </a:r>
            <a:endParaRPr lang="en-GB" b="1" dirty="0"/>
          </a:p>
          <a:p>
            <a:r>
              <a:rPr lang="en-GB" dirty="0"/>
              <a:t>The “view” directory is used for </a:t>
            </a:r>
            <a:r>
              <a:rPr lang="en-GB" dirty="0" err="1"/>
              <a:t>ejs</a:t>
            </a:r>
            <a:r>
              <a:rPr lang="en-GB" dirty="0"/>
              <a:t> web pages</a:t>
            </a:r>
          </a:p>
          <a:p>
            <a:r>
              <a:rPr lang="en-GB" dirty="0"/>
              <a:t>JSON etc. is configured</a:t>
            </a:r>
          </a:p>
          <a:p>
            <a:r>
              <a:rPr lang="en-GB" dirty="0"/>
              <a:t>Some error handling is provided</a:t>
            </a:r>
          </a:p>
          <a:p>
            <a:r>
              <a:rPr lang="en-GB" dirty="0"/>
              <a:t>The </a:t>
            </a:r>
            <a:r>
              <a:rPr lang="en-GB" b="1" dirty="0"/>
              <a:t>app</a:t>
            </a:r>
            <a:r>
              <a:rPr lang="en-GB" dirty="0"/>
              <a:t> object is exported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CD68AC-4226-97D0-4071-1D149209A56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FF6A64-0ADF-B0B1-6A4E-90E80707028E}"/>
              </a:ext>
            </a:extLst>
          </p:cNvPr>
          <p:cNvSpPr txBox="1"/>
          <p:nvPr/>
        </p:nvSpPr>
        <p:spPr>
          <a:xfrm>
            <a:off x="79375" y="70388"/>
            <a:ext cx="4031873" cy="671722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sz="1050" dirty="0"/>
              <a:t>var </a:t>
            </a:r>
            <a:r>
              <a:rPr lang="en-GB" sz="1050" dirty="0" err="1"/>
              <a:t>createError</a:t>
            </a:r>
            <a:r>
              <a:rPr lang="en-GB" sz="1050" dirty="0"/>
              <a:t> = require('http-errors');</a:t>
            </a:r>
          </a:p>
          <a:p>
            <a:r>
              <a:rPr lang="en-GB" sz="1050" dirty="0"/>
              <a:t>var express = require('express');</a:t>
            </a:r>
          </a:p>
          <a:p>
            <a:r>
              <a:rPr lang="en-GB" sz="1050" dirty="0"/>
              <a:t>var path = require('path');</a:t>
            </a:r>
          </a:p>
          <a:p>
            <a:r>
              <a:rPr lang="en-GB" sz="1050" dirty="0"/>
              <a:t>var </a:t>
            </a:r>
            <a:r>
              <a:rPr lang="en-GB" sz="1050" dirty="0" err="1"/>
              <a:t>cookieParser</a:t>
            </a:r>
            <a:r>
              <a:rPr lang="en-GB" sz="1050" dirty="0"/>
              <a:t> = require('cookie-parser');</a:t>
            </a:r>
          </a:p>
          <a:p>
            <a:r>
              <a:rPr lang="en-GB" sz="1050" dirty="0"/>
              <a:t>var logger = require('</a:t>
            </a:r>
            <a:r>
              <a:rPr lang="en-GB" sz="1050" dirty="0" err="1"/>
              <a:t>morgan</a:t>
            </a:r>
            <a:r>
              <a:rPr lang="en-GB" sz="1050" dirty="0"/>
              <a:t>');</a:t>
            </a:r>
          </a:p>
          <a:p>
            <a:endParaRPr lang="en-GB" sz="1050" dirty="0"/>
          </a:p>
          <a:p>
            <a:r>
              <a:rPr lang="en-GB" sz="1050" dirty="0"/>
              <a:t>var </a:t>
            </a:r>
            <a:r>
              <a:rPr lang="en-GB" sz="1050" b="1" dirty="0" err="1"/>
              <a:t>indexRouter</a:t>
            </a:r>
            <a:r>
              <a:rPr lang="en-GB" sz="1050" dirty="0"/>
              <a:t> = require('./routes/index');</a:t>
            </a:r>
          </a:p>
          <a:p>
            <a:r>
              <a:rPr lang="en-GB" sz="1050" dirty="0"/>
              <a:t>var </a:t>
            </a:r>
            <a:r>
              <a:rPr lang="en-GB" sz="1050" b="1" dirty="0" err="1"/>
              <a:t>usersRouter</a:t>
            </a:r>
            <a:r>
              <a:rPr lang="en-GB" sz="1050" dirty="0"/>
              <a:t> = require('./routes/users');</a:t>
            </a:r>
          </a:p>
          <a:p>
            <a:endParaRPr lang="en-GB" sz="1050" dirty="0"/>
          </a:p>
          <a:p>
            <a:r>
              <a:rPr lang="en-GB" sz="1050" b="1" dirty="0"/>
              <a:t>var app = express();</a:t>
            </a:r>
          </a:p>
          <a:p>
            <a:endParaRPr lang="en-GB" sz="1050" dirty="0"/>
          </a:p>
          <a:p>
            <a:r>
              <a:rPr lang="en-GB" sz="1050" dirty="0"/>
              <a:t>// view engine setup</a:t>
            </a:r>
          </a:p>
          <a:p>
            <a:r>
              <a:rPr lang="en-GB" sz="1050" b="1" dirty="0" err="1"/>
              <a:t>app.set</a:t>
            </a:r>
            <a:r>
              <a:rPr lang="en-GB" sz="1050" b="1" dirty="0"/>
              <a:t>('views', </a:t>
            </a:r>
            <a:r>
              <a:rPr lang="en-GB" sz="1050" b="1" dirty="0" err="1"/>
              <a:t>path.join</a:t>
            </a:r>
            <a:r>
              <a:rPr lang="en-GB" sz="1050" b="1" dirty="0"/>
              <a:t>(__</a:t>
            </a:r>
            <a:r>
              <a:rPr lang="en-GB" sz="1050" b="1" dirty="0" err="1"/>
              <a:t>dirname</a:t>
            </a:r>
            <a:r>
              <a:rPr lang="en-GB" sz="1050" b="1" dirty="0"/>
              <a:t>, 'views'));</a:t>
            </a:r>
          </a:p>
          <a:p>
            <a:r>
              <a:rPr lang="en-GB" sz="1050" b="1" dirty="0" err="1"/>
              <a:t>app.set</a:t>
            </a:r>
            <a:r>
              <a:rPr lang="en-GB" sz="1050" b="1" dirty="0"/>
              <a:t>('view engine', '</a:t>
            </a:r>
            <a:r>
              <a:rPr lang="en-GB" sz="1050" b="1" dirty="0" err="1"/>
              <a:t>ejs</a:t>
            </a:r>
            <a:r>
              <a:rPr lang="en-GB" sz="1050" b="1" dirty="0"/>
              <a:t>');</a:t>
            </a:r>
          </a:p>
          <a:p>
            <a:endParaRPr lang="en-GB" sz="1050" dirty="0"/>
          </a:p>
          <a:p>
            <a:r>
              <a:rPr lang="en-GB" sz="1050" dirty="0" err="1"/>
              <a:t>app.use</a:t>
            </a:r>
            <a:r>
              <a:rPr lang="en-GB" sz="1050" dirty="0"/>
              <a:t>(logger('dev'));</a:t>
            </a:r>
          </a:p>
          <a:p>
            <a:r>
              <a:rPr lang="en-GB" sz="1050" dirty="0" err="1"/>
              <a:t>app.use</a:t>
            </a:r>
            <a:r>
              <a:rPr lang="en-GB" sz="1050" dirty="0"/>
              <a:t>(</a:t>
            </a:r>
            <a:r>
              <a:rPr lang="en-GB" sz="1050" dirty="0" err="1"/>
              <a:t>express.json</a:t>
            </a:r>
            <a:r>
              <a:rPr lang="en-GB" sz="1050" dirty="0"/>
              <a:t>());</a:t>
            </a:r>
          </a:p>
          <a:p>
            <a:r>
              <a:rPr lang="en-GB" sz="1050" dirty="0" err="1"/>
              <a:t>app.use</a:t>
            </a:r>
            <a:r>
              <a:rPr lang="en-GB" sz="1050" dirty="0"/>
              <a:t>(</a:t>
            </a:r>
            <a:r>
              <a:rPr lang="en-GB" sz="1050" dirty="0" err="1"/>
              <a:t>express.urlencoded</a:t>
            </a:r>
            <a:r>
              <a:rPr lang="en-GB" sz="1050" dirty="0"/>
              <a:t>({ extended: false }));</a:t>
            </a:r>
          </a:p>
          <a:p>
            <a:r>
              <a:rPr lang="en-GB" sz="1050" dirty="0" err="1"/>
              <a:t>app.use</a:t>
            </a:r>
            <a:r>
              <a:rPr lang="en-GB" sz="1050" dirty="0"/>
              <a:t>(</a:t>
            </a:r>
            <a:r>
              <a:rPr lang="en-GB" sz="1050" dirty="0" err="1"/>
              <a:t>cookieParser</a:t>
            </a:r>
            <a:r>
              <a:rPr lang="en-GB" sz="1050" dirty="0"/>
              <a:t>());</a:t>
            </a:r>
          </a:p>
          <a:p>
            <a:r>
              <a:rPr lang="en-GB" sz="1050" dirty="0" err="1"/>
              <a:t>app.use</a:t>
            </a:r>
            <a:r>
              <a:rPr lang="en-GB" sz="1050" dirty="0"/>
              <a:t>(</a:t>
            </a:r>
            <a:r>
              <a:rPr lang="en-GB" sz="1050" dirty="0" err="1"/>
              <a:t>express.static</a:t>
            </a:r>
            <a:r>
              <a:rPr lang="en-GB" sz="1050" dirty="0"/>
              <a:t>(</a:t>
            </a:r>
            <a:r>
              <a:rPr lang="en-GB" sz="1050" dirty="0" err="1"/>
              <a:t>path.join</a:t>
            </a:r>
            <a:r>
              <a:rPr lang="en-GB" sz="1050" dirty="0"/>
              <a:t>(__</a:t>
            </a:r>
            <a:r>
              <a:rPr lang="en-GB" sz="1050" dirty="0" err="1"/>
              <a:t>dirname</a:t>
            </a:r>
            <a:r>
              <a:rPr lang="en-GB" sz="1050" dirty="0"/>
              <a:t>, 'public')));</a:t>
            </a:r>
          </a:p>
          <a:p>
            <a:endParaRPr lang="en-GB" sz="1050" dirty="0"/>
          </a:p>
          <a:p>
            <a:r>
              <a:rPr lang="en-GB" sz="1050" dirty="0" err="1"/>
              <a:t>app.use</a:t>
            </a:r>
            <a:r>
              <a:rPr lang="en-GB" sz="1050" dirty="0"/>
              <a:t>('/', </a:t>
            </a:r>
            <a:r>
              <a:rPr lang="en-GB" sz="1050" dirty="0" err="1"/>
              <a:t>indexRouter</a:t>
            </a:r>
            <a:r>
              <a:rPr lang="en-GB" sz="1050" dirty="0"/>
              <a:t>);</a:t>
            </a:r>
          </a:p>
          <a:p>
            <a:r>
              <a:rPr lang="en-GB" sz="1050" dirty="0" err="1"/>
              <a:t>app.use</a:t>
            </a:r>
            <a:r>
              <a:rPr lang="en-GB" sz="1050" dirty="0"/>
              <a:t>('/users', </a:t>
            </a:r>
            <a:r>
              <a:rPr lang="en-GB" sz="1050" dirty="0" err="1"/>
              <a:t>usersRouter</a:t>
            </a:r>
            <a:r>
              <a:rPr lang="en-GB" sz="1050" dirty="0"/>
              <a:t>);</a:t>
            </a:r>
          </a:p>
          <a:p>
            <a:endParaRPr lang="en-GB" sz="1050" dirty="0"/>
          </a:p>
          <a:p>
            <a:r>
              <a:rPr lang="en-GB" sz="1050" dirty="0"/>
              <a:t>// catch 404 and forward to error handler</a:t>
            </a:r>
          </a:p>
          <a:p>
            <a:r>
              <a:rPr lang="en-GB" sz="1050" dirty="0" err="1"/>
              <a:t>app.use</a:t>
            </a:r>
            <a:r>
              <a:rPr lang="en-GB" sz="1050" dirty="0"/>
              <a:t>(function(</a:t>
            </a:r>
            <a:r>
              <a:rPr lang="en-GB" sz="1050" dirty="0" err="1"/>
              <a:t>req</a:t>
            </a:r>
            <a:r>
              <a:rPr lang="en-GB" sz="1050" dirty="0"/>
              <a:t>, res, next) {</a:t>
            </a:r>
          </a:p>
          <a:p>
            <a:r>
              <a:rPr lang="en-GB" sz="1050" dirty="0"/>
              <a:t>  next(</a:t>
            </a:r>
            <a:r>
              <a:rPr lang="en-GB" sz="1050" dirty="0" err="1"/>
              <a:t>createError</a:t>
            </a:r>
            <a:r>
              <a:rPr lang="en-GB" sz="1050" dirty="0"/>
              <a:t>(404));</a:t>
            </a:r>
          </a:p>
          <a:p>
            <a:r>
              <a:rPr lang="en-GB" sz="1050" dirty="0"/>
              <a:t>});</a:t>
            </a:r>
          </a:p>
          <a:p>
            <a:endParaRPr lang="en-GB" sz="1050" dirty="0"/>
          </a:p>
          <a:p>
            <a:r>
              <a:rPr lang="en-GB" sz="1050" dirty="0"/>
              <a:t>// error handler</a:t>
            </a:r>
          </a:p>
          <a:p>
            <a:r>
              <a:rPr lang="en-GB" sz="1050" dirty="0" err="1"/>
              <a:t>app.use</a:t>
            </a:r>
            <a:r>
              <a:rPr lang="en-GB" sz="1050" dirty="0"/>
              <a:t>(function(err, </a:t>
            </a:r>
            <a:r>
              <a:rPr lang="en-GB" sz="1050" dirty="0" err="1"/>
              <a:t>req</a:t>
            </a:r>
            <a:r>
              <a:rPr lang="en-GB" sz="1050" dirty="0"/>
              <a:t>, res, next) {</a:t>
            </a:r>
          </a:p>
          <a:p>
            <a:r>
              <a:rPr lang="en-GB" sz="1050" dirty="0"/>
              <a:t>  // set locals, only providing error in development</a:t>
            </a:r>
          </a:p>
          <a:p>
            <a:r>
              <a:rPr lang="en-GB" sz="1050" dirty="0"/>
              <a:t>  </a:t>
            </a:r>
            <a:r>
              <a:rPr lang="en-GB" sz="1050" dirty="0" err="1"/>
              <a:t>res.locals.message</a:t>
            </a:r>
            <a:r>
              <a:rPr lang="en-GB" sz="1050" dirty="0"/>
              <a:t> = </a:t>
            </a:r>
            <a:r>
              <a:rPr lang="en-GB" sz="1050" dirty="0" err="1"/>
              <a:t>err.message</a:t>
            </a:r>
            <a:r>
              <a:rPr lang="en-GB" sz="1050" dirty="0"/>
              <a:t>;</a:t>
            </a:r>
          </a:p>
          <a:p>
            <a:r>
              <a:rPr lang="en-GB" sz="1050" dirty="0"/>
              <a:t>  </a:t>
            </a:r>
            <a:r>
              <a:rPr lang="en-GB" sz="1050" dirty="0" err="1"/>
              <a:t>res.locals.error</a:t>
            </a:r>
            <a:r>
              <a:rPr lang="en-GB" sz="1050" dirty="0"/>
              <a:t> = </a:t>
            </a:r>
            <a:r>
              <a:rPr lang="en-GB" sz="1050" dirty="0" err="1"/>
              <a:t>req.app.get</a:t>
            </a:r>
            <a:r>
              <a:rPr lang="en-GB" sz="1050" dirty="0"/>
              <a:t>('env') === 'development' ? err : {};</a:t>
            </a:r>
          </a:p>
          <a:p>
            <a:endParaRPr lang="en-GB" sz="1050" dirty="0"/>
          </a:p>
          <a:p>
            <a:r>
              <a:rPr lang="en-GB" sz="1050" dirty="0"/>
              <a:t>  // render the error page</a:t>
            </a:r>
          </a:p>
          <a:p>
            <a:r>
              <a:rPr lang="en-GB" sz="1050" dirty="0"/>
              <a:t>  </a:t>
            </a:r>
            <a:r>
              <a:rPr lang="en-GB" sz="1050" dirty="0" err="1"/>
              <a:t>res.status</a:t>
            </a:r>
            <a:r>
              <a:rPr lang="en-GB" sz="1050" dirty="0"/>
              <a:t>(</a:t>
            </a:r>
            <a:r>
              <a:rPr lang="en-GB" sz="1050" dirty="0" err="1"/>
              <a:t>err.status</a:t>
            </a:r>
            <a:r>
              <a:rPr lang="en-GB" sz="1050" dirty="0"/>
              <a:t> || 500);</a:t>
            </a:r>
          </a:p>
          <a:p>
            <a:r>
              <a:rPr lang="en-GB" sz="1050" dirty="0"/>
              <a:t>  </a:t>
            </a:r>
            <a:r>
              <a:rPr lang="en-GB" sz="1050" dirty="0" err="1"/>
              <a:t>res.render</a:t>
            </a:r>
            <a:r>
              <a:rPr lang="en-GB" sz="1050" dirty="0"/>
              <a:t>('error');</a:t>
            </a:r>
          </a:p>
          <a:p>
            <a:r>
              <a:rPr lang="en-GB" sz="1050" dirty="0"/>
              <a:t>});</a:t>
            </a:r>
          </a:p>
          <a:p>
            <a:endParaRPr lang="en-GB" sz="1050" dirty="0"/>
          </a:p>
          <a:p>
            <a:r>
              <a:rPr lang="en-GB" sz="1050" dirty="0" err="1"/>
              <a:t>module.exports</a:t>
            </a:r>
            <a:r>
              <a:rPr lang="en-GB" sz="1050" dirty="0"/>
              <a:t> = app;</a:t>
            </a:r>
          </a:p>
        </p:txBody>
      </p:sp>
    </p:spTree>
    <p:extLst>
      <p:ext uri="{BB962C8B-B14F-4D97-AF65-F5344CB8AC3E}">
        <p14:creationId xmlns:p14="http://schemas.microsoft.com/office/powerpoint/2010/main" val="23541191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0028A-9721-8530-6C55-95AC5DD06B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0169" y="0"/>
            <a:ext cx="5313806" cy="844550"/>
          </a:xfrm>
        </p:spPr>
        <p:txBody>
          <a:bodyPr/>
          <a:lstStyle/>
          <a:p>
            <a:r>
              <a:rPr lang="en-GB" dirty="0"/>
              <a:t>bin/www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03FE92-34F6-C92D-B9CF-FDB5F897B1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6472" y="941832"/>
            <a:ext cx="4965192" cy="4896993"/>
          </a:xfrm>
        </p:spPr>
        <p:txBody>
          <a:bodyPr/>
          <a:lstStyle/>
          <a:p>
            <a:r>
              <a:rPr lang="en-GB" dirty="0"/>
              <a:t>Sets up the port to be used by the application. By default the port is 3000</a:t>
            </a:r>
          </a:p>
          <a:p>
            <a:pPr lvl="1"/>
            <a:r>
              <a:rPr lang="en-GB" dirty="0"/>
              <a:t>You can change this</a:t>
            </a:r>
          </a:p>
          <a:p>
            <a:r>
              <a:rPr lang="en-GB" dirty="0"/>
              <a:t>Create the node.js server from the </a:t>
            </a:r>
            <a:r>
              <a:rPr lang="en-GB" b="1" dirty="0"/>
              <a:t>app</a:t>
            </a:r>
            <a:r>
              <a:rPr lang="en-GB" dirty="0"/>
              <a:t> express object</a:t>
            </a:r>
          </a:p>
          <a:p>
            <a:r>
              <a:rPr lang="en-GB" dirty="0"/>
              <a:t>Starts the server listening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B6770B-D063-2161-0347-BBCCAE03BD5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724A8A3-2453-37C2-67F7-940DB20A8C52}"/>
              </a:ext>
            </a:extLst>
          </p:cNvPr>
          <p:cNvSpPr txBox="1"/>
          <p:nvPr/>
        </p:nvSpPr>
        <p:spPr>
          <a:xfrm>
            <a:off x="79375" y="70388"/>
            <a:ext cx="3389069" cy="429348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sz="1050" dirty="0"/>
              <a:t>var app = require('../app');</a:t>
            </a:r>
          </a:p>
          <a:p>
            <a:r>
              <a:rPr lang="en-GB" sz="1050" dirty="0"/>
              <a:t>var debug = require('debug')('</a:t>
            </a:r>
            <a:r>
              <a:rPr lang="en-GB" sz="1050" dirty="0" err="1"/>
              <a:t>test:server</a:t>
            </a:r>
            <a:r>
              <a:rPr lang="en-GB" sz="1050" dirty="0"/>
              <a:t>');</a:t>
            </a:r>
          </a:p>
          <a:p>
            <a:r>
              <a:rPr lang="en-GB" sz="1050" dirty="0"/>
              <a:t>var http = require('http');</a:t>
            </a:r>
          </a:p>
          <a:p>
            <a:endParaRPr lang="en-GB" sz="1050" dirty="0"/>
          </a:p>
          <a:p>
            <a:r>
              <a:rPr lang="en-GB" sz="1050" dirty="0"/>
              <a:t>/**</a:t>
            </a:r>
          </a:p>
          <a:p>
            <a:r>
              <a:rPr lang="en-GB" sz="1050" dirty="0"/>
              <a:t> * Get port from environment and store in Express.</a:t>
            </a:r>
          </a:p>
          <a:p>
            <a:r>
              <a:rPr lang="en-GB" sz="1050" dirty="0"/>
              <a:t> */</a:t>
            </a:r>
          </a:p>
          <a:p>
            <a:endParaRPr lang="en-GB" sz="1050" dirty="0"/>
          </a:p>
          <a:p>
            <a:r>
              <a:rPr lang="en-GB" sz="1050" dirty="0">
                <a:solidFill>
                  <a:srgbClr val="FF0000"/>
                </a:solidFill>
              </a:rPr>
              <a:t>var port = </a:t>
            </a:r>
            <a:r>
              <a:rPr lang="en-GB" sz="1050" dirty="0" err="1">
                <a:solidFill>
                  <a:srgbClr val="FF0000"/>
                </a:solidFill>
              </a:rPr>
              <a:t>normalizePort</a:t>
            </a:r>
            <a:r>
              <a:rPr lang="en-GB" sz="1050" dirty="0">
                <a:solidFill>
                  <a:srgbClr val="FF0000"/>
                </a:solidFill>
              </a:rPr>
              <a:t>(</a:t>
            </a:r>
            <a:r>
              <a:rPr lang="en-GB" sz="1050" dirty="0" err="1">
                <a:solidFill>
                  <a:srgbClr val="FF0000"/>
                </a:solidFill>
              </a:rPr>
              <a:t>process.env.PORT</a:t>
            </a:r>
            <a:r>
              <a:rPr lang="en-GB" sz="1050" dirty="0">
                <a:solidFill>
                  <a:srgbClr val="FF0000"/>
                </a:solidFill>
              </a:rPr>
              <a:t> || </a:t>
            </a:r>
            <a:r>
              <a:rPr lang="en-GB" sz="1050" b="1" dirty="0">
                <a:solidFill>
                  <a:srgbClr val="FF0000"/>
                </a:solidFill>
              </a:rPr>
              <a:t>'3000</a:t>
            </a:r>
            <a:r>
              <a:rPr lang="en-GB" sz="1050" dirty="0">
                <a:solidFill>
                  <a:srgbClr val="FF0000"/>
                </a:solidFill>
              </a:rPr>
              <a:t>');</a:t>
            </a:r>
          </a:p>
          <a:p>
            <a:r>
              <a:rPr lang="en-GB" sz="1050" dirty="0" err="1">
                <a:solidFill>
                  <a:srgbClr val="FF0000"/>
                </a:solidFill>
              </a:rPr>
              <a:t>app.set</a:t>
            </a:r>
            <a:r>
              <a:rPr lang="en-GB" sz="1050" dirty="0">
                <a:solidFill>
                  <a:srgbClr val="FF0000"/>
                </a:solidFill>
              </a:rPr>
              <a:t>('port', port);</a:t>
            </a:r>
          </a:p>
          <a:p>
            <a:endParaRPr lang="en-GB" sz="1050" dirty="0"/>
          </a:p>
          <a:p>
            <a:r>
              <a:rPr lang="en-GB" sz="1050" dirty="0"/>
              <a:t>/**</a:t>
            </a:r>
          </a:p>
          <a:p>
            <a:r>
              <a:rPr lang="en-GB" sz="1050" dirty="0"/>
              <a:t> * Create HTTP server.</a:t>
            </a:r>
          </a:p>
          <a:p>
            <a:r>
              <a:rPr lang="en-GB" sz="1050" dirty="0"/>
              <a:t> */</a:t>
            </a:r>
          </a:p>
          <a:p>
            <a:endParaRPr lang="en-GB" sz="1050" dirty="0"/>
          </a:p>
          <a:p>
            <a:r>
              <a:rPr lang="en-GB" sz="1050" dirty="0"/>
              <a:t>var server = </a:t>
            </a:r>
            <a:r>
              <a:rPr lang="en-GB" sz="1050" dirty="0" err="1"/>
              <a:t>http.createServer</a:t>
            </a:r>
            <a:r>
              <a:rPr lang="en-GB" sz="1050" dirty="0"/>
              <a:t>(app);</a:t>
            </a:r>
          </a:p>
          <a:p>
            <a:endParaRPr lang="en-GB" sz="1050" dirty="0"/>
          </a:p>
          <a:p>
            <a:r>
              <a:rPr lang="en-GB" sz="1050" dirty="0"/>
              <a:t>/**</a:t>
            </a:r>
          </a:p>
          <a:p>
            <a:r>
              <a:rPr lang="en-GB" sz="1050" dirty="0"/>
              <a:t> * Listen on provided port, on all network interfaces.</a:t>
            </a:r>
          </a:p>
          <a:p>
            <a:r>
              <a:rPr lang="en-GB" sz="1050" dirty="0"/>
              <a:t> */</a:t>
            </a:r>
          </a:p>
          <a:p>
            <a:endParaRPr lang="en-GB" sz="1050" dirty="0"/>
          </a:p>
          <a:p>
            <a:r>
              <a:rPr lang="en-GB" sz="1050" dirty="0" err="1">
                <a:solidFill>
                  <a:srgbClr val="FF0000"/>
                </a:solidFill>
              </a:rPr>
              <a:t>server.listen</a:t>
            </a:r>
            <a:r>
              <a:rPr lang="en-GB" sz="1050" dirty="0">
                <a:solidFill>
                  <a:srgbClr val="FF0000"/>
                </a:solidFill>
              </a:rPr>
              <a:t>(port);</a:t>
            </a:r>
          </a:p>
          <a:p>
            <a:r>
              <a:rPr lang="en-GB" sz="1050" dirty="0" err="1"/>
              <a:t>server.on</a:t>
            </a:r>
            <a:r>
              <a:rPr lang="en-GB" sz="1050" dirty="0"/>
              <a:t>('error', </a:t>
            </a:r>
            <a:r>
              <a:rPr lang="en-GB" sz="1050" dirty="0" err="1"/>
              <a:t>onError</a:t>
            </a:r>
            <a:r>
              <a:rPr lang="en-GB" sz="1050" dirty="0"/>
              <a:t>);</a:t>
            </a:r>
          </a:p>
          <a:p>
            <a:r>
              <a:rPr lang="en-GB" sz="1050" dirty="0" err="1"/>
              <a:t>server.on</a:t>
            </a:r>
            <a:r>
              <a:rPr lang="en-GB" sz="1050" dirty="0"/>
              <a:t>('listening', </a:t>
            </a:r>
            <a:r>
              <a:rPr lang="en-GB" sz="1050" dirty="0" err="1"/>
              <a:t>onListening</a:t>
            </a:r>
            <a:r>
              <a:rPr lang="en-GB" sz="1050" dirty="0"/>
              <a:t>);</a:t>
            </a:r>
          </a:p>
          <a:p>
            <a:endParaRPr lang="en-GB" sz="1050" dirty="0"/>
          </a:p>
          <a:p>
            <a:r>
              <a:rPr lang="en-GB" sz="1050" dirty="0"/>
              <a:t>…etc., etc.</a:t>
            </a:r>
          </a:p>
        </p:txBody>
      </p:sp>
    </p:spTree>
    <p:extLst>
      <p:ext uri="{BB962C8B-B14F-4D97-AF65-F5344CB8AC3E}">
        <p14:creationId xmlns:p14="http://schemas.microsoft.com/office/powerpoint/2010/main" val="11519483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E82123-FF12-91EA-2D94-424FF351744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17" name="Rectangle: Single Corner Snipped 16">
            <a:extLst>
              <a:ext uri="{FF2B5EF4-FFF2-40B4-BE49-F238E27FC236}">
                <a16:creationId xmlns:a16="http://schemas.microsoft.com/office/drawing/2014/main" id="{3D1A6D4A-DF97-61DE-475B-9050C1D839B0}"/>
              </a:ext>
            </a:extLst>
          </p:cNvPr>
          <p:cNvSpPr/>
          <p:nvPr/>
        </p:nvSpPr>
        <p:spPr bwMode="auto">
          <a:xfrm>
            <a:off x="93146" y="2631452"/>
            <a:ext cx="5820765" cy="4226548"/>
          </a:xfrm>
          <a:prstGeom prst="snip1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./views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C2D3FC8-28E9-35E2-BE1E-40536AF571CB}"/>
              </a:ext>
            </a:extLst>
          </p:cNvPr>
          <p:cNvSpPr txBox="1"/>
          <p:nvPr/>
        </p:nvSpPr>
        <p:spPr>
          <a:xfrm>
            <a:off x="193159" y="3325886"/>
            <a:ext cx="5615640" cy="34163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/>
              <a:t>index.ejs</a:t>
            </a:r>
            <a:endParaRPr lang="en-GB" b="1" u="sng" dirty="0"/>
          </a:p>
          <a:p>
            <a:r>
              <a:rPr lang="en-GB" sz="1800" dirty="0"/>
              <a:t>&lt;!DOCTYPE html&gt;</a:t>
            </a:r>
          </a:p>
          <a:p>
            <a:r>
              <a:rPr lang="en-GB" sz="1800" dirty="0"/>
              <a:t>&lt;html&gt;</a:t>
            </a:r>
          </a:p>
          <a:p>
            <a:r>
              <a:rPr lang="en-GB" sz="1800" dirty="0"/>
              <a:t>  &lt;head&gt;</a:t>
            </a:r>
          </a:p>
          <a:p>
            <a:r>
              <a:rPr lang="en-GB" sz="1800" dirty="0"/>
              <a:t>    &lt;title&gt;&lt;%= title %&gt;&lt;/title&gt;</a:t>
            </a:r>
          </a:p>
          <a:p>
            <a:r>
              <a:rPr lang="en-GB" sz="1800" dirty="0"/>
              <a:t>    &lt;link </a:t>
            </a:r>
            <a:r>
              <a:rPr lang="en-GB" sz="1800" dirty="0" err="1"/>
              <a:t>rel</a:t>
            </a:r>
            <a:r>
              <a:rPr lang="en-GB" sz="1800" dirty="0"/>
              <a:t>='stylesheet' </a:t>
            </a:r>
            <a:r>
              <a:rPr lang="en-GB" sz="1800" dirty="0" err="1"/>
              <a:t>href</a:t>
            </a:r>
            <a:r>
              <a:rPr lang="en-GB" sz="1800" dirty="0"/>
              <a:t>='/stylesheets/style.css' /&gt;</a:t>
            </a:r>
          </a:p>
          <a:p>
            <a:r>
              <a:rPr lang="en-GB" sz="1800" dirty="0"/>
              <a:t>  &lt;/head&gt;</a:t>
            </a:r>
          </a:p>
          <a:p>
            <a:r>
              <a:rPr lang="en-GB" sz="1800" dirty="0"/>
              <a:t>  &lt;body&gt;</a:t>
            </a:r>
          </a:p>
          <a:p>
            <a:r>
              <a:rPr lang="en-GB" sz="1800" dirty="0"/>
              <a:t>    &lt;h1&gt;&lt;%= title %&gt;&lt;/h1&gt;</a:t>
            </a:r>
          </a:p>
          <a:p>
            <a:r>
              <a:rPr lang="en-GB" sz="1800" dirty="0"/>
              <a:t>    &lt;p&gt;Welcome to &lt;%= title %&gt;&lt;/p&gt;</a:t>
            </a:r>
          </a:p>
          <a:p>
            <a:r>
              <a:rPr lang="en-GB" sz="1800" dirty="0"/>
              <a:t>  &lt;/body&gt;</a:t>
            </a:r>
          </a:p>
          <a:p>
            <a:r>
              <a:rPr lang="en-GB" sz="1800" dirty="0"/>
              <a:t>&lt;/html&gt;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2ADD93-23A9-CD2A-81A2-595DC1430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0"/>
            <a:ext cx="4314825" cy="844550"/>
          </a:xfrm>
        </p:spPr>
        <p:txBody>
          <a:bodyPr/>
          <a:lstStyle/>
          <a:p>
            <a:r>
              <a:rPr lang="en-GB" dirty="0"/>
              <a:t>Architecture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687475-1FBD-4D6D-83CA-F5A18EDD9C69}"/>
              </a:ext>
            </a:extLst>
          </p:cNvPr>
          <p:cNvSpPr txBox="1"/>
          <p:nvPr/>
        </p:nvSpPr>
        <p:spPr>
          <a:xfrm>
            <a:off x="69396" y="1046434"/>
            <a:ext cx="4517583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/>
              <a:t>app.js</a:t>
            </a:r>
          </a:p>
          <a:p>
            <a:r>
              <a:rPr lang="en-GB" sz="1800" dirty="0"/>
              <a:t>var </a:t>
            </a:r>
            <a:r>
              <a:rPr lang="en-GB" sz="1800" dirty="0" err="1"/>
              <a:t>indexRouter</a:t>
            </a:r>
            <a:r>
              <a:rPr lang="en-GB" sz="1800" dirty="0"/>
              <a:t> = require('./routes/index');</a:t>
            </a:r>
          </a:p>
          <a:p>
            <a:r>
              <a:rPr lang="en-GB" sz="1800" dirty="0"/>
              <a:t>var </a:t>
            </a:r>
            <a:r>
              <a:rPr lang="en-GB" sz="1800" dirty="0" err="1"/>
              <a:t>usersRouter</a:t>
            </a:r>
            <a:r>
              <a:rPr lang="en-GB" sz="1800" dirty="0"/>
              <a:t> = require('./routes/users’);</a:t>
            </a:r>
          </a:p>
          <a:p>
            <a:r>
              <a:rPr lang="en-GB" sz="1800" dirty="0" err="1"/>
              <a:t>app.use</a:t>
            </a:r>
            <a:r>
              <a:rPr lang="en-GB" sz="1800" dirty="0"/>
              <a:t>('/', </a:t>
            </a:r>
            <a:r>
              <a:rPr lang="en-GB" sz="1800" dirty="0" err="1"/>
              <a:t>indexRouter</a:t>
            </a:r>
            <a:r>
              <a:rPr lang="en-GB" sz="1800" dirty="0"/>
              <a:t>);</a:t>
            </a:r>
          </a:p>
          <a:p>
            <a:r>
              <a:rPr lang="en-GB" sz="1800" dirty="0" err="1"/>
              <a:t>app.use</a:t>
            </a:r>
            <a:r>
              <a:rPr lang="en-GB" sz="1800" dirty="0"/>
              <a:t>('/users', </a:t>
            </a:r>
            <a:r>
              <a:rPr lang="en-GB" sz="1800" dirty="0" err="1"/>
              <a:t>usersRouter</a:t>
            </a:r>
            <a:r>
              <a:rPr lang="en-GB" sz="1800" dirty="0"/>
              <a:t>);</a:t>
            </a:r>
          </a:p>
        </p:txBody>
      </p:sp>
      <p:sp>
        <p:nvSpPr>
          <p:cNvPr id="7" name="Rectangle: Single Corner Snipped 6">
            <a:extLst>
              <a:ext uri="{FF2B5EF4-FFF2-40B4-BE49-F238E27FC236}">
                <a16:creationId xmlns:a16="http://schemas.microsoft.com/office/drawing/2014/main" id="{0EF29485-0F27-3B85-EBAB-07EE0D40244B}"/>
              </a:ext>
            </a:extLst>
          </p:cNvPr>
          <p:cNvSpPr/>
          <p:nvPr/>
        </p:nvSpPr>
        <p:spPr bwMode="auto">
          <a:xfrm>
            <a:off x="4905690" y="737676"/>
            <a:ext cx="4238310" cy="3810576"/>
          </a:xfrm>
          <a:prstGeom prst="snip1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./routes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829AA13-3745-B8F0-5431-3018C2086147}"/>
              </a:ext>
            </a:extLst>
          </p:cNvPr>
          <p:cNvSpPr txBox="1"/>
          <p:nvPr/>
        </p:nvSpPr>
        <p:spPr>
          <a:xfrm>
            <a:off x="5012568" y="1380315"/>
            <a:ext cx="4038285" cy="203132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/>
              <a:t>index.js</a:t>
            </a:r>
          </a:p>
          <a:p>
            <a:r>
              <a:rPr lang="en-GB" sz="1800" dirty="0"/>
              <a:t>var router = </a:t>
            </a:r>
            <a:r>
              <a:rPr lang="en-GB" sz="1800" dirty="0" err="1"/>
              <a:t>express.Router</a:t>
            </a:r>
            <a:r>
              <a:rPr lang="en-GB" sz="1800" dirty="0"/>
              <a:t>();</a:t>
            </a:r>
          </a:p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Homepage route</a:t>
            </a:r>
            <a:endParaRPr lang="en-GB" sz="1800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sz="1800" dirty="0" err="1"/>
              <a:t>router.get</a:t>
            </a:r>
            <a:r>
              <a:rPr lang="en-GB" sz="1800" dirty="0"/>
              <a:t>('/', function(</a:t>
            </a:r>
            <a:r>
              <a:rPr lang="en-GB" sz="1800" dirty="0" err="1"/>
              <a:t>req</a:t>
            </a:r>
            <a:r>
              <a:rPr lang="en-GB" sz="1800" dirty="0"/>
              <a:t>, res, next) {</a:t>
            </a:r>
          </a:p>
          <a:p>
            <a:r>
              <a:rPr lang="en-GB" sz="1800" dirty="0"/>
              <a:t>  </a:t>
            </a:r>
            <a:r>
              <a:rPr lang="en-GB" sz="1800" dirty="0" err="1"/>
              <a:t>res.render</a:t>
            </a:r>
            <a:r>
              <a:rPr lang="en-GB" sz="1800" dirty="0"/>
              <a:t>('index', { title: 'Express' });</a:t>
            </a:r>
          </a:p>
          <a:p>
            <a:r>
              <a:rPr lang="en-GB" sz="1800" dirty="0"/>
              <a:t>});</a:t>
            </a:r>
          </a:p>
          <a:p>
            <a:r>
              <a:rPr lang="en-GB" sz="1800" dirty="0" err="1"/>
              <a:t>module.exports</a:t>
            </a:r>
            <a:r>
              <a:rPr lang="en-GB" sz="1800" dirty="0"/>
              <a:t> = router;</a:t>
            </a:r>
          </a:p>
        </p:txBody>
      </p:sp>
      <p:cxnSp>
        <p:nvCxnSpPr>
          <p:cNvPr id="10" name="Connector: Elbow 9">
            <a:extLst>
              <a:ext uri="{FF2B5EF4-FFF2-40B4-BE49-F238E27FC236}">
                <a16:creationId xmlns:a16="http://schemas.microsoft.com/office/drawing/2014/main" id="{E926C99A-B4C3-8C41-C945-D49A7B513979}"/>
              </a:ext>
            </a:extLst>
          </p:cNvPr>
          <p:cNvCxnSpPr>
            <a:cxnSpLocks/>
            <a:stCxn id="22" idx="1"/>
            <a:endCxn id="19" idx="0"/>
          </p:cNvCxnSpPr>
          <p:nvPr/>
        </p:nvCxnSpPr>
        <p:spPr bwMode="auto">
          <a:xfrm rot="10800000">
            <a:off x="2320698" y="1401288"/>
            <a:ext cx="2691870" cy="1829460"/>
          </a:xfrm>
          <a:prstGeom prst="bentConnector4">
            <a:avLst>
              <a:gd name="adj1" fmla="val 10389"/>
              <a:gd name="adj2" fmla="val 128723"/>
            </a:avLst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62228207-667A-D1AD-2115-A90B40ABE2B1}"/>
              </a:ext>
            </a:extLst>
          </p:cNvPr>
          <p:cNvSpPr txBox="1"/>
          <p:nvPr/>
        </p:nvSpPr>
        <p:spPr>
          <a:xfrm>
            <a:off x="5005702" y="3491350"/>
            <a:ext cx="4038285" cy="92333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u="sng" dirty="0"/>
              <a:t>users.js</a:t>
            </a:r>
          </a:p>
          <a:p>
            <a:r>
              <a:rPr lang="en-GB" sz="1800" dirty="0"/>
              <a:t>var router = </a:t>
            </a:r>
            <a:r>
              <a:rPr lang="en-GB" sz="1800" dirty="0" err="1"/>
              <a:t>express.Router</a:t>
            </a:r>
            <a:r>
              <a:rPr lang="en-GB" sz="1800" dirty="0"/>
              <a:t>();</a:t>
            </a:r>
          </a:p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……</a:t>
            </a:r>
            <a:endParaRPr lang="en-GB" sz="180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5153304-33EC-9013-F306-8F45D501BC71}"/>
              </a:ext>
            </a:extLst>
          </p:cNvPr>
          <p:cNvSpPr/>
          <p:nvPr/>
        </p:nvSpPr>
        <p:spPr bwMode="auto">
          <a:xfrm>
            <a:off x="69396" y="1401288"/>
            <a:ext cx="4502604" cy="289616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6C31B2D-5E7A-C240-E198-AA28688815FA}"/>
              </a:ext>
            </a:extLst>
          </p:cNvPr>
          <p:cNvSpPr/>
          <p:nvPr/>
        </p:nvSpPr>
        <p:spPr bwMode="auto">
          <a:xfrm>
            <a:off x="5224401" y="2577866"/>
            <a:ext cx="3755200" cy="289616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FC5D736-552C-F9F9-ED06-B960E0F5FE64}"/>
              </a:ext>
            </a:extLst>
          </p:cNvPr>
          <p:cNvSpPr/>
          <p:nvPr/>
        </p:nvSpPr>
        <p:spPr bwMode="auto">
          <a:xfrm>
            <a:off x="5012568" y="3085940"/>
            <a:ext cx="2801396" cy="289616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29" name="Connector: Elbow 28">
            <a:extLst>
              <a:ext uri="{FF2B5EF4-FFF2-40B4-BE49-F238E27FC236}">
                <a16:creationId xmlns:a16="http://schemas.microsoft.com/office/drawing/2014/main" id="{32289AD7-C929-5B33-4B70-4C84ED110DAB}"/>
              </a:ext>
            </a:extLst>
          </p:cNvPr>
          <p:cNvCxnSpPr>
            <a:cxnSpLocks/>
            <a:stCxn id="21" idx="1"/>
            <a:endCxn id="18" idx="0"/>
          </p:cNvCxnSpPr>
          <p:nvPr/>
        </p:nvCxnSpPr>
        <p:spPr bwMode="auto">
          <a:xfrm rot="10800000" flipV="1">
            <a:off x="3000979" y="2722674"/>
            <a:ext cx="2223422" cy="603212"/>
          </a:xfrm>
          <a:prstGeom prst="bentConnector2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71E612DE-6346-94DE-2282-210218A5D668}"/>
              </a:ext>
            </a:extLst>
          </p:cNvPr>
          <p:cNvSpPr txBox="1"/>
          <p:nvPr/>
        </p:nvSpPr>
        <p:spPr>
          <a:xfrm>
            <a:off x="5927682" y="4713715"/>
            <a:ext cx="281630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/>
              <a:t>routes/index.js returns a Router object to app.js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routes/index.js renders the views/</a:t>
            </a:r>
            <a:r>
              <a:rPr lang="en-GB" dirty="0" err="1"/>
              <a:t>index.ejs</a:t>
            </a:r>
            <a:r>
              <a:rPr lang="en-GB" dirty="0"/>
              <a:t> file</a:t>
            </a:r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C5CD98B6-3BE7-9382-6B18-E794D1EF628A}"/>
              </a:ext>
            </a:extLst>
          </p:cNvPr>
          <p:cNvSpPr/>
          <p:nvPr/>
        </p:nvSpPr>
        <p:spPr bwMode="auto">
          <a:xfrm>
            <a:off x="3405376" y="673153"/>
            <a:ext cx="415636" cy="415636"/>
          </a:xfrm>
          <a:prstGeom prst="ellipse">
            <a:avLst/>
          </a:prstGeom>
          <a:solidFill>
            <a:schemeClr val="bg1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1</a:t>
            </a:r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1FA20D03-EBE8-9617-0468-874663A377B1}"/>
              </a:ext>
            </a:extLst>
          </p:cNvPr>
          <p:cNvSpPr/>
          <p:nvPr/>
        </p:nvSpPr>
        <p:spPr bwMode="auto">
          <a:xfrm>
            <a:off x="3862353" y="2481377"/>
            <a:ext cx="415636" cy="415636"/>
          </a:xfrm>
          <a:prstGeom prst="ellipse">
            <a:avLst/>
          </a:prstGeom>
          <a:solidFill>
            <a:schemeClr val="bg1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8007954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E1F32-5CA0-D8EF-E18B-FDA932891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373626"/>
          </a:xfrm>
        </p:spPr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3ECAF9-37A6-B572-2B48-63C5FEE5CB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024" y="373627"/>
            <a:ext cx="8686800" cy="1658600"/>
          </a:xfrm>
        </p:spPr>
        <p:txBody>
          <a:bodyPr/>
          <a:lstStyle/>
          <a:p>
            <a:r>
              <a:rPr lang="en-GB" sz="1700" dirty="0"/>
              <a:t>Let us say we want to serve a number of webpages from the URL http://localhost/calculator</a:t>
            </a:r>
          </a:p>
          <a:p>
            <a:r>
              <a:rPr lang="en-GB" sz="1700" dirty="0"/>
              <a:t>We need a static HTML page to allow the user to enter two numbers and a button to add them together at the server side</a:t>
            </a:r>
          </a:p>
          <a:p>
            <a:r>
              <a:rPr lang="en-GB" sz="1700" dirty="0"/>
              <a:t>We will display the result in a separate page with a link back to the calculator page.</a:t>
            </a:r>
          </a:p>
          <a:p>
            <a:r>
              <a:rPr lang="en-GB" sz="1700" dirty="0"/>
              <a:t>We will begin by adding a new Router to the </a:t>
            </a:r>
            <a:r>
              <a:rPr lang="en-GB" sz="1700" b="1" dirty="0"/>
              <a:t>routes</a:t>
            </a:r>
            <a:r>
              <a:rPr lang="en-GB" sz="1700" dirty="0"/>
              <a:t> folder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F41BF6-50B6-775A-7717-A44458F2D60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B3F73C1B-1E29-F567-EBEF-77201D6B26CF}"/>
              </a:ext>
            </a:extLst>
          </p:cNvPr>
          <p:cNvGrpSpPr/>
          <p:nvPr/>
        </p:nvGrpSpPr>
        <p:grpSpPr>
          <a:xfrm>
            <a:off x="0" y="2235263"/>
            <a:ext cx="5305978" cy="4593578"/>
            <a:chOff x="497139" y="3341687"/>
            <a:chExt cx="5305978" cy="4593578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E03CE464-DB4E-03E9-BDA5-6242460200EC}"/>
                </a:ext>
              </a:extLst>
            </p:cNvPr>
            <p:cNvSpPr txBox="1"/>
            <p:nvPr/>
          </p:nvSpPr>
          <p:spPr>
            <a:xfrm>
              <a:off x="562291" y="3657171"/>
              <a:ext cx="5240826" cy="4278094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GB" sz="1600" dirty="0"/>
                <a:t>var express = require('express');</a:t>
              </a:r>
            </a:p>
            <a:p>
              <a:r>
                <a:rPr lang="en-GB" sz="1600" dirty="0"/>
                <a:t>var router = </a:t>
              </a:r>
              <a:r>
                <a:rPr lang="en-GB" sz="1600" dirty="0" err="1"/>
                <a:t>express.Router</a:t>
              </a:r>
              <a:r>
                <a:rPr lang="en-GB" sz="1600" dirty="0"/>
                <a:t>();</a:t>
              </a:r>
            </a:p>
            <a:p>
              <a:r>
                <a:rPr lang="en-GB" sz="1600" dirty="0" err="1"/>
                <a:t>router.get</a:t>
              </a:r>
              <a:r>
                <a:rPr lang="en-GB" sz="1600" dirty="0"/>
                <a:t>(</a:t>
              </a:r>
              <a:r>
                <a:rPr lang="en-GB" sz="1600" b="1" dirty="0"/>
                <a:t>'/'</a:t>
              </a:r>
              <a:r>
                <a:rPr lang="en-GB" sz="1600" dirty="0"/>
                <a:t>, function(</a:t>
              </a:r>
              <a:r>
                <a:rPr lang="en-GB" sz="1600" dirty="0" err="1"/>
                <a:t>req</a:t>
              </a:r>
              <a:r>
                <a:rPr lang="en-GB" sz="1600" dirty="0"/>
                <a:t>, res, next) {</a:t>
              </a:r>
            </a:p>
            <a:p>
              <a:r>
                <a:rPr lang="en-GB" sz="1600" dirty="0"/>
                <a:t>  </a:t>
              </a:r>
              <a:r>
                <a:rPr lang="en-GB" sz="1600" dirty="0" err="1"/>
                <a:t>res.render</a:t>
              </a:r>
              <a:r>
                <a:rPr lang="en-GB" sz="1600" dirty="0"/>
                <a:t>(</a:t>
              </a:r>
              <a:r>
                <a:rPr lang="en-GB" sz="1600" dirty="0">
                  <a:solidFill>
                    <a:srgbClr val="0070C0"/>
                  </a:solidFill>
                </a:rPr>
                <a:t>'calculator</a:t>
              </a:r>
              <a:r>
                <a:rPr lang="en-GB" sz="1600" dirty="0"/>
                <a:t>');</a:t>
              </a:r>
            </a:p>
            <a:p>
              <a:r>
                <a:rPr lang="en-GB" sz="1600" dirty="0"/>
                <a:t>});</a:t>
              </a:r>
            </a:p>
            <a:p>
              <a:endParaRPr lang="en-GB" sz="1600" dirty="0"/>
            </a:p>
            <a:p>
              <a:r>
                <a:rPr lang="en-GB" sz="1600" dirty="0" err="1"/>
                <a:t>router.post</a:t>
              </a:r>
              <a:r>
                <a:rPr lang="en-GB" sz="1600" dirty="0"/>
                <a:t>(</a:t>
              </a:r>
              <a:r>
                <a:rPr lang="en-GB" sz="1600" b="1" dirty="0"/>
                <a:t>'/result', </a:t>
              </a:r>
              <a:r>
                <a:rPr lang="en-GB" sz="1600" dirty="0"/>
                <a:t>function(</a:t>
              </a:r>
              <a:r>
                <a:rPr lang="en-GB" sz="1600" dirty="0" err="1"/>
                <a:t>req</a:t>
              </a:r>
              <a:r>
                <a:rPr lang="en-GB" sz="1600" dirty="0"/>
                <a:t>, res, next) {</a:t>
              </a:r>
            </a:p>
            <a:p>
              <a:r>
                <a:rPr lang="en-GB" sz="1600" dirty="0"/>
                <a:t>  let total = </a:t>
              </a:r>
              <a:r>
                <a:rPr lang="en-GB" sz="1600" dirty="0" err="1"/>
                <a:t>parseInt</a:t>
              </a:r>
              <a:r>
                <a:rPr lang="en-GB" sz="1600" dirty="0"/>
                <a:t>(</a:t>
              </a:r>
              <a:r>
                <a:rPr lang="en-GB" sz="1600" dirty="0" err="1"/>
                <a:t>req.body</a:t>
              </a:r>
              <a:r>
                <a:rPr lang="en-GB" sz="1600" dirty="0"/>
                <a:t>["number1-textbox"]) + </a:t>
              </a:r>
              <a:br>
                <a:rPr lang="en-GB" sz="1600" dirty="0"/>
              </a:br>
              <a:r>
                <a:rPr lang="en-GB" sz="1600" dirty="0"/>
                <a:t>                  </a:t>
              </a:r>
              <a:r>
                <a:rPr lang="en-GB" sz="1600" dirty="0" err="1"/>
                <a:t>parseInt</a:t>
              </a:r>
              <a:r>
                <a:rPr lang="en-GB" sz="1600" dirty="0"/>
                <a:t>(</a:t>
              </a:r>
              <a:r>
                <a:rPr lang="en-GB" sz="1600" dirty="0" err="1"/>
                <a:t>req.body</a:t>
              </a:r>
              <a:r>
                <a:rPr lang="en-GB" sz="1600" dirty="0"/>
                <a:t>["number2-textbox"]);</a:t>
              </a:r>
            </a:p>
            <a:p>
              <a:r>
                <a:rPr lang="en-GB" sz="1600" dirty="0"/>
                <a:t> </a:t>
              </a:r>
              <a:r>
                <a:rPr lang="en-GB" sz="1600" dirty="0" err="1"/>
                <a:t>res.render</a:t>
              </a:r>
              <a:r>
                <a:rPr lang="en-GB" sz="1600" dirty="0"/>
                <a:t>(</a:t>
              </a:r>
              <a:r>
                <a:rPr lang="en-GB" sz="1600" dirty="0">
                  <a:solidFill>
                    <a:srgbClr val="0070C0"/>
                  </a:solidFill>
                </a:rPr>
                <a:t>'result</a:t>
              </a:r>
              <a:r>
                <a:rPr lang="en-GB" sz="1600" dirty="0"/>
                <a:t>', {</a:t>
              </a:r>
            </a:p>
            <a:p>
              <a:r>
                <a:rPr lang="en-GB" sz="1600" dirty="0"/>
                <a:t>          number1: </a:t>
              </a:r>
              <a:r>
                <a:rPr lang="en-GB" sz="1600" dirty="0">
                  <a:solidFill>
                    <a:schemeClr val="accent4">
                      <a:lumMod val="50000"/>
                      <a:lumOff val="50000"/>
                    </a:schemeClr>
                  </a:solidFill>
                </a:rPr>
                <a:t>req.body.number1</a:t>
              </a:r>
              <a:r>
                <a:rPr lang="en-GB" sz="1600" dirty="0"/>
                <a:t>,</a:t>
              </a:r>
            </a:p>
            <a:p>
              <a:r>
                <a:rPr lang="en-GB" sz="1600" dirty="0"/>
                <a:t>          number2: </a:t>
              </a:r>
              <a:r>
                <a:rPr lang="en-GB" sz="1600" dirty="0">
                  <a:solidFill>
                    <a:schemeClr val="accent4">
                      <a:lumMod val="50000"/>
                      <a:lumOff val="50000"/>
                    </a:schemeClr>
                  </a:solidFill>
                </a:rPr>
                <a:t>req.body.number2</a:t>
              </a:r>
              <a:r>
                <a:rPr lang="en-GB" sz="1600" dirty="0"/>
                <a:t>,</a:t>
              </a:r>
            </a:p>
            <a:p>
              <a:r>
                <a:rPr lang="en-GB" sz="1600" dirty="0"/>
                <a:t>          sum: </a:t>
              </a:r>
              <a:r>
                <a:rPr lang="en-GB" sz="1600" dirty="0">
                  <a:solidFill>
                    <a:schemeClr val="accent4">
                      <a:lumMod val="50000"/>
                      <a:lumOff val="50000"/>
                    </a:schemeClr>
                  </a:solidFill>
                </a:rPr>
                <a:t>total</a:t>
              </a:r>
            </a:p>
            <a:p>
              <a:r>
                <a:rPr lang="en-GB" sz="1600" dirty="0"/>
                <a:t>  });</a:t>
              </a:r>
            </a:p>
            <a:p>
              <a:r>
                <a:rPr lang="en-GB" sz="1600" dirty="0"/>
                <a:t>});</a:t>
              </a:r>
            </a:p>
            <a:p>
              <a:endParaRPr lang="en-GB" sz="1600" dirty="0"/>
            </a:p>
            <a:p>
              <a:r>
                <a:rPr lang="en-GB" sz="1600" dirty="0" err="1"/>
                <a:t>module.exports</a:t>
              </a:r>
              <a:r>
                <a:rPr lang="en-GB" sz="1600" dirty="0"/>
                <a:t> = router;</a:t>
              </a: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60546872-C95B-8BBD-340D-079F83EF4205}"/>
                </a:ext>
              </a:extLst>
            </p:cNvPr>
            <p:cNvSpPr txBox="1"/>
            <p:nvPr/>
          </p:nvSpPr>
          <p:spPr>
            <a:xfrm>
              <a:off x="497139" y="3341687"/>
              <a:ext cx="228787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u="sng" dirty="0"/>
                <a:t>routes/calculator.js</a:t>
              </a: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5CEC965C-B4DC-103C-5DBE-50922D81E51E}"/>
              </a:ext>
            </a:extLst>
          </p:cNvPr>
          <p:cNvSpPr txBox="1"/>
          <p:nvPr/>
        </p:nvSpPr>
        <p:spPr>
          <a:xfrm>
            <a:off x="5305977" y="2550747"/>
            <a:ext cx="377287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http://localhost/calculator</a:t>
            </a:r>
            <a:br>
              <a:rPr lang="en-GB" dirty="0"/>
            </a:br>
            <a:r>
              <a:rPr lang="en-GB" dirty="0"/>
              <a:t>returns the rendered ‘</a:t>
            </a:r>
            <a:r>
              <a:rPr lang="en-GB" dirty="0">
                <a:solidFill>
                  <a:srgbClr val="0070C0"/>
                </a:solidFill>
              </a:rPr>
              <a:t>calculator</a:t>
            </a:r>
            <a:r>
              <a:rPr lang="en-GB" dirty="0"/>
              <a:t>’ view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http://localhost/calculator</a:t>
            </a:r>
            <a:r>
              <a:rPr lang="en-GB" b="1" dirty="0"/>
              <a:t>/result</a:t>
            </a:r>
            <a:br>
              <a:rPr lang="en-GB" dirty="0"/>
            </a:br>
            <a:r>
              <a:rPr lang="en-GB" dirty="0"/>
              <a:t>returns the rendered ‘</a:t>
            </a:r>
            <a:r>
              <a:rPr lang="en-GB" i="1" dirty="0">
                <a:solidFill>
                  <a:srgbClr val="0070C0"/>
                </a:solidFill>
              </a:rPr>
              <a:t>result</a:t>
            </a:r>
            <a:r>
              <a:rPr lang="en-GB" dirty="0"/>
              <a:t>’ view which is passed both the </a:t>
            </a:r>
            <a:r>
              <a:rPr lang="en-GB" dirty="0">
                <a:solidFill>
                  <a:schemeClr val="accent4">
                    <a:lumMod val="50000"/>
                    <a:lumOff val="50000"/>
                  </a:schemeClr>
                </a:solidFill>
              </a:rPr>
              <a:t>numbers entered </a:t>
            </a:r>
            <a:r>
              <a:rPr lang="en-GB" dirty="0"/>
              <a:t>into the ‘</a:t>
            </a:r>
            <a:r>
              <a:rPr lang="en-GB" i="1" dirty="0"/>
              <a:t>calculator’</a:t>
            </a:r>
            <a:r>
              <a:rPr lang="en-GB" dirty="0"/>
              <a:t> view and the </a:t>
            </a:r>
            <a:r>
              <a:rPr lang="en-GB" i="1" dirty="0">
                <a:solidFill>
                  <a:schemeClr val="accent4">
                    <a:lumMod val="50000"/>
                    <a:lumOff val="50000"/>
                  </a:schemeClr>
                </a:solidFill>
              </a:rPr>
              <a:t>total</a:t>
            </a:r>
            <a:r>
              <a:rPr lang="en-GB" dirty="0"/>
              <a:t> value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7723649-4C9A-975F-ADD5-317115A7F354}"/>
              </a:ext>
            </a:extLst>
          </p:cNvPr>
          <p:cNvSpPr txBox="1"/>
          <p:nvPr/>
        </p:nvSpPr>
        <p:spPr>
          <a:xfrm>
            <a:off x="3707648" y="5640919"/>
            <a:ext cx="159832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We create the Router object and then return it here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A65FE75F-4EE8-DFA0-C901-71A00CE4FA7F}"/>
              </a:ext>
            </a:extLst>
          </p:cNvPr>
          <p:cNvCxnSpPr>
            <a:stCxn id="10" idx="1"/>
          </p:cNvCxnSpPr>
          <p:nvPr/>
        </p:nvCxnSpPr>
        <p:spPr bwMode="auto">
          <a:xfrm flipH="1" flipV="1">
            <a:off x="2850078" y="3016332"/>
            <a:ext cx="857570" cy="299391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F8FC42AA-BC41-9D65-E348-337C20D28160}"/>
              </a:ext>
            </a:extLst>
          </p:cNvPr>
          <p:cNvCxnSpPr>
            <a:stCxn id="10" idx="1"/>
          </p:cNvCxnSpPr>
          <p:nvPr/>
        </p:nvCxnSpPr>
        <p:spPr bwMode="auto">
          <a:xfrm flipH="1">
            <a:off x="2287870" y="6010251"/>
            <a:ext cx="1419778" cy="49791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2388385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2BC19-F1A1-1D29-60F5-682A2EC4F1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7793C-7121-607E-28BF-BA34B7AA62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923545"/>
            <a:ext cx="7029450" cy="1133856"/>
          </a:xfrm>
        </p:spPr>
        <p:txBody>
          <a:bodyPr/>
          <a:lstStyle/>
          <a:p>
            <a:r>
              <a:rPr lang="en-GB" dirty="0"/>
              <a:t>Link the calculator Route object to the root URL </a:t>
            </a:r>
            <a:r>
              <a:rPr lang="en-GB" i="1" dirty="0"/>
              <a:t>http://localhost/calculator</a:t>
            </a:r>
            <a:endParaRPr lang="en-GB" dirty="0"/>
          </a:p>
          <a:p>
            <a:r>
              <a:rPr lang="en-GB" dirty="0"/>
              <a:t>In the </a:t>
            </a:r>
            <a:r>
              <a:rPr lang="en-GB" b="1" dirty="0"/>
              <a:t>app.js</a:t>
            </a:r>
            <a:r>
              <a:rPr lang="en-GB" dirty="0"/>
              <a:t> file we need create and add the router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6F8E3D-B166-7607-5848-3AB6304687F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6EFEB240-F419-C64E-7890-0B7EA816D7C1}"/>
              </a:ext>
            </a:extLst>
          </p:cNvPr>
          <p:cNvGrpSpPr/>
          <p:nvPr/>
        </p:nvGrpSpPr>
        <p:grpSpPr>
          <a:xfrm>
            <a:off x="79375" y="1966952"/>
            <a:ext cx="5437712" cy="2623808"/>
            <a:chOff x="497139" y="3341687"/>
            <a:chExt cx="5437712" cy="2623808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AB41CA12-76B3-E356-6762-C43FF1DA2BB0}"/>
                </a:ext>
              </a:extLst>
            </p:cNvPr>
            <p:cNvSpPr txBox="1"/>
            <p:nvPr/>
          </p:nvSpPr>
          <p:spPr>
            <a:xfrm>
              <a:off x="562290" y="3657171"/>
              <a:ext cx="5372561" cy="2308324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chemeClr val="bg1">
                      <a:lumMod val="50000"/>
                    </a:schemeClr>
                  </a:solidFill>
                </a:rPr>
                <a:t>e</a:t>
              </a:r>
              <a:r>
                <a:rPr lang="en-GB" sz="1800" dirty="0">
                  <a:solidFill>
                    <a:schemeClr val="bg1">
                      <a:lumMod val="50000"/>
                    </a:schemeClr>
                  </a:solidFill>
                </a:rPr>
                <a:t>tc.</a:t>
              </a:r>
            </a:p>
            <a:p>
              <a:r>
                <a:rPr lang="en-GB" sz="1800" dirty="0">
                  <a:solidFill>
                    <a:schemeClr val="bg1">
                      <a:lumMod val="50000"/>
                    </a:schemeClr>
                  </a:solidFill>
                </a:rPr>
                <a:t>var </a:t>
              </a:r>
              <a:r>
                <a:rPr lang="en-GB" sz="1800" dirty="0" err="1">
                  <a:solidFill>
                    <a:schemeClr val="bg1">
                      <a:lumMod val="50000"/>
                    </a:schemeClr>
                  </a:solidFill>
                </a:rPr>
                <a:t>indexRouter</a:t>
              </a:r>
              <a:r>
                <a:rPr lang="en-GB" sz="1800" dirty="0">
                  <a:solidFill>
                    <a:schemeClr val="bg1">
                      <a:lumMod val="50000"/>
                    </a:schemeClr>
                  </a:solidFill>
                </a:rPr>
                <a:t> = require('./routes/index');</a:t>
              </a:r>
            </a:p>
            <a:p>
              <a:r>
                <a:rPr lang="en-GB" sz="1800" dirty="0">
                  <a:solidFill>
                    <a:schemeClr val="bg1">
                      <a:lumMod val="50000"/>
                    </a:schemeClr>
                  </a:solidFill>
                </a:rPr>
                <a:t>var </a:t>
              </a:r>
              <a:r>
                <a:rPr lang="en-GB" sz="1800" dirty="0" err="1">
                  <a:solidFill>
                    <a:schemeClr val="bg1">
                      <a:lumMod val="50000"/>
                    </a:schemeClr>
                  </a:solidFill>
                </a:rPr>
                <a:t>usersRouter</a:t>
              </a:r>
              <a:r>
                <a:rPr lang="en-GB" sz="1800" dirty="0">
                  <a:solidFill>
                    <a:schemeClr val="bg1">
                      <a:lumMod val="50000"/>
                    </a:schemeClr>
                  </a:solidFill>
                </a:rPr>
                <a:t> = require('./routes/users');</a:t>
              </a:r>
            </a:p>
            <a:p>
              <a:r>
                <a:rPr lang="en-GB" sz="1800" dirty="0"/>
                <a:t>var </a:t>
              </a:r>
              <a:r>
                <a:rPr lang="en-GB" sz="1800" dirty="0" err="1"/>
                <a:t>calculatorRouter</a:t>
              </a:r>
              <a:r>
                <a:rPr lang="en-GB" sz="1800" dirty="0"/>
                <a:t> = require('./routes/calculator’);</a:t>
              </a:r>
            </a:p>
            <a:p>
              <a:r>
                <a:rPr lang="en-GB" dirty="0">
                  <a:solidFill>
                    <a:schemeClr val="bg1">
                      <a:lumMod val="50000"/>
                    </a:schemeClr>
                  </a:solidFill>
                </a:rPr>
                <a:t>…….etc.</a:t>
              </a:r>
            </a:p>
            <a:p>
              <a:r>
                <a:rPr lang="en-GB" sz="1800" dirty="0" err="1">
                  <a:solidFill>
                    <a:schemeClr val="bg1">
                      <a:lumMod val="50000"/>
                    </a:schemeClr>
                  </a:solidFill>
                </a:rPr>
                <a:t>app.use</a:t>
              </a:r>
              <a:r>
                <a:rPr lang="en-GB" sz="1800" dirty="0">
                  <a:solidFill>
                    <a:schemeClr val="bg1">
                      <a:lumMod val="50000"/>
                    </a:schemeClr>
                  </a:solidFill>
                </a:rPr>
                <a:t>('/', </a:t>
              </a:r>
              <a:r>
                <a:rPr lang="en-GB" sz="1800" dirty="0" err="1">
                  <a:solidFill>
                    <a:schemeClr val="bg1">
                      <a:lumMod val="50000"/>
                    </a:schemeClr>
                  </a:solidFill>
                </a:rPr>
                <a:t>indexRouter</a:t>
              </a:r>
              <a:r>
                <a:rPr lang="en-GB" sz="1800" dirty="0">
                  <a:solidFill>
                    <a:schemeClr val="bg1">
                      <a:lumMod val="50000"/>
                    </a:schemeClr>
                  </a:solidFill>
                </a:rPr>
                <a:t>);</a:t>
              </a:r>
            </a:p>
            <a:p>
              <a:r>
                <a:rPr lang="en-GB" sz="1800" dirty="0" err="1">
                  <a:solidFill>
                    <a:schemeClr val="bg1">
                      <a:lumMod val="50000"/>
                    </a:schemeClr>
                  </a:solidFill>
                </a:rPr>
                <a:t>app.use</a:t>
              </a:r>
              <a:r>
                <a:rPr lang="en-GB" sz="1800" dirty="0">
                  <a:solidFill>
                    <a:schemeClr val="bg1">
                      <a:lumMod val="50000"/>
                    </a:schemeClr>
                  </a:solidFill>
                </a:rPr>
                <a:t>('/users', </a:t>
              </a:r>
              <a:r>
                <a:rPr lang="en-GB" sz="1800" dirty="0" err="1">
                  <a:solidFill>
                    <a:schemeClr val="bg1">
                      <a:lumMod val="50000"/>
                    </a:schemeClr>
                  </a:solidFill>
                </a:rPr>
                <a:t>usersRouter</a:t>
              </a:r>
              <a:r>
                <a:rPr lang="en-GB" sz="1800" dirty="0">
                  <a:solidFill>
                    <a:schemeClr val="bg1">
                      <a:lumMod val="50000"/>
                    </a:schemeClr>
                  </a:solidFill>
                </a:rPr>
                <a:t>);</a:t>
              </a:r>
            </a:p>
            <a:p>
              <a:r>
                <a:rPr lang="en-GB" sz="1800" dirty="0" err="1"/>
                <a:t>app.use</a:t>
              </a:r>
              <a:r>
                <a:rPr lang="en-GB" sz="1800" dirty="0"/>
                <a:t>('/calculator', </a:t>
              </a:r>
              <a:r>
                <a:rPr lang="en-GB" sz="1800" dirty="0" err="1"/>
                <a:t>calculatorRouter</a:t>
              </a:r>
              <a:r>
                <a:rPr lang="en-GB" sz="1800" dirty="0"/>
                <a:t>);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3FD68B7B-0DEE-30D5-0075-FA19632B8F0A}"/>
                </a:ext>
              </a:extLst>
            </p:cNvPr>
            <p:cNvSpPr txBox="1"/>
            <p:nvPr/>
          </p:nvSpPr>
          <p:spPr>
            <a:xfrm>
              <a:off x="497139" y="3341687"/>
              <a:ext cx="85151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u="sng" dirty="0"/>
                <a:t>app.js</a:t>
              </a:r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8FDB2675-38F1-69C2-BC82-F7EE3A7975CF}"/>
              </a:ext>
            </a:extLst>
          </p:cNvPr>
          <p:cNvSpPr txBox="1"/>
          <p:nvPr/>
        </p:nvSpPr>
        <p:spPr>
          <a:xfrm>
            <a:off x="5517087" y="2313432"/>
            <a:ext cx="362691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First create the Router object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Associate the Router object with the root URL </a:t>
            </a:r>
            <a:r>
              <a:rPr lang="en-GB" i="1" dirty="0"/>
              <a:t>http://localhost/calculator</a:t>
            </a:r>
            <a:br>
              <a:rPr lang="en-GB" dirty="0"/>
            </a:br>
            <a:r>
              <a:rPr lang="en-GB" dirty="0"/>
              <a:t>All the routes added to the Router are now relative to this root URL.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F1B3313-1746-C91A-AC31-626C0444D618}"/>
              </a:ext>
            </a:extLst>
          </p:cNvPr>
          <p:cNvSpPr txBox="1"/>
          <p:nvPr/>
        </p:nvSpPr>
        <p:spPr>
          <a:xfrm>
            <a:off x="0" y="5194710"/>
            <a:ext cx="4169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dirty="0" err="1"/>
              <a:t>app.use</a:t>
            </a:r>
            <a:r>
              <a:rPr lang="en-GB" sz="1800" dirty="0"/>
              <a:t>('/calculator', </a:t>
            </a:r>
            <a:r>
              <a:rPr lang="en-GB" sz="1800" dirty="0" err="1"/>
              <a:t>calculatorRouter</a:t>
            </a:r>
            <a:r>
              <a:rPr lang="en-GB" sz="1800" dirty="0"/>
              <a:t>);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4ABD02-7953-D119-605B-38732DBBDCC7}"/>
              </a:ext>
            </a:extLst>
          </p:cNvPr>
          <p:cNvSpPr txBox="1"/>
          <p:nvPr/>
        </p:nvSpPr>
        <p:spPr>
          <a:xfrm>
            <a:off x="4572000" y="4856406"/>
            <a:ext cx="38459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dirty="0" err="1"/>
              <a:t>router.get</a:t>
            </a:r>
            <a:r>
              <a:rPr lang="en-GB" sz="1800" dirty="0"/>
              <a:t>(</a:t>
            </a:r>
            <a:r>
              <a:rPr lang="en-GB" sz="1800" b="1" dirty="0"/>
              <a:t>'/'</a:t>
            </a:r>
            <a:r>
              <a:rPr lang="en-GB" sz="1800" dirty="0"/>
              <a:t>, function(</a:t>
            </a:r>
            <a:r>
              <a:rPr lang="en-GB" sz="1800" dirty="0" err="1"/>
              <a:t>req</a:t>
            </a:r>
            <a:r>
              <a:rPr lang="en-GB" sz="1800" dirty="0"/>
              <a:t>, res, next)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F1A267C-A969-DA64-A0DB-2D414026AD29}"/>
              </a:ext>
            </a:extLst>
          </p:cNvPr>
          <p:cNvSpPr txBox="1"/>
          <p:nvPr/>
        </p:nvSpPr>
        <p:spPr>
          <a:xfrm>
            <a:off x="4600575" y="5896399"/>
            <a:ext cx="44839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dirty="0" err="1"/>
              <a:t>router.get</a:t>
            </a:r>
            <a:r>
              <a:rPr lang="en-GB" sz="1800" dirty="0"/>
              <a:t>(</a:t>
            </a:r>
            <a:r>
              <a:rPr lang="en-GB" sz="1800" b="1" dirty="0"/>
              <a:t>‘/result'</a:t>
            </a:r>
            <a:r>
              <a:rPr lang="en-GB" sz="1800" dirty="0"/>
              <a:t>, function(</a:t>
            </a:r>
            <a:r>
              <a:rPr lang="en-GB" sz="1800" dirty="0" err="1"/>
              <a:t>req</a:t>
            </a:r>
            <a:r>
              <a:rPr lang="en-GB" sz="1800" dirty="0"/>
              <a:t>, res, next)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1ADF447-69F8-ADA4-7E9F-EF4C78C1872F}"/>
              </a:ext>
            </a:extLst>
          </p:cNvPr>
          <p:cNvSpPr txBox="1"/>
          <p:nvPr/>
        </p:nvSpPr>
        <p:spPr>
          <a:xfrm>
            <a:off x="0" y="5569613"/>
            <a:ext cx="3275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Root </a:t>
            </a:r>
            <a:r>
              <a:rPr lang="en-GB" i="1" dirty="0"/>
              <a:t>http://localhost/calculator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06B51EC-1BC9-6F39-1AE0-279B92509975}"/>
              </a:ext>
            </a:extLst>
          </p:cNvPr>
          <p:cNvSpPr txBox="1"/>
          <p:nvPr/>
        </p:nvSpPr>
        <p:spPr>
          <a:xfrm>
            <a:off x="4562475" y="5158628"/>
            <a:ext cx="27879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http://localhost/calculator</a:t>
            </a:r>
          </a:p>
          <a:p>
            <a:r>
              <a:rPr lang="en-GB" i="1" dirty="0"/>
              <a:t>http://localhost/calculator/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6A56008-074B-9CE3-A20C-109B102E24E8}"/>
              </a:ext>
            </a:extLst>
          </p:cNvPr>
          <p:cNvSpPr txBox="1"/>
          <p:nvPr/>
        </p:nvSpPr>
        <p:spPr>
          <a:xfrm>
            <a:off x="4600575" y="6215923"/>
            <a:ext cx="33522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http://localhost/calculator/result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3D03AA75-DB2B-CE8E-CB3F-8988C3D1A864}"/>
              </a:ext>
            </a:extLst>
          </p:cNvPr>
          <p:cNvCxnSpPr>
            <a:stCxn id="9" idx="3"/>
            <a:endCxn id="10" idx="1"/>
          </p:cNvCxnSpPr>
          <p:nvPr/>
        </p:nvCxnSpPr>
        <p:spPr bwMode="auto">
          <a:xfrm flipV="1">
            <a:off x="4169731" y="5041072"/>
            <a:ext cx="392744" cy="33830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C9150E66-F267-17CC-3A8B-BD485D6DFB9D}"/>
              </a:ext>
            </a:extLst>
          </p:cNvPr>
          <p:cNvCxnSpPr>
            <a:endCxn id="11" idx="1"/>
          </p:cNvCxnSpPr>
          <p:nvPr/>
        </p:nvCxnSpPr>
        <p:spPr bwMode="auto">
          <a:xfrm>
            <a:off x="4179256" y="5379376"/>
            <a:ext cx="421319" cy="70168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6655827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7B4D5-CF6C-C950-7FE9-520FC02BB6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516157"/>
          </a:xfrm>
        </p:spPr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9E9762-163F-7929-08DA-459C17ED55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335" y="621793"/>
            <a:ext cx="8484489" cy="1764792"/>
          </a:xfrm>
        </p:spPr>
        <p:txBody>
          <a:bodyPr/>
          <a:lstStyle/>
          <a:p>
            <a:r>
              <a:rPr lang="en-GB" sz="1800" dirty="0"/>
              <a:t>Add the </a:t>
            </a:r>
            <a:r>
              <a:rPr lang="en-GB" sz="1800" i="1" dirty="0"/>
              <a:t>calculator</a:t>
            </a:r>
            <a:r>
              <a:rPr lang="en-GB" sz="1800" dirty="0"/>
              <a:t> view to display a HTML form into which the user can enter two numbers (</a:t>
            </a:r>
            <a:r>
              <a:rPr lang="en-GB" sz="1800" i="1" dirty="0"/>
              <a:t>number1</a:t>
            </a:r>
            <a:r>
              <a:rPr lang="en-GB" sz="1800" dirty="0"/>
              <a:t> and </a:t>
            </a:r>
            <a:r>
              <a:rPr lang="en-GB" sz="1800" i="1" dirty="0"/>
              <a:t>number2</a:t>
            </a:r>
            <a:r>
              <a:rPr lang="en-GB" sz="1800" dirty="0"/>
              <a:t>) and add the </a:t>
            </a:r>
            <a:r>
              <a:rPr lang="en-GB" sz="1800" i="1" dirty="0"/>
              <a:t>result</a:t>
            </a:r>
            <a:r>
              <a:rPr lang="en-GB" sz="1800" dirty="0"/>
              <a:t> view to display the total when the user submits the numbers</a:t>
            </a:r>
          </a:p>
          <a:p>
            <a:pPr lvl="1"/>
            <a:r>
              <a:rPr lang="en-GB" sz="1600" dirty="0"/>
              <a:t>Here the numbers will be URL encoded but remember the </a:t>
            </a:r>
            <a:r>
              <a:rPr lang="en-GB" sz="1600" i="1" dirty="0"/>
              <a:t>express</a:t>
            </a:r>
            <a:r>
              <a:rPr lang="en-GB" sz="1600" dirty="0"/>
              <a:t> object is already configured to handle this type of data. In </a:t>
            </a:r>
            <a:r>
              <a:rPr lang="en-GB" sz="1600" b="1" dirty="0"/>
              <a:t>app.js</a:t>
            </a:r>
            <a:r>
              <a:rPr lang="en-GB" sz="1600" dirty="0"/>
              <a:t> look for the line:</a:t>
            </a:r>
            <a:br>
              <a:rPr lang="en-GB" sz="1600" dirty="0"/>
            </a:br>
            <a:r>
              <a:rPr lang="en-GB" sz="1600" i="1" dirty="0" err="1"/>
              <a:t>app.use</a:t>
            </a:r>
            <a:r>
              <a:rPr lang="en-GB" sz="1600" i="1" dirty="0"/>
              <a:t>(</a:t>
            </a:r>
            <a:r>
              <a:rPr lang="en-GB" sz="1600" i="1" dirty="0" err="1"/>
              <a:t>express.urlencoded</a:t>
            </a:r>
            <a:r>
              <a:rPr lang="en-GB" sz="1600" i="1" dirty="0"/>
              <a:t>({ extended: false }));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BBD98C-F2A8-FF89-13BE-46A9D35550C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CC63AE3-4AA8-2FC0-1295-EF850579562F}"/>
              </a:ext>
            </a:extLst>
          </p:cNvPr>
          <p:cNvGrpSpPr/>
          <p:nvPr/>
        </p:nvGrpSpPr>
        <p:grpSpPr>
          <a:xfrm>
            <a:off x="0" y="2308324"/>
            <a:ext cx="5467592" cy="3285528"/>
            <a:chOff x="497139" y="3341687"/>
            <a:chExt cx="5467592" cy="3285528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A5975CAF-FD4E-6B1A-E589-DCAF640FFAEF}"/>
                </a:ext>
              </a:extLst>
            </p:cNvPr>
            <p:cNvSpPr txBox="1"/>
            <p:nvPr/>
          </p:nvSpPr>
          <p:spPr>
            <a:xfrm>
              <a:off x="562290" y="3657171"/>
              <a:ext cx="5402441" cy="2970044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en-GB" sz="1100" dirty="0"/>
                <a:t>&lt;!DOCTYPE html&gt;</a:t>
              </a:r>
            </a:p>
            <a:p>
              <a:r>
                <a:rPr lang="en-GB" sz="1100" dirty="0"/>
                <a:t>&lt;html&gt;</a:t>
              </a:r>
            </a:p>
            <a:p>
              <a:r>
                <a:rPr lang="en-GB" sz="1100" dirty="0"/>
                <a:t>  &lt;head&gt;</a:t>
              </a:r>
            </a:p>
            <a:p>
              <a:r>
                <a:rPr lang="en-GB" sz="1100" dirty="0"/>
                <a:t>    &lt;title&gt;Calculator&lt;/title&gt;</a:t>
              </a:r>
            </a:p>
            <a:p>
              <a:r>
                <a:rPr lang="en-GB" sz="1100" dirty="0"/>
                <a:t>    &lt;link </a:t>
              </a:r>
              <a:r>
                <a:rPr lang="en-GB" sz="1100" dirty="0" err="1"/>
                <a:t>rel</a:t>
              </a:r>
              <a:r>
                <a:rPr lang="en-GB" sz="1100" dirty="0"/>
                <a:t>='stylesheet' </a:t>
              </a:r>
              <a:r>
                <a:rPr lang="en-GB" sz="1100" dirty="0" err="1"/>
                <a:t>href</a:t>
              </a:r>
              <a:r>
                <a:rPr lang="en-GB" sz="1100" dirty="0"/>
                <a:t>='/stylesheets/style.css' /&gt;</a:t>
              </a:r>
            </a:p>
            <a:p>
              <a:r>
                <a:rPr lang="en-GB" sz="1100" dirty="0"/>
                <a:t>  &lt;/head&gt;</a:t>
              </a:r>
            </a:p>
            <a:p>
              <a:r>
                <a:rPr lang="en-GB" sz="1100" dirty="0"/>
                <a:t>  &lt;body&gt;</a:t>
              </a:r>
            </a:p>
            <a:p>
              <a:r>
                <a:rPr lang="en-GB" sz="1100" dirty="0"/>
                <a:t>     &lt;form action='/result' method='post'&gt;</a:t>
              </a:r>
            </a:p>
            <a:p>
              <a:r>
                <a:rPr lang="en-GB" sz="1100" dirty="0"/>
                <a:t>        &lt;label for="number1-textbox"&gt;Number1:&lt;/label&gt;</a:t>
              </a:r>
            </a:p>
            <a:p>
              <a:r>
                <a:rPr lang="en-GB" sz="1100" dirty="0"/>
                <a:t>        &lt;input id="number1-textbox" name="number1-textbox" type="text" value="0" /&gt;</a:t>
              </a:r>
            </a:p>
            <a:p>
              <a:r>
                <a:rPr lang="en-GB" sz="1100" dirty="0"/>
                <a:t>        &lt;</a:t>
              </a:r>
              <a:r>
                <a:rPr lang="en-GB" sz="1100" dirty="0" err="1"/>
                <a:t>br</a:t>
              </a:r>
              <a:r>
                <a:rPr lang="en-GB" sz="1100" dirty="0"/>
                <a:t>/&gt;&lt;label for="number2-textbox"&gt;Number2:&lt;/label&gt;</a:t>
              </a:r>
            </a:p>
            <a:p>
              <a:r>
                <a:rPr lang="en-GB" sz="1100" dirty="0"/>
                <a:t>        &lt;input id="number2-textbox" name="number2-textbox" type="text" value="0" /&gt;</a:t>
              </a:r>
            </a:p>
            <a:p>
              <a:endParaRPr lang="en-GB" sz="1100" dirty="0"/>
            </a:p>
            <a:p>
              <a:r>
                <a:rPr lang="en-GB" sz="1100" dirty="0"/>
                <a:t>        &lt;</a:t>
              </a:r>
              <a:r>
                <a:rPr lang="en-GB" sz="1100" dirty="0" err="1"/>
                <a:t>br</a:t>
              </a:r>
              <a:r>
                <a:rPr lang="en-GB" sz="1100" dirty="0"/>
                <a:t>/&gt;&lt;input id="add-button" type="submit" value="+"/&gt;</a:t>
              </a:r>
            </a:p>
            <a:p>
              <a:r>
                <a:rPr lang="en-GB" sz="1100" dirty="0"/>
                <a:t>     &lt;/form&gt;</a:t>
              </a:r>
            </a:p>
            <a:p>
              <a:r>
                <a:rPr lang="en-GB" sz="1100" dirty="0"/>
                <a:t>  &lt;/body&gt;</a:t>
              </a:r>
            </a:p>
            <a:p>
              <a:r>
                <a:rPr lang="en-GB" sz="1100" dirty="0"/>
                <a:t>&lt;/html&gt;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48318B7E-8D29-A232-BEF7-8F3B86EA2088}"/>
                </a:ext>
              </a:extLst>
            </p:cNvPr>
            <p:cNvSpPr txBox="1"/>
            <p:nvPr/>
          </p:nvSpPr>
          <p:spPr>
            <a:xfrm>
              <a:off x="497139" y="3341687"/>
              <a:ext cx="23606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u="sng" dirty="0"/>
                <a:t>views/</a:t>
              </a:r>
              <a:r>
                <a:rPr lang="en-GB" b="1" u="sng" dirty="0" err="1"/>
                <a:t>calculator.ejs</a:t>
              </a:r>
              <a:endParaRPr lang="en-GB" b="1" u="sng" dirty="0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D310577D-5372-F364-581A-CD018BA91D17}"/>
              </a:ext>
            </a:extLst>
          </p:cNvPr>
          <p:cNvGrpSpPr/>
          <p:nvPr/>
        </p:nvGrpSpPr>
        <p:grpSpPr>
          <a:xfrm>
            <a:off x="3862560" y="4343920"/>
            <a:ext cx="5202065" cy="2439142"/>
            <a:chOff x="562290" y="3341687"/>
            <a:chExt cx="5202065" cy="2439142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74AE9677-A5DA-8B27-0629-101982AA00D3}"/>
                </a:ext>
              </a:extLst>
            </p:cNvPr>
            <p:cNvSpPr txBox="1"/>
            <p:nvPr/>
          </p:nvSpPr>
          <p:spPr>
            <a:xfrm>
              <a:off x="562290" y="3657171"/>
              <a:ext cx="5202065" cy="2123658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en-GB" sz="1200" dirty="0"/>
                <a:t>&lt;!DOCTYPE html&gt;</a:t>
              </a:r>
            </a:p>
            <a:p>
              <a:r>
                <a:rPr lang="en-GB" sz="1200" dirty="0"/>
                <a:t>&lt;html&gt;</a:t>
              </a:r>
            </a:p>
            <a:p>
              <a:r>
                <a:rPr lang="en-GB" sz="1200" dirty="0"/>
                <a:t>  &lt;head&gt;</a:t>
              </a:r>
            </a:p>
            <a:p>
              <a:r>
                <a:rPr lang="en-GB" sz="1200" dirty="0"/>
                <a:t>    &lt;title&gt;Calculator Result&lt;/title&gt;</a:t>
              </a:r>
            </a:p>
            <a:p>
              <a:r>
                <a:rPr lang="en-GB" sz="1200" dirty="0"/>
                <a:t>    &lt;link </a:t>
              </a:r>
              <a:r>
                <a:rPr lang="en-GB" sz="1200" dirty="0" err="1"/>
                <a:t>rel</a:t>
              </a:r>
              <a:r>
                <a:rPr lang="en-GB" sz="1200" dirty="0"/>
                <a:t>='stylesheet' </a:t>
              </a:r>
              <a:r>
                <a:rPr lang="en-GB" sz="1200" dirty="0" err="1"/>
                <a:t>href</a:t>
              </a:r>
              <a:r>
                <a:rPr lang="en-GB" sz="1200" dirty="0"/>
                <a:t>='/stylesheets/style.css' /&gt;</a:t>
              </a:r>
            </a:p>
            <a:p>
              <a:r>
                <a:rPr lang="en-GB" sz="1200" dirty="0"/>
                <a:t>  &lt;/head&gt;</a:t>
              </a:r>
            </a:p>
            <a:p>
              <a:r>
                <a:rPr lang="en-GB" sz="1200" dirty="0"/>
                <a:t>  &lt;body&gt;</a:t>
              </a:r>
            </a:p>
            <a:p>
              <a:r>
                <a:rPr lang="en-GB" sz="1200" dirty="0"/>
                <a:t>    &lt;p&gt;The result is &lt;/p&gt;</a:t>
              </a:r>
            </a:p>
            <a:p>
              <a:r>
                <a:rPr lang="en-GB" sz="1200" dirty="0"/>
                <a:t>    &lt;p&gt;&lt;%= number1 %&gt; &amp;plus; &lt;%= number2 %&gt; &amp;equals; &lt;%= sum %&gt;</a:t>
              </a:r>
            </a:p>
            <a:p>
              <a:r>
                <a:rPr lang="en-GB" sz="1200" dirty="0"/>
                <a:t>  &lt;/body&gt;</a:t>
              </a:r>
            </a:p>
            <a:p>
              <a:r>
                <a:rPr lang="en-GB" sz="1200" dirty="0"/>
                <a:t>&lt;/html&gt;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9F73CAEF-026E-D244-2049-3A164CD80364}"/>
                </a:ext>
              </a:extLst>
            </p:cNvPr>
            <p:cNvSpPr txBox="1"/>
            <p:nvPr/>
          </p:nvSpPr>
          <p:spPr>
            <a:xfrm>
              <a:off x="3478083" y="3341687"/>
              <a:ext cx="189026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u="sng" dirty="0"/>
                <a:t>views/</a:t>
              </a:r>
              <a:r>
                <a:rPr lang="en-GB" b="1" u="sng" dirty="0" err="1"/>
                <a:t>result.ejs</a:t>
              </a:r>
              <a:endParaRPr lang="en-GB" b="1" u="sng" dirty="0"/>
            </a:p>
          </p:txBody>
        </p:sp>
      </p:grpSp>
    </p:spTree>
    <p:extLst>
      <p:ext uri="{BB962C8B-B14F-4D97-AF65-F5344CB8AC3E}">
        <p14:creationId xmlns:p14="http://schemas.microsoft.com/office/powerpoint/2010/main" val="21405373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4E621-47B8-83C4-BD4D-3E1C0E04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Running in Docker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FBB55B-F53D-B2AB-47B7-5336B0F7B0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8762" y="973777"/>
            <a:ext cx="3925237" cy="4865048"/>
          </a:xfrm>
        </p:spPr>
        <p:txBody>
          <a:bodyPr/>
          <a:lstStyle/>
          <a:p>
            <a:r>
              <a:rPr lang="en-GB" dirty="0"/>
              <a:t>The docker file should specify a “webserver” target (or equivalent) that:</a:t>
            </a:r>
          </a:p>
          <a:p>
            <a:pPr marL="857250" lvl="1" indent="-457200">
              <a:buFont typeface="+mj-lt"/>
              <a:buAutoNum type="arabicPeriod"/>
            </a:pPr>
            <a:r>
              <a:rPr lang="en-GB" dirty="0"/>
              <a:t>Exposes the port (by default 3000)</a:t>
            </a:r>
          </a:p>
          <a:p>
            <a:pPr marL="857250" lvl="1" indent="-457200">
              <a:buFont typeface="+mj-lt"/>
              <a:buAutoNum type="arabicPeriod"/>
            </a:pPr>
            <a:r>
              <a:rPr lang="en-GB" dirty="0"/>
              <a:t>Starts the server using the command </a:t>
            </a:r>
            <a:r>
              <a:rPr lang="en-GB" b="1" dirty="0" err="1"/>
              <a:t>npm</a:t>
            </a:r>
            <a:r>
              <a:rPr lang="en-GB" b="1" dirty="0"/>
              <a:t> start</a:t>
            </a:r>
            <a:br>
              <a:rPr lang="en-GB" dirty="0"/>
            </a:br>
            <a:r>
              <a:rPr lang="en-GB" dirty="0"/>
              <a:t>(Note: the DEBUG environment variable is set in the docker-compose file)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7E05D5-9104-0DB7-E427-DBFF4B2A653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98A7D460-3575-5636-50E6-BA836C72F85D}"/>
              </a:ext>
            </a:extLst>
          </p:cNvPr>
          <p:cNvGrpSpPr/>
          <p:nvPr/>
        </p:nvGrpSpPr>
        <p:grpSpPr>
          <a:xfrm>
            <a:off x="200025" y="374775"/>
            <a:ext cx="5010736" cy="5872184"/>
            <a:chOff x="497139" y="3294187"/>
            <a:chExt cx="5010736" cy="5872184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9AF1C413-C806-95DF-0ADF-BD16A3031BCD}"/>
                </a:ext>
              </a:extLst>
            </p:cNvPr>
            <p:cNvSpPr txBox="1"/>
            <p:nvPr/>
          </p:nvSpPr>
          <p:spPr>
            <a:xfrm>
              <a:off x="562290" y="3657171"/>
              <a:ext cx="4945585" cy="5509200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en-GB" sz="1100" dirty="0"/>
                <a:t>RUN apt-get update --fix-missing &amp;&amp; \</a:t>
              </a:r>
            </a:p>
            <a:p>
              <a:r>
                <a:rPr lang="en-GB" sz="1100" dirty="0"/>
                <a:t>apt-get install -y software-properties-common &amp;&amp; \</a:t>
              </a:r>
            </a:p>
            <a:p>
              <a:r>
                <a:rPr lang="en-GB" sz="1100" dirty="0"/>
                <a:t>apt-get install -y --no-install-recommends apt-utils &amp;&amp; \</a:t>
              </a:r>
            </a:p>
            <a:p>
              <a:r>
                <a:rPr lang="en-GB" sz="1100" dirty="0"/>
                <a:t>apt-get install -y curl \</a:t>
              </a:r>
            </a:p>
            <a:p>
              <a:r>
                <a:rPr lang="en-GB" sz="1100" dirty="0" err="1"/>
                <a:t>wget</a:t>
              </a:r>
              <a:endParaRPr lang="en-GB" sz="1100" dirty="0"/>
            </a:p>
            <a:p>
              <a:r>
                <a:rPr lang="en-GB" sz="1100" dirty="0"/>
                <a:t>RUN apt-get install -y </a:t>
              </a:r>
              <a:r>
                <a:rPr lang="en-GB" sz="1100" dirty="0" err="1"/>
                <a:t>sudo</a:t>
              </a:r>
              <a:endParaRPr lang="en-GB" sz="1100" dirty="0"/>
            </a:p>
            <a:p>
              <a:r>
                <a:rPr lang="en-GB" sz="1100" dirty="0"/>
                <a:t>RUN echo "export SERVER_IP_ADDRESS='0.0.0.0'" &gt;&gt; /etc/profile</a:t>
              </a:r>
            </a:p>
            <a:p>
              <a:r>
                <a:rPr lang="en-GB" sz="1100" dirty="0"/>
                <a:t>RUN apt-get clean</a:t>
              </a:r>
            </a:p>
            <a:p>
              <a:endParaRPr lang="en-GB" sz="1100" dirty="0">
                <a:solidFill>
                  <a:schemeClr val="accent1">
                    <a:lumMod val="25000"/>
                  </a:schemeClr>
                </a:solidFill>
              </a:endParaRPr>
            </a:p>
            <a:p>
              <a:r>
                <a:rPr lang="en-GB" sz="1100" dirty="0">
                  <a:solidFill>
                    <a:schemeClr val="accent1">
                      <a:lumMod val="25000"/>
                    </a:schemeClr>
                  </a:solidFill>
                </a:rPr>
                <a:t># Setup for node.js</a:t>
              </a:r>
            </a:p>
            <a:p>
              <a:r>
                <a:rPr lang="en-GB" sz="1100" dirty="0"/>
                <a:t>FROM developer-</a:t>
              </a:r>
              <a:r>
                <a:rPr lang="en-GB" sz="1100" dirty="0" err="1"/>
                <a:t>os</a:t>
              </a:r>
              <a:r>
                <a:rPr lang="en-GB" sz="1100" dirty="0"/>
                <a:t> as </a:t>
              </a:r>
              <a:r>
                <a:rPr lang="en-GB" sz="1100" dirty="0" err="1"/>
                <a:t>nodeenv</a:t>
              </a:r>
              <a:endParaRPr lang="en-GB" sz="1100" dirty="0"/>
            </a:p>
            <a:p>
              <a:r>
                <a:rPr lang="en-GB" sz="1100" dirty="0"/>
                <a:t>MAINTAINER mike &lt;michael.dacey@uwtsd.ac.uk&gt;</a:t>
              </a:r>
            </a:p>
            <a:p>
              <a:r>
                <a:rPr lang="en-GB" sz="1100" dirty="0">
                  <a:solidFill>
                    <a:schemeClr val="accent1">
                      <a:lumMod val="25000"/>
                    </a:schemeClr>
                  </a:solidFill>
                </a:rPr>
                <a:t># Create and change the working directory</a:t>
              </a:r>
            </a:p>
            <a:p>
              <a:r>
                <a:rPr lang="en-GB" sz="1100" dirty="0"/>
                <a:t>WORKDIR /var/www/node</a:t>
              </a:r>
            </a:p>
            <a:p>
              <a:r>
                <a:rPr lang="en-GB" sz="1100" dirty="0"/>
                <a:t>RUN curl -</a:t>
              </a:r>
              <a:r>
                <a:rPr lang="en-GB" sz="1100" dirty="0" err="1"/>
                <a:t>fsSL</a:t>
              </a:r>
              <a:r>
                <a:rPr lang="en-GB" sz="1100" dirty="0"/>
                <a:t> https://deb.nodesource.com/setup_lts.x | </a:t>
              </a:r>
              <a:r>
                <a:rPr lang="en-GB" sz="1100" dirty="0" err="1"/>
                <a:t>sudo</a:t>
              </a:r>
              <a:r>
                <a:rPr lang="en-GB" sz="1100" dirty="0"/>
                <a:t> -E bash - &amp;&amp; \</a:t>
              </a:r>
            </a:p>
            <a:p>
              <a:r>
                <a:rPr lang="en-GB" sz="1100" dirty="0"/>
                <a:t>apt-get install -y </a:t>
              </a:r>
              <a:r>
                <a:rPr lang="en-GB" sz="1100" dirty="0" err="1"/>
                <a:t>nodejs</a:t>
              </a:r>
              <a:endParaRPr lang="en-GB" sz="1100" dirty="0"/>
            </a:p>
            <a:p>
              <a:r>
                <a:rPr lang="en-GB" sz="1100" dirty="0"/>
                <a:t>RUN apt-get install </a:t>
              </a:r>
              <a:r>
                <a:rPr lang="en-GB" sz="1100" dirty="0" err="1"/>
                <a:t>inotify</a:t>
              </a:r>
              <a:r>
                <a:rPr lang="en-GB" sz="1100" dirty="0"/>
                <a:t>-tools -y</a:t>
              </a:r>
            </a:p>
            <a:p>
              <a:r>
                <a:rPr lang="en-GB" sz="1100" dirty="0"/>
                <a:t>RUN </a:t>
              </a:r>
              <a:r>
                <a:rPr lang="en-GB" sz="1100" dirty="0" err="1"/>
                <a:t>npm</a:t>
              </a:r>
              <a:r>
                <a:rPr lang="en-GB" sz="1100" dirty="0"/>
                <a:t> install -g </a:t>
              </a:r>
              <a:r>
                <a:rPr lang="en-GB" sz="1100" dirty="0" err="1"/>
                <a:t>nodemon</a:t>
              </a:r>
              <a:endParaRPr lang="en-GB" sz="1100" dirty="0"/>
            </a:p>
            <a:p>
              <a:r>
                <a:rPr lang="en-GB" sz="1100" dirty="0"/>
                <a:t>RUN apt-get clean</a:t>
              </a:r>
            </a:p>
            <a:p>
              <a:endParaRPr lang="en-GB" sz="1100" dirty="0"/>
            </a:p>
            <a:p>
              <a:endParaRPr lang="en-GB" sz="1100" dirty="0"/>
            </a:p>
            <a:p>
              <a:r>
                <a:rPr lang="en-GB" sz="1100" dirty="0">
                  <a:solidFill>
                    <a:schemeClr val="accent1">
                      <a:lumMod val="25000"/>
                    </a:schemeClr>
                  </a:solidFill>
                </a:rPr>
                <a:t>#### THE WEB SERVER ##############</a:t>
              </a:r>
            </a:p>
            <a:p>
              <a:endParaRPr lang="en-GB" sz="1100" dirty="0"/>
            </a:p>
            <a:p>
              <a:r>
                <a:rPr lang="en-GB" sz="1100" dirty="0"/>
                <a:t>FROM </a:t>
              </a:r>
              <a:r>
                <a:rPr lang="en-GB" sz="1100" dirty="0" err="1"/>
                <a:t>nodeenv</a:t>
              </a:r>
              <a:r>
                <a:rPr lang="en-GB" sz="1100" dirty="0"/>
                <a:t> as webserver</a:t>
              </a:r>
            </a:p>
            <a:p>
              <a:r>
                <a:rPr lang="en-GB" sz="1100" dirty="0"/>
                <a:t># Expose our webservers port number</a:t>
              </a:r>
            </a:p>
            <a:p>
              <a:r>
                <a:rPr lang="en-GB" sz="1100" dirty="0">
                  <a:solidFill>
                    <a:srgbClr val="FF0000"/>
                  </a:solidFill>
                </a:rPr>
                <a:t>EXPOSE 3000</a:t>
              </a:r>
            </a:p>
            <a:p>
              <a:r>
                <a:rPr lang="en-GB" sz="1100" dirty="0"/>
                <a:t># Change to the working directory</a:t>
              </a:r>
            </a:p>
            <a:p>
              <a:r>
                <a:rPr lang="en-GB" sz="1100" dirty="0"/>
                <a:t>WORKDIR /var/www/node</a:t>
              </a:r>
            </a:p>
            <a:p>
              <a:r>
                <a:rPr lang="en-GB" sz="1100" dirty="0"/>
                <a:t># Execute the application</a:t>
              </a:r>
            </a:p>
            <a:p>
              <a:r>
                <a:rPr lang="en-GB" sz="1100" dirty="0">
                  <a:solidFill>
                    <a:srgbClr val="FF0000"/>
                  </a:solidFill>
                </a:rPr>
                <a:t>ENTRYPOINT ["</a:t>
              </a:r>
              <a:r>
                <a:rPr lang="en-GB" sz="1100" dirty="0" err="1">
                  <a:solidFill>
                    <a:srgbClr val="FF0000"/>
                  </a:solidFill>
                </a:rPr>
                <a:t>npm</a:t>
              </a:r>
              <a:r>
                <a:rPr lang="en-GB" sz="1100" dirty="0">
                  <a:solidFill>
                    <a:srgbClr val="FF0000"/>
                  </a:solidFill>
                </a:rPr>
                <a:t>", "start"]</a:t>
              </a:r>
            </a:p>
            <a:p>
              <a:endParaRPr lang="en-GB" sz="1100" dirty="0"/>
            </a:p>
            <a:p>
              <a:r>
                <a:rPr lang="en-GB" sz="1100" dirty="0">
                  <a:solidFill>
                    <a:schemeClr val="accent1">
                      <a:lumMod val="25000"/>
                    </a:schemeClr>
                  </a:solidFill>
                </a:rPr>
                <a:t>#### THE WEB SERVER ##############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E06B5FCE-AE91-17B0-2077-B0F1CDB5C2C6}"/>
                </a:ext>
              </a:extLst>
            </p:cNvPr>
            <p:cNvSpPr txBox="1"/>
            <p:nvPr/>
          </p:nvSpPr>
          <p:spPr>
            <a:xfrm>
              <a:off x="497139" y="3294187"/>
              <a:ext cx="130035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u="sng" dirty="0" err="1"/>
                <a:t>Dockerfile</a:t>
              </a:r>
              <a:endParaRPr lang="en-GB" b="1" u="sng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9700E3A-B952-CD57-93DE-F24122F0E9C8}"/>
              </a:ext>
            </a:extLst>
          </p:cNvPr>
          <p:cNvGrpSpPr/>
          <p:nvPr/>
        </p:nvGrpSpPr>
        <p:grpSpPr>
          <a:xfrm>
            <a:off x="4306824" y="4649152"/>
            <a:ext cx="4572000" cy="1888173"/>
            <a:chOff x="4306824" y="4649152"/>
            <a:chExt cx="4572000" cy="188817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8FD4D25E-2DEC-752D-1ED6-8EDC9DE94643}"/>
                </a:ext>
              </a:extLst>
            </p:cNvPr>
            <p:cNvSpPr/>
            <p:nvPr/>
          </p:nvSpPr>
          <p:spPr bwMode="auto">
            <a:xfrm>
              <a:off x="4306824" y="4649152"/>
              <a:ext cx="4572000" cy="1888173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7984E0F3-C35A-C48F-B21D-4FDC46887DEB}"/>
                </a:ext>
              </a:extLst>
            </p:cNvPr>
            <p:cNvSpPr txBox="1"/>
            <p:nvPr/>
          </p:nvSpPr>
          <p:spPr>
            <a:xfrm>
              <a:off x="4461203" y="4649152"/>
              <a:ext cx="4306824" cy="120032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GB" dirty="0"/>
                <a:t>Note: Place the Docker and docker-</a:t>
              </a:r>
              <a:r>
                <a:rPr lang="en-GB" dirty="0" err="1"/>
                <a:t>compose.yml</a:t>
              </a:r>
              <a:r>
                <a:rPr lang="en-GB" dirty="0"/>
                <a:t> files in the parent directory of your app directory. For example, assume </a:t>
              </a:r>
              <a:r>
                <a:rPr lang="en-GB" i="1" dirty="0" err="1"/>
                <a:t>mywebapp</a:t>
              </a:r>
              <a:r>
                <a:rPr lang="en-GB" dirty="0"/>
                <a:t> is the app directory.</a:t>
              </a: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32293A28-23E3-5CA3-23BE-EA4DE6DBF466}"/>
                </a:ext>
              </a:extLst>
            </p:cNvPr>
            <p:cNvSpPr txBox="1"/>
            <p:nvPr/>
          </p:nvSpPr>
          <p:spPr>
            <a:xfrm>
              <a:off x="4461203" y="5840374"/>
              <a:ext cx="4306824" cy="584775"/>
            </a:xfrm>
            <a:prstGeom prst="rect">
              <a:avLst/>
            </a:prstGeom>
            <a:solidFill>
              <a:srgbClr val="000000"/>
            </a:solidFill>
          </p:spPr>
          <p:txBody>
            <a:bodyPr wrap="square" rtlCol="0">
              <a:spAutoFit/>
            </a:bodyPr>
            <a:lstStyle/>
            <a:p>
              <a:r>
                <a:rPr lang="en-GB" sz="1600" dirty="0">
                  <a:solidFill>
                    <a:schemeClr val="bg1"/>
                  </a:solidFill>
                </a:rPr>
                <a:t>$ </a:t>
              </a:r>
              <a:r>
                <a:rPr lang="en-GB" sz="1600" dirty="0">
                  <a:solidFill>
                    <a:schemeClr val="accent1">
                      <a:lumMod val="50000"/>
                    </a:schemeClr>
                  </a:solidFill>
                </a:rPr>
                <a:t>ls</a:t>
              </a:r>
            </a:p>
            <a:p>
              <a:r>
                <a:rPr lang="en-GB" sz="1600" dirty="0" err="1">
                  <a:solidFill>
                    <a:schemeClr val="bg1"/>
                  </a:solidFill>
                </a:rPr>
                <a:t>Dockerfile</a:t>
              </a:r>
              <a:r>
                <a:rPr lang="en-GB" sz="1600" dirty="0">
                  <a:solidFill>
                    <a:schemeClr val="bg1"/>
                  </a:solidFill>
                </a:rPr>
                <a:t>  docker-</a:t>
              </a:r>
              <a:r>
                <a:rPr lang="en-GB" sz="1600" dirty="0" err="1">
                  <a:solidFill>
                    <a:schemeClr val="bg1"/>
                  </a:solidFill>
                </a:rPr>
                <a:t>compose.yml</a:t>
              </a:r>
              <a:r>
                <a:rPr lang="en-GB" sz="1600" dirty="0">
                  <a:solidFill>
                    <a:schemeClr val="bg1"/>
                  </a:solidFill>
                </a:rPr>
                <a:t>  </a:t>
              </a:r>
              <a:r>
                <a:rPr lang="en-GB" sz="1600" i="1" dirty="0" err="1">
                  <a:solidFill>
                    <a:schemeClr val="bg1"/>
                  </a:solidFill>
                </a:rPr>
                <a:t>mywebapp</a:t>
              </a:r>
              <a:endParaRPr lang="en-GB" sz="1600" i="1" dirty="0">
                <a:solidFill>
                  <a:schemeClr val="bg1"/>
                </a:solidFill>
              </a:endParaRPr>
            </a:p>
          </p:txBody>
        </p:sp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B79A4A84-D417-CBB7-C80F-2081F8E695B6}"/>
                </a:ext>
              </a:extLst>
            </p:cNvPr>
            <p:cNvCxnSpPr/>
            <p:nvPr/>
          </p:nvCxnSpPr>
          <p:spPr bwMode="auto">
            <a:xfrm>
              <a:off x="6495803" y="5838825"/>
              <a:ext cx="1306285" cy="293936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arrow" w="lg" len="lg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5C237ED1-CBC1-828F-E862-BA80D092B462}"/>
              </a:ext>
            </a:extLst>
          </p:cNvPr>
          <p:cNvSpPr/>
          <p:nvPr/>
        </p:nvSpPr>
        <p:spPr bwMode="auto">
          <a:xfrm>
            <a:off x="311984" y="4572123"/>
            <a:ext cx="2561846" cy="1354385"/>
          </a:xfrm>
          <a:prstGeom prst="rect">
            <a:avLst/>
          </a:prstGeom>
          <a:noFill/>
          <a:ln w="19050" cap="flat" cmpd="sng" algn="ctr">
            <a:solidFill>
              <a:srgbClr val="FF0000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09896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65819-B5EE-D18B-9AE7-BF7D4471EF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docker-compose 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4A211E-3A2B-3E0F-17BF-1C4351A970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0555" y="1389412"/>
            <a:ext cx="4669221" cy="4310743"/>
          </a:xfrm>
        </p:spPr>
        <p:txBody>
          <a:bodyPr/>
          <a:lstStyle/>
          <a:p>
            <a:r>
              <a:rPr lang="en-GB" dirty="0"/>
              <a:t>Modify the docker-compose file to:</a:t>
            </a:r>
          </a:p>
          <a:p>
            <a:pPr marL="857250" lvl="1" indent="-457200">
              <a:buFont typeface="+mj-lt"/>
              <a:buAutoNum type="arabicPeriod"/>
            </a:pPr>
            <a:r>
              <a:rPr lang="en-GB" dirty="0"/>
              <a:t>Set the DEBUG environment variable</a:t>
            </a:r>
          </a:p>
          <a:p>
            <a:pPr marL="857250" lvl="1" indent="-457200">
              <a:buFont typeface="+mj-lt"/>
              <a:buAutoNum type="arabicPeriod"/>
            </a:pPr>
            <a:r>
              <a:rPr lang="en-GB" dirty="0"/>
              <a:t>Expose port 3000 as port 3000 (default).</a:t>
            </a:r>
          </a:p>
          <a:p>
            <a:pPr marL="1257300" lvl="2" indent="-457200">
              <a:buFont typeface="Wingdings" panose="05000000000000000000" pitchFamily="2" charset="2"/>
              <a:buChar char="Ø"/>
            </a:pPr>
            <a:r>
              <a:rPr lang="en-GB" dirty="0"/>
              <a:t>Change the left hand port number to a free port on your computer</a:t>
            </a:r>
          </a:p>
          <a:p>
            <a:pPr marL="1257300" lvl="2" indent="-457200">
              <a:buFont typeface="Wingdings" panose="05000000000000000000" pitchFamily="2" charset="2"/>
              <a:buChar char="Ø"/>
            </a:pPr>
            <a:r>
              <a:rPr lang="en-GB" dirty="0"/>
              <a:t>Change the right hand port number to match the port number used by your app (See the </a:t>
            </a:r>
            <a:r>
              <a:rPr lang="en-GB" i="1" dirty="0"/>
              <a:t>bin/web </a:t>
            </a:r>
            <a:r>
              <a:rPr lang="en-GB" dirty="0"/>
              <a:t>file)</a:t>
            </a:r>
          </a:p>
          <a:p>
            <a:pPr marL="857250" lvl="1" indent="-457200">
              <a:buFont typeface="+mj-lt"/>
              <a:buAutoNum type="arabicPeriod"/>
            </a:pPr>
            <a:r>
              <a:rPr lang="en-GB" dirty="0"/>
              <a:t>Make the local directory match you app directory. In this example, the app directory is </a:t>
            </a:r>
            <a:r>
              <a:rPr lang="en-GB" i="1" dirty="0" err="1"/>
              <a:t>mywebserver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8575B0-18DE-727E-E29D-4798D26A3D8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14B61336-E4C8-9315-C48F-08AE2665F35C}"/>
              </a:ext>
            </a:extLst>
          </p:cNvPr>
          <p:cNvGrpSpPr/>
          <p:nvPr/>
        </p:nvGrpSpPr>
        <p:grpSpPr>
          <a:xfrm>
            <a:off x="200025" y="539402"/>
            <a:ext cx="4260530" cy="6303072"/>
            <a:chOff x="497139" y="3294187"/>
            <a:chExt cx="4260530" cy="6303072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038045B3-E81C-7E65-973D-2D3FC29CCD7D}"/>
                </a:ext>
              </a:extLst>
            </p:cNvPr>
            <p:cNvSpPr txBox="1"/>
            <p:nvPr/>
          </p:nvSpPr>
          <p:spPr>
            <a:xfrm>
              <a:off x="562290" y="3657171"/>
              <a:ext cx="4195379" cy="5940088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en-GB" sz="2000" dirty="0"/>
                <a:t>version: "3.6"</a:t>
              </a:r>
            </a:p>
            <a:p>
              <a:r>
                <a:rPr lang="en-GB" sz="2000" dirty="0"/>
                <a:t>services:</a:t>
              </a:r>
            </a:p>
            <a:p>
              <a:r>
                <a:rPr lang="en-GB" sz="2000" dirty="0"/>
                <a:t>  webserver:</a:t>
              </a:r>
            </a:p>
            <a:p>
              <a:r>
                <a:rPr lang="en-GB" sz="2000" dirty="0"/>
                <a:t>    build:</a:t>
              </a:r>
            </a:p>
            <a:p>
              <a:r>
                <a:rPr lang="en-GB" sz="2000" dirty="0"/>
                <a:t>      context: .</a:t>
              </a:r>
            </a:p>
            <a:p>
              <a:r>
                <a:rPr lang="en-GB" sz="2000" dirty="0"/>
                <a:t>      </a:t>
              </a:r>
              <a:r>
                <a:rPr lang="en-GB" sz="2000" dirty="0" err="1"/>
                <a:t>dockerfile</a:t>
              </a:r>
              <a:r>
                <a:rPr lang="en-GB" sz="2000" dirty="0"/>
                <a:t>: </a:t>
              </a:r>
              <a:r>
                <a:rPr lang="en-GB" sz="2000" dirty="0" err="1"/>
                <a:t>Dockerfile</a:t>
              </a:r>
              <a:endParaRPr lang="en-GB" sz="2000" dirty="0"/>
            </a:p>
            <a:p>
              <a:r>
                <a:rPr lang="en-GB" sz="2000" dirty="0"/>
                <a:t>      target: webserver</a:t>
              </a:r>
            </a:p>
            <a:p>
              <a:r>
                <a:rPr lang="en-GB" sz="2000" dirty="0"/>
                <a:t>    image: node-a-webserver</a:t>
              </a:r>
            </a:p>
            <a:p>
              <a:r>
                <a:rPr lang="en-GB" sz="2000" dirty="0">
                  <a:solidFill>
                    <a:srgbClr val="FF0000"/>
                  </a:solidFill>
                </a:rPr>
                <a:t>    environment:</a:t>
              </a:r>
            </a:p>
            <a:p>
              <a:r>
                <a:rPr lang="en-GB" sz="2000" dirty="0">
                  <a:solidFill>
                    <a:srgbClr val="FF0000"/>
                  </a:solidFill>
                </a:rPr>
                <a:t>      - DEBUG= </a:t>
              </a:r>
              <a:r>
                <a:rPr lang="en-GB" sz="2000" dirty="0" err="1">
                  <a:solidFill>
                    <a:srgbClr val="FF0000"/>
                  </a:solidFill>
                </a:rPr>
                <a:t>mywebserver</a:t>
              </a:r>
              <a:r>
                <a:rPr lang="en-GB" sz="2000" dirty="0">
                  <a:solidFill>
                    <a:srgbClr val="FF0000"/>
                  </a:solidFill>
                </a:rPr>
                <a:t>:*</a:t>
              </a:r>
            </a:p>
            <a:p>
              <a:r>
                <a:rPr lang="en-GB" sz="2000" dirty="0"/>
                <a:t>    restart: always</a:t>
              </a:r>
            </a:p>
            <a:p>
              <a:r>
                <a:rPr lang="en-GB" sz="2000" dirty="0"/>
                <a:t>    ports:</a:t>
              </a:r>
            </a:p>
            <a:p>
              <a:r>
                <a:rPr lang="en-GB" sz="2000" dirty="0">
                  <a:solidFill>
                    <a:srgbClr val="FF0000"/>
                  </a:solidFill>
                </a:rPr>
                <a:t>      - "3000:3000"</a:t>
              </a:r>
            </a:p>
            <a:p>
              <a:r>
                <a:rPr lang="en-GB" sz="2000" dirty="0"/>
                <a:t>    networks:</a:t>
              </a:r>
            </a:p>
            <a:p>
              <a:r>
                <a:rPr lang="en-GB" sz="2000" dirty="0"/>
                <a:t>      - </a:t>
              </a:r>
              <a:r>
                <a:rPr lang="en-GB" sz="2000" dirty="0" err="1"/>
                <a:t>dbnetwork</a:t>
              </a:r>
              <a:endParaRPr lang="en-GB" sz="2000" dirty="0"/>
            </a:p>
            <a:p>
              <a:r>
                <a:rPr lang="en-GB" sz="2000" dirty="0"/>
                <a:t>    volumes:</a:t>
              </a:r>
            </a:p>
            <a:p>
              <a:r>
                <a:rPr lang="en-GB" sz="2000" dirty="0"/>
                <a:t>      - </a:t>
              </a:r>
              <a:r>
                <a:rPr lang="en-GB" sz="2000" dirty="0">
                  <a:solidFill>
                    <a:srgbClr val="FF0000"/>
                  </a:solidFill>
                </a:rPr>
                <a:t>./</a:t>
              </a:r>
              <a:r>
                <a:rPr lang="en-GB" sz="2000" dirty="0" err="1">
                  <a:solidFill>
                    <a:srgbClr val="FF0000"/>
                  </a:solidFill>
                </a:rPr>
                <a:t>mywebserver</a:t>
              </a:r>
              <a:r>
                <a:rPr lang="en-GB" sz="2000" dirty="0"/>
                <a:t>:/var/www/node</a:t>
              </a:r>
            </a:p>
            <a:p>
              <a:r>
                <a:rPr lang="en-GB" sz="2000" dirty="0"/>
                <a:t>networks:</a:t>
              </a:r>
            </a:p>
            <a:p>
              <a:r>
                <a:rPr lang="en-GB" sz="2000" dirty="0"/>
                <a:t>    </a:t>
              </a:r>
              <a:r>
                <a:rPr lang="en-GB" sz="2000" dirty="0" err="1"/>
                <a:t>dbnetwork</a:t>
              </a:r>
              <a:endParaRPr lang="en-GB" sz="2000" dirty="0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3FE2F686-C7A2-9060-C5CB-FA6C244D808A}"/>
                </a:ext>
              </a:extLst>
            </p:cNvPr>
            <p:cNvSpPr txBox="1"/>
            <p:nvPr/>
          </p:nvSpPr>
          <p:spPr>
            <a:xfrm>
              <a:off x="497139" y="3294187"/>
              <a:ext cx="251863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u="sng" dirty="0"/>
                <a:t>docker-</a:t>
              </a:r>
              <a:r>
                <a:rPr lang="en-GB" b="1" u="sng" dirty="0" err="1"/>
                <a:t>compose.yml</a:t>
              </a:r>
              <a:endParaRPr lang="en-GB" b="1" u="sng" dirty="0"/>
            </a:p>
          </p:txBody>
        </p:sp>
      </p:grpSp>
    </p:spTree>
    <p:extLst>
      <p:ext uri="{BB962C8B-B14F-4D97-AF65-F5344CB8AC3E}">
        <p14:creationId xmlns:p14="http://schemas.microsoft.com/office/powerpoint/2010/main" val="5321618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DB27C-EE27-9674-EA21-768D89FE5D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FYI: </a:t>
            </a:r>
            <a:r>
              <a:rPr lang="en-GB"/>
              <a:t>Static Content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71B14-860A-3899-1A35-3C1DBD2829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639" y="973776"/>
            <a:ext cx="8158348" cy="5284519"/>
          </a:xfrm>
        </p:spPr>
        <p:txBody>
          <a:bodyPr/>
          <a:lstStyle/>
          <a:p>
            <a:r>
              <a:rPr lang="en-GB" dirty="0"/>
              <a:t>By default, image, stylesheet and JS files are all served as static files from the root directory </a:t>
            </a:r>
            <a:r>
              <a:rPr lang="en-GB" i="1" dirty="0"/>
              <a:t>public/</a:t>
            </a:r>
            <a:endParaRPr lang="en-GB" dirty="0"/>
          </a:p>
          <a:p>
            <a:r>
              <a:rPr lang="en-GB" dirty="0"/>
              <a:t>You can put static HTML files into this directory, or even create a new subdirectory within it from which to serve these files</a:t>
            </a:r>
          </a:p>
          <a:p>
            <a:endParaRPr lang="en-GB" dirty="0"/>
          </a:p>
          <a:p>
            <a:r>
              <a:rPr lang="en-GB" dirty="0"/>
              <a:t>Express also allows you to have multiple root directories for static files</a:t>
            </a:r>
          </a:p>
          <a:p>
            <a:pPr lvl="1"/>
            <a:r>
              <a:rPr lang="en-GB" dirty="0"/>
              <a:t>The root directories are searched in the order they are added</a:t>
            </a:r>
          </a:p>
          <a:p>
            <a:r>
              <a:rPr lang="en-GB" dirty="0"/>
              <a:t>So you could create a separate directory in </a:t>
            </a:r>
            <a:r>
              <a:rPr lang="en-GB" b="1" dirty="0"/>
              <a:t>app.js</a:t>
            </a:r>
            <a:r>
              <a:rPr lang="en-GB" dirty="0"/>
              <a:t> to serve HTML files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For example, to serve static HTML files from a </a:t>
            </a:r>
            <a:r>
              <a:rPr lang="en-GB" i="1" dirty="0" err="1"/>
              <a:t>public_html</a:t>
            </a:r>
            <a:r>
              <a:rPr lang="en-GB" dirty="0"/>
              <a:t> directory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Files are searched for in </a:t>
            </a:r>
            <a:r>
              <a:rPr lang="en-GB" i="1" dirty="0"/>
              <a:t>public/</a:t>
            </a:r>
            <a:r>
              <a:rPr lang="en-GB" dirty="0"/>
              <a:t> first, then </a:t>
            </a:r>
            <a:r>
              <a:rPr lang="en-GB" i="1" dirty="0" err="1"/>
              <a:t>public_html</a:t>
            </a:r>
            <a:r>
              <a:rPr lang="en-GB" i="1" dirty="0"/>
              <a:t>/</a:t>
            </a:r>
            <a:r>
              <a:rPr lang="en-GB" dirty="0"/>
              <a:t> second as a fallback.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25C85F-0090-D292-3B08-DC8B5FDCBCE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72C1DD-F85B-9634-2F6D-B0C0BCD342F4}"/>
              </a:ext>
            </a:extLst>
          </p:cNvPr>
          <p:cNvSpPr txBox="1"/>
          <p:nvPr/>
        </p:nvSpPr>
        <p:spPr>
          <a:xfrm>
            <a:off x="940006" y="5044042"/>
            <a:ext cx="6537367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2000" dirty="0" err="1"/>
              <a:t>app.use</a:t>
            </a:r>
            <a:r>
              <a:rPr lang="en-GB" sz="2000" dirty="0"/>
              <a:t>(</a:t>
            </a:r>
            <a:r>
              <a:rPr lang="en-GB" sz="2000" dirty="0" err="1"/>
              <a:t>serveStatic</a:t>
            </a:r>
            <a:r>
              <a:rPr lang="en-GB" sz="2000" dirty="0"/>
              <a:t>(</a:t>
            </a:r>
            <a:r>
              <a:rPr lang="en-GB" sz="2000" dirty="0" err="1"/>
              <a:t>path.join</a:t>
            </a:r>
            <a:r>
              <a:rPr lang="en-GB" sz="2000" dirty="0"/>
              <a:t>(__</a:t>
            </a:r>
            <a:r>
              <a:rPr lang="en-GB" sz="2000" dirty="0" err="1"/>
              <a:t>dirname</a:t>
            </a:r>
            <a:r>
              <a:rPr lang="en-GB" sz="2000" dirty="0"/>
              <a:t>, 'public')))</a:t>
            </a:r>
          </a:p>
          <a:p>
            <a:r>
              <a:rPr lang="en-GB" sz="2000" dirty="0" err="1"/>
              <a:t>app.use</a:t>
            </a:r>
            <a:r>
              <a:rPr lang="en-GB" sz="2000" dirty="0"/>
              <a:t>(</a:t>
            </a:r>
            <a:r>
              <a:rPr lang="en-GB" sz="2000" dirty="0" err="1"/>
              <a:t>serveStatic</a:t>
            </a:r>
            <a:r>
              <a:rPr lang="en-GB" sz="2000" dirty="0"/>
              <a:t>(</a:t>
            </a:r>
            <a:r>
              <a:rPr lang="en-GB" sz="2000" dirty="0" err="1"/>
              <a:t>path.join</a:t>
            </a:r>
            <a:r>
              <a:rPr lang="en-GB" sz="2000" dirty="0"/>
              <a:t>(__</a:t>
            </a:r>
            <a:r>
              <a:rPr lang="en-GB" sz="2000" dirty="0" err="1"/>
              <a:t>dirname</a:t>
            </a:r>
            <a:r>
              <a:rPr lang="en-GB" sz="2000" dirty="0"/>
              <a:t>, '</a:t>
            </a:r>
            <a:r>
              <a:rPr lang="en-GB" sz="2000" dirty="0" err="1"/>
              <a:t>public_html</a:t>
            </a:r>
            <a:r>
              <a:rPr lang="en-GB" sz="2000" dirty="0"/>
              <a:t>')))</a:t>
            </a:r>
          </a:p>
        </p:txBody>
      </p:sp>
    </p:spTree>
    <p:extLst>
      <p:ext uri="{BB962C8B-B14F-4D97-AF65-F5344CB8AC3E}">
        <p14:creationId xmlns:p14="http://schemas.microsoft.com/office/powerpoint/2010/main" val="965057052"/>
      </p:ext>
    </p:extLst>
  </p:cSld>
  <p:clrMapOvr>
    <a:masterClrMapping/>
  </p:clrMapOvr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90199</TotalTime>
  <Words>2506</Words>
  <Application>Microsoft Office PowerPoint</Application>
  <PresentationFormat>On-screen Show (4:3)</PresentationFormat>
  <Paragraphs>345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Helvetica-Narrow</vt:lpstr>
      <vt:lpstr>Monotype Sorts</vt:lpstr>
      <vt:lpstr>Arial</vt:lpstr>
      <vt:lpstr>Helvetica</vt:lpstr>
      <vt:lpstr>Impact</vt:lpstr>
      <vt:lpstr>Times New Roman</vt:lpstr>
      <vt:lpstr>Wingdings</vt:lpstr>
      <vt:lpstr>os-slides</vt:lpstr>
      <vt:lpstr>Express Create</vt:lpstr>
      <vt:lpstr>express-generator</vt:lpstr>
      <vt:lpstr>Usage</vt:lpstr>
      <vt:lpstr>Setup</vt:lpstr>
      <vt:lpstr>app.js</vt:lpstr>
      <vt:lpstr>bin/www</vt:lpstr>
      <vt:lpstr>Architecture</vt:lpstr>
      <vt:lpstr>Exercise</vt:lpstr>
      <vt:lpstr>Exercise</vt:lpstr>
      <vt:lpstr>Exercise</vt:lpstr>
      <vt:lpstr>Running in Docker</vt:lpstr>
      <vt:lpstr>docker-compose File</vt:lpstr>
      <vt:lpstr>FYI: Static Content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1417</cp:revision>
  <cp:lastPrinted>2001-06-14T13:58:17Z</cp:lastPrinted>
  <dcterms:created xsi:type="dcterms:W3CDTF">1999-06-25T18:38:26Z</dcterms:created>
  <dcterms:modified xsi:type="dcterms:W3CDTF">2022-12-05T16:49:26Z</dcterms:modified>
</cp:coreProperties>
</file>