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9" r:id="rId63"/>
    <p:sldId id="317" r:id="rId64"/>
    <p:sldId id="352" r:id="rId65"/>
    <p:sldId id="320" r:id="rId66"/>
    <p:sldId id="321" r:id="rId67"/>
    <p:sldId id="322" r:id="rId68"/>
    <p:sldId id="323" r:id="rId69"/>
    <p:sldId id="324" r:id="rId70"/>
    <p:sldId id="325" r:id="rId71"/>
    <p:sldId id="351" r:id="rId72"/>
    <p:sldId id="350" r:id="rId73"/>
    <p:sldId id="326" r:id="rId74"/>
    <p:sldId id="327" r:id="rId75"/>
    <p:sldId id="328" r:id="rId76"/>
    <p:sldId id="329" r:id="rId77"/>
    <p:sldId id="330" r:id="rId78"/>
    <p:sldId id="331" r:id="rId79"/>
    <p:sldId id="332" r:id="rId80"/>
    <p:sldId id="333" r:id="rId81"/>
    <p:sldId id="334" r:id="rId82"/>
    <p:sldId id="335" r:id="rId83"/>
    <p:sldId id="336" r:id="rId84"/>
    <p:sldId id="343" r:id="rId85"/>
    <p:sldId id="344" r:id="rId86"/>
    <p:sldId id="345" r:id="rId87"/>
    <p:sldId id="346" r:id="rId88"/>
    <p:sldId id="348" r:id="rId89"/>
    <p:sldId id="353" r:id="rId90"/>
    <p:sldId id="363" r:id="rId91"/>
    <p:sldId id="364" r:id="rId92"/>
    <p:sldId id="355" r:id="rId93"/>
    <p:sldId id="356" r:id="rId94"/>
    <p:sldId id="357" r:id="rId95"/>
    <p:sldId id="358" r:id="rId96"/>
    <p:sldId id="359" r:id="rId97"/>
    <p:sldId id="360" r:id="rId98"/>
    <p:sldId id="361" r:id="rId99"/>
    <p:sldId id="362" r:id="rId100"/>
    <p:sldId id="365" r:id="rId101"/>
    <p:sldId id="366" r:id="rId102"/>
    <p:sldId id="367" r:id="rId103"/>
    <p:sldId id="368" r:id="rId104"/>
    <p:sldId id="369" r:id="rId105"/>
    <p:sldId id="370" r:id="rId106"/>
    <p:sldId id="371" r:id="rId107"/>
    <p:sldId id="372" r:id="rId108"/>
    <p:sldId id="373" r:id="rId109"/>
    <p:sldId id="374" r:id="rId110"/>
    <p:sldId id="375" r:id="rId111"/>
    <p:sldId id="376" r:id="rId112"/>
    <p:sldId id="377" r:id="rId113"/>
    <p:sldId id="378" r:id="rId114"/>
    <p:sldId id="379" r:id="rId115"/>
    <p:sldId id="380" r:id="rId116"/>
    <p:sldId id="381" r:id="rId117"/>
    <p:sldId id="382" r:id="rId118"/>
    <p:sldId id="383" r:id="rId1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sorterViewPr>
    <p:cViewPr>
      <p:scale>
        <a:sx n="100" d="100"/>
        <a:sy n="100" d="100"/>
      </p:scale>
      <p:origin x="0" y="1881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tableStyles" Target="tableStyles.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viewProps" Target="viewProps.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56FE143-6861-4336-8262-49B6E587781F}" type="datetimeFigureOut">
              <a:rPr lang="en-GB" smtClean="0"/>
              <a:t>17/11/2015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F555F1-39B3-4D7F-B0A3-5203643AD10E}" type="slidenum">
              <a:rPr lang="en-GB" smtClean="0"/>
              <a:t>‹#›</a:t>
            </a:fld>
            <a:endParaRPr lang="en-GB"/>
          </a:p>
        </p:txBody>
      </p:sp>
    </p:spTree>
    <p:extLst>
      <p:ext uri="{BB962C8B-B14F-4D97-AF65-F5344CB8AC3E}">
        <p14:creationId xmlns:p14="http://schemas.microsoft.com/office/powerpoint/2010/main" val="11892944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56FE143-6861-4336-8262-49B6E587781F}" type="datetimeFigureOut">
              <a:rPr lang="en-GB" smtClean="0"/>
              <a:t>17/11/2015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F555F1-39B3-4D7F-B0A3-5203643AD10E}" type="slidenum">
              <a:rPr lang="en-GB" smtClean="0"/>
              <a:t>‹#›</a:t>
            </a:fld>
            <a:endParaRPr lang="en-GB"/>
          </a:p>
        </p:txBody>
      </p:sp>
    </p:spTree>
    <p:extLst>
      <p:ext uri="{BB962C8B-B14F-4D97-AF65-F5344CB8AC3E}">
        <p14:creationId xmlns:p14="http://schemas.microsoft.com/office/powerpoint/2010/main" val="2029847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56FE143-6861-4336-8262-49B6E587781F}" type="datetimeFigureOut">
              <a:rPr lang="en-GB" smtClean="0"/>
              <a:t>17/11/2015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F555F1-39B3-4D7F-B0A3-5203643AD10E}" type="slidenum">
              <a:rPr lang="en-GB" smtClean="0"/>
              <a:t>‹#›</a:t>
            </a:fld>
            <a:endParaRPr lang="en-GB"/>
          </a:p>
        </p:txBody>
      </p:sp>
    </p:spTree>
    <p:extLst>
      <p:ext uri="{BB962C8B-B14F-4D97-AF65-F5344CB8AC3E}">
        <p14:creationId xmlns:p14="http://schemas.microsoft.com/office/powerpoint/2010/main" val="39759942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56FE143-6861-4336-8262-49B6E587781F}" type="datetimeFigureOut">
              <a:rPr lang="en-GB" smtClean="0"/>
              <a:t>17/11/2015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BF555F1-39B3-4D7F-B0A3-5203643AD10E}" type="slidenum">
              <a:rPr lang="en-GB" smtClean="0"/>
              <a:t>‹#›</a:t>
            </a:fld>
            <a:endParaRPr lang="en-GB"/>
          </a:p>
        </p:txBody>
      </p:sp>
    </p:spTree>
    <p:extLst>
      <p:ext uri="{BB962C8B-B14F-4D97-AF65-F5344CB8AC3E}">
        <p14:creationId xmlns:p14="http://schemas.microsoft.com/office/powerpoint/2010/main" val="16905780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56FE143-6861-4336-8262-49B6E587781F}" type="datetimeFigureOut">
              <a:rPr lang="en-GB" smtClean="0"/>
              <a:t>17/11/2015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BF555F1-39B3-4D7F-B0A3-5203643AD10E}" type="slidenum">
              <a:rPr lang="en-GB" smtClean="0"/>
              <a:t>‹#›</a:t>
            </a:fld>
            <a:endParaRPr lang="en-GB"/>
          </a:p>
        </p:txBody>
      </p:sp>
    </p:spTree>
    <p:extLst>
      <p:ext uri="{BB962C8B-B14F-4D97-AF65-F5344CB8AC3E}">
        <p14:creationId xmlns:p14="http://schemas.microsoft.com/office/powerpoint/2010/main" val="32221296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56FE143-6861-4336-8262-49B6E587781F}" type="datetimeFigureOut">
              <a:rPr lang="en-GB" smtClean="0"/>
              <a:t>17/11/2015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BF555F1-39B3-4D7F-B0A3-5203643AD10E}" type="slidenum">
              <a:rPr lang="en-GB" smtClean="0"/>
              <a:t>‹#›</a:t>
            </a:fld>
            <a:endParaRPr lang="en-GB"/>
          </a:p>
        </p:txBody>
      </p:sp>
    </p:spTree>
    <p:extLst>
      <p:ext uri="{BB962C8B-B14F-4D97-AF65-F5344CB8AC3E}">
        <p14:creationId xmlns:p14="http://schemas.microsoft.com/office/powerpoint/2010/main" val="18425351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56FE143-6861-4336-8262-49B6E587781F}" type="datetimeFigureOut">
              <a:rPr lang="en-GB" smtClean="0"/>
              <a:t>17/11/2015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BF555F1-39B3-4D7F-B0A3-5203643AD10E}" type="slidenum">
              <a:rPr lang="en-GB" smtClean="0"/>
              <a:t>‹#›</a:t>
            </a:fld>
            <a:endParaRPr lang="en-GB"/>
          </a:p>
        </p:txBody>
      </p:sp>
    </p:spTree>
    <p:extLst>
      <p:ext uri="{BB962C8B-B14F-4D97-AF65-F5344CB8AC3E}">
        <p14:creationId xmlns:p14="http://schemas.microsoft.com/office/powerpoint/2010/main" val="16223555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56FE143-6861-4336-8262-49B6E587781F}" type="datetimeFigureOut">
              <a:rPr lang="en-GB" smtClean="0"/>
              <a:t>17/11/2015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BF555F1-39B3-4D7F-B0A3-5203643AD10E}" type="slidenum">
              <a:rPr lang="en-GB" smtClean="0"/>
              <a:t>‹#›</a:t>
            </a:fld>
            <a:endParaRPr lang="en-GB"/>
          </a:p>
        </p:txBody>
      </p:sp>
    </p:spTree>
    <p:extLst>
      <p:ext uri="{BB962C8B-B14F-4D97-AF65-F5344CB8AC3E}">
        <p14:creationId xmlns:p14="http://schemas.microsoft.com/office/powerpoint/2010/main" val="1274438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56FE143-6861-4336-8262-49B6E587781F}" type="datetimeFigureOut">
              <a:rPr lang="en-GB" smtClean="0"/>
              <a:t>17/11/2015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BF555F1-39B3-4D7F-B0A3-5203643AD10E}" type="slidenum">
              <a:rPr lang="en-GB" smtClean="0"/>
              <a:t>‹#›</a:t>
            </a:fld>
            <a:endParaRPr lang="en-GB"/>
          </a:p>
        </p:txBody>
      </p:sp>
    </p:spTree>
    <p:extLst>
      <p:ext uri="{BB962C8B-B14F-4D97-AF65-F5344CB8AC3E}">
        <p14:creationId xmlns:p14="http://schemas.microsoft.com/office/powerpoint/2010/main" val="1647466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56FE143-6861-4336-8262-49B6E587781F}" type="datetimeFigureOut">
              <a:rPr lang="en-GB" smtClean="0"/>
              <a:t>17/11/2015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F555F1-39B3-4D7F-B0A3-5203643AD10E}" type="slidenum">
              <a:rPr lang="en-GB" smtClean="0"/>
              <a:t>‹#›</a:t>
            </a:fld>
            <a:endParaRPr lang="en-GB"/>
          </a:p>
        </p:txBody>
      </p:sp>
    </p:spTree>
    <p:extLst>
      <p:ext uri="{BB962C8B-B14F-4D97-AF65-F5344CB8AC3E}">
        <p14:creationId xmlns:p14="http://schemas.microsoft.com/office/powerpoint/2010/main" val="25645925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56FE143-6861-4336-8262-49B6E587781F}" type="datetimeFigureOut">
              <a:rPr lang="en-GB" smtClean="0"/>
              <a:t>17/11/2015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F555F1-39B3-4D7F-B0A3-5203643AD10E}" type="slidenum">
              <a:rPr lang="en-GB" smtClean="0"/>
              <a:t>‹#›</a:t>
            </a:fld>
            <a:endParaRPr lang="en-GB"/>
          </a:p>
        </p:txBody>
      </p:sp>
    </p:spTree>
    <p:extLst>
      <p:ext uri="{BB962C8B-B14F-4D97-AF65-F5344CB8AC3E}">
        <p14:creationId xmlns:p14="http://schemas.microsoft.com/office/powerpoint/2010/main" val="19131451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56FE143-6861-4336-8262-49B6E587781F}" type="datetimeFigureOut">
              <a:rPr lang="en-GB" smtClean="0"/>
              <a:t>17/11/2015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BF555F1-39B3-4D7F-B0A3-5203643AD10E}" type="slidenum">
              <a:rPr lang="en-GB" smtClean="0"/>
              <a:t>‹#›</a:t>
            </a:fld>
            <a:endParaRPr lang="en-GB"/>
          </a:p>
        </p:txBody>
      </p:sp>
    </p:spTree>
    <p:extLst>
      <p:ext uri="{BB962C8B-B14F-4D97-AF65-F5344CB8AC3E}">
        <p14:creationId xmlns:p14="http://schemas.microsoft.com/office/powerpoint/2010/main" val="35647320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Six Sigma Measure Phase</a:t>
            </a:r>
            <a:endParaRPr lang="en-GB" dirty="0"/>
          </a:p>
        </p:txBody>
      </p:sp>
      <p:sp>
        <p:nvSpPr>
          <p:cNvPr id="3" name="Subtitle 2"/>
          <p:cNvSpPr>
            <a:spLocks noGrp="1"/>
          </p:cNvSpPr>
          <p:nvPr>
            <p:ph type="subTitle" idx="1"/>
          </p:nvPr>
        </p:nvSpPr>
        <p:spPr/>
        <p:txBody>
          <a:bodyPr/>
          <a:lstStyle/>
          <a:p>
            <a:r>
              <a:rPr lang="en-GB" dirty="0" smtClean="0"/>
              <a:t>By </a:t>
            </a:r>
          </a:p>
          <a:p>
            <a:r>
              <a:rPr lang="en-GB" dirty="0" smtClean="0"/>
              <a:t>Andrew Thorn</a:t>
            </a:r>
            <a:endParaRPr lang="en-GB" dirty="0"/>
          </a:p>
        </p:txBody>
      </p:sp>
    </p:spTree>
    <p:extLst>
      <p:ext uri="{BB962C8B-B14F-4D97-AF65-F5344CB8AC3E}">
        <p14:creationId xmlns:p14="http://schemas.microsoft.com/office/powerpoint/2010/main" val="27766698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Measure Phase</a:t>
            </a:r>
            <a:endParaRPr lang="en-GB" dirty="0"/>
          </a:p>
        </p:txBody>
      </p:sp>
      <p:sp>
        <p:nvSpPr>
          <p:cNvPr id="3" name="Content Placeholder 2"/>
          <p:cNvSpPr>
            <a:spLocks noGrp="1"/>
          </p:cNvSpPr>
          <p:nvPr>
            <p:ph idx="1"/>
          </p:nvPr>
        </p:nvSpPr>
        <p:spPr/>
        <p:txBody>
          <a:bodyPr/>
          <a:lstStyle/>
          <a:p>
            <a:pPr marL="0" indent="0">
              <a:buNone/>
            </a:pPr>
            <a:r>
              <a:rPr lang="en-GB" dirty="0" smtClean="0"/>
              <a:t>The define phase aims to refine the Project Team’s understanding of the of the problem (scope) to be addressed and select the CTQs</a:t>
            </a:r>
          </a:p>
          <a:p>
            <a:pPr marL="0" indent="0">
              <a:buNone/>
            </a:pPr>
            <a:endParaRPr lang="en-GB" dirty="0"/>
          </a:p>
          <a:p>
            <a:pPr marL="0" indent="0">
              <a:buNone/>
            </a:pPr>
            <a:r>
              <a:rPr lang="en-GB" dirty="0" smtClean="0"/>
              <a:t>The measure phase aims to establish techniques for collecting data about current performance in meeting CTQs</a:t>
            </a:r>
            <a:endParaRPr lang="en-GB" dirty="0"/>
          </a:p>
        </p:txBody>
      </p:sp>
    </p:spTree>
    <p:extLst>
      <p:ext uri="{BB962C8B-B14F-4D97-AF65-F5344CB8AC3E}">
        <p14:creationId xmlns:p14="http://schemas.microsoft.com/office/powerpoint/2010/main" val="635661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864096"/>
          </a:xfrm>
        </p:spPr>
        <p:txBody>
          <a:bodyPr/>
          <a:lstStyle/>
          <a:p>
            <a:r>
              <a:rPr lang="en-GB" dirty="0" smtClean="0"/>
              <a:t>Measure Phase Elements</a:t>
            </a:r>
            <a:endParaRPr lang="en-GB" dirty="0"/>
          </a:p>
        </p:txBody>
      </p:sp>
      <p:sp>
        <p:nvSpPr>
          <p:cNvPr id="3" name="Content Placeholder 2"/>
          <p:cNvSpPr>
            <a:spLocks noGrp="1"/>
          </p:cNvSpPr>
          <p:nvPr>
            <p:ph idx="1"/>
          </p:nvPr>
        </p:nvSpPr>
        <p:spPr>
          <a:xfrm>
            <a:off x="179512" y="1124744"/>
            <a:ext cx="8784976" cy="5472608"/>
          </a:xfrm>
        </p:spPr>
        <p:txBody>
          <a:bodyPr/>
          <a:lstStyle/>
          <a:p>
            <a:endParaRPr lang="en-GB" dirty="0"/>
          </a:p>
        </p:txBody>
      </p:sp>
      <p:sp>
        <p:nvSpPr>
          <p:cNvPr id="4" name="Rectangle 3"/>
          <p:cNvSpPr/>
          <p:nvPr/>
        </p:nvSpPr>
        <p:spPr>
          <a:xfrm>
            <a:off x="5220072" y="3306688"/>
            <a:ext cx="1512168" cy="12024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Perform Measurement System Analysis</a:t>
            </a:r>
            <a:endParaRPr lang="en-GB" dirty="0"/>
          </a:p>
        </p:txBody>
      </p:sp>
      <p:sp>
        <p:nvSpPr>
          <p:cNvPr id="5" name="Rectangle 4"/>
          <p:cNvSpPr/>
          <p:nvPr/>
        </p:nvSpPr>
        <p:spPr>
          <a:xfrm>
            <a:off x="6969968" y="2636912"/>
            <a:ext cx="1177280" cy="122413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Collect Data and Assess Capability</a:t>
            </a:r>
            <a:endParaRPr lang="en-GB" dirty="0"/>
          </a:p>
        </p:txBody>
      </p:sp>
      <p:sp>
        <p:nvSpPr>
          <p:cNvPr id="6" name="Rectangle 5"/>
          <p:cNvSpPr/>
          <p:nvPr/>
        </p:nvSpPr>
        <p:spPr>
          <a:xfrm>
            <a:off x="2123728" y="4869160"/>
            <a:ext cx="1440160" cy="93610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Determine Data Type</a:t>
            </a:r>
            <a:endParaRPr lang="en-GB" dirty="0"/>
          </a:p>
        </p:txBody>
      </p:sp>
      <p:sp>
        <p:nvSpPr>
          <p:cNvPr id="7" name="Rectangle 6"/>
          <p:cNvSpPr/>
          <p:nvPr/>
        </p:nvSpPr>
        <p:spPr>
          <a:xfrm>
            <a:off x="251520" y="5661248"/>
            <a:ext cx="1706488"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Identify Measurement and variation</a:t>
            </a:r>
            <a:endParaRPr lang="en-GB" dirty="0"/>
          </a:p>
        </p:txBody>
      </p:sp>
      <p:sp>
        <p:nvSpPr>
          <p:cNvPr id="8" name="Rectangle 7"/>
          <p:cNvSpPr/>
          <p:nvPr/>
        </p:nvSpPr>
        <p:spPr>
          <a:xfrm>
            <a:off x="3686200" y="3933056"/>
            <a:ext cx="1389856" cy="11521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Develop Data Collection Plan</a:t>
            </a:r>
            <a:endParaRPr lang="en-GB" dirty="0"/>
          </a:p>
        </p:txBody>
      </p:sp>
      <p:sp>
        <p:nvSpPr>
          <p:cNvPr id="9" name="Rectangle 8"/>
          <p:cNvSpPr/>
          <p:nvPr/>
        </p:nvSpPr>
        <p:spPr>
          <a:xfrm>
            <a:off x="7906072" y="1506488"/>
            <a:ext cx="1130424"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Complete FMEA</a:t>
            </a:r>
            <a:endParaRPr lang="en-GB" dirty="0"/>
          </a:p>
        </p:txBody>
      </p:sp>
      <p:cxnSp>
        <p:nvCxnSpPr>
          <p:cNvPr id="11" name="Straight Connector 10"/>
          <p:cNvCxnSpPr/>
          <p:nvPr/>
        </p:nvCxnSpPr>
        <p:spPr>
          <a:xfrm>
            <a:off x="1958008" y="6237312"/>
            <a:ext cx="8858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3563888" y="5445224"/>
            <a:ext cx="93610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5076056" y="4869160"/>
            <a:ext cx="9001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6732240" y="4149080"/>
            <a:ext cx="82636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8147248" y="3248980"/>
            <a:ext cx="4572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endCxn id="6" idx="2"/>
          </p:cNvCxnSpPr>
          <p:nvPr/>
        </p:nvCxnSpPr>
        <p:spPr>
          <a:xfrm flipV="1">
            <a:off x="2843808" y="5805264"/>
            <a:ext cx="0" cy="43204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flipV="1">
            <a:off x="4499992" y="5085184"/>
            <a:ext cx="0" cy="36004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a:endCxn id="4" idx="2"/>
          </p:cNvCxnSpPr>
          <p:nvPr/>
        </p:nvCxnSpPr>
        <p:spPr>
          <a:xfrm flipV="1">
            <a:off x="5976156" y="4509120"/>
            <a:ext cx="0" cy="36004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a:endCxn id="5" idx="2"/>
          </p:cNvCxnSpPr>
          <p:nvPr/>
        </p:nvCxnSpPr>
        <p:spPr>
          <a:xfrm flipV="1">
            <a:off x="7558608" y="3861048"/>
            <a:ext cx="0" cy="28803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flipV="1">
            <a:off x="8604448" y="2420888"/>
            <a:ext cx="0" cy="82809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093854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Measure Phase Elements</a:t>
            </a:r>
            <a:endParaRPr lang="en-GB" dirty="0"/>
          </a:p>
        </p:txBody>
      </p:sp>
      <p:sp>
        <p:nvSpPr>
          <p:cNvPr id="3" name="Content Placeholder 2"/>
          <p:cNvSpPr>
            <a:spLocks noGrp="1"/>
          </p:cNvSpPr>
          <p:nvPr>
            <p:ph idx="1"/>
          </p:nvPr>
        </p:nvSpPr>
        <p:spPr/>
        <p:txBody>
          <a:bodyPr/>
          <a:lstStyle/>
          <a:p>
            <a:pPr marL="0" indent="0">
              <a:buNone/>
            </a:pPr>
            <a:r>
              <a:rPr lang="en-GB" dirty="0" smtClean="0"/>
              <a:t>At the end teams will have: -</a:t>
            </a:r>
          </a:p>
          <a:p>
            <a:r>
              <a:rPr lang="en-GB" dirty="0" smtClean="0"/>
              <a:t>Plan for collecting data, key measures to provide the data, and techniques for collecting the data</a:t>
            </a:r>
          </a:p>
          <a:p>
            <a:r>
              <a:rPr lang="en-GB" dirty="0" smtClean="0"/>
              <a:t>Validated measurement system that ensures the accuracy and consistency of the data collected</a:t>
            </a:r>
          </a:p>
          <a:p>
            <a:r>
              <a:rPr lang="en-GB" dirty="0" smtClean="0"/>
              <a:t>Sufficient data set for problem analysis</a:t>
            </a:r>
            <a:endParaRPr lang="en-GB" dirty="0"/>
          </a:p>
        </p:txBody>
      </p:sp>
    </p:spTree>
    <p:extLst>
      <p:ext uri="{BB962C8B-B14F-4D97-AF65-F5344CB8AC3E}">
        <p14:creationId xmlns:p14="http://schemas.microsoft.com/office/powerpoint/2010/main" val="4489383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Measure Phase Objectives</a:t>
            </a:r>
            <a:endParaRPr lang="en-GB" dirty="0"/>
          </a:p>
        </p:txBody>
      </p:sp>
      <p:sp>
        <p:nvSpPr>
          <p:cNvPr id="3" name="Content Placeholder 2"/>
          <p:cNvSpPr>
            <a:spLocks noGrp="1"/>
          </p:cNvSpPr>
          <p:nvPr>
            <p:ph idx="1"/>
          </p:nvPr>
        </p:nvSpPr>
        <p:spPr>
          <a:xfrm>
            <a:off x="457200" y="1600200"/>
            <a:ext cx="8229600" cy="4997152"/>
          </a:xfrm>
        </p:spPr>
        <p:txBody>
          <a:bodyPr>
            <a:normAutofit fontScale="92500" lnSpcReduction="20000"/>
          </a:bodyPr>
          <a:lstStyle/>
          <a:p>
            <a:pPr marL="514350" indent="-514350">
              <a:buAutoNum type="arabicPeriod"/>
            </a:pPr>
            <a:r>
              <a:rPr lang="en-GB" dirty="0" smtClean="0"/>
              <a:t>Define process measures</a:t>
            </a:r>
          </a:p>
          <a:p>
            <a:pPr marL="514350" indent="-514350">
              <a:buAutoNum type="arabicPeriod"/>
            </a:pPr>
            <a:r>
              <a:rPr lang="en-GB" dirty="0" smtClean="0"/>
              <a:t>Identify types, sources and causes of variation in processes</a:t>
            </a:r>
          </a:p>
          <a:p>
            <a:pPr marL="514350" indent="-514350">
              <a:buAutoNum type="arabicPeriod"/>
            </a:pPr>
            <a:r>
              <a:rPr lang="en-GB" dirty="0" smtClean="0"/>
              <a:t>Determine data requirements for 6 sigma project</a:t>
            </a:r>
          </a:p>
          <a:p>
            <a:pPr marL="514350" indent="-514350">
              <a:buAutoNum type="arabicPeriod"/>
            </a:pPr>
            <a:r>
              <a:rPr lang="en-GB" dirty="0" smtClean="0"/>
              <a:t>Develop a data collection plan</a:t>
            </a:r>
          </a:p>
          <a:p>
            <a:pPr marL="514350" indent="-514350">
              <a:buAutoNum type="arabicPeriod"/>
            </a:pPr>
            <a:r>
              <a:rPr lang="en-GB" dirty="0" smtClean="0"/>
              <a:t>Perform measurement system analysis</a:t>
            </a:r>
          </a:p>
          <a:p>
            <a:pPr marL="514350" indent="-514350">
              <a:buAutoNum type="arabicPeriod"/>
            </a:pPr>
            <a:r>
              <a:rPr lang="en-GB" dirty="0" smtClean="0"/>
              <a:t>Conduct data collection</a:t>
            </a:r>
            <a:endParaRPr lang="en-GB" dirty="0"/>
          </a:p>
          <a:p>
            <a:pPr marL="514350" indent="-514350">
              <a:buAutoNum type="arabicPeriod"/>
            </a:pPr>
            <a:r>
              <a:rPr lang="en-GB" dirty="0" smtClean="0"/>
              <a:t>Determine the baseline capability as a sigma value</a:t>
            </a:r>
          </a:p>
          <a:p>
            <a:pPr marL="514350" indent="-514350">
              <a:buAutoNum type="arabicPeriod"/>
            </a:pPr>
            <a:r>
              <a:rPr lang="en-GB" dirty="0" smtClean="0"/>
              <a:t>Complete an FMEA on the current process</a:t>
            </a:r>
            <a:endParaRPr lang="en-GB" dirty="0"/>
          </a:p>
        </p:txBody>
      </p:sp>
    </p:spTree>
    <p:extLst>
      <p:ext uri="{BB962C8B-B14F-4D97-AF65-F5344CB8AC3E}">
        <p14:creationId xmlns:p14="http://schemas.microsoft.com/office/powerpoint/2010/main" val="20419008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Identify Measurement and Variation</a:t>
            </a:r>
            <a:endParaRPr lang="en-GB" dirty="0"/>
          </a:p>
        </p:txBody>
      </p:sp>
      <p:sp>
        <p:nvSpPr>
          <p:cNvPr id="3" name="Content Placeholder 2"/>
          <p:cNvSpPr>
            <a:spLocks noGrp="1"/>
          </p:cNvSpPr>
          <p:nvPr>
            <p:ph idx="1"/>
          </p:nvPr>
        </p:nvSpPr>
        <p:spPr/>
        <p:txBody>
          <a:bodyPr/>
          <a:lstStyle/>
          <a:p>
            <a:r>
              <a:rPr lang="en-GB" dirty="0" smtClean="0"/>
              <a:t>The types and sources of variation and the impact of variation on process performance</a:t>
            </a:r>
          </a:p>
          <a:p>
            <a:r>
              <a:rPr lang="en-GB" dirty="0" smtClean="0"/>
              <a:t>Different types of measures </a:t>
            </a:r>
            <a:r>
              <a:rPr lang="en-GB" smtClean="0"/>
              <a:t>for variation </a:t>
            </a:r>
            <a:r>
              <a:rPr lang="en-GB" dirty="0" smtClean="0"/>
              <a:t>and the criteria for establishing good process measures</a:t>
            </a:r>
          </a:p>
          <a:p>
            <a:r>
              <a:rPr lang="en-GB" dirty="0" smtClean="0"/>
              <a:t>The different types of data that can be collected and the important characteristics of each data type</a:t>
            </a:r>
            <a:endParaRPr lang="en-GB" dirty="0"/>
          </a:p>
        </p:txBody>
      </p:sp>
    </p:spTree>
    <p:extLst>
      <p:ext uri="{BB962C8B-B14F-4D97-AF65-F5344CB8AC3E}">
        <p14:creationId xmlns:p14="http://schemas.microsoft.com/office/powerpoint/2010/main" val="11490142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Definition of Measure</a:t>
            </a:r>
            <a:endParaRPr lang="en-GB" dirty="0"/>
          </a:p>
        </p:txBody>
      </p:sp>
      <p:sp>
        <p:nvSpPr>
          <p:cNvPr id="3" name="Content Placeholder 2"/>
          <p:cNvSpPr>
            <a:spLocks noGrp="1"/>
          </p:cNvSpPr>
          <p:nvPr>
            <p:ph idx="1"/>
          </p:nvPr>
        </p:nvSpPr>
        <p:spPr/>
        <p:txBody>
          <a:bodyPr/>
          <a:lstStyle/>
          <a:p>
            <a:pPr marL="0" indent="0">
              <a:buNone/>
            </a:pPr>
            <a:r>
              <a:rPr lang="en-GB" dirty="0" smtClean="0"/>
              <a:t>A measure describes the quantity, capacity, or performance of a product, process or service, based on observable data</a:t>
            </a:r>
            <a:endParaRPr lang="en-GB" dirty="0"/>
          </a:p>
        </p:txBody>
      </p:sp>
    </p:spTree>
    <p:extLst>
      <p:ext uri="{BB962C8B-B14F-4D97-AF65-F5344CB8AC3E}">
        <p14:creationId xmlns:p14="http://schemas.microsoft.com/office/powerpoint/2010/main" val="32736921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Measurement Usage</a:t>
            </a:r>
            <a:endParaRPr lang="en-GB" dirty="0"/>
          </a:p>
        </p:txBody>
      </p:sp>
      <p:sp>
        <p:nvSpPr>
          <p:cNvPr id="3" name="Content Placeholder 2"/>
          <p:cNvSpPr>
            <a:spLocks noGrp="1"/>
          </p:cNvSpPr>
          <p:nvPr>
            <p:ph idx="1"/>
          </p:nvPr>
        </p:nvSpPr>
        <p:spPr/>
        <p:txBody>
          <a:bodyPr/>
          <a:lstStyle/>
          <a:p>
            <a:pPr marL="0" indent="0">
              <a:buNone/>
            </a:pPr>
            <a:r>
              <a:rPr lang="en-GB" dirty="0" smtClean="0"/>
              <a:t>Measurements occur at three stages of a process</a:t>
            </a:r>
          </a:p>
          <a:p>
            <a:pPr marL="0" indent="0">
              <a:buNone/>
            </a:pPr>
            <a:endParaRPr lang="en-GB" dirty="0"/>
          </a:p>
          <a:p>
            <a:pPr marL="514350" indent="-514350">
              <a:buAutoNum type="arabicPeriod"/>
            </a:pPr>
            <a:r>
              <a:rPr lang="en-GB" dirty="0" smtClean="0"/>
              <a:t>Inputs to the process</a:t>
            </a:r>
          </a:p>
          <a:p>
            <a:pPr marL="514350" indent="-514350">
              <a:buAutoNum type="arabicPeriod"/>
            </a:pPr>
            <a:r>
              <a:rPr lang="en-GB" dirty="0" smtClean="0"/>
              <a:t>The process itself</a:t>
            </a:r>
          </a:p>
          <a:p>
            <a:pPr marL="514350" indent="-514350">
              <a:buAutoNum type="arabicPeriod"/>
            </a:pPr>
            <a:r>
              <a:rPr lang="en-GB" dirty="0" smtClean="0"/>
              <a:t>Outputs of the process</a:t>
            </a:r>
            <a:endParaRPr lang="en-GB" dirty="0"/>
          </a:p>
        </p:txBody>
      </p:sp>
    </p:spTree>
    <p:extLst>
      <p:ext uri="{BB962C8B-B14F-4D97-AF65-F5344CB8AC3E}">
        <p14:creationId xmlns:p14="http://schemas.microsoft.com/office/powerpoint/2010/main" val="40737382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Measurement Usage</a:t>
            </a:r>
            <a:endParaRPr lang="en-GB" dirty="0"/>
          </a:p>
        </p:txBody>
      </p:sp>
      <p:sp>
        <p:nvSpPr>
          <p:cNvPr id="3" name="Content Placeholder 2"/>
          <p:cNvSpPr>
            <a:spLocks noGrp="1"/>
          </p:cNvSpPr>
          <p:nvPr>
            <p:ph idx="1"/>
          </p:nvPr>
        </p:nvSpPr>
        <p:spPr/>
        <p:txBody>
          <a:bodyPr>
            <a:normAutofit lnSpcReduction="10000"/>
          </a:bodyPr>
          <a:lstStyle/>
          <a:p>
            <a:r>
              <a:rPr lang="en-GB" dirty="0" smtClean="0"/>
              <a:t>Measurements of the outputs tell how well customer needs and requirements are being met</a:t>
            </a:r>
          </a:p>
          <a:p>
            <a:r>
              <a:rPr lang="en-GB" dirty="0" smtClean="0"/>
              <a:t>Measurements of the process usually taken at critical points in the process that connect to the pertinent output measure (CTQs)</a:t>
            </a:r>
          </a:p>
          <a:p>
            <a:r>
              <a:rPr lang="en-GB" dirty="0" smtClean="0"/>
              <a:t>Input measures evaluate contributions to the process that are turned into value for the customer</a:t>
            </a:r>
            <a:endParaRPr lang="en-GB" dirty="0"/>
          </a:p>
        </p:txBody>
      </p:sp>
    </p:spTree>
    <p:extLst>
      <p:ext uri="{BB962C8B-B14F-4D97-AF65-F5344CB8AC3E}">
        <p14:creationId xmlns:p14="http://schemas.microsoft.com/office/powerpoint/2010/main" val="696029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Why Measure?</a:t>
            </a:r>
            <a:endParaRPr lang="en-GB" dirty="0"/>
          </a:p>
        </p:txBody>
      </p:sp>
      <p:sp>
        <p:nvSpPr>
          <p:cNvPr id="3" name="Content Placeholder 2"/>
          <p:cNvSpPr>
            <a:spLocks noGrp="1"/>
          </p:cNvSpPr>
          <p:nvPr>
            <p:ph idx="1"/>
          </p:nvPr>
        </p:nvSpPr>
        <p:spPr/>
        <p:txBody>
          <a:bodyPr/>
          <a:lstStyle/>
          <a:p>
            <a:r>
              <a:rPr lang="en-GB" dirty="0" smtClean="0"/>
              <a:t>Allows you to establish baseline process performance</a:t>
            </a:r>
          </a:p>
          <a:p>
            <a:r>
              <a:rPr lang="en-GB" dirty="0" smtClean="0"/>
              <a:t>Isolate sources of variation</a:t>
            </a:r>
          </a:p>
          <a:p>
            <a:r>
              <a:rPr lang="en-GB" dirty="0" smtClean="0"/>
              <a:t>Identify areas in which improvements can be made</a:t>
            </a:r>
            <a:endParaRPr lang="en-GB" dirty="0"/>
          </a:p>
        </p:txBody>
      </p:sp>
    </p:spTree>
    <p:extLst>
      <p:ext uri="{BB962C8B-B14F-4D97-AF65-F5344CB8AC3E}">
        <p14:creationId xmlns:p14="http://schemas.microsoft.com/office/powerpoint/2010/main" val="31509583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All Processes Have Variation</a:t>
            </a:r>
            <a:endParaRPr lang="en-GB" dirty="0"/>
          </a:p>
        </p:txBody>
      </p:sp>
      <p:sp>
        <p:nvSpPr>
          <p:cNvPr id="3" name="Content Placeholder 2"/>
          <p:cNvSpPr>
            <a:spLocks noGrp="1"/>
          </p:cNvSpPr>
          <p:nvPr>
            <p:ph idx="1"/>
          </p:nvPr>
        </p:nvSpPr>
        <p:spPr/>
        <p:txBody>
          <a:bodyPr/>
          <a:lstStyle/>
          <a:p>
            <a:r>
              <a:rPr lang="en-GB" dirty="0" smtClean="0"/>
              <a:t>All repetitive activities of a process have a certain amount of fluctuation</a:t>
            </a:r>
          </a:p>
          <a:p>
            <a:r>
              <a:rPr lang="en-GB" dirty="0" smtClean="0"/>
              <a:t>Input, process, and output measures also fluctuate</a:t>
            </a:r>
          </a:p>
          <a:p>
            <a:r>
              <a:rPr lang="en-GB" dirty="0" smtClean="0"/>
              <a:t>This fluctuation is called variation</a:t>
            </a:r>
            <a:endParaRPr lang="en-GB" dirty="0"/>
          </a:p>
        </p:txBody>
      </p:sp>
    </p:spTree>
    <p:extLst>
      <p:ext uri="{BB962C8B-B14F-4D97-AF65-F5344CB8AC3E}">
        <p14:creationId xmlns:p14="http://schemas.microsoft.com/office/powerpoint/2010/main" val="2732477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Variation</a:t>
            </a:r>
            <a:endParaRPr lang="en-GB" dirty="0"/>
          </a:p>
        </p:txBody>
      </p:sp>
      <p:sp>
        <p:nvSpPr>
          <p:cNvPr id="3" name="Content Placeholder 2"/>
          <p:cNvSpPr>
            <a:spLocks noGrp="1"/>
          </p:cNvSpPr>
          <p:nvPr>
            <p:ph idx="1"/>
          </p:nvPr>
        </p:nvSpPr>
        <p:spPr>
          <a:xfrm>
            <a:off x="323528" y="1600200"/>
            <a:ext cx="8568952" cy="4925144"/>
          </a:xfrm>
        </p:spPr>
        <p:txBody>
          <a:bodyPr>
            <a:normAutofit lnSpcReduction="10000"/>
          </a:bodyPr>
          <a:lstStyle/>
          <a:p>
            <a:r>
              <a:rPr lang="en-GB" dirty="0" smtClean="0"/>
              <a:t>Variation frequently occurs during the normal execution of a process</a:t>
            </a:r>
          </a:p>
          <a:p>
            <a:r>
              <a:rPr lang="en-GB" dirty="0" smtClean="0"/>
              <a:t>Such variation can mean the process may not deliver on CTQs</a:t>
            </a:r>
          </a:p>
          <a:p>
            <a:r>
              <a:rPr lang="en-GB" dirty="0" smtClean="0"/>
              <a:t>Variation, could be the major cause of customer dissatisfaction</a:t>
            </a:r>
          </a:p>
          <a:p>
            <a:r>
              <a:rPr lang="en-GB" dirty="0" smtClean="0"/>
              <a:t>The goal of 6-sigma is to reduce variation, improve the capability of the process to deliver customer CTQs, and improve customer satisfaction</a:t>
            </a:r>
            <a:endParaRPr lang="en-GB" dirty="0"/>
          </a:p>
        </p:txBody>
      </p:sp>
    </p:spTree>
    <p:extLst>
      <p:ext uri="{BB962C8B-B14F-4D97-AF65-F5344CB8AC3E}">
        <p14:creationId xmlns:p14="http://schemas.microsoft.com/office/powerpoint/2010/main" val="32929421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Sources of Variation</a:t>
            </a:r>
            <a:endParaRPr lang="en-GB" dirty="0"/>
          </a:p>
        </p:txBody>
      </p:sp>
      <p:sp>
        <p:nvSpPr>
          <p:cNvPr id="3" name="Content Placeholder 2"/>
          <p:cNvSpPr>
            <a:spLocks noGrp="1"/>
          </p:cNvSpPr>
          <p:nvPr>
            <p:ph idx="1"/>
          </p:nvPr>
        </p:nvSpPr>
        <p:spPr/>
        <p:txBody>
          <a:bodyPr/>
          <a:lstStyle/>
          <a:p>
            <a:r>
              <a:rPr lang="en-GB" dirty="0" smtClean="0"/>
              <a:t>Machines</a:t>
            </a:r>
          </a:p>
          <a:p>
            <a:r>
              <a:rPr lang="en-GB" dirty="0" smtClean="0"/>
              <a:t>Materials</a:t>
            </a:r>
          </a:p>
          <a:p>
            <a:r>
              <a:rPr lang="en-GB" dirty="0" smtClean="0"/>
              <a:t>Methods</a:t>
            </a:r>
          </a:p>
          <a:p>
            <a:r>
              <a:rPr lang="en-GB" dirty="0" smtClean="0"/>
              <a:t>Measurement </a:t>
            </a:r>
          </a:p>
          <a:p>
            <a:r>
              <a:rPr lang="en-GB" dirty="0" smtClean="0"/>
              <a:t>Mother nature</a:t>
            </a:r>
          </a:p>
          <a:p>
            <a:r>
              <a:rPr lang="en-GB" dirty="0" smtClean="0"/>
              <a:t>people</a:t>
            </a:r>
            <a:endParaRPr lang="en-GB" dirty="0"/>
          </a:p>
        </p:txBody>
      </p:sp>
    </p:spTree>
    <p:extLst>
      <p:ext uri="{BB962C8B-B14F-4D97-AF65-F5344CB8AC3E}">
        <p14:creationId xmlns:p14="http://schemas.microsoft.com/office/powerpoint/2010/main" val="4924084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Why Bother about Variation</a:t>
            </a:r>
            <a:endParaRPr lang="en-GB" dirty="0"/>
          </a:p>
        </p:txBody>
      </p:sp>
      <p:sp>
        <p:nvSpPr>
          <p:cNvPr id="3" name="Content Placeholder 2"/>
          <p:cNvSpPr>
            <a:spLocks noGrp="1"/>
          </p:cNvSpPr>
          <p:nvPr>
            <p:ph idx="1"/>
          </p:nvPr>
        </p:nvSpPr>
        <p:spPr/>
        <p:txBody>
          <a:bodyPr/>
          <a:lstStyle/>
          <a:p>
            <a:r>
              <a:rPr lang="en-GB" dirty="0" smtClean="0"/>
              <a:t>In 6-sigma, variation is the enemy</a:t>
            </a:r>
          </a:p>
          <a:p>
            <a:r>
              <a:rPr lang="en-GB" dirty="0" smtClean="0"/>
              <a:t>We reduce variation by dealing with the sources</a:t>
            </a:r>
          </a:p>
          <a:p>
            <a:r>
              <a:rPr lang="en-GB" dirty="0" smtClean="0"/>
              <a:t>We need to understand sources of variation</a:t>
            </a:r>
          </a:p>
          <a:p>
            <a:r>
              <a:rPr lang="en-GB" dirty="0" smtClean="0"/>
              <a:t>We need to assess how controllable each source of variation is in terms of effort and cost</a:t>
            </a:r>
            <a:endParaRPr lang="en-GB" dirty="0"/>
          </a:p>
        </p:txBody>
      </p:sp>
    </p:spTree>
    <p:extLst>
      <p:ext uri="{BB962C8B-B14F-4D97-AF65-F5344CB8AC3E}">
        <p14:creationId xmlns:p14="http://schemas.microsoft.com/office/powerpoint/2010/main" val="20854100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Data Types</a:t>
            </a:r>
            <a:endParaRPr lang="en-GB" dirty="0"/>
          </a:p>
        </p:txBody>
      </p:sp>
      <p:sp>
        <p:nvSpPr>
          <p:cNvPr id="3" name="Content Placeholder 2"/>
          <p:cNvSpPr>
            <a:spLocks noGrp="1"/>
          </p:cNvSpPr>
          <p:nvPr>
            <p:ph idx="1"/>
          </p:nvPr>
        </p:nvSpPr>
        <p:spPr/>
        <p:txBody>
          <a:bodyPr/>
          <a:lstStyle/>
          <a:p>
            <a:pPr marL="0" indent="0" algn="ctr">
              <a:buNone/>
            </a:pPr>
            <a:endParaRPr lang="en-GB" dirty="0"/>
          </a:p>
          <a:p>
            <a:pPr marL="0" indent="0" algn="ctr">
              <a:buNone/>
            </a:pPr>
            <a:r>
              <a:rPr lang="en-GB" dirty="0" smtClean="0"/>
              <a:t>Variable </a:t>
            </a:r>
          </a:p>
          <a:p>
            <a:pPr marL="0" indent="0" algn="ctr">
              <a:buNone/>
            </a:pPr>
            <a:endParaRPr lang="en-GB" dirty="0"/>
          </a:p>
          <a:p>
            <a:pPr marL="0" indent="0" algn="ctr">
              <a:buNone/>
            </a:pPr>
            <a:r>
              <a:rPr lang="en-GB" dirty="0" smtClean="0"/>
              <a:t>Attribute</a:t>
            </a:r>
            <a:endParaRPr lang="en-GB" dirty="0"/>
          </a:p>
        </p:txBody>
      </p:sp>
    </p:spTree>
    <p:extLst>
      <p:ext uri="{BB962C8B-B14F-4D97-AF65-F5344CB8AC3E}">
        <p14:creationId xmlns:p14="http://schemas.microsoft.com/office/powerpoint/2010/main" val="42916406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Why Use Two Data Types</a:t>
            </a:r>
            <a:endParaRPr lang="en-GB" dirty="0"/>
          </a:p>
        </p:txBody>
      </p:sp>
      <p:sp>
        <p:nvSpPr>
          <p:cNvPr id="3" name="Content Placeholder 2"/>
          <p:cNvSpPr>
            <a:spLocks noGrp="1"/>
          </p:cNvSpPr>
          <p:nvPr>
            <p:ph idx="1"/>
          </p:nvPr>
        </p:nvSpPr>
        <p:spPr/>
        <p:txBody>
          <a:bodyPr/>
          <a:lstStyle/>
          <a:p>
            <a:pPr marL="0" indent="0">
              <a:buNone/>
            </a:pPr>
            <a:r>
              <a:rPr lang="en-GB" dirty="0" smtClean="0"/>
              <a:t>Validate information is collected by measurements, as it can represent</a:t>
            </a:r>
          </a:p>
          <a:p>
            <a:pPr marL="0" indent="0">
              <a:buNone/>
            </a:pPr>
            <a:endParaRPr lang="en-GB" dirty="0"/>
          </a:p>
          <a:p>
            <a:r>
              <a:rPr lang="en-GB" dirty="0" smtClean="0"/>
              <a:t>Whether something happened or not</a:t>
            </a:r>
          </a:p>
          <a:p>
            <a:r>
              <a:rPr lang="en-GB" dirty="0" smtClean="0"/>
              <a:t>Information about what happened</a:t>
            </a:r>
            <a:endParaRPr lang="en-GB" dirty="0"/>
          </a:p>
        </p:txBody>
      </p:sp>
    </p:spTree>
    <p:extLst>
      <p:ext uri="{BB962C8B-B14F-4D97-AF65-F5344CB8AC3E}">
        <p14:creationId xmlns:p14="http://schemas.microsoft.com/office/powerpoint/2010/main" val="13431572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Advantage of Variable Data</a:t>
            </a:r>
            <a:endParaRPr lang="en-GB" dirty="0"/>
          </a:p>
        </p:txBody>
      </p:sp>
      <p:sp>
        <p:nvSpPr>
          <p:cNvPr id="3" name="Content Placeholder 2"/>
          <p:cNvSpPr>
            <a:spLocks noGrp="1"/>
          </p:cNvSpPr>
          <p:nvPr>
            <p:ph idx="1"/>
          </p:nvPr>
        </p:nvSpPr>
        <p:spPr/>
        <p:txBody>
          <a:bodyPr/>
          <a:lstStyle/>
          <a:p>
            <a:r>
              <a:rPr lang="en-GB" dirty="0" smtClean="0"/>
              <a:t>Available earlier during the process</a:t>
            </a:r>
          </a:p>
          <a:p>
            <a:r>
              <a:rPr lang="en-GB" dirty="0" smtClean="0"/>
              <a:t>Reflective of short-term trends, allowing immediate correction</a:t>
            </a:r>
          </a:p>
          <a:p>
            <a:r>
              <a:rPr lang="en-GB" dirty="0" smtClean="0"/>
              <a:t>Smaller in quantity for a given level of understanding</a:t>
            </a:r>
            <a:endParaRPr lang="en-GB" dirty="0"/>
          </a:p>
        </p:txBody>
      </p:sp>
    </p:spTree>
    <p:extLst>
      <p:ext uri="{BB962C8B-B14F-4D97-AF65-F5344CB8AC3E}">
        <p14:creationId xmlns:p14="http://schemas.microsoft.com/office/powerpoint/2010/main" val="18844907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Develop Data Collection Plan</a:t>
            </a:r>
            <a:endParaRPr lang="en-GB" dirty="0"/>
          </a:p>
        </p:txBody>
      </p:sp>
      <p:sp>
        <p:nvSpPr>
          <p:cNvPr id="3" name="Content Placeholder 2"/>
          <p:cNvSpPr>
            <a:spLocks noGrp="1"/>
          </p:cNvSpPr>
          <p:nvPr>
            <p:ph idx="1"/>
          </p:nvPr>
        </p:nvSpPr>
        <p:spPr/>
        <p:txBody>
          <a:bodyPr/>
          <a:lstStyle/>
          <a:p>
            <a:pPr marL="0" indent="0">
              <a:buNone/>
            </a:pPr>
            <a:r>
              <a:rPr lang="en-GB" b="1" dirty="0" smtClean="0"/>
              <a:t>Needs to consider</a:t>
            </a:r>
          </a:p>
          <a:p>
            <a:r>
              <a:rPr lang="en-GB" dirty="0" smtClean="0"/>
              <a:t>What the team wants to know about the process</a:t>
            </a:r>
          </a:p>
          <a:p>
            <a:r>
              <a:rPr lang="en-GB" dirty="0" smtClean="0"/>
              <a:t>Potential sources of variation in the process</a:t>
            </a:r>
          </a:p>
          <a:p>
            <a:r>
              <a:rPr lang="en-GB" dirty="0" smtClean="0"/>
              <a:t>How long must the data be collected to obtain a true picture of the process</a:t>
            </a:r>
          </a:p>
          <a:p>
            <a:r>
              <a:rPr lang="en-GB" dirty="0" smtClean="0"/>
              <a:t>Who will collect the data</a:t>
            </a:r>
          </a:p>
          <a:p>
            <a:r>
              <a:rPr lang="en-GB" dirty="0" smtClean="0"/>
              <a:t>How the measurement system will be tested</a:t>
            </a:r>
            <a:endParaRPr lang="en-GB" dirty="0"/>
          </a:p>
        </p:txBody>
      </p:sp>
    </p:spTree>
    <p:extLst>
      <p:ext uri="{BB962C8B-B14F-4D97-AF65-F5344CB8AC3E}">
        <p14:creationId xmlns:p14="http://schemas.microsoft.com/office/powerpoint/2010/main" val="21162303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Develop Data Collection Plan</a:t>
            </a:r>
          </a:p>
        </p:txBody>
      </p:sp>
      <p:sp>
        <p:nvSpPr>
          <p:cNvPr id="3" name="Content Placeholder 2"/>
          <p:cNvSpPr>
            <a:spLocks noGrp="1"/>
          </p:cNvSpPr>
          <p:nvPr>
            <p:ph idx="1"/>
          </p:nvPr>
        </p:nvSpPr>
        <p:spPr/>
        <p:txBody>
          <a:bodyPr>
            <a:normAutofit fontScale="92500" lnSpcReduction="10000"/>
          </a:bodyPr>
          <a:lstStyle/>
          <a:p>
            <a:pPr marL="0" indent="0">
              <a:buNone/>
            </a:pPr>
            <a:r>
              <a:rPr lang="en-GB" b="1" dirty="0"/>
              <a:t>Needs to </a:t>
            </a:r>
            <a:r>
              <a:rPr lang="en-GB" b="1" dirty="0" smtClean="0"/>
              <a:t>consider</a:t>
            </a:r>
          </a:p>
          <a:p>
            <a:r>
              <a:rPr lang="en-GB" dirty="0" smtClean="0"/>
              <a:t>Whether operational definitions contain enough detail</a:t>
            </a:r>
          </a:p>
          <a:p>
            <a:r>
              <a:rPr lang="en-GB" dirty="0" smtClean="0"/>
              <a:t>How data will be displayed once collected</a:t>
            </a:r>
          </a:p>
          <a:p>
            <a:r>
              <a:rPr lang="en-GB" dirty="0" smtClean="0"/>
              <a:t>Whether data is currently available</a:t>
            </a:r>
          </a:p>
          <a:p>
            <a:r>
              <a:rPr lang="en-GB" dirty="0" smtClean="0"/>
              <a:t>What data collection tools will be used if current data does not provide enough information</a:t>
            </a:r>
          </a:p>
          <a:p>
            <a:r>
              <a:rPr lang="en-GB" dirty="0" smtClean="0"/>
              <a:t>Where errors in data correction might occur and how errors can be prevented or corrected</a:t>
            </a:r>
            <a:endParaRPr lang="en-GB" dirty="0"/>
          </a:p>
          <a:p>
            <a:pPr marL="0" indent="0">
              <a:buNone/>
            </a:pPr>
            <a:endParaRPr lang="en-GB" dirty="0"/>
          </a:p>
        </p:txBody>
      </p:sp>
    </p:spTree>
    <p:extLst>
      <p:ext uri="{BB962C8B-B14F-4D97-AF65-F5344CB8AC3E}">
        <p14:creationId xmlns:p14="http://schemas.microsoft.com/office/powerpoint/2010/main" val="38993536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Data Collection Plan</a:t>
            </a:r>
            <a:endParaRPr lang="en-GB" dirty="0"/>
          </a:p>
        </p:txBody>
      </p:sp>
      <p:sp>
        <p:nvSpPr>
          <p:cNvPr id="3" name="Content Placeholder 2"/>
          <p:cNvSpPr>
            <a:spLocks noGrp="1"/>
          </p:cNvSpPr>
          <p:nvPr>
            <p:ph idx="1"/>
          </p:nvPr>
        </p:nvSpPr>
        <p:spPr/>
        <p:txBody>
          <a:bodyPr/>
          <a:lstStyle/>
          <a:p>
            <a:pPr marL="0" indent="0">
              <a:buNone/>
            </a:pPr>
            <a:r>
              <a:rPr lang="en-GB" b="1" u="sng" dirty="0" smtClean="0"/>
              <a:t>Definition</a:t>
            </a:r>
          </a:p>
          <a:p>
            <a:pPr marL="0" indent="0">
              <a:buNone/>
            </a:pPr>
            <a:r>
              <a:rPr lang="en-GB" dirty="0" smtClean="0"/>
              <a:t>A document that will help organise data collection activities and ensure that everyone involved with data collection understands the goals</a:t>
            </a:r>
            <a:endParaRPr lang="en-GB" dirty="0"/>
          </a:p>
        </p:txBody>
      </p:sp>
    </p:spTree>
    <p:extLst>
      <p:ext uri="{BB962C8B-B14F-4D97-AF65-F5344CB8AC3E}">
        <p14:creationId xmlns:p14="http://schemas.microsoft.com/office/powerpoint/2010/main" val="24424153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Data Collection Plan</a:t>
            </a:r>
            <a:endParaRPr lang="en-GB" dirty="0"/>
          </a:p>
        </p:txBody>
      </p:sp>
      <p:sp>
        <p:nvSpPr>
          <p:cNvPr id="3" name="Content Placeholder 2"/>
          <p:cNvSpPr>
            <a:spLocks noGrp="1"/>
          </p:cNvSpPr>
          <p:nvPr>
            <p:ph idx="1"/>
          </p:nvPr>
        </p:nvSpPr>
        <p:spPr/>
        <p:txBody>
          <a:bodyPr>
            <a:normAutofit/>
          </a:bodyPr>
          <a:lstStyle/>
          <a:p>
            <a:pPr marL="0" indent="0">
              <a:buNone/>
            </a:pPr>
            <a:r>
              <a:rPr lang="en-GB" b="1" dirty="0" smtClean="0"/>
              <a:t>Documentation of</a:t>
            </a:r>
            <a:r>
              <a:rPr lang="en-GB" dirty="0" smtClean="0"/>
              <a:t>: -</a:t>
            </a:r>
          </a:p>
          <a:p>
            <a:r>
              <a:rPr lang="en-GB" b="1" u="sng" dirty="0" smtClean="0"/>
              <a:t>What</a:t>
            </a:r>
            <a:r>
              <a:rPr lang="en-GB" dirty="0" smtClean="0"/>
              <a:t>: - data will be collected?</a:t>
            </a:r>
            <a:endParaRPr lang="en-GB" b="1" u="sng" dirty="0" smtClean="0"/>
          </a:p>
          <a:p>
            <a:r>
              <a:rPr lang="en-GB" b="1" u="sng" dirty="0" smtClean="0"/>
              <a:t>Why</a:t>
            </a:r>
            <a:r>
              <a:rPr lang="en-GB" dirty="0" smtClean="0"/>
              <a:t>: - it is needed?</a:t>
            </a:r>
            <a:endParaRPr lang="en-GB" b="1" u="sng" dirty="0" smtClean="0"/>
          </a:p>
          <a:p>
            <a:r>
              <a:rPr lang="en-GB" b="1" u="sng" dirty="0" smtClean="0"/>
              <a:t>Who</a:t>
            </a:r>
            <a:r>
              <a:rPr lang="en-GB" dirty="0" smtClean="0"/>
              <a:t>: - is responsible</a:t>
            </a:r>
            <a:endParaRPr lang="en-GB" b="1" u="sng" dirty="0" smtClean="0"/>
          </a:p>
          <a:p>
            <a:r>
              <a:rPr lang="en-GB" b="1" u="sng" dirty="0" smtClean="0"/>
              <a:t>How</a:t>
            </a:r>
            <a:r>
              <a:rPr lang="en-GB" dirty="0" smtClean="0"/>
              <a:t>: - it will be collected?</a:t>
            </a:r>
            <a:endParaRPr lang="en-GB" b="1" u="sng" dirty="0" smtClean="0"/>
          </a:p>
          <a:p>
            <a:r>
              <a:rPr lang="en-GB" b="1" u="sng" dirty="0" smtClean="0"/>
              <a:t>When</a:t>
            </a:r>
            <a:r>
              <a:rPr lang="en-GB" dirty="0" smtClean="0"/>
              <a:t>: - it will be collected?</a:t>
            </a:r>
            <a:endParaRPr lang="en-GB" b="1" u="sng" dirty="0" smtClean="0"/>
          </a:p>
          <a:p>
            <a:r>
              <a:rPr lang="en-GB" b="1" u="sng" dirty="0" smtClean="0"/>
              <a:t>Where </a:t>
            </a:r>
            <a:r>
              <a:rPr lang="en-GB" dirty="0" smtClean="0"/>
              <a:t>: - it will be collected?</a:t>
            </a:r>
            <a:endParaRPr lang="en-GB" b="1" u="sng" dirty="0"/>
          </a:p>
        </p:txBody>
      </p:sp>
    </p:spTree>
    <p:extLst>
      <p:ext uri="{BB962C8B-B14F-4D97-AF65-F5344CB8AC3E}">
        <p14:creationId xmlns:p14="http://schemas.microsoft.com/office/powerpoint/2010/main" val="32828987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Purpose of Data Collection Plan</a:t>
            </a:r>
            <a:endParaRPr lang="en-GB" dirty="0"/>
          </a:p>
        </p:txBody>
      </p:sp>
      <p:sp>
        <p:nvSpPr>
          <p:cNvPr id="3" name="Content Placeholder 2"/>
          <p:cNvSpPr>
            <a:spLocks noGrp="1"/>
          </p:cNvSpPr>
          <p:nvPr>
            <p:ph idx="1"/>
          </p:nvPr>
        </p:nvSpPr>
        <p:spPr/>
        <p:txBody>
          <a:bodyPr/>
          <a:lstStyle/>
          <a:p>
            <a:pPr marL="0" indent="0">
              <a:buNone/>
            </a:pPr>
            <a:r>
              <a:rPr lang="en-GB" dirty="0" smtClean="0"/>
              <a:t>A well prepared data collection plan helps ensure successful analysis of the problem by making sure there is useful data collected</a:t>
            </a:r>
            <a:endParaRPr lang="en-GB" dirty="0"/>
          </a:p>
        </p:txBody>
      </p:sp>
    </p:spTree>
    <p:extLst>
      <p:ext uri="{BB962C8B-B14F-4D97-AF65-F5344CB8AC3E}">
        <p14:creationId xmlns:p14="http://schemas.microsoft.com/office/powerpoint/2010/main" val="27024688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to Collect Data</a:t>
            </a:r>
            <a:endParaRPr lang="en-GB" dirty="0"/>
          </a:p>
        </p:txBody>
      </p:sp>
      <p:sp>
        <p:nvSpPr>
          <p:cNvPr id="3" name="Content Placeholder 2"/>
          <p:cNvSpPr>
            <a:spLocks noGrp="1"/>
          </p:cNvSpPr>
          <p:nvPr>
            <p:ph idx="1"/>
          </p:nvPr>
        </p:nvSpPr>
        <p:spPr/>
        <p:txBody>
          <a:bodyPr/>
          <a:lstStyle/>
          <a:p>
            <a:pPr marL="0" indent="0">
              <a:buNone/>
            </a:pPr>
            <a:r>
              <a:rPr lang="en-GB" dirty="0" smtClean="0"/>
              <a:t>	Existing versus New</a:t>
            </a:r>
          </a:p>
          <a:p>
            <a:pPr marL="0" indent="0">
              <a:buNone/>
            </a:pPr>
            <a:endParaRPr lang="en-GB" dirty="0"/>
          </a:p>
          <a:p>
            <a:pPr marL="0" indent="0">
              <a:buNone/>
            </a:pPr>
            <a:r>
              <a:rPr lang="en-GB" dirty="0" smtClean="0"/>
              <a:t>	Have / Need more</a:t>
            </a:r>
            <a:endParaRPr lang="en-GB" dirty="0"/>
          </a:p>
        </p:txBody>
      </p:sp>
    </p:spTree>
    <p:extLst>
      <p:ext uri="{BB962C8B-B14F-4D97-AF65-F5344CB8AC3E}">
        <p14:creationId xmlns:p14="http://schemas.microsoft.com/office/powerpoint/2010/main" val="27333989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to Collect Data</a:t>
            </a:r>
            <a:endParaRPr lang="en-GB" dirty="0"/>
          </a:p>
        </p:txBody>
      </p:sp>
      <p:sp>
        <p:nvSpPr>
          <p:cNvPr id="3" name="Content Placeholder 2"/>
          <p:cNvSpPr>
            <a:spLocks noGrp="1"/>
          </p:cNvSpPr>
          <p:nvPr>
            <p:ph idx="1"/>
          </p:nvPr>
        </p:nvSpPr>
        <p:spPr/>
        <p:txBody>
          <a:bodyPr/>
          <a:lstStyle/>
          <a:p>
            <a:r>
              <a:rPr lang="en-GB" dirty="0" smtClean="0"/>
              <a:t>Is the necessary data currently available?</a:t>
            </a:r>
          </a:p>
          <a:p>
            <a:r>
              <a:rPr lang="en-GB" dirty="0" smtClean="0"/>
              <a:t>Will available data provide enough information to identify the potential causes of the problem?</a:t>
            </a:r>
          </a:p>
          <a:p>
            <a:r>
              <a:rPr lang="en-GB" dirty="0" smtClean="0"/>
              <a:t>What data collection tools will be used if current data does not provide enough information</a:t>
            </a:r>
            <a:endParaRPr lang="en-GB" dirty="0"/>
          </a:p>
        </p:txBody>
      </p:sp>
    </p:spTree>
    <p:extLst>
      <p:ext uri="{BB962C8B-B14F-4D97-AF65-F5344CB8AC3E}">
        <p14:creationId xmlns:p14="http://schemas.microsoft.com/office/powerpoint/2010/main" val="7480003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Sources of Data</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86176218"/>
              </p:ext>
            </p:extLst>
          </p:nvPr>
        </p:nvGraphicFramePr>
        <p:xfrm>
          <a:off x="467544" y="1412774"/>
          <a:ext cx="8229600" cy="4752531"/>
        </p:xfrm>
        <a:graphic>
          <a:graphicData uri="http://schemas.openxmlformats.org/drawingml/2006/table">
            <a:tbl>
              <a:tblPr firstRow="1" bandRow="1">
                <a:tableStyleId>{5C22544A-7EE6-4342-B048-85BDC9FD1C3A}</a:tableStyleId>
              </a:tblPr>
              <a:tblGrid>
                <a:gridCol w="1371600"/>
                <a:gridCol w="1371600"/>
                <a:gridCol w="1371600"/>
                <a:gridCol w="1371600"/>
                <a:gridCol w="1371600"/>
                <a:gridCol w="1371600"/>
              </a:tblGrid>
              <a:tr h="1584177">
                <a:tc>
                  <a:txBody>
                    <a:bodyPr/>
                    <a:lstStyle/>
                    <a:p>
                      <a:endParaRPr lang="en-GB" dirty="0"/>
                    </a:p>
                  </a:txBody>
                  <a:tcPr/>
                </a:tc>
                <a:tc>
                  <a:txBody>
                    <a:bodyPr/>
                    <a:lstStyle/>
                    <a:p>
                      <a:pPr algn="ctr"/>
                      <a:r>
                        <a:rPr lang="en-GB" dirty="0" smtClean="0"/>
                        <a:t>Y</a:t>
                      </a:r>
                      <a:endParaRPr lang="en-GB" dirty="0"/>
                    </a:p>
                  </a:txBody>
                  <a:tcPr/>
                </a:tc>
                <a:tc>
                  <a:txBody>
                    <a:bodyPr/>
                    <a:lstStyle/>
                    <a:p>
                      <a:pPr algn="ctr"/>
                      <a:r>
                        <a:rPr lang="en-GB" dirty="0" smtClean="0"/>
                        <a:t>X</a:t>
                      </a:r>
                      <a:r>
                        <a:rPr lang="en-GB" baseline="-25000" dirty="0" smtClean="0"/>
                        <a:t>1</a:t>
                      </a:r>
                      <a:endParaRPr lang="en-GB" dirty="0"/>
                    </a:p>
                  </a:txBody>
                  <a:tcPr/>
                </a:tc>
                <a:tc>
                  <a:txBody>
                    <a:bodyPr/>
                    <a:lstStyle/>
                    <a:p>
                      <a:pPr algn="ctr"/>
                      <a:r>
                        <a:rPr lang="en-GB" dirty="0" smtClean="0"/>
                        <a:t>X</a:t>
                      </a:r>
                      <a:r>
                        <a:rPr lang="en-GB" baseline="-25000" dirty="0" smtClean="0"/>
                        <a:t>2</a:t>
                      </a:r>
                      <a:endParaRPr lang="en-GB" dirty="0"/>
                    </a:p>
                  </a:txBody>
                  <a:tcPr/>
                </a:tc>
                <a:tc>
                  <a:txBody>
                    <a:bodyPr/>
                    <a:lstStyle/>
                    <a:p>
                      <a:pPr algn="ctr"/>
                      <a:r>
                        <a:rPr lang="en-GB" dirty="0" smtClean="0"/>
                        <a:t>X</a:t>
                      </a:r>
                      <a:r>
                        <a:rPr lang="en-GB" baseline="-25000" dirty="0" smtClean="0"/>
                        <a:t>3</a:t>
                      </a:r>
                      <a:endParaRPr lang="en-GB" dirty="0"/>
                    </a:p>
                  </a:txBody>
                  <a:tcPr/>
                </a:tc>
                <a:tc>
                  <a:txBody>
                    <a:bodyPr/>
                    <a:lstStyle/>
                    <a:p>
                      <a:pPr algn="ctr"/>
                      <a:r>
                        <a:rPr lang="en-GB" dirty="0" smtClean="0"/>
                        <a:t>X</a:t>
                      </a:r>
                      <a:r>
                        <a:rPr lang="en-GB" baseline="-25000" dirty="0" smtClean="0"/>
                        <a:t>4</a:t>
                      </a:r>
                      <a:endParaRPr lang="en-GB" dirty="0"/>
                    </a:p>
                  </a:txBody>
                  <a:tcPr/>
                </a:tc>
              </a:tr>
              <a:tr h="1584177">
                <a:tc>
                  <a:txBody>
                    <a:bodyPr/>
                    <a:lstStyle/>
                    <a:p>
                      <a:r>
                        <a:rPr lang="en-GB" dirty="0" smtClean="0"/>
                        <a:t>Existing</a:t>
                      </a:r>
                      <a:r>
                        <a:rPr lang="en-GB" baseline="0" dirty="0" smtClean="0"/>
                        <a:t> Data</a:t>
                      </a:r>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r>
              <a:tr h="1584177">
                <a:tc>
                  <a:txBody>
                    <a:bodyPr/>
                    <a:lstStyle/>
                    <a:p>
                      <a:r>
                        <a:rPr lang="en-GB" dirty="0" smtClean="0"/>
                        <a:t>Needed Data</a:t>
                      </a:r>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r>
            </a:tbl>
          </a:graphicData>
        </a:graphic>
      </p:graphicFrame>
    </p:spTree>
    <p:extLst>
      <p:ext uri="{BB962C8B-B14F-4D97-AF65-F5344CB8AC3E}">
        <p14:creationId xmlns:p14="http://schemas.microsoft.com/office/powerpoint/2010/main" val="16553514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Data Collection Tools</a:t>
            </a:r>
            <a:endParaRPr lang="en-GB" dirty="0"/>
          </a:p>
        </p:txBody>
      </p:sp>
      <p:sp>
        <p:nvSpPr>
          <p:cNvPr id="3" name="Content Placeholder 2"/>
          <p:cNvSpPr>
            <a:spLocks noGrp="1"/>
          </p:cNvSpPr>
          <p:nvPr>
            <p:ph idx="1"/>
          </p:nvPr>
        </p:nvSpPr>
        <p:spPr/>
        <p:txBody>
          <a:bodyPr/>
          <a:lstStyle/>
          <a:p>
            <a:pPr marL="0" indent="0">
              <a:buNone/>
            </a:pPr>
            <a:r>
              <a:rPr lang="en-GB" b="1" u="sng" dirty="0" smtClean="0"/>
              <a:t>Includes</a:t>
            </a:r>
            <a:r>
              <a:rPr lang="en-GB" dirty="0" smtClean="0"/>
              <a:t>: -</a:t>
            </a:r>
          </a:p>
          <a:p>
            <a:r>
              <a:rPr lang="en-GB" dirty="0" smtClean="0"/>
              <a:t>Forms</a:t>
            </a:r>
          </a:p>
          <a:p>
            <a:r>
              <a:rPr lang="en-GB" dirty="0" smtClean="0"/>
              <a:t>Checklists</a:t>
            </a:r>
          </a:p>
          <a:p>
            <a:r>
              <a:rPr lang="en-GB" dirty="0" smtClean="0"/>
              <a:t>Check sheets</a:t>
            </a:r>
          </a:p>
          <a:p>
            <a:r>
              <a:rPr lang="en-GB" dirty="0" smtClean="0"/>
              <a:t>Process logs</a:t>
            </a:r>
          </a:p>
          <a:p>
            <a:r>
              <a:rPr lang="en-GB" dirty="0" smtClean="0"/>
              <a:t>Record-keeping devices</a:t>
            </a:r>
            <a:endParaRPr lang="en-GB" dirty="0"/>
          </a:p>
        </p:txBody>
      </p:sp>
    </p:spTree>
    <p:extLst>
      <p:ext uri="{BB962C8B-B14F-4D97-AF65-F5344CB8AC3E}">
        <p14:creationId xmlns:p14="http://schemas.microsoft.com/office/powerpoint/2010/main" val="5206628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Why Develop Data Collection Tools</a:t>
            </a:r>
            <a:endParaRPr lang="en-GB" dirty="0"/>
          </a:p>
        </p:txBody>
      </p:sp>
      <p:sp>
        <p:nvSpPr>
          <p:cNvPr id="3" name="Content Placeholder 2"/>
          <p:cNvSpPr>
            <a:spLocks noGrp="1"/>
          </p:cNvSpPr>
          <p:nvPr>
            <p:ph idx="1"/>
          </p:nvPr>
        </p:nvSpPr>
        <p:spPr/>
        <p:txBody>
          <a:bodyPr/>
          <a:lstStyle/>
          <a:p>
            <a:r>
              <a:rPr lang="en-GB" dirty="0" smtClean="0"/>
              <a:t>Helps organise data collection</a:t>
            </a:r>
          </a:p>
          <a:p>
            <a:r>
              <a:rPr lang="en-GB" dirty="0" smtClean="0"/>
              <a:t>Helps standardise the data collection process</a:t>
            </a:r>
          </a:p>
          <a:p>
            <a:r>
              <a:rPr lang="en-GB" dirty="0" smtClean="0"/>
              <a:t>Accommodates stratification</a:t>
            </a:r>
          </a:p>
          <a:p>
            <a:r>
              <a:rPr lang="en-GB" dirty="0" smtClean="0"/>
              <a:t>Accommodates sampling</a:t>
            </a:r>
          </a:p>
          <a:p>
            <a:r>
              <a:rPr lang="en-GB" dirty="0" smtClean="0"/>
              <a:t>Allows the Project Team to collect comments and exception data</a:t>
            </a:r>
            <a:endParaRPr lang="en-GB" dirty="0"/>
          </a:p>
        </p:txBody>
      </p:sp>
    </p:spTree>
    <p:extLst>
      <p:ext uri="{BB962C8B-B14F-4D97-AF65-F5344CB8AC3E}">
        <p14:creationId xmlns:p14="http://schemas.microsoft.com/office/powerpoint/2010/main" val="11535072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Developing Data Collection Tools</a:t>
            </a:r>
            <a:endParaRPr lang="en-GB" dirty="0"/>
          </a:p>
        </p:txBody>
      </p:sp>
      <p:sp>
        <p:nvSpPr>
          <p:cNvPr id="3" name="Content Placeholder 2"/>
          <p:cNvSpPr>
            <a:spLocks noGrp="1"/>
          </p:cNvSpPr>
          <p:nvPr>
            <p:ph idx="1"/>
          </p:nvPr>
        </p:nvSpPr>
        <p:spPr>
          <a:xfrm>
            <a:off x="457200" y="1600200"/>
            <a:ext cx="8229600" cy="4997152"/>
          </a:xfrm>
        </p:spPr>
        <p:txBody>
          <a:bodyPr>
            <a:normAutofit lnSpcReduction="10000"/>
          </a:bodyPr>
          <a:lstStyle/>
          <a:p>
            <a:r>
              <a:rPr lang="en-GB" dirty="0" smtClean="0"/>
              <a:t>Data collection tools should be simple to use and understand</a:t>
            </a:r>
          </a:p>
          <a:p>
            <a:r>
              <a:rPr lang="en-GB" dirty="0" smtClean="0"/>
              <a:t>The form should be tested before it’s fully implemented</a:t>
            </a:r>
          </a:p>
          <a:p>
            <a:r>
              <a:rPr lang="en-GB" dirty="0" smtClean="0"/>
              <a:t>The tool should include only the information needed</a:t>
            </a:r>
          </a:p>
          <a:p>
            <a:r>
              <a:rPr lang="en-GB" dirty="0" smtClean="0"/>
              <a:t>The tool should include instructions on how to record data</a:t>
            </a:r>
          </a:p>
          <a:p>
            <a:r>
              <a:rPr lang="en-GB" dirty="0" smtClean="0"/>
              <a:t>The tool should provide space for comments and exception reporting</a:t>
            </a:r>
            <a:endParaRPr lang="en-GB" dirty="0"/>
          </a:p>
        </p:txBody>
      </p:sp>
    </p:spTree>
    <p:extLst>
      <p:ext uri="{BB962C8B-B14F-4D97-AF65-F5344CB8AC3E}">
        <p14:creationId xmlns:p14="http://schemas.microsoft.com/office/powerpoint/2010/main" val="161619453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Sampling</a:t>
            </a:r>
            <a:endParaRPr lang="en-GB" dirty="0"/>
          </a:p>
        </p:txBody>
      </p:sp>
      <p:sp>
        <p:nvSpPr>
          <p:cNvPr id="3" name="Content Placeholder 2"/>
          <p:cNvSpPr>
            <a:spLocks noGrp="1"/>
          </p:cNvSpPr>
          <p:nvPr>
            <p:ph idx="1"/>
          </p:nvPr>
        </p:nvSpPr>
        <p:spPr>
          <a:xfrm>
            <a:off x="457200" y="1600200"/>
            <a:ext cx="8229600" cy="4925144"/>
          </a:xfrm>
        </p:spPr>
        <p:txBody>
          <a:bodyPr>
            <a:normAutofit/>
          </a:bodyPr>
          <a:lstStyle/>
          <a:p>
            <a:r>
              <a:rPr lang="en-GB" dirty="0" smtClean="0"/>
              <a:t>Is the process of taking a “look” at a few items to make some estimates about the total population</a:t>
            </a:r>
          </a:p>
          <a:p>
            <a:r>
              <a:rPr lang="en-GB" dirty="0" smtClean="0"/>
              <a:t>Sampling is used to determine process performance when it is unreasonable to examine each item going through the process</a:t>
            </a:r>
          </a:p>
          <a:p>
            <a:r>
              <a:rPr lang="en-GB" dirty="0" smtClean="0"/>
              <a:t>Lesser amounts of data can be used in order to draw a statistical inference about the data for the process</a:t>
            </a:r>
            <a:endParaRPr lang="en-GB" dirty="0"/>
          </a:p>
        </p:txBody>
      </p:sp>
    </p:spTree>
    <p:extLst>
      <p:ext uri="{BB962C8B-B14F-4D97-AF65-F5344CB8AC3E}">
        <p14:creationId xmlns:p14="http://schemas.microsoft.com/office/powerpoint/2010/main" val="287089457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Sampling Points</a:t>
            </a:r>
            <a:endParaRPr lang="en-GB" dirty="0"/>
          </a:p>
        </p:txBody>
      </p:sp>
      <p:sp>
        <p:nvSpPr>
          <p:cNvPr id="3" name="Content Placeholder 2"/>
          <p:cNvSpPr>
            <a:spLocks noGrp="1"/>
          </p:cNvSpPr>
          <p:nvPr>
            <p:ph idx="1"/>
          </p:nvPr>
        </p:nvSpPr>
        <p:spPr/>
        <p:txBody>
          <a:bodyPr/>
          <a:lstStyle/>
          <a:p>
            <a:r>
              <a:rPr lang="en-GB" b="1" u="sng" dirty="0" smtClean="0"/>
              <a:t>Population</a:t>
            </a:r>
            <a:r>
              <a:rPr lang="en-GB" dirty="0" smtClean="0"/>
              <a:t> refers to all of the units that make up a particular</a:t>
            </a:r>
            <a:endParaRPr lang="en-GB" b="1" u="sng" dirty="0" smtClean="0"/>
          </a:p>
          <a:p>
            <a:r>
              <a:rPr lang="en-GB" b="1" u="sng" dirty="0" smtClean="0"/>
              <a:t>Sample</a:t>
            </a:r>
            <a:r>
              <a:rPr lang="en-GB" dirty="0" smtClean="0"/>
              <a:t> refers to some of the units in that particular group</a:t>
            </a:r>
            <a:endParaRPr lang="en-GB" b="1" u="sng" dirty="0" smtClean="0"/>
          </a:p>
          <a:p>
            <a:r>
              <a:rPr lang="en-GB" dirty="0" smtClean="0"/>
              <a:t>The sample must be random</a:t>
            </a:r>
            <a:endParaRPr lang="en-GB" dirty="0"/>
          </a:p>
        </p:txBody>
      </p:sp>
    </p:spTree>
    <p:extLst>
      <p:ext uri="{BB962C8B-B14F-4D97-AF65-F5344CB8AC3E}">
        <p14:creationId xmlns:p14="http://schemas.microsoft.com/office/powerpoint/2010/main" val="263223115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Purpose of Sampling</a:t>
            </a:r>
            <a:endParaRPr lang="en-GB" dirty="0"/>
          </a:p>
        </p:txBody>
      </p:sp>
      <p:sp>
        <p:nvSpPr>
          <p:cNvPr id="3" name="Content Placeholder 2"/>
          <p:cNvSpPr>
            <a:spLocks noGrp="1"/>
          </p:cNvSpPr>
          <p:nvPr>
            <p:ph idx="1"/>
          </p:nvPr>
        </p:nvSpPr>
        <p:spPr/>
        <p:txBody>
          <a:bodyPr/>
          <a:lstStyle/>
          <a:p>
            <a:r>
              <a:rPr lang="en-GB" dirty="0" smtClean="0"/>
              <a:t>It is often impractical or too costly to collect all the data</a:t>
            </a:r>
          </a:p>
          <a:p>
            <a:r>
              <a:rPr lang="en-GB" dirty="0" smtClean="0"/>
              <a:t>Some times data collection is a destructive process</a:t>
            </a:r>
          </a:p>
          <a:p>
            <a:r>
              <a:rPr lang="en-GB" dirty="0" smtClean="0"/>
              <a:t>Sound conclusions can often be made from a relatively small amount of data</a:t>
            </a:r>
            <a:endParaRPr lang="en-GB" dirty="0"/>
          </a:p>
        </p:txBody>
      </p:sp>
    </p:spTree>
    <p:extLst>
      <p:ext uri="{BB962C8B-B14F-4D97-AF65-F5344CB8AC3E}">
        <p14:creationId xmlns:p14="http://schemas.microsoft.com/office/powerpoint/2010/main" val="416387510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Types and Ways of Sampling</a:t>
            </a:r>
            <a:endParaRPr lang="en-GB" dirty="0"/>
          </a:p>
        </p:txBody>
      </p:sp>
      <p:sp>
        <p:nvSpPr>
          <p:cNvPr id="3" name="Content Placeholder 2"/>
          <p:cNvSpPr>
            <a:spLocks noGrp="1"/>
          </p:cNvSpPr>
          <p:nvPr>
            <p:ph idx="1"/>
          </p:nvPr>
        </p:nvSpPr>
        <p:spPr/>
        <p:txBody>
          <a:bodyPr/>
          <a:lstStyle/>
          <a:p>
            <a:r>
              <a:rPr lang="en-GB" b="1" u="sng" dirty="0" smtClean="0"/>
              <a:t>Process sampling</a:t>
            </a:r>
            <a:r>
              <a:rPr lang="en-GB" dirty="0" smtClean="0"/>
              <a:t>: - helps us understand the nature and condition of the process</a:t>
            </a:r>
          </a:p>
          <a:p>
            <a:r>
              <a:rPr lang="en-GB" b="1" u="sng" dirty="0" smtClean="0"/>
              <a:t>Population sampling</a:t>
            </a:r>
            <a:r>
              <a:rPr lang="en-GB" dirty="0" smtClean="0"/>
              <a:t>: - determines the characteristics of the population</a:t>
            </a:r>
            <a:endParaRPr lang="en-GB" b="1" u="sng" dirty="0"/>
          </a:p>
        </p:txBody>
      </p:sp>
    </p:spTree>
    <p:extLst>
      <p:ext uri="{BB962C8B-B14F-4D97-AF65-F5344CB8AC3E}">
        <p14:creationId xmlns:p14="http://schemas.microsoft.com/office/powerpoint/2010/main" val="282914349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Methods of Sampling</a:t>
            </a:r>
            <a:endParaRPr lang="en-GB" dirty="0"/>
          </a:p>
        </p:txBody>
      </p:sp>
      <p:sp>
        <p:nvSpPr>
          <p:cNvPr id="3" name="Content Placeholder 2"/>
          <p:cNvSpPr>
            <a:spLocks noGrp="1"/>
          </p:cNvSpPr>
          <p:nvPr>
            <p:ph idx="1"/>
          </p:nvPr>
        </p:nvSpPr>
        <p:spPr/>
        <p:txBody>
          <a:bodyPr>
            <a:normAutofit lnSpcReduction="10000"/>
          </a:bodyPr>
          <a:lstStyle/>
          <a:p>
            <a:r>
              <a:rPr lang="en-GB" b="1" u="sng" dirty="0" smtClean="0"/>
              <a:t>Random Sampling</a:t>
            </a:r>
            <a:r>
              <a:rPr lang="en-GB" dirty="0" smtClean="0"/>
              <a:t>: - each item has equal probability of being selected</a:t>
            </a:r>
            <a:endParaRPr lang="en-GB" b="1" u="sng" dirty="0" smtClean="0"/>
          </a:p>
          <a:p>
            <a:r>
              <a:rPr lang="en-GB" b="1" u="sng" dirty="0" smtClean="0"/>
              <a:t>Systematic Sampling</a:t>
            </a:r>
            <a:r>
              <a:rPr lang="en-GB" dirty="0" smtClean="0"/>
              <a:t>: - every nth item is selected</a:t>
            </a:r>
            <a:endParaRPr lang="en-GB" b="1" u="sng" dirty="0" smtClean="0"/>
          </a:p>
          <a:p>
            <a:r>
              <a:rPr lang="en-GB" b="1" u="sng" dirty="0" smtClean="0"/>
              <a:t>Stratified Random Sampling</a:t>
            </a:r>
            <a:r>
              <a:rPr lang="en-GB" dirty="0" smtClean="0"/>
              <a:t>: - population ‘stratified’ into groups: random selection occurs within each group</a:t>
            </a:r>
            <a:endParaRPr lang="en-GB" b="1" u="sng" dirty="0" smtClean="0"/>
          </a:p>
          <a:p>
            <a:r>
              <a:rPr lang="en-GB" b="1" u="sng" dirty="0" smtClean="0"/>
              <a:t>Systematic Subgroup Sampling</a:t>
            </a:r>
            <a:r>
              <a:rPr lang="en-GB" dirty="0" smtClean="0"/>
              <a:t>: - three samples at that point each hour</a:t>
            </a:r>
            <a:endParaRPr lang="en-GB" b="1" u="sng" dirty="0"/>
          </a:p>
        </p:txBody>
      </p:sp>
    </p:spTree>
    <p:extLst>
      <p:ext uri="{BB962C8B-B14F-4D97-AF65-F5344CB8AC3E}">
        <p14:creationId xmlns:p14="http://schemas.microsoft.com/office/powerpoint/2010/main" val="213535149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Methods of Sampling</a:t>
            </a:r>
            <a:endParaRPr lang="en-GB" dirty="0"/>
          </a:p>
        </p:txBody>
      </p:sp>
      <p:sp>
        <p:nvSpPr>
          <p:cNvPr id="3" name="Content Placeholder 2"/>
          <p:cNvSpPr>
            <a:spLocks noGrp="1"/>
          </p:cNvSpPr>
          <p:nvPr>
            <p:ph idx="1"/>
          </p:nvPr>
        </p:nvSpPr>
        <p:spPr/>
        <p:txBody>
          <a:bodyPr/>
          <a:lstStyle/>
          <a:p>
            <a:pPr marL="0" indent="0">
              <a:buNone/>
            </a:pPr>
            <a:r>
              <a:rPr lang="en-GB" dirty="0" smtClean="0"/>
              <a:t>Regardless of the sampling method used, ensure data collection remains true to the 2Rs of sampling: “random” and “representative”</a:t>
            </a:r>
            <a:endParaRPr lang="en-GB" dirty="0"/>
          </a:p>
        </p:txBody>
      </p:sp>
    </p:spTree>
    <p:extLst>
      <p:ext uri="{BB962C8B-B14F-4D97-AF65-F5344CB8AC3E}">
        <p14:creationId xmlns:p14="http://schemas.microsoft.com/office/powerpoint/2010/main" val="308675783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Sampling Considerations</a:t>
            </a:r>
            <a:endParaRPr lang="en-GB" dirty="0"/>
          </a:p>
        </p:txBody>
      </p:sp>
      <p:sp>
        <p:nvSpPr>
          <p:cNvPr id="3" name="Content Placeholder 2"/>
          <p:cNvSpPr>
            <a:spLocks noGrp="1"/>
          </p:cNvSpPr>
          <p:nvPr>
            <p:ph idx="1"/>
          </p:nvPr>
        </p:nvSpPr>
        <p:spPr/>
        <p:txBody>
          <a:bodyPr/>
          <a:lstStyle/>
          <a:p>
            <a:r>
              <a:rPr lang="en-GB" b="1" u="sng" dirty="0" smtClean="0"/>
              <a:t>How often</a:t>
            </a:r>
            <a:r>
              <a:rPr lang="en-GB" dirty="0" smtClean="0"/>
              <a:t> should we take our samples</a:t>
            </a:r>
            <a:endParaRPr lang="en-GB" b="1" u="sng" dirty="0" smtClean="0"/>
          </a:p>
          <a:p>
            <a:r>
              <a:rPr lang="en-GB" b="1" u="sng" dirty="0" smtClean="0"/>
              <a:t>How many</a:t>
            </a:r>
            <a:r>
              <a:rPr lang="en-GB" dirty="0" smtClean="0"/>
              <a:t> are necessary to see the trend toward a concern?</a:t>
            </a:r>
            <a:endParaRPr lang="en-GB" b="1" u="sng" dirty="0" smtClean="0"/>
          </a:p>
          <a:p>
            <a:r>
              <a:rPr lang="en-GB" b="1" u="sng" dirty="0" smtClean="0"/>
              <a:t>What kind</a:t>
            </a:r>
            <a:r>
              <a:rPr lang="en-GB" dirty="0" smtClean="0"/>
              <a:t> of samples should we take?</a:t>
            </a:r>
            <a:endParaRPr lang="en-GB" b="1" u="sng" dirty="0" smtClean="0"/>
          </a:p>
          <a:p>
            <a:r>
              <a:rPr lang="en-GB" b="1" u="sng" dirty="0" smtClean="0"/>
              <a:t>How confident</a:t>
            </a:r>
            <a:r>
              <a:rPr lang="en-GB" dirty="0" smtClean="0"/>
              <a:t> are we that we are really looking at enough?</a:t>
            </a:r>
            <a:endParaRPr lang="en-GB" b="1" u="sng" dirty="0"/>
          </a:p>
        </p:txBody>
      </p:sp>
    </p:spTree>
    <p:extLst>
      <p:ext uri="{BB962C8B-B14F-4D97-AF65-F5344CB8AC3E}">
        <p14:creationId xmlns:p14="http://schemas.microsoft.com/office/powerpoint/2010/main" val="350751118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Sampling Considerations</a:t>
            </a:r>
            <a:endParaRPr lang="en-GB" dirty="0"/>
          </a:p>
        </p:txBody>
      </p:sp>
      <p:sp>
        <p:nvSpPr>
          <p:cNvPr id="3" name="Content Placeholder 2"/>
          <p:cNvSpPr>
            <a:spLocks noGrp="1"/>
          </p:cNvSpPr>
          <p:nvPr>
            <p:ph idx="1"/>
          </p:nvPr>
        </p:nvSpPr>
        <p:spPr>
          <a:xfrm>
            <a:off x="457200" y="1600200"/>
            <a:ext cx="8229600" cy="4997152"/>
          </a:xfrm>
        </p:spPr>
        <p:txBody>
          <a:bodyPr>
            <a:normAutofit fontScale="92500" lnSpcReduction="10000"/>
          </a:bodyPr>
          <a:lstStyle/>
          <a:p>
            <a:r>
              <a:rPr lang="en-GB" dirty="0" smtClean="0"/>
              <a:t>Ease of obtaining the samples</a:t>
            </a:r>
          </a:p>
          <a:p>
            <a:r>
              <a:rPr lang="en-GB" dirty="0" smtClean="0"/>
              <a:t>Ease in taking the measurements of the samples</a:t>
            </a:r>
          </a:p>
          <a:p>
            <a:r>
              <a:rPr lang="en-GB" dirty="0" smtClean="0"/>
              <a:t>Cost of taking the samples</a:t>
            </a:r>
          </a:p>
          <a:p>
            <a:r>
              <a:rPr lang="en-GB" dirty="0" smtClean="0"/>
              <a:t>Cost of failing to detect process problems</a:t>
            </a:r>
          </a:p>
          <a:p>
            <a:r>
              <a:rPr lang="en-GB" dirty="0" smtClean="0"/>
              <a:t>Time it takes to sample</a:t>
            </a:r>
          </a:p>
          <a:p>
            <a:r>
              <a:rPr lang="en-GB" dirty="0" smtClean="0"/>
              <a:t>Process knowledge</a:t>
            </a:r>
          </a:p>
          <a:p>
            <a:r>
              <a:rPr lang="en-GB" dirty="0" smtClean="0"/>
              <a:t>Cyclical occurrences in the production process (breaks, line stoppage)</a:t>
            </a:r>
          </a:p>
          <a:p>
            <a:r>
              <a:rPr lang="en-GB" dirty="0" smtClean="0"/>
              <a:t>Changes that occur in the process or the system which could cause mean shifts or variation</a:t>
            </a:r>
            <a:endParaRPr lang="en-GB" dirty="0"/>
          </a:p>
        </p:txBody>
      </p:sp>
    </p:spTree>
    <p:extLst>
      <p:ext uri="{BB962C8B-B14F-4D97-AF65-F5344CB8AC3E}">
        <p14:creationId xmlns:p14="http://schemas.microsoft.com/office/powerpoint/2010/main" val="45699358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Sampling Plan</a:t>
            </a:r>
            <a:endParaRPr lang="en-GB" dirty="0"/>
          </a:p>
        </p:txBody>
      </p:sp>
      <p:sp>
        <p:nvSpPr>
          <p:cNvPr id="3" name="Content Placeholder 2"/>
          <p:cNvSpPr>
            <a:spLocks noGrp="1"/>
          </p:cNvSpPr>
          <p:nvPr>
            <p:ph idx="1"/>
          </p:nvPr>
        </p:nvSpPr>
        <p:spPr/>
        <p:txBody>
          <a:bodyPr/>
          <a:lstStyle/>
          <a:p>
            <a:pPr marL="0" indent="0">
              <a:buNone/>
            </a:pPr>
            <a:r>
              <a:rPr lang="en-GB" b="1" dirty="0" smtClean="0"/>
              <a:t>A sampling plan must be able to</a:t>
            </a:r>
            <a:r>
              <a:rPr lang="en-GB" dirty="0" smtClean="0"/>
              <a:t>: -</a:t>
            </a:r>
          </a:p>
          <a:p>
            <a:r>
              <a:rPr lang="en-GB" b="1" u="sng" dirty="0" smtClean="0"/>
              <a:t>Detect changes in progress</a:t>
            </a:r>
            <a:r>
              <a:rPr lang="en-GB" dirty="0" smtClean="0"/>
              <a:t> or product as rapidly and economically as possible accounting for the risk to the customer</a:t>
            </a:r>
            <a:endParaRPr lang="en-GB" b="1" u="sng" dirty="0" smtClean="0"/>
          </a:p>
          <a:p>
            <a:r>
              <a:rPr lang="en-GB" b="1" u="sng" dirty="0" smtClean="0"/>
              <a:t>Provide sound data</a:t>
            </a:r>
            <a:r>
              <a:rPr lang="en-GB" dirty="0" smtClean="0"/>
              <a:t> as the </a:t>
            </a:r>
            <a:r>
              <a:rPr lang="en-GB" b="1" u="sng" dirty="0" smtClean="0"/>
              <a:t>basis of decisions</a:t>
            </a:r>
            <a:r>
              <a:rPr lang="en-GB" dirty="0" smtClean="0"/>
              <a:t> to take process actions</a:t>
            </a:r>
            <a:endParaRPr lang="en-GB" b="1" u="sng" dirty="0"/>
          </a:p>
          <a:p>
            <a:r>
              <a:rPr lang="en-GB" dirty="0" smtClean="0"/>
              <a:t>Provide data that allows you to analyse and </a:t>
            </a:r>
            <a:r>
              <a:rPr lang="en-GB" b="1" u="sng" dirty="0" smtClean="0"/>
              <a:t>answer the right questions</a:t>
            </a:r>
            <a:endParaRPr lang="en-GB" dirty="0" smtClean="0"/>
          </a:p>
        </p:txBody>
      </p:sp>
    </p:spTree>
    <p:extLst>
      <p:ext uri="{BB962C8B-B14F-4D97-AF65-F5344CB8AC3E}">
        <p14:creationId xmlns:p14="http://schemas.microsoft.com/office/powerpoint/2010/main" val="404514653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Sample Size Recommendations</a:t>
            </a:r>
            <a:endParaRPr lang="en-GB" dirty="0"/>
          </a:p>
        </p:txBody>
      </p:sp>
      <p:sp>
        <p:nvSpPr>
          <p:cNvPr id="3" name="Content Placeholder 2"/>
          <p:cNvSpPr>
            <a:spLocks noGrp="1"/>
          </p:cNvSpPr>
          <p:nvPr>
            <p:ph idx="1"/>
          </p:nvPr>
        </p:nvSpPr>
        <p:spPr/>
        <p:txBody>
          <a:bodyPr/>
          <a:lstStyle/>
          <a:p>
            <a:r>
              <a:rPr lang="en-GB" dirty="0" smtClean="0"/>
              <a:t>Sample size should be small enough so the process of obtaining data is affordable</a:t>
            </a:r>
          </a:p>
          <a:p>
            <a:r>
              <a:rPr lang="en-GB" dirty="0" smtClean="0"/>
              <a:t>Sample size should be large enough to obtain accurate estimate of the process characteristics</a:t>
            </a:r>
            <a:endParaRPr lang="en-GB" dirty="0"/>
          </a:p>
        </p:txBody>
      </p:sp>
    </p:spTree>
    <p:extLst>
      <p:ext uri="{BB962C8B-B14F-4D97-AF65-F5344CB8AC3E}">
        <p14:creationId xmlns:p14="http://schemas.microsoft.com/office/powerpoint/2010/main" val="214641567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Measurement System Analysis (MSA)</a:t>
            </a:r>
            <a:endParaRPr lang="en-GB" dirty="0"/>
          </a:p>
        </p:txBody>
      </p:sp>
      <p:sp>
        <p:nvSpPr>
          <p:cNvPr id="3" name="Content Placeholder 2"/>
          <p:cNvSpPr>
            <a:spLocks noGrp="1"/>
          </p:cNvSpPr>
          <p:nvPr>
            <p:ph idx="1"/>
          </p:nvPr>
        </p:nvSpPr>
        <p:spPr/>
        <p:txBody>
          <a:bodyPr/>
          <a:lstStyle/>
          <a:p>
            <a:r>
              <a:rPr lang="en-GB" dirty="0" smtClean="0"/>
              <a:t>Will indicate whether the variation measured is from the process or the measurement tool</a:t>
            </a:r>
          </a:p>
          <a:p>
            <a:r>
              <a:rPr lang="en-GB" dirty="0" smtClean="0"/>
              <a:t>Begins with data collection plan and ends when a high level of confidence is attained that the data collected accurately depicts the variation in the process</a:t>
            </a:r>
            <a:endParaRPr lang="en-GB" dirty="0"/>
          </a:p>
        </p:txBody>
      </p:sp>
    </p:spTree>
    <p:extLst>
      <p:ext uri="{BB962C8B-B14F-4D97-AF65-F5344CB8AC3E}">
        <p14:creationId xmlns:p14="http://schemas.microsoft.com/office/powerpoint/2010/main" val="81514028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Measurement System Analysis</a:t>
            </a:r>
            <a:endParaRPr lang="en-GB" dirty="0"/>
          </a:p>
        </p:txBody>
      </p:sp>
      <p:sp>
        <p:nvSpPr>
          <p:cNvPr id="3" name="Content Placeholder 2"/>
          <p:cNvSpPr>
            <a:spLocks noGrp="1"/>
          </p:cNvSpPr>
          <p:nvPr>
            <p:ph idx="1"/>
          </p:nvPr>
        </p:nvSpPr>
        <p:spPr/>
        <p:txBody>
          <a:bodyPr/>
          <a:lstStyle/>
          <a:p>
            <a:pPr marL="0" indent="0">
              <a:buNone/>
            </a:pPr>
            <a:r>
              <a:rPr lang="en-GB" b="1" u="sng" dirty="0" smtClean="0"/>
              <a:t>Definition</a:t>
            </a:r>
          </a:p>
          <a:p>
            <a:pPr marL="0" indent="0">
              <a:buNone/>
            </a:pPr>
            <a:r>
              <a:rPr lang="en-GB" dirty="0" smtClean="0"/>
              <a:t>Is a quantitative evaluation of the tools and process used in making data observations</a:t>
            </a:r>
            <a:endParaRPr lang="en-GB" dirty="0"/>
          </a:p>
        </p:txBody>
      </p:sp>
    </p:spTree>
    <p:extLst>
      <p:ext uri="{BB962C8B-B14F-4D97-AF65-F5344CB8AC3E}">
        <p14:creationId xmlns:p14="http://schemas.microsoft.com/office/powerpoint/2010/main" val="142624437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Purpose of a Measurement </a:t>
            </a:r>
            <a:br>
              <a:rPr lang="en-GB" dirty="0" smtClean="0"/>
            </a:br>
            <a:r>
              <a:rPr lang="en-GB" dirty="0" smtClean="0"/>
              <a:t>System Analysis</a:t>
            </a:r>
            <a:endParaRPr lang="en-GB" dirty="0"/>
          </a:p>
        </p:txBody>
      </p:sp>
      <p:sp>
        <p:nvSpPr>
          <p:cNvPr id="3" name="Content Placeholder 2"/>
          <p:cNvSpPr>
            <a:spLocks noGrp="1"/>
          </p:cNvSpPr>
          <p:nvPr>
            <p:ph idx="1"/>
          </p:nvPr>
        </p:nvSpPr>
        <p:spPr/>
        <p:txBody>
          <a:bodyPr/>
          <a:lstStyle/>
          <a:p>
            <a:r>
              <a:rPr lang="en-GB" dirty="0" smtClean="0"/>
              <a:t>Is to ensure the information collected is a true representation of what is occurring in the process</a:t>
            </a:r>
          </a:p>
          <a:p>
            <a:r>
              <a:rPr lang="en-GB" dirty="0" smtClean="0"/>
              <a:t>Ensures that variation reflected by the data collected represents only process variation</a:t>
            </a:r>
          </a:p>
          <a:p>
            <a:r>
              <a:rPr lang="en-GB" dirty="0" smtClean="0"/>
              <a:t>Performed on a regular basis to ensure data is valid and reliable</a:t>
            </a:r>
            <a:endParaRPr lang="en-GB" dirty="0"/>
          </a:p>
        </p:txBody>
      </p:sp>
    </p:spTree>
    <p:extLst>
      <p:ext uri="{BB962C8B-B14F-4D97-AF65-F5344CB8AC3E}">
        <p14:creationId xmlns:p14="http://schemas.microsoft.com/office/powerpoint/2010/main" val="140340073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Information Obtained From an MSA</a:t>
            </a:r>
            <a:endParaRPr lang="en-GB" dirty="0"/>
          </a:p>
        </p:txBody>
      </p:sp>
      <p:sp>
        <p:nvSpPr>
          <p:cNvPr id="3" name="Content Placeholder 2"/>
          <p:cNvSpPr>
            <a:spLocks noGrp="1"/>
          </p:cNvSpPr>
          <p:nvPr>
            <p:ph idx="1"/>
          </p:nvPr>
        </p:nvSpPr>
        <p:spPr>
          <a:xfrm>
            <a:off x="457200" y="1600200"/>
            <a:ext cx="8229600" cy="4997152"/>
          </a:xfrm>
        </p:spPr>
        <p:txBody>
          <a:bodyPr>
            <a:normAutofit fontScale="92500" lnSpcReduction="10000"/>
          </a:bodyPr>
          <a:lstStyle/>
          <a:p>
            <a:r>
              <a:rPr lang="en-GB" dirty="0" smtClean="0"/>
              <a:t>Is the measurement system capable for this study?</a:t>
            </a:r>
          </a:p>
          <a:p>
            <a:r>
              <a:rPr lang="en-GB" dirty="0" smtClean="0"/>
              <a:t>How big is the measurement error?</a:t>
            </a:r>
          </a:p>
          <a:p>
            <a:r>
              <a:rPr lang="en-GB" dirty="0" smtClean="0"/>
              <a:t>Are the measurements being made with measurement units that are small enough to properly reflect the variation present?</a:t>
            </a:r>
          </a:p>
          <a:p>
            <a:r>
              <a:rPr lang="en-GB" dirty="0" smtClean="0"/>
              <a:t>What are the sources of measurement error?</a:t>
            </a:r>
          </a:p>
          <a:p>
            <a:r>
              <a:rPr lang="en-GB" dirty="0" smtClean="0"/>
              <a:t>Can we detect process improvement if and when it happens?</a:t>
            </a:r>
          </a:p>
          <a:p>
            <a:r>
              <a:rPr lang="en-GB" dirty="0" smtClean="0"/>
              <a:t>Is the measurement system stable over time?</a:t>
            </a:r>
            <a:endParaRPr lang="en-GB" dirty="0"/>
          </a:p>
        </p:txBody>
      </p:sp>
    </p:spTree>
    <p:extLst>
      <p:ext uri="{BB962C8B-B14F-4D97-AF65-F5344CB8AC3E}">
        <p14:creationId xmlns:p14="http://schemas.microsoft.com/office/powerpoint/2010/main" val="114605563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Types of Measurement </a:t>
            </a:r>
            <a:br>
              <a:rPr lang="en-GB" dirty="0" smtClean="0"/>
            </a:br>
            <a:r>
              <a:rPr lang="en-GB" dirty="0" smtClean="0"/>
              <a:t>System Analysis</a:t>
            </a:r>
            <a:endParaRPr lang="en-GB" dirty="0"/>
          </a:p>
        </p:txBody>
      </p:sp>
      <p:sp>
        <p:nvSpPr>
          <p:cNvPr id="3" name="Content Placeholder 2"/>
          <p:cNvSpPr>
            <a:spLocks noGrp="1"/>
          </p:cNvSpPr>
          <p:nvPr>
            <p:ph idx="1"/>
          </p:nvPr>
        </p:nvSpPr>
        <p:spPr/>
        <p:txBody>
          <a:bodyPr/>
          <a:lstStyle/>
          <a:p>
            <a:r>
              <a:rPr lang="en-GB" dirty="0" smtClean="0"/>
              <a:t>Operational definitions</a:t>
            </a:r>
          </a:p>
          <a:p>
            <a:r>
              <a:rPr lang="en-GB" dirty="0" smtClean="0"/>
              <a:t>“Walking the process”</a:t>
            </a:r>
          </a:p>
          <a:p>
            <a:r>
              <a:rPr lang="en-GB" dirty="0" smtClean="0"/>
              <a:t>Gage R &amp; R</a:t>
            </a:r>
          </a:p>
          <a:p>
            <a:pPr marL="0" indent="0">
              <a:buNone/>
            </a:pPr>
            <a:r>
              <a:rPr lang="en-GB" dirty="0"/>
              <a:t>	</a:t>
            </a:r>
            <a:r>
              <a:rPr lang="en-GB" dirty="0" smtClean="0"/>
              <a:t>- Variable data</a:t>
            </a:r>
          </a:p>
          <a:p>
            <a:pPr marL="0" indent="0">
              <a:buNone/>
            </a:pPr>
            <a:r>
              <a:rPr lang="en-GB" dirty="0"/>
              <a:t>	</a:t>
            </a:r>
            <a:r>
              <a:rPr lang="en-GB" dirty="0" smtClean="0"/>
              <a:t>- Attribute data</a:t>
            </a:r>
            <a:endParaRPr lang="en-GB" dirty="0"/>
          </a:p>
        </p:txBody>
      </p:sp>
    </p:spTree>
    <p:extLst>
      <p:ext uri="{BB962C8B-B14F-4D97-AF65-F5344CB8AC3E}">
        <p14:creationId xmlns:p14="http://schemas.microsoft.com/office/powerpoint/2010/main" val="81368948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Operational Definitions</a:t>
            </a:r>
            <a:endParaRPr lang="en-GB" dirty="0"/>
          </a:p>
        </p:txBody>
      </p:sp>
      <p:sp>
        <p:nvSpPr>
          <p:cNvPr id="3" name="Content Placeholder 2"/>
          <p:cNvSpPr>
            <a:spLocks noGrp="1"/>
          </p:cNvSpPr>
          <p:nvPr>
            <p:ph idx="1"/>
          </p:nvPr>
        </p:nvSpPr>
        <p:spPr/>
        <p:txBody>
          <a:bodyPr/>
          <a:lstStyle/>
          <a:p>
            <a:r>
              <a:rPr lang="en-GB" dirty="0" smtClean="0"/>
              <a:t>The measurement system will be set up using operational definitions constructed by the Project team to ensure that all measurement takers completely understand what is expected during the data collection phase</a:t>
            </a:r>
            <a:endParaRPr lang="en-GB" dirty="0"/>
          </a:p>
        </p:txBody>
      </p:sp>
    </p:spTree>
    <p:extLst>
      <p:ext uri="{BB962C8B-B14F-4D97-AF65-F5344CB8AC3E}">
        <p14:creationId xmlns:p14="http://schemas.microsoft.com/office/powerpoint/2010/main" val="76709406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Walking the Process</a:t>
            </a:r>
            <a:endParaRPr lang="en-GB" dirty="0"/>
          </a:p>
        </p:txBody>
      </p:sp>
      <p:sp>
        <p:nvSpPr>
          <p:cNvPr id="3" name="Content Placeholder 2"/>
          <p:cNvSpPr>
            <a:spLocks noGrp="1"/>
          </p:cNvSpPr>
          <p:nvPr>
            <p:ph idx="1"/>
          </p:nvPr>
        </p:nvSpPr>
        <p:spPr/>
        <p:txBody>
          <a:bodyPr/>
          <a:lstStyle/>
          <a:p>
            <a:r>
              <a:rPr lang="en-GB" dirty="0" smtClean="0"/>
              <a:t>Is necessary when developing a new data collection process to ensure that all measurement takers understand how to properly evaluate the characteristics of interest</a:t>
            </a:r>
            <a:endParaRPr lang="en-GB" dirty="0"/>
          </a:p>
        </p:txBody>
      </p:sp>
    </p:spTree>
    <p:extLst>
      <p:ext uri="{BB962C8B-B14F-4D97-AF65-F5344CB8AC3E}">
        <p14:creationId xmlns:p14="http://schemas.microsoft.com/office/powerpoint/2010/main" val="208707703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to “Walk the Process”</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Train data collectors prior to beginning the data collection activity</a:t>
            </a:r>
          </a:p>
          <a:p>
            <a:r>
              <a:rPr lang="en-GB" dirty="0" smtClean="0"/>
              <a:t>Follow the data collection process from beginning to end to ensure data is being properly collected</a:t>
            </a:r>
          </a:p>
          <a:p>
            <a:r>
              <a:rPr lang="en-GB" dirty="0" smtClean="0"/>
              <a:t>Continue “walking the process” until all data collectors effectively understand the new measurement process</a:t>
            </a:r>
          </a:p>
          <a:p>
            <a:r>
              <a:rPr lang="en-GB" dirty="0" smtClean="0"/>
              <a:t>Assess the accuracy</a:t>
            </a:r>
          </a:p>
          <a:p>
            <a:r>
              <a:rPr lang="en-GB" dirty="0" smtClean="0"/>
              <a:t>Assess variability due to the measurement system</a:t>
            </a:r>
            <a:endParaRPr lang="en-GB" dirty="0"/>
          </a:p>
        </p:txBody>
      </p:sp>
    </p:spTree>
    <p:extLst>
      <p:ext uri="{BB962C8B-B14F-4D97-AF65-F5344CB8AC3E}">
        <p14:creationId xmlns:p14="http://schemas.microsoft.com/office/powerpoint/2010/main" val="412349155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MSA Attribute Data</a:t>
            </a:r>
            <a:endParaRPr lang="en-GB" dirty="0"/>
          </a:p>
        </p:txBody>
      </p:sp>
      <p:sp>
        <p:nvSpPr>
          <p:cNvPr id="3" name="Content Placeholder 2"/>
          <p:cNvSpPr>
            <a:spLocks noGrp="1"/>
          </p:cNvSpPr>
          <p:nvPr>
            <p:ph idx="1"/>
          </p:nvPr>
        </p:nvSpPr>
        <p:spPr>
          <a:xfrm>
            <a:off x="457200" y="1600200"/>
            <a:ext cx="8229600" cy="4853136"/>
          </a:xfrm>
        </p:spPr>
        <p:txBody>
          <a:bodyPr>
            <a:normAutofit lnSpcReduction="10000"/>
          </a:bodyPr>
          <a:lstStyle/>
          <a:p>
            <a:r>
              <a:rPr lang="en-GB" dirty="0" smtClean="0"/>
              <a:t>A measurement system is acceptable only if all measurements do not agree, the measurement system must be improved or replaced</a:t>
            </a:r>
          </a:p>
          <a:p>
            <a:r>
              <a:rPr lang="en-GB" dirty="0" smtClean="0"/>
              <a:t>Changes to the measurement system could include revision to the operational definition and additional training for the measurement takers</a:t>
            </a:r>
          </a:p>
          <a:p>
            <a:r>
              <a:rPr lang="en-GB" dirty="0" smtClean="0"/>
              <a:t>A gage is generally acceptable if the % effectiveness is greater than 90%</a:t>
            </a:r>
            <a:endParaRPr lang="en-GB" dirty="0"/>
          </a:p>
        </p:txBody>
      </p:sp>
    </p:spTree>
    <p:extLst>
      <p:ext uri="{BB962C8B-B14F-4D97-AF65-F5344CB8AC3E}">
        <p14:creationId xmlns:p14="http://schemas.microsoft.com/office/powerpoint/2010/main" val="265093871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MSA Quantitative Aspects</a:t>
            </a:r>
            <a:endParaRPr lang="en-GB" dirty="0"/>
          </a:p>
        </p:txBody>
      </p:sp>
      <p:sp>
        <p:nvSpPr>
          <p:cNvPr id="3" name="Content Placeholder 2"/>
          <p:cNvSpPr>
            <a:spLocks noGrp="1"/>
          </p:cNvSpPr>
          <p:nvPr>
            <p:ph idx="1"/>
          </p:nvPr>
        </p:nvSpPr>
        <p:spPr/>
        <p:txBody>
          <a:bodyPr>
            <a:normAutofit fontScale="92500" lnSpcReduction="20000"/>
          </a:bodyPr>
          <a:lstStyle/>
          <a:p>
            <a:r>
              <a:rPr lang="en-GB" b="1" u="sng" dirty="0" smtClean="0"/>
              <a:t>Accuracy</a:t>
            </a:r>
            <a:r>
              <a:rPr lang="en-GB" dirty="0" smtClean="0"/>
              <a:t> how close the indicated value is to the true value</a:t>
            </a:r>
            <a:endParaRPr lang="en-GB" b="1" u="sng" dirty="0" smtClean="0"/>
          </a:p>
          <a:p>
            <a:r>
              <a:rPr lang="en-GB" b="1" u="sng" dirty="0" smtClean="0"/>
              <a:t>Stability</a:t>
            </a:r>
            <a:r>
              <a:rPr lang="en-GB" dirty="0" smtClean="0"/>
              <a:t> ability to produce the same results over time</a:t>
            </a:r>
            <a:endParaRPr lang="en-GB" b="1" u="sng" dirty="0" smtClean="0"/>
          </a:p>
          <a:p>
            <a:r>
              <a:rPr lang="en-GB" b="1" u="sng" dirty="0" smtClean="0"/>
              <a:t>Linearity</a:t>
            </a:r>
            <a:r>
              <a:rPr lang="en-GB" dirty="0" smtClean="0"/>
              <a:t> difference in accuracy across the range of measures</a:t>
            </a:r>
            <a:endParaRPr lang="en-GB" b="1" u="sng" dirty="0" smtClean="0"/>
          </a:p>
          <a:p>
            <a:r>
              <a:rPr lang="en-GB" b="1" u="sng" dirty="0" smtClean="0"/>
              <a:t>Repeatability</a:t>
            </a:r>
            <a:r>
              <a:rPr lang="en-GB" dirty="0" smtClean="0"/>
              <a:t> variability in values when everything else is held constant</a:t>
            </a:r>
            <a:endParaRPr lang="en-GB" b="1" u="sng" dirty="0" smtClean="0"/>
          </a:p>
          <a:p>
            <a:r>
              <a:rPr lang="en-GB" b="1" u="sng" dirty="0" smtClean="0"/>
              <a:t>Reproducibility</a:t>
            </a:r>
            <a:r>
              <a:rPr lang="en-GB" dirty="0" smtClean="0"/>
              <a:t> variability in values associated with different people measuring the same elements under the same conditions</a:t>
            </a:r>
            <a:endParaRPr lang="en-GB" b="1" u="sng" dirty="0" smtClean="0"/>
          </a:p>
          <a:p>
            <a:pPr marL="0" indent="0">
              <a:buNone/>
            </a:pPr>
            <a:endParaRPr lang="en-GB" b="1" u="sng" dirty="0"/>
          </a:p>
        </p:txBody>
      </p:sp>
    </p:spTree>
    <p:extLst>
      <p:ext uri="{BB962C8B-B14F-4D97-AF65-F5344CB8AC3E}">
        <p14:creationId xmlns:p14="http://schemas.microsoft.com/office/powerpoint/2010/main" val="42422052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Gage R &amp; R Definition</a:t>
            </a:r>
            <a:endParaRPr lang="en-GB" dirty="0"/>
          </a:p>
        </p:txBody>
      </p:sp>
      <p:sp>
        <p:nvSpPr>
          <p:cNvPr id="3" name="Content Placeholder 2"/>
          <p:cNvSpPr>
            <a:spLocks noGrp="1"/>
          </p:cNvSpPr>
          <p:nvPr>
            <p:ph idx="1"/>
          </p:nvPr>
        </p:nvSpPr>
        <p:spPr/>
        <p:txBody>
          <a:bodyPr/>
          <a:lstStyle/>
          <a:p>
            <a:r>
              <a:rPr lang="en-GB" dirty="0" smtClean="0"/>
              <a:t>Gage R &amp; R is a method of determining</a:t>
            </a:r>
          </a:p>
          <a:p>
            <a:pPr marL="0" indent="0">
              <a:buNone/>
            </a:pPr>
            <a:r>
              <a:rPr lang="en-GB" dirty="0"/>
              <a:t> </a:t>
            </a:r>
            <a:r>
              <a:rPr lang="en-GB" dirty="0" smtClean="0"/>
              <a:t>   - Measurement system repeatability</a:t>
            </a:r>
          </a:p>
          <a:p>
            <a:pPr marL="0" indent="0">
              <a:buNone/>
            </a:pPr>
            <a:r>
              <a:rPr lang="en-GB" dirty="0"/>
              <a:t> </a:t>
            </a:r>
            <a:r>
              <a:rPr lang="en-GB" dirty="0" smtClean="0"/>
              <a:t>   - Measurement </a:t>
            </a:r>
            <a:r>
              <a:rPr lang="en-GB" smtClean="0"/>
              <a:t>system reproducibility</a:t>
            </a:r>
            <a:endParaRPr lang="en-GB"/>
          </a:p>
        </p:txBody>
      </p:sp>
    </p:spTree>
    <p:extLst>
      <p:ext uri="{BB962C8B-B14F-4D97-AF65-F5344CB8AC3E}">
        <p14:creationId xmlns:p14="http://schemas.microsoft.com/office/powerpoint/2010/main" val="319300794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Gage R &amp; R Repeatability</a:t>
            </a:r>
            <a:endParaRPr lang="en-GB" dirty="0"/>
          </a:p>
        </p:txBody>
      </p:sp>
      <p:sp>
        <p:nvSpPr>
          <p:cNvPr id="3" name="Content Placeholder 2"/>
          <p:cNvSpPr>
            <a:spLocks noGrp="1"/>
          </p:cNvSpPr>
          <p:nvPr>
            <p:ph idx="1"/>
          </p:nvPr>
        </p:nvSpPr>
        <p:spPr/>
        <p:txBody>
          <a:bodyPr/>
          <a:lstStyle/>
          <a:p>
            <a:pPr marL="0" indent="0">
              <a:buNone/>
            </a:pPr>
            <a:r>
              <a:rPr lang="en-GB" b="1" u="sng" dirty="0" smtClean="0"/>
              <a:t>Repeatability</a:t>
            </a:r>
            <a:r>
              <a:rPr lang="en-GB" dirty="0" smtClean="0"/>
              <a:t>: - is the variation in measurement obtained with one measurement instrument when used several times by a “measurer” while measuring the identical characteristic on the same part</a:t>
            </a:r>
            <a:endParaRPr lang="en-GB" b="1" u="sng" dirty="0"/>
          </a:p>
        </p:txBody>
      </p:sp>
    </p:spTree>
    <p:extLst>
      <p:ext uri="{BB962C8B-B14F-4D97-AF65-F5344CB8AC3E}">
        <p14:creationId xmlns:p14="http://schemas.microsoft.com/office/powerpoint/2010/main" val="240729326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Repeatability</a:t>
            </a:r>
            <a:endParaRPr lang="en-GB" dirty="0"/>
          </a:p>
        </p:txBody>
      </p:sp>
      <p:sp>
        <p:nvSpPr>
          <p:cNvPr id="3" name="Content Placeholder 2"/>
          <p:cNvSpPr>
            <a:spLocks noGrp="1"/>
          </p:cNvSpPr>
          <p:nvPr>
            <p:ph idx="1"/>
          </p:nvPr>
        </p:nvSpPr>
        <p:spPr>
          <a:xfrm>
            <a:off x="457200" y="1600200"/>
            <a:ext cx="8229600" cy="4997152"/>
          </a:xfrm>
        </p:spPr>
        <p:txBody>
          <a:bodyPr>
            <a:normAutofit lnSpcReduction="10000"/>
          </a:bodyPr>
          <a:lstStyle/>
          <a:p>
            <a:pPr marL="0" indent="0">
              <a:buNone/>
            </a:pPr>
            <a:r>
              <a:rPr lang="en-GB" b="1" u="sng" dirty="0" smtClean="0"/>
              <a:t>Refers to</a:t>
            </a:r>
          </a:p>
          <a:p>
            <a:r>
              <a:rPr lang="en-GB" dirty="0" smtClean="0"/>
              <a:t>Inherent variability of the measuring system</a:t>
            </a:r>
          </a:p>
          <a:p>
            <a:r>
              <a:rPr lang="en-GB" dirty="0" smtClean="0"/>
              <a:t>Variation occurs when repeated measurements are made of the same item under identical conditions by</a:t>
            </a:r>
          </a:p>
          <a:p>
            <a:pPr marL="0" indent="0">
              <a:buNone/>
            </a:pPr>
            <a:r>
              <a:rPr lang="en-GB" dirty="0" smtClean="0"/>
              <a:t>    - Same operator</a:t>
            </a:r>
          </a:p>
          <a:p>
            <a:pPr marL="0" indent="0">
              <a:buNone/>
            </a:pPr>
            <a:r>
              <a:rPr lang="en-GB" dirty="0"/>
              <a:t> </a:t>
            </a:r>
            <a:r>
              <a:rPr lang="en-GB" dirty="0" smtClean="0"/>
              <a:t>   - Same setup</a:t>
            </a:r>
          </a:p>
          <a:p>
            <a:pPr marL="0" indent="0">
              <a:buNone/>
            </a:pPr>
            <a:r>
              <a:rPr lang="en-GB" dirty="0"/>
              <a:t> </a:t>
            </a:r>
            <a:r>
              <a:rPr lang="en-GB" dirty="0" smtClean="0"/>
              <a:t>   - Same units</a:t>
            </a:r>
          </a:p>
          <a:p>
            <a:pPr marL="0" indent="0">
              <a:buNone/>
            </a:pPr>
            <a:r>
              <a:rPr lang="en-GB" dirty="0"/>
              <a:t> </a:t>
            </a:r>
            <a:r>
              <a:rPr lang="en-GB" dirty="0" smtClean="0"/>
              <a:t>   - Same environmental conditions</a:t>
            </a:r>
            <a:endParaRPr lang="en-GB" dirty="0"/>
          </a:p>
        </p:txBody>
      </p:sp>
    </p:spTree>
    <p:extLst>
      <p:ext uri="{BB962C8B-B14F-4D97-AF65-F5344CB8AC3E}">
        <p14:creationId xmlns:p14="http://schemas.microsoft.com/office/powerpoint/2010/main" val="210890737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Reproducibility</a:t>
            </a:r>
            <a:endParaRPr lang="en-GB" dirty="0"/>
          </a:p>
        </p:txBody>
      </p:sp>
      <p:sp>
        <p:nvSpPr>
          <p:cNvPr id="3" name="Content Placeholder 2"/>
          <p:cNvSpPr>
            <a:spLocks noGrp="1"/>
          </p:cNvSpPr>
          <p:nvPr>
            <p:ph idx="1"/>
          </p:nvPr>
        </p:nvSpPr>
        <p:spPr/>
        <p:txBody>
          <a:bodyPr/>
          <a:lstStyle/>
          <a:p>
            <a:pPr marL="0" indent="0">
              <a:buNone/>
            </a:pPr>
            <a:r>
              <a:rPr lang="en-GB" b="1" u="sng" dirty="0" smtClean="0"/>
              <a:t>Reproducibility</a:t>
            </a:r>
            <a:r>
              <a:rPr lang="en-GB" dirty="0" smtClean="0"/>
              <a:t> is the variation in the average of the measurements made by different “measurers” using the same measuring instrument when measuring the identical characteristics on the same item</a:t>
            </a:r>
            <a:endParaRPr lang="en-GB" b="1" u="sng" dirty="0"/>
          </a:p>
        </p:txBody>
      </p:sp>
    </p:spTree>
    <p:extLst>
      <p:ext uri="{BB962C8B-B14F-4D97-AF65-F5344CB8AC3E}">
        <p14:creationId xmlns:p14="http://schemas.microsoft.com/office/powerpoint/2010/main" val="134665806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Gage R &amp; R Reproducibility</a:t>
            </a:r>
            <a:endParaRPr lang="en-GB" dirty="0"/>
          </a:p>
        </p:txBody>
      </p:sp>
      <p:sp>
        <p:nvSpPr>
          <p:cNvPr id="3" name="Content Placeholder 2"/>
          <p:cNvSpPr>
            <a:spLocks noGrp="1"/>
          </p:cNvSpPr>
          <p:nvPr>
            <p:ph idx="1"/>
          </p:nvPr>
        </p:nvSpPr>
        <p:spPr/>
        <p:txBody>
          <a:bodyPr/>
          <a:lstStyle/>
          <a:p>
            <a:r>
              <a:rPr lang="en-GB" dirty="0" smtClean="0"/>
              <a:t>Reproducibility variation occurs when measurements are made by different people</a:t>
            </a:r>
          </a:p>
          <a:p>
            <a:pPr marL="0" indent="0">
              <a:buNone/>
            </a:pPr>
            <a:r>
              <a:rPr lang="en-GB" dirty="0"/>
              <a:t> </a:t>
            </a:r>
            <a:r>
              <a:rPr lang="en-GB" dirty="0" smtClean="0"/>
              <a:t>   - Different operators</a:t>
            </a:r>
          </a:p>
          <a:p>
            <a:pPr marL="0" indent="0">
              <a:buNone/>
            </a:pPr>
            <a:r>
              <a:rPr lang="en-GB" dirty="0"/>
              <a:t> </a:t>
            </a:r>
            <a:r>
              <a:rPr lang="en-GB" dirty="0" smtClean="0"/>
              <a:t>   - Same setups</a:t>
            </a:r>
          </a:p>
          <a:p>
            <a:pPr marL="0" indent="0">
              <a:buNone/>
            </a:pPr>
            <a:r>
              <a:rPr lang="en-GB" dirty="0"/>
              <a:t> </a:t>
            </a:r>
            <a:r>
              <a:rPr lang="en-GB" dirty="0" smtClean="0"/>
              <a:t>   - Same units</a:t>
            </a:r>
          </a:p>
          <a:p>
            <a:pPr marL="0" indent="0">
              <a:buNone/>
            </a:pPr>
            <a:r>
              <a:rPr lang="en-GB" dirty="0"/>
              <a:t> </a:t>
            </a:r>
            <a:r>
              <a:rPr lang="en-GB" dirty="0" smtClean="0"/>
              <a:t>   - Same environmental conditions</a:t>
            </a:r>
            <a:endParaRPr lang="en-GB" dirty="0"/>
          </a:p>
        </p:txBody>
      </p:sp>
    </p:spTree>
    <p:extLst>
      <p:ext uri="{BB962C8B-B14F-4D97-AF65-F5344CB8AC3E}">
        <p14:creationId xmlns:p14="http://schemas.microsoft.com/office/powerpoint/2010/main" val="38529903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Typical Measurement System Analysis</a:t>
            </a:r>
            <a:endParaRPr lang="en-GB" dirty="0"/>
          </a:p>
        </p:txBody>
      </p:sp>
      <p:sp>
        <p:nvSpPr>
          <p:cNvPr id="3" name="Content Placeholder 2"/>
          <p:cNvSpPr>
            <a:spLocks noGrp="1"/>
          </p:cNvSpPr>
          <p:nvPr>
            <p:ph idx="1"/>
          </p:nvPr>
        </p:nvSpPr>
        <p:spPr/>
        <p:txBody>
          <a:bodyPr/>
          <a:lstStyle/>
          <a:p>
            <a:r>
              <a:rPr lang="en-GB" dirty="0" smtClean="0"/>
              <a:t>2 to 3 measurement takers</a:t>
            </a:r>
          </a:p>
          <a:p>
            <a:r>
              <a:rPr lang="en-GB" dirty="0" smtClean="0"/>
              <a:t>10 process outputs (units/samples)</a:t>
            </a:r>
          </a:p>
          <a:p>
            <a:r>
              <a:rPr lang="en-GB" dirty="0" smtClean="0"/>
              <a:t>2 or 3 measurements of each unit/sample by each measurement taker</a:t>
            </a:r>
          </a:p>
          <a:p>
            <a:r>
              <a:rPr lang="en-GB" dirty="0" smtClean="0"/>
              <a:t>Samples chosen to represent typical output of the process</a:t>
            </a:r>
            <a:endParaRPr lang="en-GB" dirty="0"/>
          </a:p>
        </p:txBody>
      </p:sp>
    </p:spTree>
    <p:extLst>
      <p:ext uri="{BB962C8B-B14F-4D97-AF65-F5344CB8AC3E}">
        <p14:creationId xmlns:p14="http://schemas.microsoft.com/office/powerpoint/2010/main" val="335635699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Component Variation</a:t>
            </a:r>
            <a:endParaRPr lang="en-GB" dirty="0"/>
          </a:p>
        </p:txBody>
      </p:sp>
      <p:sp>
        <p:nvSpPr>
          <p:cNvPr id="3" name="Content Placeholder 2"/>
          <p:cNvSpPr>
            <a:spLocks noGrp="1"/>
          </p:cNvSpPr>
          <p:nvPr>
            <p:ph idx="1"/>
          </p:nvPr>
        </p:nvSpPr>
        <p:spPr/>
        <p:txBody>
          <a:bodyPr>
            <a:normAutofit lnSpcReduction="10000"/>
          </a:bodyPr>
          <a:lstStyle/>
          <a:p>
            <a:r>
              <a:rPr lang="en-GB" dirty="0" smtClean="0"/>
              <a:t>Part/Product variation is used in the measurement study analysis to help determine if our measurement system is capable of producing the same type of consistency if we vary the range of measurements, or the size of parts</a:t>
            </a:r>
          </a:p>
          <a:p>
            <a:r>
              <a:rPr lang="en-GB" dirty="0" smtClean="0"/>
              <a:t>Total variation in a measurement system analysis is made up of the measurement variation and the Part/Product variation</a:t>
            </a:r>
            <a:endParaRPr lang="en-GB" dirty="0"/>
          </a:p>
        </p:txBody>
      </p:sp>
    </p:spTree>
    <p:extLst>
      <p:ext uri="{BB962C8B-B14F-4D97-AF65-F5344CB8AC3E}">
        <p14:creationId xmlns:p14="http://schemas.microsoft.com/office/powerpoint/2010/main" val="292598491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Measurement System Analysis</a:t>
            </a:r>
            <a:endParaRPr lang="en-GB" dirty="0"/>
          </a:p>
        </p:txBody>
      </p:sp>
      <p:sp>
        <p:nvSpPr>
          <p:cNvPr id="3" name="Content Placeholder 2"/>
          <p:cNvSpPr>
            <a:spLocks noGrp="1"/>
          </p:cNvSpPr>
          <p:nvPr>
            <p:ph idx="1"/>
          </p:nvPr>
        </p:nvSpPr>
        <p:spPr/>
        <p:txBody>
          <a:bodyPr/>
          <a:lstStyle/>
          <a:p>
            <a:r>
              <a:rPr lang="en-GB" dirty="0" smtClean="0"/>
              <a:t>If the measurement system is deficient</a:t>
            </a:r>
          </a:p>
          <a:p>
            <a:pPr marL="0" indent="0">
              <a:buNone/>
            </a:pPr>
            <a:endParaRPr lang="en-GB" dirty="0"/>
          </a:p>
          <a:p>
            <a:pPr marL="0" indent="0">
              <a:buNone/>
            </a:pPr>
            <a:r>
              <a:rPr lang="en-GB" dirty="0" smtClean="0"/>
              <a:t>    - Improve the gauge</a:t>
            </a:r>
          </a:p>
          <a:p>
            <a:pPr marL="0" indent="0">
              <a:buNone/>
            </a:pPr>
            <a:r>
              <a:rPr lang="en-GB" dirty="0"/>
              <a:t> </a:t>
            </a:r>
            <a:r>
              <a:rPr lang="en-GB" dirty="0" smtClean="0"/>
              <a:t>   - Improve the measurement process</a:t>
            </a:r>
          </a:p>
          <a:p>
            <a:pPr marL="0" indent="0">
              <a:buNone/>
            </a:pPr>
            <a:r>
              <a:rPr lang="en-GB" dirty="0"/>
              <a:t> </a:t>
            </a:r>
            <a:r>
              <a:rPr lang="en-GB" dirty="0" smtClean="0"/>
              <a:t>   - Train measurement takers</a:t>
            </a:r>
            <a:endParaRPr lang="en-GB" dirty="0"/>
          </a:p>
        </p:txBody>
      </p:sp>
    </p:spTree>
    <p:extLst>
      <p:ext uri="{BB962C8B-B14F-4D97-AF65-F5344CB8AC3E}">
        <p14:creationId xmlns:p14="http://schemas.microsoft.com/office/powerpoint/2010/main" val="260789942"/>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Gage R &amp; R Cause &amp; Effect Diagram</a:t>
            </a:r>
            <a:endParaRPr lang="en-GB" dirty="0"/>
          </a:p>
        </p:txBody>
      </p:sp>
      <p:sp>
        <p:nvSpPr>
          <p:cNvPr id="3" name="Content Placeholder 2"/>
          <p:cNvSpPr>
            <a:spLocks noGrp="1"/>
          </p:cNvSpPr>
          <p:nvPr>
            <p:ph idx="1"/>
          </p:nvPr>
        </p:nvSpPr>
        <p:spPr/>
        <p:txBody>
          <a:bodyPr/>
          <a:lstStyle/>
          <a:p>
            <a:endParaRPr lang="en-GB" dirty="0" smtClean="0"/>
          </a:p>
          <a:p>
            <a:pPr marL="0" indent="0">
              <a:buNone/>
            </a:pP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8964488" cy="7905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0972523"/>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Perform Data Collection</a:t>
            </a:r>
            <a:endParaRPr lang="en-GB" dirty="0"/>
          </a:p>
        </p:txBody>
      </p:sp>
      <p:sp>
        <p:nvSpPr>
          <p:cNvPr id="3" name="Content Placeholder 2"/>
          <p:cNvSpPr>
            <a:spLocks noGrp="1"/>
          </p:cNvSpPr>
          <p:nvPr>
            <p:ph idx="1"/>
          </p:nvPr>
        </p:nvSpPr>
        <p:spPr/>
        <p:txBody>
          <a:bodyPr>
            <a:normAutofit lnSpcReduction="10000"/>
          </a:bodyPr>
          <a:lstStyle/>
          <a:p>
            <a:r>
              <a:rPr lang="en-GB" dirty="0" smtClean="0"/>
              <a:t>Data collection is a process by which we accumulate enough information to calculate the current process capability (baseline) and identify the potential cause of the problem</a:t>
            </a:r>
          </a:p>
          <a:p>
            <a:r>
              <a:rPr lang="en-GB" dirty="0" smtClean="0"/>
              <a:t>Too much data can add complexity to the data review and analysis</a:t>
            </a:r>
          </a:p>
          <a:p>
            <a:r>
              <a:rPr lang="en-GB" dirty="0" smtClean="0"/>
              <a:t>Too little data may force the team to engage in unnecessary and costly secondary data collection efforts</a:t>
            </a:r>
            <a:endParaRPr lang="en-GB" dirty="0"/>
          </a:p>
        </p:txBody>
      </p:sp>
    </p:spTree>
    <p:extLst>
      <p:ext uri="{BB962C8B-B14F-4D97-AF65-F5344CB8AC3E}">
        <p14:creationId xmlns:p14="http://schemas.microsoft.com/office/powerpoint/2010/main" val="841534097"/>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Training Data Collectors</a:t>
            </a:r>
            <a:endParaRPr lang="en-GB" dirty="0"/>
          </a:p>
        </p:txBody>
      </p:sp>
      <p:sp>
        <p:nvSpPr>
          <p:cNvPr id="3" name="Content Placeholder 2"/>
          <p:cNvSpPr>
            <a:spLocks noGrp="1"/>
          </p:cNvSpPr>
          <p:nvPr>
            <p:ph idx="1"/>
          </p:nvPr>
        </p:nvSpPr>
        <p:spPr>
          <a:xfrm>
            <a:off x="457200" y="1600200"/>
            <a:ext cx="8229600" cy="4925144"/>
          </a:xfrm>
        </p:spPr>
        <p:txBody>
          <a:bodyPr>
            <a:normAutofit lnSpcReduction="10000"/>
          </a:bodyPr>
          <a:lstStyle/>
          <a:p>
            <a:pPr marL="0" indent="0">
              <a:buNone/>
            </a:pPr>
            <a:r>
              <a:rPr lang="en-GB" dirty="0" smtClean="0"/>
              <a:t>To ensure the best quality data is collected</a:t>
            </a:r>
          </a:p>
          <a:p>
            <a:r>
              <a:rPr lang="en-GB" dirty="0" smtClean="0"/>
              <a:t>Properly train the data collector(s)</a:t>
            </a:r>
          </a:p>
          <a:p>
            <a:r>
              <a:rPr lang="en-GB" dirty="0" smtClean="0"/>
              <a:t>Monitor the data collection process frequently</a:t>
            </a:r>
          </a:p>
          <a:p>
            <a:r>
              <a:rPr lang="en-GB" dirty="0" smtClean="0"/>
              <a:t>Check whether the data looks reasonable, and challenge the data results if it doesn’t</a:t>
            </a:r>
          </a:p>
          <a:p>
            <a:r>
              <a:rPr lang="en-GB" dirty="0" smtClean="0"/>
              <a:t>Collect several small samples over time rather than one large sample at a single point in time</a:t>
            </a:r>
          </a:p>
          <a:p>
            <a:r>
              <a:rPr lang="en-GB" dirty="0" smtClean="0"/>
              <a:t>Ensure measurements remain stable and consistent</a:t>
            </a:r>
            <a:endParaRPr lang="en-GB" dirty="0"/>
          </a:p>
        </p:txBody>
      </p:sp>
    </p:spTree>
    <p:extLst>
      <p:ext uri="{BB962C8B-B14F-4D97-AF65-F5344CB8AC3E}">
        <p14:creationId xmlns:p14="http://schemas.microsoft.com/office/powerpoint/2010/main" val="1423656303"/>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Capability Analysis</a:t>
            </a:r>
            <a:endParaRPr lang="en-GB" dirty="0"/>
          </a:p>
        </p:txBody>
      </p:sp>
      <p:sp>
        <p:nvSpPr>
          <p:cNvPr id="3" name="Content Placeholder 2"/>
          <p:cNvSpPr>
            <a:spLocks noGrp="1"/>
          </p:cNvSpPr>
          <p:nvPr>
            <p:ph idx="1"/>
          </p:nvPr>
        </p:nvSpPr>
        <p:spPr>
          <a:xfrm>
            <a:off x="457200" y="1600200"/>
            <a:ext cx="8229600" cy="4925144"/>
          </a:xfrm>
        </p:spPr>
        <p:txBody>
          <a:bodyPr>
            <a:normAutofit/>
          </a:bodyPr>
          <a:lstStyle/>
          <a:p>
            <a:r>
              <a:rPr lang="en-GB" dirty="0" smtClean="0"/>
              <a:t>Studies how well a process is performing in meeting the expectations of customers (CTQs)</a:t>
            </a:r>
          </a:p>
          <a:p>
            <a:r>
              <a:rPr lang="en-GB" dirty="0" smtClean="0"/>
              <a:t>It must be determined whether the process, given its natural variation is capable of meeting established customer requirements</a:t>
            </a:r>
          </a:p>
          <a:p>
            <a:r>
              <a:rPr lang="en-GB" dirty="0" smtClean="0"/>
              <a:t>Capability analysis establishes (1) A current performance baseline for the process and (2) A reference point to evaluate the impact of improvement</a:t>
            </a:r>
            <a:endParaRPr lang="en-GB" dirty="0"/>
          </a:p>
        </p:txBody>
      </p:sp>
    </p:spTree>
    <p:extLst>
      <p:ext uri="{BB962C8B-B14F-4D97-AF65-F5344CB8AC3E}">
        <p14:creationId xmlns:p14="http://schemas.microsoft.com/office/powerpoint/2010/main" val="112468736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Relationship to Process </a:t>
            </a:r>
            <a:br>
              <a:rPr lang="en-GB" dirty="0" smtClean="0"/>
            </a:br>
            <a:r>
              <a:rPr lang="en-GB" dirty="0" smtClean="0"/>
              <a:t>Performance Metrics</a:t>
            </a:r>
            <a:endParaRPr lang="en-GB" dirty="0"/>
          </a:p>
        </p:txBody>
      </p:sp>
      <p:sp>
        <p:nvSpPr>
          <p:cNvPr id="3" name="Content Placeholder 2"/>
          <p:cNvSpPr>
            <a:spLocks noGrp="1"/>
          </p:cNvSpPr>
          <p:nvPr>
            <p:ph idx="1"/>
          </p:nvPr>
        </p:nvSpPr>
        <p:spPr/>
        <p:txBody>
          <a:bodyPr/>
          <a:lstStyle/>
          <a:p>
            <a:r>
              <a:rPr lang="en-GB" dirty="0" smtClean="0"/>
              <a:t>Using sigma as a metric, the performance of any process can be compared with another regardless of data type (variable or attribute)</a:t>
            </a:r>
          </a:p>
          <a:p>
            <a:r>
              <a:rPr lang="en-GB" dirty="0" smtClean="0"/>
              <a:t>Sigma values can also represent performance of a process based on short-term or long-term data samples</a:t>
            </a:r>
            <a:endParaRPr lang="en-GB" dirty="0"/>
          </a:p>
        </p:txBody>
      </p:sp>
    </p:spTree>
    <p:extLst>
      <p:ext uri="{BB962C8B-B14F-4D97-AF65-F5344CB8AC3E}">
        <p14:creationId xmlns:p14="http://schemas.microsoft.com/office/powerpoint/2010/main" val="111662422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Title 1"/>
          <p:cNvSpPr>
            <a:spLocks noGrp="1"/>
          </p:cNvSpPr>
          <p:nvPr>
            <p:ph type="title"/>
          </p:nvPr>
        </p:nvSpPr>
        <p:spPr>
          <a:xfrm>
            <a:off x="457200" y="0"/>
            <a:ext cx="8229600" cy="1052513"/>
          </a:xfrm>
        </p:spPr>
        <p:txBody>
          <a:bodyPr>
            <a:normAutofit fontScale="90000"/>
          </a:bodyPr>
          <a:lstStyle/>
          <a:p>
            <a:pPr eaLnBrk="1" hangingPunct="1"/>
            <a:r>
              <a:rPr lang="en-US" sz="4000" dirty="0" smtClean="0"/>
              <a:t>Relationship to Process Performance Metrics</a:t>
            </a:r>
          </a:p>
        </p:txBody>
      </p:sp>
      <p:sp>
        <p:nvSpPr>
          <p:cNvPr id="81923" name="Content Placeholder 2"/>
          <p:cNvSpPr>
            <a:spLocks noGrp="1"/>
          </p:cNvSpPr>
          <p:nvPr>
            <p:ph idx="1"/>
          </p:nvPr>
        </p:nvSpPr>
        <p:spPr>
          <a:xfrm>
            <a:off x="457200" y="1268413"/>
            <a:ext cx="8229600" cy="5400675"/>
          </a:xfrm>
        </p:spPr>
        <p:txBody>
          <a:bodyPr>
            <a:normAutofit lnSpcReduction="10000"/>
          </a:bodyPr>
          <a:lstStyle/>
          <a:p>
            <a:pPr eaLnBrk="1" hangingPunct="1">
              <a:buFontTx/>
              <a:buNone/>
            </a:pPr>
            <a:r>
              <a:rPr lang="en-US" dirty="0" smtClean="0"/>
              <a:t>	In consumer driven 6- sigma process performance is reported using the universal measure of sigma value</a:t>
            </a:r>
          </a:p>
          <a:p>
            <a:pPr eaLnBrk="1" hangingPunct="1">
              <a:buFontTx/>
              <a:buNone/>
            </a:pPr>
            <a:endParaRPr lang="en-US" dirty="0" smtClean="0"/>
          </a:p>
          <a:p>
            <a:pPr eaLnBrk="1" hangingPunct="1">
              <a:buFontTx/>
              <a:buNone/>
            </a:pPr>
            <a:r>
              <a:rPr lang="en-US" dirty="0" smtClean="0"/>
              <a:t>Variable</a:t>
            </a:r>
          </a:p>
          <a:p>
            <a:pPr eaLnBrk="1" hangingPunct="1">
              <a:buFontTx/>
              <a:buNone/>
            </a:pPr>
            <a:r>
              <a:rPr lang="en-US" dirty="0" smtClean="0"/>
              <a:t>Data</a:t>
            </a:r>
          </a:p>
          <a:p>
            <a:pPr eaLnBrk="1" hangingPunct="1">
              <a:buFontTx/>
              <a:buNone/>
            </a:pPr>
            <a:r>
              <a:rPr lang="en-US" dirty="0" smtClean="0"/>
              <a:t>Attribute</a:t>
            </a:r>
          </a:p>
          <a:p>
            <a:pPr eaLnBrk="1" hangingPunct="1">
              <a:buFontTx/>
              <a:buNone/>
            </a:pPr>
            <a:r>
              <a:rPr lang="en-US" dirty="0" smtClean="0"/>
              <a:t>Data</a:t>
            </a:r>
          </a:p>
          <a:p>
            <a:pPr eaLnBrk="1" hangingPunct="1">
              <a:buFontTx/>
              <a:buNone/>
            </a:pPr>
            <a:endParaRPr lang="en-US" dirty="0" smtClean="0"/>
          </a:p>
          <a:p>
            <a:pPr eaLnBrk="1" hangingPunct="1">
              <a:buFontTx/>
              <a:buNone/>
            </a:pPr>
            <a:r>
              <a:rPr lang="en-US" dirty="0" smtClean="0"/>
              <a:t>Type of data	Type of metric	one metric</a:t>
            </a:r>
          </a:p>
        </p:txBody>
      </p:sp>
      <p:sp>
        <p:nvSpPr>
          <p:cNvPr id="81924" name="Oval 5"/>
          <p:cNvSpPr>
            <a:spLocks noChangeArrowheads="1"/>
          </p:cNvSpPr>
          <p:nvPr/>
        </p:nvSpPr>
        <p:spPr bwMode="auto">
          <a:xfrm>
            <a:off x="2771775" y="3141663"/>
            <a:ext cx="576263" cy="576262"/>
          </a:xfrm>
          <a:prstGeom prst="ellipse">
            <a:avLst/>
          </a:prstGeom>
          <a:solidFill>
            <a:schemeClr val="accent1"/>
          </a:solidFill>
          <a:ln w="9525">
            <a:solidFill>
              <a:schemeClr val="tx1"/>
            </a:solidFill>
            <a:round/>
            <a:headEnd/>
            <a:tailEnd/>
          </a:ln>
        </p:spPr>
        <p:txBody>
          <a:bodyPr wrap="none" anchor="ctr"/>
          <a:lstStyle/>
          <a:p>
            <a:pPr algn="ctr"/>
            <a:r>
              <a:rPr lang="en-GB" dirty="0"/>
              <a:t>Cp</a:t>
            </a:r>
          </a:p>
        </p:txBody>
      </p:sp>
      <p:sp>
        <p:nvSpPr>
          <p:cNvPr id="81925" name="Oval 6"/>
          <p:cNvSpPr>
            <a:spLocks noChangeArrowheads="1"/>
          </p:cNvSpPr>
          <p:nvPr/>
        </p:nvSpPr>
        <p:spPr bwMode="auto">
          <a:xfrm>
            <a:off x="2771775" y="3789363"/>
            <a:ext cx="576263" cy="576262"/>
          </a:xfrm>
          <a:prstGeom prst="ellipse">
            <a:avLst/>
          </a:prstGeom>
          <a:solidFill>
            <a:schemeClr val="accent1"/>
          </a:solidFill>
          <a:ln w="9525">
            <a:solidFill>
              <a:schemeClr val="tx1"/>
            </a:solidFill>
            <a:round/>
            <a:headEnd/>
            <a:tailEnd/>
          </a:ln>
        </p:spPr>
        <p:txBody>
          <a:bodyPr wrap="none" anchor="ctr"/>
          <a:lstStyle/>
          <a:p>
            <a:pPr algn="ctr"/>
            <a:r>
              <a:rPr lang="en-GB" dirty="0"/>
              <a:t>Pp</a:t>
            </a:r>
          </a:p>
        </p:txBody>
      </p:sp>
      <p:sp>
        <p:nvSpPr>
          <p:cNvPr id="81926" name="Oval 7"/>
          <p:cNvSpPr>
            <a:spLocks noChangeArrowheads="1"/>
          </p:cNvSpPr>
          <p:nvPr/>
        </p:nvSpPr>
        <p:spPr bwMode="auto">
          <a:xfrm>
            <a:off x="3779838" y="3141663"/>
            <a:ext cx="576262" cy="576262"/>
          </a:xfrm>
          <a:prstGeom prst="ellipse">
            <a:avLst/>
          </a:prstGeom>
          <a:solidFill>
            <a:schemeClr val="accent1"/>
          </a:solidFill>
          <a:ln w="9525">
            <a:solidFill>
              <a:schemeClr val="tx1"/>
            </a:solidFill>
            <a:round/>
            <a:headEnd/>
            <a:tailEnd/>
          </a:ln>
        </p:spPr>
        <p:txBody>
          <a:bodyPr wrap="none" anchor="ctr"/>
          <a:lstStyle/>
          <a:p>
            <a:pPr algn="ctr"/>
            <a:r>
              <a:rPr lang="en-GB" dirty="0"/>
              <a:t>Cpk</a:t>
            </a:r>
          </a:p>
        </p:txBody>
      </p:sp>
      <p:sp>
        <p:nvSpPr>
          <p:cNvPr id="81927" name="Oval 8"/>
          <p:cNvSpPr>
            <a:spLocks noChangeArrowheads="1"/>
          </p:cNvSpPr>
          <p:nvPr/>
        </p:nvSpPr>
        <p:spPr bwMode="auto">
          <a:xfrm>
            <a:off x="3851275" y="3789363"/>
            <a:ext cx="576263" cy="576262"/>
          </a:xfrm>
          <a:prstGeom prst="ellipse">
            <a:avLst/>
          </a:prstGeom>
          <a:solidFill>
            <a:schemeClr val="accent1"/>
          </a:solidFill>
          <a:ln w="9525">
            <a:solidFill>
              <a:schemeClr val="tx1"/>
            </a:solidFill>
            <a:round/>
            <a:headEnd/>
            <a:tailEnd/>
          </a:ln>
        </p:spPr>
        <p:txBody>
          <a:bodyPr wrap="none" anchor="ctr"/>
          <a:lstStyle/>
          <a:p>
            <a:pPr algn="ctr"/>
            <a:r>
              <a:rPr lang="en-GB" dirty="0"/>
              <a:t>Ppk</a:t>
            </a:r>
          </a:p>
        </p:txBody>
      </p:sp>
      <p:sp>
        <p:nvSpPr>
          <p:cNvPr id="81928" name="Oval 9"/>
          <p:cNvSpPr>
            <a:spLocks noChangeArrowheads="1"/>
          </p:cNvSpPr>
          <p:nvPr/>
        </p:nvSpPr>
        <p:spPr bwMode="auto">
          <a:xfrm>
            <a:off x="2771775" y="4797425"/>
            <a:ext cx="576263" cy="576263"/>
          </a:xfrm>
          <a:prstGeom prst="ellipse">
            <a:avLst/>
          </a:prstGeom>
          <a:solidFill>
            <a:schemeClr val="accent1"/>
          </a:solidFill>
          <a:ln w="9525">
            <a:solidFill>
              <a:schemeClr val="tx1"/>
            </a:solidFill>
            <a:round/>
            <a:headEnd/>
            <a:tailEnd/>
          </a:ln>
        </p:spPr>
        <p:txBody>
          <a:bodyPr wrap="none" anchor="ctr"/>
          <a:lstStyle/>
          <a:p>
            <a:pPr algn="ctr"/>
            <a:r>
              <a:rPr lang="en-GB" dirty="0"/>
              <a:t>ppm</a:t>
            </a:r>
          </a:p>
        </p:txBody>
      </p:sp>
      <p:sp>
        <p:nvSpPr>
          <p:cNvPr id="81929" name="Oval 10"/>
          <p:cNvSpPr>
            <a:spLocks noChangeArrowheads="1"/>
          </p:cNvSpPr>
          <p:nvPr/>
        </p:nvSpPr>
        <p:spPr bwMode="auto">
          <a:xfrm>
            <a:off x="3851275" y="4797425"/>
            <a:ext cx="576263" cy="576263"/>
          </a:xfrm>
          <a:prstGeom prst="ellipse">
            <a:avLst/>
          </a:prstGeom>
          <a:solidFill>
            <a:schemeClr val="accent1"/>
          </a:solidFill>
          <a:ln w="9525">
            <a:solidFill>
              <a:schemeClr val="tx1"/>
            </a:solidFill>
            <a:round/>
            <a:headEnd/>
            <a:tailEnd/>
          </a:ln>
        </p:spPr>
        <p:txBody>
          <a:bodyPr wrap="none" anchor="ctr"/>
          <a:lstStyle/>
          <a:p>
            <a:pPr algn="ctr"/>
            <a:r>
              <a:rPr lang="en-GB" dirty="0"/>
              <a:t>Dpu</a:t>
            </a:r>
          </a:p>
        </p:txBody>
      </p:sp>
      <p:sp>
        <p:nvSpPr>
          <p:cNvPr id="81930" name="Oval 11"/>
          <p:cNvSpPr>
            <a:spLocks noChangeArrowheads="1"/>
          </p:cNvSpPr>
          <p:nvPr/>
        </p:nvSpPr>
        <p:spPr bwMode="auto">
          <a:xfrm>
            <a:off x="4932363" y="4795838"/>
            <a:ext cx="647700" cy="576262"/>
          </a:xfrm>
          <a:prstGeom prst="ellipse">
            <a:avLst/>
          </a:prstGeom>
          <a:solidFill>
            <a:schemeClr val="accent1"/>
          </a:solidFill>
          <a:ln w="9525">
            <a:solidFill>
              <a:schemeClr val="tx1"/>
            </a:solidFill>
            <a:round/>
            <a:headEnd/>
            <a:tailEnd/>
          </a:ln>
        </p:spPr>
        <p:txBody>
          <a:bodyPr wrap="none" anchor="ctr"/>
          <a:lstStyle/>
          <a:p>
            <a:pPr algn="ctr"/>
            <a:r>
              <a:rPr lang="en-GB" dirty="0"/>
              <a:t>Dpmo</a:t>
            </a:r>
          </a:p>
        </p:txBody>
      </p:sp>
      <p:sp>
        <p:nvSpPr>
          <p:cNvPr id="81931" name="AutoShape 13"/>
          <p:cNvSpPr>
            <a:spLocks/>
          </p:cNvSpPr>
          <p:nvPr/>
        </p:nvSpPr>
        <p:spPr bwMode="auto">
          <a:xfrm>
            <a:off x="2411413" y="3068638"/>
            <a:ext cx="144462" cy="1296987"/>
          </a:xfrm>
          <a:prstGeom prst="leftBrace">
            <a:avLst>
              <a:gd name="adj1" fmla="val 74817"/>
              <a:gd name="adj2" fmla="val 50000"/>
            </a:avLst>
          </a:prstGeom>
          <a:noFill/>
          <a:ln w="9525">
            <a:solidFill>
              <a:schemeClr val="tx1"/>
            </a:solidFill>
            <a:round/>
            <a:headEnd/>
            <a:tailEnd/>
          </a:ln>
        </p:spPr>
        <p:txBody>
          <a:bodyPr wrap="none" anchor="ctr"/>
          <a:lstStyle/>
          <a:p>
            <a:endParaRPr lang="en-US" dirty="0"/>
          </a:p>
        </p:txBody>
      </p:sp>
      <p:sp>
        <p:nvSpPr>
          <p:cNvPr id="81932" name="AutoShape 14"/>
          <p:cNvSpPr>
            <a:spLocks/>
          </p:cNvSpPr>
          <p:nvPr/>
        </p:nvSpPr>
        <p:spPr bwMode="auto">
          <a:xfrm>
            <a:off x="2411413" y="4724400"/>
            <a:ext cx="152400" cy="914400"/>
          </a:xfrm>
          <a:prstGeom prst="leftBrace">
            <a:avLst>
              <a:gd name="adj1" fmla="val 50000"/>
              <a:gd name="adj2" fmla="val 50000"/>
            </a:avLst>
          </a:prstGeom>
          <a:noFill/>
          <a:ln w="9525">
            <a:solidFill>
              <a:schemeClr val="tx1"/>
            </a:solidFill>
            <a:round/>
            <a:headEnd/>
            <a:tailEnd/>
          </a:ln>
        </p:spPr>
        <p:txBody>
          <a:bodyPr wrap="none" anchor="ctr"/>
          <a:lstStyle/>
          <a:p>
            <a:endParaRPr lang="en-US" dirty="0"/>
          </a:p>
        </p:txBody>
      </p:sp>
      <p:sp>
        <p:nvSpPr>
          <p:cNvPr id="81933" name="AutoShape 15"/>
          <p:cNvSpPr>
            <a:spLocks/>
          </p:cNvSpPr>
          <p:nvPr/>
        </p:nvSpPr>
        <p:spPr bwMode="auto">
          <a:xfrm>
            <a:off x="5795963" y="3068638"/>
            <a:ext cx="288925" cy="2665412"/>
          </a:xfrm>
          <a:prstGeom prst="rightBrace">
            <a:avLst>
              <a:gd name="adj1" fmla="val 76877"/>
              <a:gd name="adj2" fmla="val 50000"/>
            </a:avLst>
          </a:prstGeom>
          <a:noFill/>
          <a:ln w="9525">
            <a:solidFill>
              <a:schemeClr val="tx1"/>
            </a:solidFill>
            <a:round/>
            <a:headEnd/>
            <a:tailEnd/>
          </a:ln>
        </p:spPr>
        <p:txBody>
          <a:bodyPr wrap="none" anchor="ctr"/>
          <a:lstStyle/>
          <a:p>
            <a:endParaRPr lang="en-US" dirty="0"/>
          </a:p>
        </p:txBody>
      </p:sp>
      <p:sp>
        <p:nvSpPr>
          <p:cNvPr id="81934" name="Text Box 16"/>
          <p:cNvSpPr txBox="1">
            <a:spLocks noChangeArrowheads="1"/>
          </p:cNvSpPr>
          <p:nvPr/>
        </p:nvSpPr>
        <p:spPr bwMode="auto">
          <a:xfrm>
            <a:off x="6640513" y="3851275"/>
            <a:ext cx="434975" cy="579438"/>
          </a:xfrm>
          <a:prstGeom prst="rect">
            <a:avLst/>
          </a:prstGeom>
          <a:noFill/>
          <a:ln w="9525">
            <a:noFill/>
            <a:miter lim="800000"/>
            <a:headEnd/>
            <a:tailEnd/>
          </a:ln>
        </p:spPr>
        <p:txBody>
          <a:bodyPr wrap="none">
            <a:spAutoFit/>
          </a:bodyPr>
          <a:lstStyle/>
          <a:p>
            <a:r>
              <a:rPr lang="el-GR" sz="3200"/>
              <a:t>σ</a:t>
            </a:r>
          </a:p>
        </p:txBody>
      </p:sp>
      <p:sp>
        <p:nvSpPr>
          <p:cNvPr id="81935" name="Line 17"/>
          <p:cNvSpPr>
            <a:spLocks noChangeShapeType="1"/>
          </p:cNvSpPr>
          <p:nvPr/>
        </p:nvSpPr>
        <p:spPr bwMode="auto">
          <a:xfrm flipV="1">
            <a:off x="1258888" y="5229200"/>
            <a:ext cx="0" cy="720725"/>
          </a:xfrm>
          <a:prstGeom prst="line">
            <a:avLst/>
          </a:prstGeom>
          <a:noFill/>
          <a:ln w="9525">
            <a:solidFill>
              <a:schemeClr val="tx1"/>
            </a:solidFill>
            <a:round/>
            <a:headEnd/>
            <a:tailEnd type="triangle" w="med" len="med"/>
          </a:ln>
        </p:spPr>
        <p:txBody>
          <a:bodyPr/>
          <a:lstStyle/>
          <a:p>
            <a:endParaRPr lang="en-GB" dirty="0"/>
          </a:p>
        </p:txBody>
      </p:sp>
      <p:sp>
        <p:nvSpPr>
          <p:cNvPr id="81936" name="AutoShape 19"/>
          <p:cNvSpPr>
            <a:spLocks/>
          </p:cNvSpPr>
          <p:nvPr/>
        </p:nvSpPr>
        <p:spPr bwMode="auto">
          <a:xfrm rot="-5400000">
            <a:off x="4064001" y="4441602"/>
            <a:ext cx="152400" cy="2879725"/>
          </a:xfrm>
          <a:prstGeom prst="leftBrace">
            <a:avLst>
              <a:gd name="adj1" fmla="val 157465"/>
              <a:gd name="adj2" fmla="val 50000"/>
            </a:avLst>
          </a:prstGeom>
          <a:noFill/>
          <a:ln w="9525">
            <a:solidFill>
              <a:schemeClr val="tx1"/>
            </a:solidFill>
            <a:round/>
            <a:headEnd/>
            <a:tailEnd/>
          </a:ln>
        </p:spPr>
        <p:txBody>
          <a:bodyPr wrap="none" anchor="ctr"/>
          <a:lstStyle/>
          <a:p>
            <a:endParaRPr lang="en-US" dirty="0"/>
          </a:p>
        </p:txBody>
      </p:sp>
      <p:sp>
        <p:nvSpPr>
          <p:cNvPr id="81937" name="Line 20"/>
          <p:cNvSpPr>
            <a:spLocks noChangeShapeType="1"/>
          </p:cNvSpPr>
          <p:nvPr/>
        </p:nvSpPr>
        <p:spPr bwMode="auto">
          <a:xfrm flipV="1">
            <a:off x="6877050" y="4293096"/>
            <a:ext cx="0" cy="1728787"/>
          </a:xfrm>
          <a:prstGeom prst="line">
            <a:avLst/>
          </a:prstGeom>
          <a:noFill/>
          <a:ln w="9525">
            <a:solidFill>
              <a:schemeClr val="tx1"/>
            </a:solidFill>
            <a:round/>
            <a:headEnd/>
            <a:tailEnd type="triangle" w="med" len="med"/>
          </a:ln>
        </p:spPr>
        <p:txBody>
          <a:bodyPr/>
          <a:lstStyle/>
          <a:p>
            <a:endParaRPr lang="en-GB" dirty="0"/>
          </a:p>
        </p:txBody>
      </p:sp>
    </p:spTree>
    <p:extLst>
      <p:ext uri="{BB962C8B-B14F-4D97-AF65-F5344CB8AC3E}">
        <p14:creationId xmlns:p14="http://schemas.microsoft.com/office/powerpoint/2010/main" val="1230200604"/>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Differences in Process Capability </a:t>
            </a:r>
            <a:br>
              <a:rPr lang="en-GB" dirty="0" smtClean="0"/>
            </a:br>
            <a:r>
              <a:rPr lang="en-GB" dirty="0" smtClean="0"/>
              <a:t>Over Time</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Data collected over a short period of time will often indicate a higher level of process capability than that calculated from data collected over a longer period of time</a:t>
            </a:r>
          </a:p>
          <a:p>
            <a:r>
              <a:rPr lang="en-GB" dirty="0" smtClean="0"/>
              <a:t>One reason for the difference in process capability over time is a phenomenon known as “shift &amp; drift”</a:t>
            </a:r>
          </a:p>
          <a:p>
            <a:r>
              <a:rPr lang="en-GB" dirty="0" smtClean="0"/>
              <a:t>Shift is a sudden change in process capability, while drift is a change that occurs slowly over time</a:t>
            </a:r>
            <a:endParaRPr lang="en-GB" dirty="0"/>
          </a:p>
        </p:txBody>
      </p:sp>
    </p:spTree>
    <p:extLst>
      <p:ext uri="{BB962C8B-B14F-4D97-AF65-F5344CB8AC3E}">
        <p14:creationId xmlns:p14="http://schemas.microsoft.com/office/powerpoint/2010/main" val="161006190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16616" cy="7800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9789250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p:txBody>
          <a:bodyPr/>
          <a:lstStyle/>
          <a:p>
            <a:r>
              <a:rPr lang="en-GB" sz="4000" smtClean="0"/>
              <a:t>Capability Analysis- Attribute Data</a:t>
            </a:r>
          </a:p>
        </p:txBody>
      </p:sp>
      <p:sp>
        <p:nvSpPr>
          <p:cNvPr id="83971" name="Rectangle 3"/>
          <p:cNvSpPr>
            <a:spLocks noGrp="1" noChangeArrowheads="1"/>
          </p:cNvSpPr>
          <p:nvPr>
            <p:ph type="body" idx="1"/>
          </p:nvPr>
        </p:nvSpPr>
        <p:spPr/>
        <p:txBody>
          <a:bodyPr/>
          <a:lstStyle/>
          <a:p>
            <a:pPr>
              <a:buFontTx/>
              <a:buNone/>
            </a:pPr>
            <a:r>
              <a:rPr lang="en-GB" smtClean="0"/>
              <a:t>	Before learning how to calculate process capability using attribute data, it is important to understand a few key terms</a:t>
            </a:r>
          </a:p>
          <a:p>
            <a:r>
              <a:rPr lang="en-GB" smtClean="0"/>
              <a:t>Unit (N)</a:t>
            </a:r>
          </a:p>
          <a:p>
            <a:r>
              <a:rPr lang="en-GB" smtClean="0"/>
              <a:t>Defect (D)</a:t>
            </a:r>
          </a:p>
          <a:p>
            <a:r>
              <a:rPr lang="en-GB" smtClean="0"/>
              <a:t>Opportunity (O)</a:t>
            </a:r>
          </a:p>
          <a:p>
            <a:r>
              <a:rPr lang="en-GB" smtClean="0"/>
              <a:t>DPMO</a:t>
            </a:r>
          </a:p>
        </p:txBody>
      </p:sp>
    </p:spTree>
    <p:extLst>
      <p:ext uri="{BB962C8B-B14F-4D97-AF65-F5344CB8AC3E}">
        <p14:creationId xmlns:p14="http://schemas.microsoft.com/office/powerpoint/2010/main" val="4082269748"/>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p:txBody>
          <a:bodyPr>
            <a:normAutofit fontScale="90000"/>
          </a:bodyPr>
          <a:lstStyle/>
          <a:p>
            <a:r>
              <a:rPr lang="en-GB" sz="4000" smtClean="0"/>
              <a:t>Calculating Process Capability Using Attribute Data</a:t>
            </a:r>
          </a:p>
        </p:txBody>
      </p:sp>
      <p:sp>
        <p:nvSpPr>
          <p:cNvPr id="84995" name="Rectangle 3"/>
          <p:cNvSpPr>
            <a:spLocks noGrp="1" noChangeArrowheads="1"/>
          </p:cNvSpPr>
          <p:nvPr>
            <p:ph type="body" idx="1"/>
          </p:nvPr>
        </p:nvSpPr>
        <p:spPr/>
        <p:txBody>
          <a:bodyPr/>
          <a:lstStyle/>
          <a:p>
            <a:pPr>
              <a:buFontTx/>
              <a:buNone/>
            </a:pPr>
            <a:r>
              <a:rPr lang="en-GB" smtClean="0"/>
              <a:t>	The first step is to define</a:t>
            </a:r>
          </a:p>
          <a:p>
            <a:r>
              <a:rPr lang="en-GB" smtClean="0"/>
              <a:t>The unit (N)</a:t>
            </a:r>
          </a:p>
          <a:p>
            <a:r>
              <a:rPr lang="en-GB" smtClean="0"/>
              <a:t>The defect (D)</a:t>
            </a:r>
          </a:p>
          <a:p>
            <a:r>
              <a:rPr lang="en-GB" smtClean="0"/>
              <a:t>The number of opportunities for generating a defect per unit (O)</a:t>
            </a:r>
          </a:p>
        </p:txBody>
      </p:sp>
    </p:spTree>
    <p:extLst>
      <p:ext uri="{BB962C8B-B14F-4D97-AF65-F5344CB8AC3E}">
        <p14:creationId xmlns:p14="http://schemas.microsoft.com/office/powerpoint/2010/main" val="3450702846"/>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p:txBody>
          <a:bodyPr>
            <a:normAutofit fontScale="90000"/>
          </a:bodyPr>
          <a:lstStyle/>
          <a:p>
            <a:r>
              <a:rPr lang="en-GB" sz="4000" smtClean="0"/>
              <a:t>Calculating Process Capability Using Attribute Data</a:t>
            </a:r>
          </a:p>
        </p:txBody>
      </p:sp>
      <p:sp>
        <p:nvSpPr>
          <p:cNvPr id="86019" name="Rectangle 3"/>
          <p:cNvSpPr>
            <a:spLocks noGrp="1" noChangeArrowheads="1"/>
          </p:cNvSpPr>
          <p:nvPr>
            <p:ph type="body" idx="1"/>
          </p:nvPr>
        </p:nvSpPr>
        <p:spPr>
          <a:xfrm>
            <a:off x="457200" y="1600200"/>
            <a:ext cx="8229600" cy="5068888"/>
          </a:xfrm>
        </p:spPr>
        <p:txBody>
          <a:bodyPr/>
          <a:lstStyle/>
          <a:p>
            <a:pPr>
              <a:buFontTx/>
              <a:buNone/>
            </a:pPr>
            <a:r>
              <a:rPr lang="en-GB" smtClean="0"/>
              <a:t>	The second step is to calculate DPMO using the formula below:</a:t>
            </a:r>
          </a:p>
          <a:p>
            <a:pPr>
              <a:buFontTx/>
              <a:buNone/>
            </a:pPr>
            <a:endParaRPr lang="en-GB" smtClean="0"/>
          </a:p>
          <a:p>
            <a:pPr>
              <a:buFontTx/>
              <a:buNone/>
            </a:pPr>
            <a:r>
              <a:rPr lang="en-GB" smtClean="0"/>
              <a:t>DPMO = </a:t>
            </a:r>
            <a:r>
              <a:rPr lang="en-GB" u="sng" smtClean="0"/>
              <a:t>Total number of defects</a:t>
            </a:r>
            <a:r>
              <a:rPr lang="en-GB" smtClean="0"/>
              <a:t>  x 10</a:t>
            </a:r>
            <a:r>
              <a:rPr lang="en-GB" baseline="30000" smtClean="0"/>
              <a:t>6</a:t>
            </a:r>
            <a:endParaRPr lang="en-GB" smtClean="0"/>
          </a:p>
          <a:p>
            <a:pPr>
              <a:buFontTx/>
              <a:buNone/>
            </a:pPr>
            <a:r>
              <a:rPr lang="en-GB" smtClean="0"/>
              <a:t>			Total units x Opportunities per unit</a:t>
            </a:r>
          </a:p>
          <a:p>
            <a:pPr>
              <a:buFontTx/>
              <a:buNone/>
            </a:pPr>
            <a:endParaRPr lang="en-GB" smtClean="0"/>
          </a:p>
          <a:p>
            <a:pPr>
              <a:buFontTx/>
              <a:buNone/>
            </a:pPr>
            <a:r>
              <a:rPr lang="en-GB" smtClean="0"/>
              <a:t>DPMO = </a:t>
            </a:r>
            <a:r>
              <a:rPr lang="en-GB" u="sng" smtClean="0"/>
              <a:t>       D___</a:t>
            </a:r>
            <a:r>
              <a:rPr lang="en-GB" smtClean="0"/>
              <a:t> x 10</a:t>
            </a:r>
            <a:r>
              <a:rPr lang="en-GB" baseline="30000" smtClean="0"/>
              <a:t>6</a:t>
            </a:r>
            <a:endParaRPr lang="en-GB" smtClean="0"/>
          </a:p>
          <a:p>
            <a:pPr>
              <a:buFontTx/>
              <a:buNone/>
            </a:pPr>
            <a:r>
              <a:rPr lang="en-GB" smtClean="0"/>
              <a:t>			  N x O</a:t>
            </a:r>
          </a:p>
        </p:txBody>
      </p:sp>
    </p:spTree>
    <p:extLst>
      <p:ext uri="{BB962C8B-B14F-4D97-AF65-F5344CB8AC3E}">
        <p14:creationId xmlns:p14="http://schemas.microsoft.com/office/powerpoint/2010/main" val="156677578"/>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p:txBody>
          <a:bodyPr>
            <a:normAutofit fontScale="90000"/>
          </a:bodyPr>
          <a:lstStyle/>
          <a:p>
            <a:r>
              <a:rPr lang="en-GB" sz="4000" smtClean="0"/>
              <a:t>Calculating Process Capability Using Attribute Data</a:t>
            </a:r>
          </a:p>
        </p:txBody>
      </p:sp>
      <p:sp>
        <p:nvSpPr>
          <p:cNvPr id="87043" name="Rectangle 3"/>
          <p:cNvSpPr>
            <a:spLocks noGrp="1" noChangeArrowheads="1"/>
          </p:cNvSpPr>
          <p:nvPr>
            <p:ph type="body" idx="1"/>
          </p:nvPr>
        </p:nvSpPr>
        <p:spPr/>
        <p:txBody>
          <a:bodyPr/>
          <a:lstStyle/>
          <a:p>
            <a:pPr>
              <a:buFontTx/>
              <a:buNone/>
            </a:pPr>
            <a:r>
              <a:rPr lang="en-GB" smtClean="0"/>
              <a:t>	The final step is converting DPMO to a sigma value using the Z-value conversion table</a:t>
            </a:r>
          </a:p>
        </p:txBody>
      </p:sp>
    </p:spTree>
    <p:extLst>
      <p:ext uri="{BB962C8B-B14F-4D97-AF65-F5344CB8AC3E}">
        <p14:creationId xmlns:p14="http://schemas.microsoft.com/office/powerpoint/2010/main" val="1767060875"/>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p:txBody>
          <a:bodyPr>
            <a:normAutofit fontScale="90000"/>
          </a:bodyPr>
          <a:lstStyle/>
          <a:p>
            <a:r>
              <a:rPr lang="en-GB" sz="4000" smtClean="0"/>
              <a:t>Example Calculating Process Capability Using Attribute Data</a:t>
            </a:r>
          </a:p>
        </p:txBody>
      </p:sp>
      <p:sp>
        <p:nvSpPr>
          <p:cNvPr id="88067" name="Rectangle 3"/>
          <p:cNvSpPr>
            <a:spLocks noGrp="1" noChangeArrowheads="1"/>
          </p:cNvSpPr>
          <p:nvPr>
            <p:ph type="body" idx="1"/>
          </p:nvPr>
        </p:nvSpPr>
        <p:spPr/>
        <p:txBody>
          <a:bodyPr/>
          <a:lstStyle/>
          <a:p>
            <a:pPr>
              <a:lnSpc>
                <a:spcPct val="90000"/>
              </a:lnSpc>
              <a:buFontTx/>
              <a:buNone/>
            </a:pPr>
            <a:r>
              <a:rPr lang="en-GB" smtClean="0"/>
              <a:t>	500 part orders (N)</a:t>
            </a:r>
          </a:p>
          <a:p>
            <a:pPr>
              <a:lnSpc>
                <a:spcPct val="90000"/>
              </a:lnSpc>
              <a:buFontTx/>
              <a:buNone/>
            </a:pPr>
            <a:r>
              <a:rPr lang="en-GB" smtClean="0"/>
              <a:t>		3 opportunities (O)</a:t>
            </a:r>
          </a:p>
          <a:p>
            <a:pPr>
              <a:lnSpc>
                <a:spcPct val="90000"/>
              </a:lnSpc>
              <a:buFontTx/>
              <a:buNone/>
            </a:pPr>
            <a:r>
              <a:rPr lang="en-GB" smtClean="0"/>
              <a:t>		- Late</a:t>
            </a:r>
          </a:p>
          <a:p>
            <a:pPr>
              <a:lnSpc>
                <a:spcPct val="90000"/>
              </a:lnSpc>
              <a:buFontTx/>
              <a:buNone/>
            </a:pPr>
            <a:r>
              <a:rPr lang="en-GB" smtClean="0"/>
              <a:t>		- Wrong part</a:t>
            </a:r>
          </a:p>
          <a:p>
            <a:pPr>
              <a:lnSpc>
                <a:spcPct val="90000"/>
              </a:lnSpc>
              <a:buFontTx/>
              <a:buNone/>
            </a:pPr>
            <a:r>
              <a:rPr lang="en-GB" smtClean="0"/>
              <a:t>		- Wrong address</a:t>
            </a:r>
          </a:p>
          <a:p>
            <a:pPr>
              <a:lnSpc>
                <a:spcPct val="90000"/>
              </a:lnSpc>
              <a:buFontTx/>
              <a:buNone/>
            </a:pPr>
            <a:r>
              <a:rPr lang="en-GB" smtClean="0"/>
              <a:t>		57 errors are made (D)</a:t>
            </a:r>
          </a:p>
          <a:p>
            <a:pPr>
              <a:lnSpc>
                <a:spcPct val="90000"/>
              </a:lnSpc>
              <a:buFontTx/>
              <a:buNone/>
            </a:pPr>
            <a:r>
              <a:rPr lang="en-GB" smtClean="0"/>
              <a:t>		12 caught</a:t>
            </a:r>
          </a:p>
          <a:p>
            <a:pPr>
              <a:lnSpc>
                <a:spcPct val="90000"/>
              </a:lnSpc>
              <a:buFontTx/>
              <a:buNone/>
            </a:pPr>
            <a:r>
              <a:rPr lang="en-GB" smtClean="0"/>
              <a:t>		45 Defects observed by customers</a:t>
            </a:r>
          </a:p>
        </p:txBody>
      </p:sp>
    </p:spTree>
    <p:extLst>
      <p:ext uri="{BB962C8B-B14F-4D97-AF65-F5344CB8AC3E}">
        <p14:creationId xmlns:p14="http://schemas.microsoft.com/office/powerpoint/2010/main" val="3746787793"/>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p:txBody>
          <a:bodyPr>
            <a:normAutofit fontScale="90000"/>
          </a:bodyPr>
          <a:lstStyle/>
          <a:p>
            <a:r>
              <a:rPr lang="en-GB" sz="4000" smtClean="0"/>
              <a:t>Example Calculating Process Capability Using Attribute Data</a:t>
            </a:r>
          </a:p>
        </p:txBody>
      </p:sp>
      <p:sp>
        <p:nvSpPr>
          <p:cNvPr id="89091" name="Rectangle 3"/>
          <p:cNvSpPr>
            <a:spLocks noGrp="1" noChangeArrowheads="1"/>
          </p:cNvSpPr>
          <p:nvPr>
            <p:ph type="body" idx="1"/>
          </p:nvPr>
        </p:nvSpPr>
        <p:spPr>
          <a:xfrm>
            <a:off x="457200" y="1600200"/>
            <a:ext cx="8229600" cy="4997450"/>
          </a:xfrm>
        </p:spPr>
        <p:txBody>
          <a:bodyPr/>
          <a:lstStyle/>
          <a:p>
            <a:pPr marL="609600" indent="-609600">
              <a:lnSpc>
                <a:spcPct val="90000"/>
              </a:lnSpc>
              <a:buFontTx/>
              <a:buAutoNum type="arabicPeriod"/>
            </a:pPr>
            <a:r>
              <a:rPr lang="en-GB" smtClean="0"/>
              <a:t>Number of units processed N = 500</a:t>
            </a:r>
          </a:p>
          <a:p>
            <a:pPr marL="609600" indent="-609600">
              <a:lnSpc>
                <a:spcPct val="90000"/>
              </a:lnSpc>
              <a:buFontTx/>
              <a:buAutoNum type="arabicPeriod"/>
            </a:pPr>
            <a:r>
              <a:rPr lang="en-GB" smtClean="0"/>
              <a:t>Total number of defects made (include defects made and later fixed) D = 57</a:t>
            </a:r>
          </a:p>
          <a:p>
            <a:pPr marL="609600" indent="-609600">
              <a:lnSpc>
                <a:spcPct val="90000"/>
              </a:lnSpc>
              <a:buFontTx/>
              <a:buAutoNum type="arabicPeriod"/>
            </a:pPr>
            <a:r>
              <a:rPr lang="en-GB" smtClean="0"/>
              <a:t>Number of defect opportunities O = 3</a:t>
            </a:r>
          </a:p>
          <a:p>
            <a:pPr marL="609600" indent="-609600">
              <a:lnSpc>
                <a:spcPct val="90000"/>
              </a:lnSpc>
              <a:buFontTx/>
              <a:buNone/>
            </a:pPr>
            <a:r>
              <a:rPr lang="en-GB" smtClean="0"/>
              <a:t>4.	DPMO = </a:t>
            </a:r>
            <a:r>
              <a:rPr lang="en-GB" u="sng" smtClean="0"/>
              <a:t>       D___</a:t>
            </a:r>
            <a:r>
              <a:rPr lang="en-GB" smtClean="0"/>
              <a:t> x 10</a:t>
            </a:r>
            <a:r>
              <a:rPr lang="en-GB" baseline="30000" smtClean="0"/>
              <a:t>6</a:t>
            </a:r>
            <a:endParaRPr lang="en-GB" smtClean="0"/>
          </a:p>
          <a:p>
            <a:pPr marL="609600" indent="-609600">
              <a:lnSpc>
                <a:spcPct val="90000"/>
              </a:lnSpc>
              <a:buFontTx/>
              <a:buNone/>
            </a:pPr>
            <a:r>
              <a:rPr lang="en-GB" smtClean="0"/>
              <a:t>			        N x O</a:t>
            </a:r>
          </a:p>
          <a:p>
            <a:pPr marL="609600" indent="-609600">
              <a:lnSpc>
                <a:spcPct val="90000"/>
              </a:lnSpc>
              <a:buFontTx/>
              <a:buNone/>
            </a:pPr>
            <a:r>
              <a:rPr lang="en-GB" smtClean="0"/>
              <a:t>5. DPMO = </a:t>
            </a:r>
            <a:r>
              <a:rPr lang="en-GB" u="sng" smtClean="0"/>
              <a:t>       57___</a:t>
            </a:r>
            <a:r>
              <a:rPr lang="en-GB" smtClean="0"/>
              <a:t> x 10</a:t>
            </a:r>
            <a:r>
              <a:rPr lang="en-GB" baseline="30000" smtClean="0"/>
              <a:t>6</a:t>
            </a:r>
            <a:endParaRPr lang="en-GB" smtClean="0"/>
          </a:p>
          <a:p>
            <a:pPr marL="609600" indent="-609600">
              <a:lnSpc>
                <a:spcPct val="90000"/>
              </a:lnSpc>
              <a:buFontTx/>
              <a:buNone/>
            </a:pPr>
            <a:r>
              <a:rPr lang="en-GB" smtClean="0"/>
              <a:t>			     500 x 3</a:t>
            </a:r>
          </a:p>
          <a:p>
            <a:pPr marL="609600" indent="-609600">
              <a:lnSpc>
                <a:spcPct val="90000"/>
              </a:lnSpc>
              <a:buFontTx/>
              <a:buNone/>
            </a:pPr>
            <a:r>
              <a:rPr lang="en-GB" smtClean="0"/>
              <a:t>			= 38,000</a:t>
            </a:r>
          </a:p>
          <a:p>
            <a:pPr marL="609600" indent="-609600">
              <a:lnSpc>
                <a:spcPct val="90000"/>
              </a:lnSpc>
              <a:buFontTx/>
              <a:buNone/>
            </a:pPr>
            <a:endParaRPr lang="en-GB" smtClean="0"/>
          </a:p>
          <a:p>
            <a:pPr marL="609600" indent="-609600">
              <a:lnSpc>
                <a:spcPct val="90000"/>
              </a:lnSpc>
              <a:buFontTx/>
              <a:buAutoNum type="arabicPeriod"/>
            </a:pPr>
            <a:endParaRPr lang="en-GB" smtClean="0"/>
          </a:p>
          <a:p>
            <a:pPr marL="609600" indent="-609600">
              <a:lnSpc>
                <a:spcPct val="90000"/>
              </a:lnSpc>
              <a:buFontTx/>
              <a:buAutoNum type="arabicPeriod"/>
            </a:pPr>
            <a:endParaRPr lang="en-GB" smtClean="0"/>
          </a:p>
        </p:txBody>
      </p:sp>
    </p:spTree>
    <p:extLst>
      <p:ext uri="{BB962C8B-B14F-4D97-AF65-F5344CB8AC3E}">
        <p14:creationId xmlns:p14="http://schemas.microsoft.com/office/powerpoint/2010/main" val="285476017"/>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First Time Through</a:t>
            </a:r>
            <a:endParaRPr lang="en-GB" dirty="0"/>
          </a:p>
        </p:txBody>
      </p:sp>
      <p:sp>
        <p:nvSpPr>
          <p:cNvPr id="3" name="Content Placeholder 2"/>
          <p:cNvSpPr>
            <a:spLocks noGrp="1"/>
          </p:cNvSpPr>
          <p:nvPr>
            <p:ph idx="1"/>
          </p:nvPr>
        </p:nvSpPr>
        <p:spPr/>
        <p:txBody>
          <a:bodyPr/>
          <a:lstStyle/>
          <a:p>
            <a:pPr marL="0" indent="0">
              <a:buNone/>
            </a:pPr>
            <a:r>
              <a:rPr lang="en-GB" dirty="0" smtClean="0"/>
              <a:t>Used to calculate process capability because: -</a:t>
            </a:r>
          </a:p>
          <a:p>
            <a:r>
              <a:rPr lang="en-GB" dirty="0" smtClean="0"/>
              <a:t>Defects once produced, add waste and cost even if  the customer doesn’t see them</a:t>
            </a:r>
          </a:p>
          <a:p>
            <a:r>
              <a:rPr lang="en-GB" dirty="0" smtClean="0"/>
              <a:t>Even the best inspection processes cannot catch all defects ultimately reach the customer, causing customer dissatisfaction and additional cost through warranty, replacements or lost business</a:t>
            </a:r>
            <a:endParaRPr lang="en-GB" dirty="0"/>
          </a:p>
        </p:txBody>
      </p:sp>
    </p:spTree>
    <p:extLst>
      <p:ext uri="{BB962C8B-B14F-4D97-AF65-F5344CB8AC3E}">
        <p14:creationId xmlns:p14="http://schemas.microsoft.com/office/powerpoint/2010/main" val="50168607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Process Capability Exercise</a:t>
            </a:r>
          </a:p>
        </p:txBody>
      </p:sp>
      <p:sp>
        <p:nvSpPr>
          <p:cNvPr id="3" name="Content Placeholder 2"/>
          <p:cNvSpPr>
            <a:spLocks noGrp="1"/>
          </p:cNvSpPr>
          <p:nvPr>
            <p:ph idx="1"/>
          </p:nvPr>
        </p:nvSpPr>
        <p:spPr/>
        <p:txBody>
          <a:bodyPr/>
          <a:lstStyle/>
          <a:p>
            <a:pPr marL="0" indent="0">
              <a:buNone/>
            </a:pPr>
            <a:r>
              <a:rPr lang="en-GB" dirty="0" smtClean="0"/>
              <a:t>Using the following delivery pattern, calculate the process capability</a:t>
            </a:r>
          </a:p>
          <a:p>
            <a:r>
              <a:rPr lang="en-GB" dirty="0" smtClean="0"/>
              <a:t>Number of tables delivered: 40</a:t>
            </a:r>
          </a:p>
          <a:p>
            <a:r>
              <a:rPr lang="en-GB" dirty="0" smtClean="0"/>
              <a:t>Number of opportunities per table: 1</a:t>
            </a:r>
          </a:p>
          <a:p>
            <a:r>
              <a:rPr lang="en-GB" dirty="0" smtClean="0"/>
              <a:t>Number of tables not delivered within 30 days: 16</a:t>
            </a:r>
            <a:endParaRPr lang="en-GB" dirty="0"/>
          </a:p>
        </p:txBody>
      </p:sp>
    </p:spTree>
    <p:extLst>
      <p:ext uri="{BB962C8B-B14F-4D97-AF65-F5344CB8AC3E}">
        <p14:creationId xmlns:p14="http://schemas.microsoft.com/office/powerpoint/2010/main" val="223948259"/>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p:txBody>
          <a:bodyPr>
            <a:normAutofit fontScale="90000"/>
          </a:bodyPr>
          <a:lstStyle/>
          <a:p>
            <a:r>
              <a:rPr lang="en-GB" sz="4000" smtClean="0"/>
              <a:t>Guidelines for Determining How Many Opportunities Per Unit</a:t>
            </a:r>
          </a:p>
        </p:txBody>
      </p:sp>
      <p:sp>
        <p:nvSpPr>
          <p:cNvPr id="90115" name="Rectangle 3"/>
          <p:cNvSpPr>
            <a:spLocks noGrp="1" noChangeArrowheads="1"/>
          </p:cNvSpPr>
          <p:nvPr>
            <p:ph type="body" idx="1"/>
          </p:nvPr>
        </p:nvSpPr>
        <p:spPr>
          <a:xfrm>
            <a:off x="457200" y="1600200"/>
            <a:ext cx="8229600" cy="4997450"/>
          </a:xfrm>
        </p:spPr>
        <p:txBody>
          <a:bodyPr/>
          <a:lstStyle/>
          <a:p>
            <a:r>
              <a:rPr lang="en-GB" dirty="0" smtClean="0"/>
              <a:t>Must be </a:t>
            </a:r>
            <a:r>
              <a:rPr lang="en-GB" b="1" dirty="0" smtClean="0"/>
              <a:t>important</a:t>
            </a:r>
            <a:r>
              <a:rPr lang="en-GB" dirty="0" smtClean="0"/>
              <a:t> to the customer</a:t>
            </a:r>
          </a:p>
          <a:p>
            <a:r>
              <a:rPr lang="en-GB" dirty="0" smtClean="0"/>
              <a:t>Opportunities per unit </a:t>
            </a:r>
            <a:r>
              <a:rPr lang="en-GB" b="1" dirty="0" smtClean="0"/>
              <a:t>stay constant </a:t>
            </a:r>
            <a:r>
              <a:rPr lang="en-GB" dirty="0" smtClean="0"/>
              <a:t>before and after improvement</a:t>
            </a:r>
          </a:p>
          <a:p>
            <a:r>
              <a:rPr lang="en-GB" dirty="0" smtClean="0"/>
              <a:t>Number of opportunities per unit can be used to </a:t>
            </a:r>
            <a:r>
              <a:rPr lang="en-GB" b="1" dirty="0" smtClean="0"/>
              <a:t>level</a:t>
            </a:r>
            <a:r>
              <a:rPr lang="en-GB" dirty="0" smtClean="0"/>
              <a:t> the playing field for processes and outputs of different complexities</a:t>
            </a:r>
          </a:p>
          <a:p>
            <a:r>
              <a:rPr lang="en-GB" dirty="0" smtClean="0"/>
              <a:t>Count only opportunities where defects can reasonably happen</a:t>
            </a:r>
          </a:p>
        </p:txBody>
      </p:sp>
    </p:spTree>
    <p:extLst>
      <p:ext uri="{BB962C8B-B14F-4D97-AF65-F5344CB8AC3E}">
        <p14:creationId xmlns:p14="http://schemas.microsoft.com/office/powerpoint/2010/main" val="4246596217"/>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p:txBody>
          <a:bodyPr/>
          <a:lstStyle/>
          <a:p>
            <a:r>
              <a:rPr lang="en-GB" sz="4000" dirty="0" smtClean="0"/>
              <a:t>Capability Analysis-Variable Data</a:t>
            </a:r>
          </a:p>
        </p:txBody>
      </p:sp>
      <p:sp>
        <p:nvSpPr>
          <p:cNvPr id="91139" name="Rectangle 6"/>
          <p:cNvSpPr>
            <a:spLocks noGrp="1" noChangeArrowheads="1"/>
          </p:cNvSpPr>
          <p:nvPr>
            <p:ph type="body" idx="1"/>
          </p:nvPr>
        </p:nvSpPr>
        <p:spPr>
          <a:xfrm>
            <a:off x="457200" y="1600200"/>
            <a:ext cx="8229600" cy="4997450"/>
          </a:xfrm>
        </p:spPr>
        <p:txBody>
          <a:bodyPr/>
          <a:lstStyle/>
          <a:p>
            <a:r>
              <a:rPr lang="en-GB" dirty="0" smtClean="0"/>
              <a:t>Before determining process capability using variable data, it is important to review a few terms and symbols to go along with those already defined:</a:t>
            </a:r>
          </a:p>
          <a:p>
            <a:r>
              <a:rPr lang="en-GB" dirty="0" smtClean="0"/>
              <a:t>Target				Centering		</a:t>
            </a:r>
          </a:p>
          <a:p>
            <a:r>
              <a:rPr lang="en-GB" dirty="0" smtClean="0"/>
              <a:t>Specification limits	Deviation</a:t>
            </a:r>
          </a:p>
          <a:p>
            <a:r>
              <a:rPr lang="en-GB" dirty="0" smtClean="0"/>
              <a:t>Data distribution		Std Deviation</a:t>
            </a:r>
          </a:p>
          <a:p>
            <a:r>
              <a:rPr lang="en-GB" dirty="0" smtClean="0"/>
              <a:t>Normal distribution	Prob of defect</a:t>
            </a:r>
          </a:p>
          <a:p>
            <a:r>
              <a:rPr lang="en-GB" dirty="0" smtClean="0"/>
              <a:t>Mean				Yield</a:t>
            </a:r>
          </a:p>
        </p:txBody>
      </p:sp>
    </p:spTree>
    <p:extLst>
      <p:ext uri="{BB962C8B-B14F-4D97-AF65-F5344CB8AC3E}">
        <p14:creationId xmlns:p14="http://schemas.microsoft.com/office/powerpoint/2010/main" val="3121016772"/>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ChangeArrowheads="1"/>
          </p:cNvSpPr>
          <p:nvPr>
            <p:ph type="title"/>
          </p:nvPr>
        </p:nvSpPr>
        <p:spPr/>
        <p:txBody>
          <a:bodyPr>
            <a:normAutofit fontScale="90000"/>
          </a:bodyPr>
          <a:lstStyle/>
          <a:p>
            <a:r>
              <a:rPr lang="en-GB" sz="4000" smtClean="0"/>
              <a:t>Capability Analysis-Variable Data Terminology</a:t>
            </a:r>
          </a:p>
        </p:txBody>
      </p:sp>
      <p:sp>
        <p:nvSpPr>
          <p:cNvPr id="92163" name="Rectangle 3"/>
          <p:cNvSpPr>
            <a:spLocks noGrp="1" noChangeArrowheads="1"/>
          </p:cNvSpPr>
          <p:nvPr>
            <p:ph type="body" idx="1"/>
          </p:nvPr>
        </p:nvSpPr>
        <p:spPr/>
        <p:txBody>
          <a:bodyPr/>
          <a:lstStyle/>
          <a:p>
            <a:pPr>
              <a:buFontTx/>
              <a:buNone/>
            </a:pPr>
            <a:r>
              <a:rPr lang="en-GB" b="1" u="sng" smtClean="0"/>
              <a:t>Target</a:t>
            </a:r>
          </a:p>
          <a:p>
            <a:r>
              <a:rPr lang="en-GB" smtClean="0"/>
              <a:t>For every measurable characteristic, there is a desired level of performance commonly the target</a:t>
            </a:r>
          </a:p>
          <a:p>
            <a:r>
              <a:rPr lang="en-GB" smtClean="0"/>
              <a:t>Examples</a:t>
            </a:r>
          </a:p>
          <a:p>
            <a:pPr>
              <a:buFontTx/>
              <a:buNone/>
            </a:pPr>
            <a:r>
              <a:rPr lang="en-GB" smtClean="0"/>
              <a:t>	- Body temperature 37.6</a:t>
            </a:r>
            <a:r>
              <a:rPr lang="en-GB" smtClean="0">
                <a:cs typeface="Arial" charset="0"/>
              </a:rPr>
              <a:t>°C</a:t>
            </a:r>
          </a:p>
          <a:p>
            <a:pPr>
              <a:buFontTx/>
              <a:buNone/>
            </a:pPr>
            <a:r>
              <a:rPr lang="en-GB" smtClean="0">
                <a:cs typeface="Arial" charset="0"/>
              </a:rPr>
              <a:t>	- Overnight delivery 10.00am next day</a:t>
            </a:r>
          </a:p>
          <a:p>
            <a:pPr>
              <a:buFontTx/>
              <a:buNone/>
            </a:pPr>
            <a:r>
              <a:rPr lang="en-GB" smtClean="0">
                <a:cs typeface="Arial" charset="0"/>
              </a:rPr>
              <a:t>	- Crankshaft main diameter 62.00mm</a:t>
            </a:r>
          </a:p>
        </p:txBody>
      </p:sp>
    </p:spTree>
    <p:extLst>
      <p:ext uri="{BB962C8B-B14F-4D97-AF65-F5344CB8AC3E}">
        <p14:creationId xmlns:p14="http://schemas.microsoft.com/office/powerpoint/2010/main" val="617932655"/>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a:xfrm>
            <a:off x="457200" y="0"/>
            <a:ext cx="8229600" cy="1052513"/>
          </a:xfrm>
        </p:spPr>
        <p:txBody>
          <a:bodyPr>
            <a:normAutofit fontScale="90000"/>
          </a:bodyPr>
          <a:lstStyle/>
          <a:p>
            <a:r>
              <a:rPr lang="en-GB" sz="4000" smtClean="0"/>
              <a:t>Capability Analysis-Variable Data Terminology</a:t>
            </a:r>
          </a:p>
        </p:txBody>
      </p:sp>
      <p:sp>
        <p:nvSpPr>
          <p:cNvPr id="93187" name="Rectangle 3"/>
          <p:cNvSpPr>
            <a:spLocks noGrp="1" noChangeArrowheads="1"/>
          </p:cNvSpPr>
          <p:nvPr>
            <p:ph type="body" idx="1"/>
          </p:nvPr>
        </p:nvSpPr>
        <p:spPr>
          <a:xfrm>
            <a:off x="457200" y="1196975"/>
            <a:ext cx="8229600" cy="5472113"/>
          </a:xfrm>
        </p:spPr>
        <p:txBody>
          <a:bodyPr/>
          <a:lstStyle/>
          <a:p>
            <a:pPr>
              <a:buFontTx/>
              <a:buNone/>
            </a:pPr>
            <a:r>
              <a:rPr lang="en-GB" sz="2800" b="1" u="sng" smtClean="0"/>
              <a:t>Specification</a:t>
            </a:r>
          </a:p>
          <a:p>
            <a:r>
              <a:rPr lang="en-GB" sz="2800" smtClean="0"/>
              <a:t>Specification limits provide boundaries of acceptable performance above or below the target</a:t>
            </a:r>
          </a:p>
          <a:p>
            <a:pPr>
              <a:buFontTx/>
              <a:buNone/>
            </a:pPr>
            <a:r>
              <a:rPr lang="en-GB" sz="2800" smtClean="0"/>
              <a:t>	- Lower specification limit (LSL) lowest </a:t>
            </a:r>
          </a:p>
          <a:p>
            <a:pPr>
              <a:buFontTx/>
              <a:buNone/>
            </a:pPr>
            <a:r>
              <a:rPr lang="en-GB" sz="2800" smtClean="0"/>
              <a:t>	  value acceptable</a:t>
            </a:r>
          </a:p>
          <a:p>
            <a:pPr>
              <a:buFontTx/>
              <a:buNone/>
            </a:pPr>
            <a:r>
              <a:rPr lang="en-GB" sz="2800" smtClean="0"/>
              <a:t>	- Upper specification limit (USL) highest</a:t>
            </a:r>
          </a:p>
          <a:p>
            <a:pPr>
              <a:buFontTx/>
              <a:buNone/>
            </a:pPr>
            <a:r>
              <a:rPr lang="en-GB" sz="2800" smtClean="0"/>
              <a:t>	  value acceptable</a:t>
            </a:r>
          </a:p>
          <a:p>
            <a:r>
              <a:rPr lang="en-GB" sz="2800" smtClean="0"/>
              <a:t>Example			LSL	  Target	USL</a:t>
            </a:r>
          </a:p>
          <a:p>
            <a:pPr>
              <a:buFontTx/>
              <a:buNone/>
            </a:pPr>
            <a:r>
              <a:rPr lang="en-GB" sz="2800" smtClean="0"/>
              <a:t>	Overnight delivery	8 AM	   10 AM	Noon</a:t>
            </a:r>
          </a:p>
        </p:txBody>
      </p:sp>
    </p:spTree>
    <p:extLst>
      <p:ext uri="{BB962C8B-B14F-4D97-AF65-F5344CB8AC3E}">
        <p14:creationId xmlns:p14="http://schemas.microsoft.com/office/powerpoint/2010/main" val="129808262"/>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p:txBody>
          <a:bodyPr>
            <a:normAutofit fontScale="90000"/>
          </a:bodyPr>
          <a:lstStyle/>
          <a:p>
            <a:r>
              <a:rPr lang="en-GB" sz="4000" smtClean="0"/>
              <a:t>Capability Analysis- Variable Data Terminology</a:t>
            </a:r>
          </a:p>
        </p:txBody>
      </p:sp>
      <p:sp>
        <p:nvSpPr>
          <p:cNvPr id="94211" name="Rectangle 3"/>
          <p:cNvSpPr>
            <a:spLocks noGrp="1" noChangeArrowheads="1"/>
          </p:cNvSpPr>
          <p:nvPr>
            <p:ph type="body" idx="1"/>
          </p:nvPr>
        </p:nvSpPr>
        <p:spPr>
          <a:xfrm>
            <a:off x="457200" y="1600200"/>
            <a:ext cx="8435975" cy="4525963"/>
          </a:xfrm>
        </p:spPr>
        <p:txBody>
          <a:bodyPr/>
          <a:lstStyle/>
          <a:p>
            <a:pPr>
              <a:buFontTx/>
              <a:buNone/>
            </a:pPr>
            <a:r>
              <a:rPr lang="en-GB" b="1" u="sng" smtClean="0"/>
              <a:t>Data Distribution</a:t>
            </a:r>
          </a:p>
          <a:p>
            <a:r>
              <a:rPr lang="en-GB" smtClean="0"/>
              <a:t>How measurement data “fits” around the target and between lower and upper spec limits</a:t>
            </a:r>
          </a:p>
          <a:p>
            <a:r>
              <a:rPr lang="en-GB" smtClean="0"/>
              <a:t>Example (overnight delivery</a:t>
            </a:r>
          </a:p>
          <a:p>
            <a:pPr>
              <a:buFontTx/>
              <a:buNone/>
            </a:pPr>
            <a:r>
              <a:rPr lang="en-GB" smtClean="0"/>
              <a:t>	- Measurement = No of packages delivered</a:t>
            </a:r>
          </a:p>
          <a:p>
            <a:pPr>
              <a:buFontTx/>
              <a:buNone/>
            </a:pPr>
            <a:r>
              <a:rPr lang="en-GB" smtClean="0"/>
              <a:t>	8 am = 2, 9 am = 3, 10 am = 8, 11 am = 4</a:t>
            </a:r>
          </a:p>
          <a:p>
            <a:pPr>
              <a:buFontTx/>
              <a:buNone/>
            </a:pPr>
            <a:r>
              <a:rPr lang="en-GB" smtClean="0"/>
              <a:t>	and 12 pm = 1</a:t>
            </a:r>
          </a:p>
        </p:txBody>
      </p:sp>
    </p:spTree>
    <p:extLst>
      <p:ext uri="{BB962C8B-B14F-4D97-AF65-F5344CB8AC3E}">
        <p14:creationId xmlns:p14="http://schemas.microsoft.com/office/powerpoint/2010/main" val="66946915"/>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ChangeArrowheads="1"/>
          </p:cNvSpPr>
          <p:nvPr>
            <p:ph type="title"/>
          </p:nvPr>
        </p:nvSpPr>
        <p:spPr/>
        <p:txBody>
          <a:bodyPr>
            <a:normAutofit fontScale="90000"/>
          </a:bodyPr>
          <a:lstStyle/>
          <a:p>
            <a:r>
              <a:rPr lang="en-GB" sz="4000" smtClean="0"/>
              <a:t>Capability Analysis- Variable Data Terminology</a:t>
            </a:r>
          </a:p>
        </p:txBody>
      </p:sp>
      <p:sp>
        <p:nvSpPr>
          <p:cNvPr id="95235" name="Rectangle 3"/>
          <p:cNvSpPr>
            <a:spLocks noGrp="1" noChangeArrowheads="1"/>
          </p:cNvSpPr>
          <p:nvPr>
            <p:ph type="body" idx="1"/>
          </p:nvPr>
        </p:nvSpPr>
        <p:spPr>
          <a:xfrm>
            <a:off x="457200" y="1600200"/>
            <a:ext cx="8229600" cy="4997450"/>
          </a:xfrm>
        </p:spPr>
        <p:txBody>
          <a:bodyPr/>
          <a:lstStyle/>
          <a:p>
            <a:pPr>
              <a:buFontTx/>
              <a:buNone/>
            </a:pPr>
            <a:r>
              <a:rPr lang="en-GB" b="1" u="sng" smtClean="0"/>
              <a:t>Normal Distribution</a:t>
            </a:r>
          </a:p>
          <a:p>
            <a:r>
              <a:rPr lang="en-GB" smtClean="0"/>
              <a:t>Data distribution characterised by a smooth bell-shaped curve</a:t>
            </a:r>
          </a:p>
        </p:txBody>
      </p:sp>
      <p:pic>
        <p:nvPicPr>
          <p:cNvPr id="95236" name="Picture 5" descr="lowcpk"/>
          <p:cNvPicPr>
            <a:picLocks noChangeAspect="1" noChangeArrowheads="1"/>
          </p:cNvPicPr>
          <p:nvPr/>
        </p:nvPicPr>
        <p:blipFill>
          <a:blip r:embed="rId2" cstate="print"/>
          <a:srcRect/>
          <a:stretch>
            <a:fillRect/>
          </a:stretch>
        </p:blipFill>
        <p:spPr bwMode="auto">
          <a:xfrm>
            <a:off x="1116013" y="3284538"/>
            <a:ext cx="6840537" cy="3573462"/>
          </a:xfrm>
          <a:prstGeom prst="rect">
            <a:avLst/>
          </a:prstGeom>
          <a:noFill/>
          <a:ln w="9525">
            <a:noFill/>
            <a:miter lim="800000"/>
            <a:headEnd/>
            <a:tailEnd/>
          </a:ln>
        </p:spPr>
      </p:pic>
      <p:sp>
        <p:nvSpPr>
          <p:cNvPr id="95237" name="Line 6"/>
          <p:cNvSpPr>
            <a:spLocks noChangeShapeType="1"/>
          </p:cNvSpPr>
          <p:nvPr/>
        </p:nvSpPr>
        <p:spPr bwMode="auto">
          <a:xfrm>
            <a:off x="4643438" y="3500438"/>
            <a:ext cx="0" cy="3097212"/>
          </a:xfrm>
          <a:prstGeom prst="line">
            <a:avLst/>
          </a:prstGeom>
          <a:noFill/>
          <a:ln w="9525">
            <a:solidFill>
              <a:schemeClr val="tx1"/>
            </a:solidFill>
            <a:round/>
            <a:headEnd/>
            <a:tailEnd/>
          </a:ln>
        </p:spPr>
        <p:txBody>
          <a:bodyPr/>
          <a:lstStyle/>
          <a:p>
            <a:endParaRPr lang="en-GB"/>
          </a:p>
        </p:txBody>
      </p:sp>
      <p:sp>
        <p:nvSpPr>
          <p:cNvPr id="95238" name="Text Box 7"/>
          <p:cNvSpPr txBox="1">
            <a:spLocks noChangeArrowheads="1"/>
          </p:cNvSpPr>
          <p:nvPr/>
        </p:nvSpPr>
        <p:spPr bwMode="auto">
          <a:xfrm>
            <a:off x="4840288" y="3521075"/>
            <a:ext cx="844550" cy="366713"/>
          </a:xfrm>
          <a:prstGeom prst="rect">
            <a:avLst/>
          </a:prstGeom>
          <a:noFill/>
          <a:ln w="9525">
            <a:noFill/>
            <a:miter lim="800000"/>
            <a:headEnd/>
            <a:tailEnd/>
          </a:ln>
        </p:spPr>
        <p:txBody>
          <a:bodyPr wrap="none">
            <a:spAutoFit/>
          </a:bodyPr>
          <a:lstStyle/>
          <a:p>
            <a:r>
              <a:rPr lang="en-GB"/>
              <a:t>Target</a:t>
            </a:r>
          </a:p>
        </p:txBody>
      </p:sp>
    </p:spTree>
    <p:extLst>
      <p:ext uri="{BB962C8B-B14F-4D97-AF65-F5344CB8AC3E}">
        <p14:creationId xmlns:p14="http://schemas.microsoft.com/office/powerpoint/2010/main" val="1896027582"/>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ChangeArrowheads="1"/>
          </p:cNvSpPr>
          <p:nvPr>
            <p:ph type="title"/>
          </p:nvPr>
        </p:nvSpPr>
        <p:spPr/>
        <p:txBody>
          <a:bodyPr>
            <a:normAutofit fontScale="90000"/>
          </a:bodyPr>
          <a:lstStyle/>
          <a:p>
            <a:r>
              <a:rPr lang="en-GB" sz="4000" smtClean="0"/>
              <a:t>Capability Analysis- Variable Data Terminology</a:t>
            </a:r>
          </a:p>
        </p:txBody>
      </p:sp>
      <p:sp>
        <p:nvSpPr>
          <p:cNvPr id="96259" name="Rectangle 3"/>
          <p:cNvSpPr>
            <a:spLocks noGrp="1" noChangeArrowheads="1"/>
          </p:cNvSpPr>
          <p:nvPr>
            <p:ph type="body" idx="1"/>
          </p:nvPr>
        </p:nvSpPr>
        <p:spPr/>
        <p:txBody>
          <a:bodyPr/>
          <a:lstStyle/>
          <a:p>
            <a:pPr>
              <a:buFontTx/>
              <a:buNone/>
            </a:pPr>
            <a:r>
              <a:rPr lang="en-GB" b="1" u="sng" smtClean="0"/>
              <a:t>Mean</a:t>
            </a:r>
          </a:p>
          <a:p>
            <a:r>
              <a:rPr lang="en-GB" smtClean="0"/>
              <a:t>The average of a set of values, usually represented by the symbol (x bar)</a:t>
            </a:r>
          </a:p>
          <a:p>
            <a:r>
              <a:rPr lang="en-GB" smtClean="0"/>
              <a:t>Example (body temperature)</a:t>
            </a:r>
          </a:p>
          <a:p>
            <a:pPr>
              <a:buFontTx/>
              <a:buNone/>
            </a:pPr>
            <a:r>
              <a:rPr lang="en-GB" smtClean="0"/>
              <a:t>	- Temperature</a:t>
            </a:r>
          </a:p>
          <a:p>
            <a:pPr>
              <a:buFontTx/>
              <a:buNone/>
            </a:pPr>
            <a:r>
              <a:rPr lang="en-GB" smtClean="0"/>
              <a:t>	   98.3 + 99.0 + 98.6 +98.9 + 99.1 + 100.5 </a:t>
            </a:r>
          </a:p>
          <a:p>
            <a:pPr>
              <a:buFontTx/>
              <a:buNone/>
            </a:pPr>
            <a:r>
              <a:rPr lang="en-GB" smtClean="0"/>
              <a:t>      + 99.3 / 7 = 99.1</a:t>
            </a:r>
          </a:p>
        </p:txBody>
      </p:sp>
    </p:spTree>
    <p:extLst>
      <p:ext uri="{BB962C8B-B14F-4D97-AF65-F5344CB8AC3E}">
        <p14:creationId xmlns:p14="http://schemas.microsoft.com/office/powerpoint/2010/main" val="3140261966"/>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p:txBody>
          <a:bodyPr>
            <a:normAutofit fontScale="90000"/>
          </a:bodyPr>
          <a:lstStyle/>
          <a:p>
            <a:r>
              <a:rPr lang="en-GB" sz="4000" dirty="0" smtClean="0"/>
              <a:t>Capability Analysis- Variable Data Terminology</a:t>
            </a:r>
          </a:p>
        </p:txBody>
      </p:sp>
      <p:sp>
        <p:nvSpPr>
          <p:cNvPr id="97283" name="Rectangle 3"/>
          <p:cNvSpPr>
            <a:spLocks noGrp="1" noChangeArrowheads="1"/>
          </p:cNvSpPr>
          <p:nvPr>
            <p:ph type="body" idx="1"/>
          </p:nvPr>
        </p:nvSpPr>
        <p:spPr/>
        <p:txBody>
          <a:bodyPr/>
          <a:lstStyle/>
          <a:p>
            <a:pPr>
              <a:buFontTx/>
              <a:buNone/>
            </a:pPr>
            <a:r>
              <a:rPr lang="en-GB" b="1" u="sng" dirty="0" smtClean="0"/>
              <a:t>Centering</a:t>
            </a:r>
          </a:p>
          <a:p>
            <a:r>
              <a:rPr lang="en-GB" dirty="0" smtClean="0"/>
              <a:t>Based on the relationship of the mean to the performance target, centering is the process of making the mean consistent with the target</a:t>
            </a:r>
          </a:p>
        </p:txBody>
      </p:sp>
    </p:spTree>
    <p:extLst>
      <p:ext uri="{BB962C8B-B14F-4D97-AF65-F5344CB8AC3E}">
        <p14:creationId xmlns:p14="http://schemas.microsoft.com/office/powerpoint/2010/main" val="1411982696"/>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ChangeArrowheads="1"/>
          </p:cNvSpPr>
          <p:nvPr>
            <p:ph type="title"/>
          </p:nvPr>
        </p:nvSpPr>
        <p:spPr>
          <a:xfrm>
            <a:off x="457200" y="0"/>
            <a:ext cx="8229600" cy="1125538"/>
          </a:xfrm>
        </p:spPr>
        <p:txBody>
          <a:bodyPr>
            <a:normAutofit fontScale="90000"/>
          </a:bodyPr>
          <a:lstStyle/>
          <a:p>
            <a:r>
              <a:rPr lang="en-GB" sz="4000" smtClean="0"/>
              <a:t>Capability Analysis- Variable Data Terminology</a:t>
            </a:r>
          </a:p>
        </p:txBody>
      </p:sp>
      <p:sp>
        <p:nvSpPr>
          <p:cNvPr id="98307" name="Rectangle 3"/>
          <p:cNvSpPr>
            <a:spLocks noGrp="1" noChangeArrowheads="1"/>
          </p:cNvSpPr>
          <p:nvPr>
            <p:ph type="body" idx="1"/>
          </p:nvPr>
        </p:nvSpPr>
        <p:spPr>
          <a:xfrm>
            <a:off x="457200" y="1196975"/>
            <a:ext cx="8229600" cy="4929188"/>
          </a:xfrm>
        </p:spPr>
        <p:txBody>
          <a:bodyPr/>
          <a:lstStyle/>
          <a:p>
            <a:pPr>
              <a:buFontTx/>
              <a:buNone/>
            </a:pPr>
            <a:r>
              <a:rPr lang="en-GB" b="1" u="sng" smtClean="0"/>
              <a:t>Deviation</a:t>
            </a:r>
            <a:endParaRPr lang="en-GB" b="1" u="sng" smtClean="0">
              <a:latin typeface="MS Reference Sans Serif" pitchFamily="34" charset="0"/>
            </a:endParaRPr>
          </a:p>
          <a:p>
            <a:r>
              <a:rPr lang="en-GB" smtClean="0"/>
              <a:t>Deviation refers to the distance between a particular measurement and the average of all measurements within that data set</a:t>
            </a:r>
          </a:p>
          <a:p>
            <a:pPr>
              <a:buFontTx/>
              <a:buNone/>
            </a:pPr>
            <a:endParaRPr lang="en-GB" b="1" u="sng" smtClean="0"/>
          </a:p>
          <a:p>
            <a:pPr>
              <a:buFontTx/>
              <a:buNone/>
            </a:pPr>
            <a:r>
              <a:rPr lang="en-GB" smtClean="0">
                <a:latin typeface="MS Reference Sans Serif" pitchFamily="34" charset="0"/>
              </a:rPr>
              <a:t>                           </a:t>
            </a:r>
            <a:r>
              <a:rPr lang="en-GB" b="1" u="sng" smtClean="0">
                <a:latin typeface="MS Reference Sans Serif" pitchFamily="34" charset="0"/>
              </a:rPr>
              <a:t></a:t>
            </a:r>
            <a:r>
              <a:rPr lang="en-GB" smtClean="0">
                <a:latin typeface="MS Reference Sans Serif" pitchFamily="34" charset="0"/>
              </a:rPr>
              <a:t>   X</a:t>
            </a:r>
            <a:endParaRPr lang="en-GB" b="1" u="sng" smtClean="0">
              <a:latin typeface="MS Reference Sans Serif" pitchFamily="34" charset="0"/>
            </a:endParaRPr>
          </a:p>
        </p:txBody>
      </p:sp>
      <p:pic>
        <p:nvPicPr>
          <p:cNvPr id="98308" name="Picture 4" descr="lowcpk"/>
          <p:cNvPicPr>
            <a:picLocks noChangeAspect="1" noChangeArrowheads="1"/>
          </p:cNvPicPr>
          <p:nvPr/>
        </p:nvPicPr>
        <p:blipFill>
          <a:blip r:embed="rId2" cstate="print"/>
          <a:srcRect/>
          <a:stretch>
            <a:fillRect/>
          </a:stretch>
        </p:blipFill>
        <p:spPr bwMode="auto">
          <a:xfrm>
            <a:off x="1116013" y="3284538"/>
            <a:ext cx="6840537" cy="3573462"/>
          </a:xfrm>
          <a:prstGeom prst="rect">
            <a:avLst/>
          </a:prstGeom>
          <a:noFill/>
          <a:ln w="9525">
            <a:noFill/>
            <a:miter lim="800000"/>
            <a:headEnd/>
            <a:tailEnd/>
          </a:ln>
        </p:spPr>
      </p:pic>
      <p:sp>
        <p:nvSpPr>
          <p:cNvPr id="98309" name="Line 5"/>
          <p:cNvSpPr>
            <a:spLocks noChangeShapeType="1"/>
          </p:cNvSpPr>
          <p:nvPr/>
        </p:nvSpPr>
        <p:spPr bwMode="auto">
          <a:xfrm>
            <a:off x="4572000" y="4437063"/>
            <a:ext cx="0" cy="2232025"/>
          </a:xfrm>
          <a:prstGeom prst="line">
            <a:avLst/>
          </a:prstGeom>
          <a:noFill/>
          <a:ln w="9525">
            <a:solidFill>
              <a:schemeClr val="tx1"/>
            </a:solidFill>
            <a:round/>
            <a:headEnd/>
            <a:tailEnd/>
          </a:ln>
        </p:spPr>
        <p:txBody>
          <a:bodyPr/>
          <a:lstStyle/>
          <a:p>
            <a:endParaRPr lang="en-GB"/>
          </a:p>
        </p:txBody>
      </p:sp>
      <p:sp>
        <p:nvSpPr>
          <p:cNvPr id="98310" name="Line 6"/>
          <p:cNvSpPr>
            <a:spLocks noChangeShapeType="1"/>
          </p:cNvSpPr>
          <p:nvPr/>
        </p:nvSpPr>
        <p:spPr bwMode="auto">
          <a:xfrm>
            <a:off x="5076825" y="4581525"/>
            <a:ext cx="0" cy="2087563"/>
          </a:xfrm>
          <a:prstGeom prst="line">
            <a:avLst/>
          </a:prstGeom>
          <a:noFill/>
          <a:ln w="9525">
            <a:solidFill>
              <a:schemeClr val="tx1"/>
            </a:solidFill>
            <a:prstDash val="dashDot"/>
            <a:round/>
            <a:headEnd/>
            <a:tailEnd/>
          </a:ln>
        </p:spPr>
        <p:txBody>
          <a:bodyPr/>
          <a:lstStyle/>
          <a:p>
            <a:endParaRPr lang="en-GB"/>
          </a:p>
        </p:txBody>
      </p:sp>
    </p:spTree>
    <p:extLst>
      <p:ext uri="{BB962C8B-B14F-4D97-AF65-F5344CB8AC3E}">
        <p14:creationId xmlns:p14="http://schemas.microsoft.com/office/powerpoint/2010/main" val="3192872469"/>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ChangeArrowheads="1"/>
          </p:cNvSpPr>
          <p:nvPr>
            <p:ph type="title"/>
          </p:nvPr>
        </p:nvSpPr>
        <p:spPr/>
        <p:txBody>
          <a:bodyPr>
            <a:normAutofit fontScale="90000"/>
          </a:bodyPr>
          <a:lstStyle/>
          <a:p>
            <a:r>
              <a:rPr lang="en-GB" sz="4000" smtClean="0"/>
              <a:t>Capability Analysis- Variable Data Terminology</a:t>
            </a:r>
          </a:p>
        </p:txBody>
      </p:sp>
      <p:sp>
        <p:nvSpPr>
          <p:cNvPr id="99331" name="Rectangle 3"/>
          <p:cNvSpPr>
            <a:spLocks noGrp="1" noChangeArrowheads="1"/>
          </p:cNvSpPr>
          <p:nvPr>
            <p:ph type="body" idx="1"/>
          </p:nvPr>
        </p:nvSpPr>
        <p:spPr/>
        <p:txBody>
          <a:bodyPr/>
          <a:lstStyle/>
          <a:p>
            <a:pPr>
              <a:buFontTx/>
              <a:buNone/>
            </a:pPr>
            <a:r>
              <a:rPr lang="en-GB" b="1" u="sng" smtClean="0"/>
              <a:t>Standard Deviation</a:t>
            </a:r>
          </a:p>
          <a:p>
            <a:r>
              <a:rPr lang="en-GB" smtClean="0"/>
              <a:t>Standard deviation refers to the collective deviation of the entire data set</a:t>
            </a:r>
          </a:p>
          <a:p>
            <a:pPr>
              <a:buFontTx/>
              <a:buNone/>
            </a:pPr>
            <a:endParaRPr lang="en-GB" b="1" u="sng" smtClean="0"/>
          </a:p>
        </p:txBody>
      </p:sp>
      <p:pic>
        <p:nvPicPr>
          <p:cNvPr id="99332" name="Picture 4" descr="Normal sdand mean 1"/>
          <p:cNvPicPr>
            <a:picLocks noChangeAspect="1" noChangeArrowheads="1"/>
          </p:cNvPicPr>
          <p:nvPr/>
        </p:nvPicPr>
        <p:blipFill>
          <a:blip r:embed="rId2" cstate="print"/>
          <a:srcRect/>
          <a:stretch>
            <a:fillRect/>
          </a:stretch>
        </p:blipFill>
        <p:spPr bwMode="auto">
          <a:xfrm>
            <a:off x="1763713" y="3932238"/>
            <a:ext cx="1779587" cy="2925762"/>
          </a:xfrm>
          <a:prstGeom prst="rect">
            <a:avLst/>
          </a:prstGeom>
          <a:noFill/>
          <a:ln w="9525">
            <a:noFill/>
            <a:miter lim="800000"/>
            <a:headEnd/>
            <a:tailEnd/>
          </a:ln>
        </p:spPr>
      </p:pic>
      <p:pic>
        <p:nvPicPr>
          <p:cNvPr id="99333" name="Picture 5" descr="Normal sdand mean 2"/>
          <p:cNvPicPr>
            <a:picLocks noChangeAspect="1" noChangeArrowheads="1"/>
          </p:cNvPicPr>
          <p:nvPr/>
        </p:nvPicPr>
        <p:blipFill>
          <a:blip r:embed="rId3" cstate="print"/>
          <a:srcRect/>
          <a:stretch>
            <a:fillRect/>
          </a:stretch>
        </p:blipFill>
        <p:spPr bwMode="auto">
          <a:xfrm>
            <a:off x="4283075" y="4284663"/>
            <a:ext cx="3313113" cy="2384425"/>
          </a:xfrm>
          <a:prstGeom prst="rect">
            <a:avLst/>
          </a:prstGeom>
          <a:noFill/>
          <a:ln w="9525">
            <a:noFill/>
            <a:miter lim="800000"/>
            <a:headEnd/>
            <a:tailEnd/>
          </a:ln>
        </p:spPr>
      </p:pic>
    </p:spTree>
    <p:extLst>
      <p:ext uri="{BB962C8B-B14F-4D97-AF65-F5344CB8AC3E}">
        <p14:creationId xmlns:p14="http://schemas.microsoft.com/office/powerpoint/2010/main" val="4021430995"/>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ChangeArrowheads="1"/>
          </p:cNvSpPr>
          <p:nvPr>
            <p:ph type="title"/>
          </p:nvPr>
        </p:nvSpPr>
        <p:spPr>
          <a:xfrm>
            <a:off x="457200" y="0"/>
            <a:ext cx="8229600" cy="1125538"/>
          </a:xfrm>
        </p:spPr>
        <p:txBody>
          <a:bodyPr>
            <a:normAutofit fontScale="90000"/>
          </a:bodyPr>
          <a:lstStyle/>
          <a:p>
            <a:r>
              <a:rPr lang="en-GB" sz="4000" smtClean="0"/>
              <a:t>Capability Analysis- Variable Data Terminology</a:t>
            </a:r>
          </a:p>
        </p:txBody>
      </p:sp>
      <p:sp>
        <p:nvSpPr>
          <p:cNvPr id="100355" name="Rectangle 3"/>
          <p:cNvSpPr>
            <a:spLocks noGrp="1" noChangeArrowheads="1"/>
          </p:cNvSpPr>
          <p:nvPr>
            <p:ph type="body" idx="1"/>
          </p:nvPr>
        </p:nvSpPr>
        <p:spPr>
          <a:xfrm>
            <a:off x="457200" y="1196975"/>
            <a:ext cx="8507413" cy="5472113"/>
          </a:xfrm>
        </p:spPr>
        <p:txBody>
          <a:bodyPr/>
          <a:lstStyle/>
          <a:p>
            <a:pPr>
              <a:buFontTx/>
              <a:buNone/>
            </a:pPr>
            <a:r>
              <a:rPr lang="en-GB" b="1" u="sng" smtClean="0"/>
              <a:t>Probability of Producing a Defect</a:t>
            </a:r>
          </a:p>
          <a:p>
            <a:r>
              <a:rPr lang="en-GB" smtClean="0"/>
              <a:t>The percent of data underneath the curve, but beyond the lower and upper spec limits</a:t>
            </a:r>
          </a:p>
          <a:p>
            <a:pPr>
              <a:buFontTx/>
              <a:buNone/>
            </a:pPr>
            <a:endParaRPr lang="en-GB" b="1" u="sng" smtClean="0"/>
          </a:p>
          <a:p>
            <a:pPr>
              <a:buFontTx/>
              <a:buNone/>
            </a:pPr>
            <a:endParaRPr lang="en-GB" b="1" u="sng" smtClean="0"/>
          </a:p>
        </p:txBody>
      </p:sp>
      <p:pic>
        <p:nvPicPr>
          <p:cNvPr id="100356" name="Picture 4" descr="TQC"/>
          <p:cNvPicPr>
            <a:picLocks noChangeAspect="1" noChangeArrowheads="1"/>
          </p:cNvPicPr>
          <p:nvPr/>
        </p:nvPicPr>
        <p:blipFill>
          <a:blip r:embed="rId2" cstate="print"/>
          <a:srcRect/>
          <a:stretch>
            <a:fillRect/>
          </a:stretch>
        </p:blipFill>
        <p:spPr bwMode="auto">
          <a:xfrm>
            <a:off x="2268538" y="3284538"/>
            <a:ext cx="4465637" cy="2635250"/>
          </a:xfrm>
          <a:prstGeom prst="rect">
            <a:avLst/>
          </a:prstGeom>
          <a:noFill/>
          <a:ln w="9525">
            <a:noFill/>
            <a:miter lim="800000"/>
            <a:headEnd/>
            <a:tailEnd/>
          </a:ln>
        </p:spPr>
      </p:pic>
      <p:sp>
        <p:nvSpPr>
          <p:cNvPr id="100357" name="Line 5"/>
          <p:cNvSpPr>
            <a:spLocks noChangeShapeType="1"/>
          </p:cNvSpPr>
          <p:nvPr/>
        </p:nvSpPr>
        <p:spPr bwMode="auto">
          <a:xfrm>
            <a:off x="3132138" y="4437063"/>
            <a:ext cx="0" cy="1079500"/>
          </a:xfrm>
          <a:prstGeom prst="line">
            <a:avLst/>
          </a:prstGeom>
          <a:noFill/>
          <a:ln w="9525">
            <a:solidFill>
              <a:schemeClr val="tx1"/>
            </a:solidFill>
            <a:round/>
            <a:headEnd/>
            <a:tailEnd/>
          </a:ln>
        </p:spPr>
        <p:txBody>
          <a:bodyPr/>
          <a:lstStyle/>
          <a:p>
            <a:endParaRPr lang="en-GB"/>
          </a:p>
        </p:txBody>
      </p:sp>
      <p:sp>
        <p:nvSpPr>
          <p:cNvPr id="100358" name="Line 6"/>
          <p:cNvSpPr>
            <a:spLocks noChangeShapeType="1"/>
          </p:cNvSpPr>
          <p:nvPr/>
        </p:nvSpPr>
        <p:spPr bwMode="auto">
          <a:xfrm>
            <a:off x="5867400" y="4581525"/>
            <a:ext cx="0" cy="935038"/>
          </a:xfrm>
          <a:prstGeom prst="line">
            <a:avLst/>
          </a:prstGeom>
          <a:noFill/>
          <a:ln w="9525">
            <a:solidFill>
              <a:schemeClr val="tx1"/>
            </a:solidFill>
            <a:round/>
            <a:headEnd/>
            <a:tailEnd/>
          </a:ln>
        </p:spPr>
        <p:txBody>
          <a:bodyPr/>
          <a:lstStyle/>
          <a:p>
            <a:endParaRPr lang="en-GB"/>
          </a:p>
        </p:txBody>
      </p:sp>
      <p:sp>
        <p:nvSpPr>
          <p:cNvPr id="100359" name="Text Box 8"/>
          <p:cNvSpPr txBox="1">
            <a:spLocks noChangeArrowheads="1"/>
          </p:cNvSpPr>
          <p:nvPr/>
        </p:nvSpPr>
        <p:spPr bwMode="auto">
          <a:xfrm>
            <a:off x="2032000" y="5969000"/>
            <a:ext cx="4210050" cy="366713"/>
          </a:xfrm>
          <a:prstGeom prst="rect">
            <a:avLst/>
          </a:prstGeom>
          <a:noFill/>
          <a:ln w="9525">
            <a:noFill/>
            <a:miter lim="800000"/>
            <a:headEnd/>
            <a:tailEnd/>
          </a:ln>
        </p:spPr>
        <p:txBody>
          <a:bodyPr wrap="none">
            <a:spAutoFit/>
          </a:bodyPr>
          <a:lstStyle/>
          <a:p>
            <a:r>
              <a:rPr lang="en-GB"/>
              <a:t>               LSL                                   USL</a:t>
            </a:r>
          </a:p>
        </p:txBody>
      </p:sp>
      <p:sp>
        <p:nvSpPr>
          <p:cNvPr id="100360" name="Text Box 9"/>
          <p:cNvSpPr txBox="1">
            <a:spLocks noChangeArrowheads="1"/>
          </p:cNvSpPr>
          <p:nvPr/>
        </p:nvSpPr>
        <p:spPr bwMode="auto">
          <a:xfrm>
            <a:off x="2066925" y="4930775"/>
            <a:ext cx="184150" cy="1465263"/>
          </a:xfrm>
          <a:prstGeom prst="rect">
            <a:avLst/>
          </a:prstGeom>
          <a:noFill/>
          <a:ln w="9525">
            <a:noFill/>
            <a:miter lim="800000"/>
            <a:headEnd/>
            <a:tailEnd/>
          </a:ln>
        </p:spPr>
        <p:txBody>
          <a:bodyPr>
            <a:spAutoFit/>
          </a:bodyPr>
          <a:lstStyle/>
          <a:p>
            <a:pPr>
              <a:spcBef>
                <a:spcPct val="50000"/>
              </a:spcBef>
            </a:pPr>
            <a:r>
              <a:rPr lang="en-GB"/>
              <a:t>11.5%</a:t>
            </a:r>
          </a:p>
        </p:txBody>
      </p:sp>
      <p:sp>
        <p:nvSpPr>
          <p:cNvPr id="100361" name="Text Box 10"/>
          <p:cNvSpPr txBox="1">
            <a:spLocks noChangeArrowheads="1"/>
          </p:cNvSpPr>
          <p:nvPr/>
        </p:nvSpPr>
        <p:spPr bwMode="auto">
          <a:xfrm>
            <a:off x="1095375" y="5032375"/>
            <a:ext cx="704850" cy="366713"/>
          </a:xfrm>
          <a:prstGeom prst="rect">
            <a:avLst/>
          </a:prstGeom>
          <a:noFill/>
          <a:ln w="9525">
            <a:noFill/>
            <a:miter lim="800000"/>
            <a:headEnd/>
            <a:tailEnd/>
          </a:ln>
        </p:spPr>
        <p:txBody>
          <a:bodyPr wrap="none">
            <a:spAutoFit/>
          </a:bodyPr>
          <a:lstStyle/>
          <a:p>
            <a:r>
              <a:rPr lang="en-GB"/>
              <a:t>1.5%</a:t>
            </a:r>
          </a:p>
        </p:txBody>
      </p:sp>
      <p:sp>
        <p:nvSpPr>
          <p:cNvPr id="100362" name="Line 11"/>
          <p:cNvSpPr>
            <a:spLocks noChangeShapeType="1"/>
          </p:cNvSpPr>
          <p:nvPr/>
        </p:nvSpPr>
        <p:spPr bwMode="auto">
          <a:xfrm>
            <a:off x="1908175" y="5229225"/>
            <a:ext cx="1008063" cy="215900"/>
          </a:xfrm>
          <a:prstGeom prst="line">
            <a:avLst/>
          </a:prstGeom>
          <a:noFill/>
          <a:ln w="9525">
            <a:solidFill>
              <a:schemeClr val="tx1"/>
            </a:solidFill>
            <a:round/>
            <a:headEnd/>
            <a:tailEnd/>
          </a:ln>
        </p:spPr>
        <p:txBody>
          <a:bodyPr/>
          <a:lstStyle/>
          <a:p>
            <a:endParaRPr lang="en-GB"/>
          </a:p>
        </p:txBody>
      </p:sp>
      <p:sp>
        <p:nvSpPr>
          <p:cNvPr id="100363" name="Text Box 12"/>
          <p:cNvSpPr txBox="1">
            <a:spLocks noChangeArrowheads="1"/>
          </p:cNvSpPr>
          <p:nvPr/>
        </p:nvSpPr>
        <p:spPr bwMode="auto">
          <a:xfrm>
            <a:off x="6856413" y="4960938"/>
            <a:ext cx="704850" cy="366712"/>
          </a:xfrm>
          <a:prstGeom prst="rect">
            <a:avLst/>
          </a:prstGeom>
          <a:noFill/>
          <a:ln w="9525">
            <a:noFill/>
            <a:miter lim="800000"/>
            <a:headEnd/>
            <a:tailEnd/>
          </a:ln>
        </p:spPr>
        <p:txBody>
          <a:bodyPr wrap="none">
            <a:spAutoFit/>
          </a:bodyPr>
          <a:lstStyle/>
          <a:p>
            <a:r>
              <a:rPr lang="en-GB"/>
              <a:t>1.5%</a:t>
            </a:r>
          </a:p>
        </p:txBody>
      </p:sp>
      <p:sp>
        <p:nvSpPr>
          <p:cNvPr id="100364" name="Line 13"/>
          <p:cNvSpPr>
            <a:spLocks noChangeShapeType="1"/>
          </p:cNvSpPr>
          <p:nvPr/>
        </p:nvSpPr>
        <p:spPr bwMode="auto">
          <a:xfrm flipH="1">
            <a:off x="6156325" y="5157788"/>
            <a:ext cx="647700" cy="142875"/>
          </a:xfrm>
          <a:prstGeom prst="line">
            <a:avLst/>
          </a:prstGeom>
          <a:noFill/>
          <a:ln w="9525">
            <a:solidFill>
              <a:schemeClr val="tx1"/>
            </a:solidFill>
            <a:round/>
            <a:headEnd/>
            <a:tailEnd/>
          </a:ln>
        </p:spPr>
        <p:txBody>
          <a:bodyPr/>
          <a:lstStyle/>
          <a:p>
            <a:endParaRPr lang="en-GB"/>
          </a:p>
        </p:txBody>
      </p:sp>
    </p:spTree>
    <p:extLst>
      <p:ext uri="{BB962C8B-B14F-4D97-AF65-F5344CB8AC3E}">
        <p14:creationId xmlns:p14="http://schemas.microsoft.com/office/powerpoint/2010/main" val="3650081052"/>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Relationship Between Variation &amp; Process Capability</a:t>
            </a:r>
            <a:endParaRPr lang="en-GB" dirty="0"/>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27584" y="1600200"/>
            <a:ext cx="7560839" cy="48531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09146708"/>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Process Capability</a:t>
            </a:r>
            <a:endParaRPr lang="en-GB" dirty="0"/>
          </a:p>
        </p:txBody>
      </p:sp>
      <p:sp>
        <p:nvSpPr>
          <p:cNvPr id="3" name="Content Placeholder 2"/>
          <p:cNvSpPr>
            <a:spLocks noGrp="1"/>
          </p:cNvSpPr>
          <p:nvPr>
            <p:ph idx="1"/>
          </p:nvPr>
        </p:nvSpPr>
        <p:spPr/>
        <p:txBody>
          <a:bodyPr/>
          <a:lstStyle/>
          <a:p>
            <a:r>
              <a:rPr lang="en-GB" dirty="0" smtClean="0"/>
              <a:t>Refers to the capability of a process to consistently produce a product/service meeting customer specification limits</a:t>
            </a:r>
          </a:p>
          <a:p>
            <a:r>
              <a:rPr lang="en-GB" dirty="0" smtClean="0"/>
              <a:t>Measures all the effects on the process</a:t>
            </a:r>
          </a:p>
          <a:p>
            <a:r>
              <a:rPr lang="en-GB" dirty="0" smtClean="0"/>
              <a:t>Is based on a set of examples taken over a period of time</a:t>
            </a:r>
            <a:endParaRPr lang="en-GB" dirty="0"/>
          </a:p>
        </p:txBody>
      </p:sp>
    </p:spTree>
    <p:extLst>
      <p:ext uri="{BB962C8B-B14F-4D97-AF65-F5344CB8AC3E}">
        <p14:creationId xmlns:p14="http://schemas.microsoft.com/office/powerpoint/2010/main" val="978658811"/>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Cp and Cpk</a:t>
            </a:r>
            <a:endParaRPr lang="en-GB" dirty="0"/>
          </a:p>
        </p:txBody>
      </p:sp>
      <p:sp>
        <p:nvSpPr>
          <p:cNvPr id="3" name="Content Placeholder 2"/>
          <p:cNvSpPr>
            <a:spLocks noGrp="1"/>
          </p:cNvSpPr>
          <p:nvPr>
            <p:ph idx="1"/>
          </p:nvPr>
        </p:nvSpPr>
        <p:spPr/>
        <p:txBody>
          <a:bodyPr/>
          <a:lstStyle/>
          <a:p>
            <a:r>
              <a:rPr lang="en-GB" dirty="0" smtClean="0"/>
              <a:t>A capacity index is a number that represents the capability of the machine or process</a:t>
            </a:r>
          </a:p>
          <a:p>
            <a:r>
              <a:rPr lang="en-GB" dirty="0" smtClean="0"/>
              <a:t>It is a comparison between the process spread (what the process is able to do) and the specification spread (what the customer requires)</a:t>
            </a:r>
            <a:endParaRPr lang="en-GB" dirty="0"/>
          </a:p>
        </p:txBody>
      </p:sp>
    </p:spTree>
    <p:extLst>
      <p:ext uri="{BB962C8B-B14F-4D97-AF65-F5344CB8AC3E}">
        <p14:creationId xmlns:p14="http://schemas.microsoft.com/office/powerpoint/2010/main" val="1741907128"/>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Cp and Cpk</a:t>
            </a:r>
            <a:endParaRPr lang="en-GB" dirty="0"/>
          </a:p>
        </p:txBody>
      </p:sp>
      <p:sp>
        <p:nvSpPr>
          <p:cNvPr id="3" name="Content Placeholder 2"/>
          <p:cNvSpPr>
            <a:spLocks noGrp="1"/>
          </p:cNvSpPr>
          <p:nvPr>
            <p:ph idx="1"/>
          </p:nvPr>
        </p:nvSpPr>
        <p:spPr>
          <a:xfrm>
            <a:off x="457200" y="1600200"/>
            <a:ext cx="8229600" cy="4997152"/>
          </a:xfrm>
        </p:spPr>
        <p:txBody>
          <a:bodyPr/>
          <a:lstStyle/>
          <a:p>
            <a:r>
              <a:rPr lang="en-GB" b="1" u="sng" dirty="0" smtClean="0"/>
              <a:t>Cp</a:t>
            </a:r>
            <a:r>
              <a:rPr lang="en-GB" dirty="0" smtClean="0"/>
              <a:t>: - indicates whether the process is able to produce parts with a process spread less than the specified customer spread</a:t>
            </a:r>
          </a:p>
          <a:p>
            <a:pPr marL="0" indent="0">
              <a:buNone/>
            </a:pPr>
            <a:r>
              <a:rPr lang="en-GB" dirty="0" smtClean="0"/>
              <a:t>    This is the </a:t>
            </a:r>
            <a:r>
              <a:rPr lang="en-GB" b="1" dirty="0" smtClean="0"/>
              <a:t>potential</a:t>
            </a:r>
            <a:r>
              <a:rPr lang="en-GB" dirty="0" smtClean="0"/>
              <a:t> process performance</a:t>
            </a:r>
          </a:p>
          <a:p>
            <a:r>
              <a:rPr lang="en-GB" b="1" u="sng" dirty="0" smtClean="0"/>
              <a:t>Cpk</a:t>
            </a:r>
            <a:r>
              <a:rPr lang="en-GB" dirty="0" smtClean="0"/>
              <a:t>: - index indicates whether the process is actually producing parts within the specification spread</a:t>
            </a:r>
          </a:p>
          <a:p>
            <a:pPr marL="0" indent="0">
              <a:buNone/>
            </a:pPr>
            <a:r>
              <a:rPr lang="en-GB" dirty="0"/>
              <a:t> </a:t>
            </a:r>
            <a:r>
              <a:rPr lang="en-GB" dirty="0" smtClean="0"/>
              <a:t>   The index indicates the </a:t>
            </a:r>
            <a:r>
              <a:rPr lang="en-GB" b="1" dirty="0" smtClean="0"/>
              <a:t>actual</a:t>
            </a:r>
            <a:r>
              <a:rPr lang="en-GB" dirty="0" smtClean="0"/>
              <a:t> process</a:t>
            </a:r>
          </a:p>
          <a:p>
            <a:pPr marL="0" indent="0">
              <a:buNone/>
            </a:pPr>
            <a:r>
              <a:rPr lang="en-GB" dirty="0"/>
              <a:t> </a:t>
            </a:r>
            <a:r>
              <a:rPr lang="en-GB" dirty="0" smtClean="0"/>
              <a:t>   performance</a:t>
            </a:r>
          </a:p>
        </p:txBody>
      </p:sp>
    </p:spTree>
    <p:extLst>
      <p:ext uri="{BB962C8B-B14F-4D97-AF65-F5344CB8AC3E}">
        <p14:creationId xmlns:p14="http://schemas.microsoft.com/office/powerpoint/2010/main" val="2097750270"/>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Cp/Cpk- P Six Sigma Process</a:t>
            </a:r>
            <a:endParaRPr lang="en-GB" dirty="0"/>
          </a:p>
        </p:txBody>
      </p:sp>
      <p:sp>
        <p:nvSpPr>
          <p:cNvPr id="3" name="Content Placeholder 2"/>
          <p:cNvSpPr>
            <a:spLocks noGrp="1"/>
          </p:cNvSpPr>
          <p:nvPr>
            <p:ph idx="1"/>
          </p:nvPr>
        </p:nvSpPr>
        <p:spPr/>
        <p:txBody>
          <a:bodyPr/>
          <a:lstStyle/>
          <a:p>
            <a:r>
              <a:rPr lang="en-GB" dirty="0" smtClean="0"/>
              <a:t>In this example, the process is operating within the specification limits.  The process width is defined as ± 3</a:t>
            </a:r>
            <a:r>
              <a:rPr lang="el-GR" dirty="0" smtClean="0"/>
              <a:t>σ</a:t>
            </a:r>
            <a:r>
              <a:rPr lang="en-GB" dirty="0" smtClean="0"/>
              <a:t> from the process centre</a:t>
            </a:r>
          </a:p>
          <a:p>
            <a:r>
              <a:rPr lang="en-GB" dirty="0" smtClean="0"/>
              <a:t>In this case, the design width is ± 6</a:t>
            </a:r>
            <a:r>
              <a:rPr lang="el-GR" dirty="0" smtClean="0"/>
              <a:t>σ</a:t>
            </a:r>
            <a:r>
              <a:rPr lang="en-GB" dirty="0" smtClean="0"/>
              <a:t> or twice the process width</a:t>
            </a:r>
            <a:endParaRPr lang="en-GB" dirty="0"/>
          </a:p>
        </p:txBody>
      </p:sp>
    </p:spTree>
    <p:extLst>
      <p:ext uri="{BB962C8B-B14F-4D97-AF65-F5344CB8AC3E}">
        <p14:creationId xmlns:p14="http://schemas.microsoft.com/office/powerpoint/2010/main" val="3422382025"/>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Cp/Cpk- 6 Sigma Process</a:t>
            </a:r>
            <a:endParaRPr lang="en-GB" dirty="0"/>
          </a:p>
        </p:txBody>
      </p:sp>
      <p:pic>
        <p:nvPicPr>
          <p:cNvPr id="307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95536" y="1600200"/>
            <a:ext cx="8424936" cy="48531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42471137"/>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ChangeArrowheads="1"/>
          </p:cNvSpPr>
          <p:nvPr>
            <p:ph type="title"/>
          </p:nvPr>
        </p:nvSpPr>
        <p:spPr/>
        <p:txBody>
          <a:bodyPr>
            <a:normAutofit fontScale="90000"/>
          </a:bodyPr>
          <a:lstStyle/>
          <a:p>
            <a:r>
              <a:rPr lang="en-GB" sz="4000" dirty="0" smtClean="0"/>
              <a:t>Capability Analysis- Variable Data Terminology</a:t>
            </a:r>
          </a:p>
        </p:txBody>
      </p:sp>
      <p:sp>
        <p:nvSpPr>
          <p:cNvPr id="101379" name="Rectangle 3"/>
          <p:cNvSpPr>
            <a:spLocks noGrp="1" noChangeArrowheads="1"/>
          </p:cNvSpPr>
          <p:nvPr>
            <p:ph type="body" idx="1"/>
          </p:nvPr>
        </p:nvSpPr>
        <p:spPr>
          <a:xfrm>
            <a:off x="457200" y="1600200"/>
            <a:ext cx="8229600" cy="5068888"/>
          </a:xfrm>
        </p:spPr>
        <p:txBody>
          <a:bodyPr/>
          <a:lstStyle/>
          <a:p>
            <a:pPr>
              <a:buFontTx/>
              <a:buNone/>
            </a:pPr>
            <a:r>
              <a:rPr lang="en-GB" b="1" u="sng" dirty="0" smtClean="0"/>
              <a:t>Yield</a:t>
            </a:r>
            <a:r>
              <a:rPr lang="en-GB" dirty="0" smtClean="0"/>
              <a:t> (probability of Success)</a:t>
            </a:r>
            <a:r>
              <a:rPr lang="en-GB" b="1" u="sng" dirty="0" smtClean="0"/>
              <a:t> </a:t>
            </a:r>
          </a:p>
          <a:p>
            <a:r>
              <a:rPr lang="en-GB" dirty="0" smtClean="0"/>
              <a:t>The percentage of data underneath the curve and between the lower and upper spec limits</a:t>
            </a:r>
          </a:p>
          <a:p>
            <a:pPr>
              <a:buFontTx/>
              <a:buNone/>
            </a:pPr>
            <a:endParaRPr lang="en-GB" dirty="0" smtClean="0"/>
          </a:p>
        </p:txBody>
      </p:sp>
      <p:pic>
        <p:nvPicPr>
          <p:cNvPr id="101380" name="Picture 4" descr="TQC"/>
          <p:cNvPicPr>
            <a:picLocks noChangeAspect="1" noChangeArrowheads="1"/>
          </p:cNvPicPr>
          <p:nvPr/>
        </p:nvPicPr>
        <p:blipFill>
          <a:blip r:embed="rId2" cstate="print"/>
          <a:srcRect/>
          <a:stretch>
            <a:fillRect/>
          </a:stretch>
        </p:blipFill>
        <p:spPr bwMode="auto">
          <a:xfrm>
            <a:off x="3059113" y="3284538"/>
            <a:ext cx="4465637" cy="3240087"/>
          </a:xfrm>
          <a:prstGeom prst="rect">
            <a:avLst/>
          </a:prstGeom>
          <a:noFill/>
          <a:ln w="9525">
            <a:noFill/>
            <a:miter lim="800000"/>
            <a:headEnd/>
            <a:tailEnd/>
          </a:ln>
        </p:spPr>
      </p:pic>
      <p:sp>
        <p:nvSpPr>
          <p:cNvPr id="101381" name="Line 5"/>
          <p:cNvSpPr>
            <a:spLocks noChangeShapeType="1"/>
          </p:cNvSpPr>
          <p:nvPr/>
        </p:nvSpPr>
        <p:spPr bwMode="auto">
          <a:xfrm>
            <a:off x="5292725" y="3357563"/>
            <a:ext cx="0" cy="2735262"/>
          </a:xfrm>
          <a:prstGeom prst="line">
            <a:avLst/>
          </a:prstGeom>
          <a:noFill/>
          <a:ln w="9525">
            <a:solidFill>
              <a:schemeClr val="tx1"/>
            </a:solidFill>
            <a:round/>
            <a:headEnd/>
            <a:tailEnd/>
          </a:ln>
        </p:spPr>
        <p:txBody>
          <a:bodyPr/>
          <a:lstStyle/>
          <a:p>
            <a:endParaRPr lang="en-GB" dirty="0"/>
          </a:p>
        </p:txBody>
      </p:sp>
      <p:sp>
        <p:nvSpPr>
          <p:cNvPr id="101382" name="Line 6"/>
          <p:cNvSpPr>
            <a:spLocks noChangeShapeType="1"/>
          </p:cNvSpPr>
          <p:nvPr/>
        </p:nvSpPr>
        <p:spPr bwMode="auto">
          <a:xfrm>
            <a:off x="3779838" y="5300663"/>
            <a:ext cx="0" cy="792162"/>
          </a:xfrm>
          <a:prstGeom prst="line">
            <a:avLst/>
          </a:prstGeom>
          <a:noFill/>
          <a:ln w="9525">
            <a:solidFill>
              <a:schemeClr val="tx1"/>
            </a:solidFill>
            <a:round/>
            <a:headEnd/>
            <a:tailEnd/>
          </a:ln>
        </p:spPr>
        <p:txBody>
          <a:bodyPr/>
          <a:lstStyle/>
          <a:p>
            <a:endParaRPr lang="en-GB" dirty="0"/>
          </a:p>
        </p:txBody>
      </p:sp>
      <p:sp>
        <p:nvSpPr>
          <p:cNvPr id="101383" name="Line 7"/>
          <p:cNvSpPr>
            <a:spLocks noChangeShapeType="1"/>
          </p:cNvSpPr>
          <p:nvPr/>
        </p:nvSpPr>
        <p:spPr bwMode="auto">
          <a:xfrm>
            <a:off x="6804025" y="5229225"/>
            <a:ext cx="0" cy="792163"/>
          </a:xfrm>
          <a:prstGeom prst="line">
            <a:avLst/>
          </a:prstGeom>
          <a:noFill/>
          <a:ln w="9525">
            <a:solidFill>
              <a:schemeClr val="tx1"/>
            </a:solidFill>
            <a:round/>
            <a:headEnd/>
            <a:tailEnd/>
          </a:ln>
        </p:spPr>
        <p:txBody>
          <a:bodyPr/>
          <a:lstStyle/>
          <a:p>
            <a:endParaRPr lang="en-GB" dirty="0"/>
          </a:p>
        </p:txBody>
      </p:sp>
      <p:sp>
        <p:nvSpPr>
          <p:cNvPr id="101384" name="Text Box 8"/>
          <p:cNvSpPr txBox="1">
            <a:spLocks noChangeArrowheads="1"/>
          </p:cNvSpPr>
          <p:nvPr/>
        </p:nvSpPr>
        <p:spPr bwMode="auto">
          <a:xfrm>
            <a:off x="3184525" y="6400800"/>
            <a:ext cx="4019550" cy="366713"/>
          </a:xfrm>
          <a:prstGeom prst="rect">
            <a:avLst/>
          </a:prstGeom>
          <a:noFill/>
          <a:ln w="9525">
            <a:noFill/>
            <a:miter lim="800000"/>
            <a:headEnd/>
            <a:tailEnd/>
          </a:ln>
        </p:spPr>
        <p:txBody>
          <a:bodyPr wrap="none">
            <a:spAutoFit/>
          </a:bodyPr>
          <a:lstStyle/>
          <a:p>
            <a:r>
              <a:rPr lang="en-GB" dirty="0"/>
              <a:t>     LSL                                          USL</a:t>
            </a:r>
          </a:p>
        </p:txBody>
      </p:sp>
      <p:sp>
        <p:nvSpPr>
          <p:cNvPr id="101385" name="Text Box 9"/>
          <p:cNvSpPr txBox="1">
            <a:spLocks noChangeArrowheads="1"/>
          </p:cNvSpPr>
          <p:nvPr/>
        </p:nvSpPr>
        <p:spPr bwMode="auto">
          <a:xfrm>
            <a:off x="2247900" y="5537200"/>
            <a:ext cx="704850" cy="366713"/>
          </a:xfrm>
          <a:prstGeom prst="rect">
            <a:avLst/>
          </a:prstGeom>
          <a:noFill/>
          <a:ln w="9525">
            <a:noFill/>
            <a:miter lim="800000"/>
            <a:headEnd/>
            <a:tailEnd/>
          </a:ln>
        </p:spPr>
        <p:txBody>
          <a:bodyPr wrap="none">
            <a:spAutoFit/>
          </a:bodyPr>
          <a:lstStyle/>
          <a:p>
            <a:r>
              <a:rPr lang="en-GB" dirty="0"/>
              <a:t>1.5%</a:t>
            </a:r>
          </a:p>
        </p:txBody>
      </p:sp>
      <p:sp>
        <p:nvSpPr>
          <p:cNvPr id="101386" name="Text Box 10"/>
          <p:cNvSpPr txBox="1">
            <a:spLocks noChangeArrowheads="1"/>
          </p:cNvSpPr>
          <p:nvPr/>
        </p:nvSpPr>
        <p:spPr bwMode="auto">
          <a:xfrm>
            <a:off x="7432675" y="5438775"/>
            <a:ext cx="704850" cy="366713"/>
          </a:xfrm>
          <a:prstGeom prst="rect">
            <a:avLst/>
          </a:prstGeom>
          <a:noFill/>
          <a:ln w="9525">
            <a:noFill/>
            <a:miter lim="800000"/>
            <a:headEnd/>
            <a:tailEnd/>
          </a:ln>
        </p:spPr>
        <p:txBody>
          <a:bodyPr wrap="none">
            <a:spAutoFit/>
          </a:bodyPr>
          <a:lstStyle/>
          <a:p>
            <a:r>
              <a:rPr lang="en-GB" dirty="0"/>
              <a:t>1.5%</a:t>
            </a:r>
          </a:p>
        </p:txBody>
      </p:sp>
      <p:sp>
        <p:nvSpPr>
          <p:cNvPr id="101387" name="Text Box 11"/>
          <p:cNvSpPr txBox="1">
            <a:spLocks noChangeArrowheads="1"/>
          </p:cNvSpPr>
          <p:nvPr/>
        </p:nvSpPr>
        <p:spPr bwMode="auto">
          <a:xfrm>
            <a:off x="4695825" y="4456113"/>
            <a:ext cx="1212850" cy="366712"/>
          </a:xfrm>
          <a:prstGeom prst="rect">
            <a:avLst/>
          </a:prstGeom>
          <a:noFill/>
          <a:ln w="9525">
            <a:noFill/>
            <a:miter lim="800000"/>
            <a:headEnd/>
            <a:tailEnd/>
          </a:ln>
        </p:spPr>
        <p:txBody>
          <a:bodyPr wrap="none">
            <a:spAutoFit/>
          </a:bodyPr>
          <a:lstStyle/>
          <a:p>
            <a:r>
              <a:rPr lang="en-GB" dirty="0"/>
              <a:t>Yield 97%</a:t>
            </a:r>
          </a:p>
        </p:txBody>
      </p:sp>
      <p:sp>
        <p:nvSpPr>
          <p:cNvPr id="101388" name="Line 12"/>
          <p:cNvSpPr>
            <a:spLocks noChangeShapeType="1"/>
          </p:cNvSpPr>
          <p:nvPr/>
        </p:nvSpPr>
        <p:spPr bwMode="auto">
          <a:xfrm>
            <a:off x="2987675" y="5734050"/>
            <a:ext cx="576263" cy="142875"/>
          </a:xfrm>
          <a:prstGeom prst="line">
            <a:avLst/>
          </a:prstGeom>
          <a:noFill/>
          <a:ln w="9525">
            <a:solidFill>
              <a:schemeClr val="tx1"/>
            </a:solidFill>
            <a:round/>
            <a:headEnd/>
            <a:tailEnd/>
          </a:ln>
        </p:spPr>
        <p:txBody>
          <a:bodyPr/>
          <a:lstStyle/>
          <a:p>
            <a:endParaRPr lang="en-GB" dirty="0"/>
          </a:p>
        </p:txBody>
      </p:sp>
      <p:sp>
        <p:nvSpPr>
          <p:cNvPr id="101389" name="Line 13"/>
          <p:cNvSpPr>
            <a:spLocks noChangeShapeType="1"/>
          </p:cNvSpPr>
          <p:nvPr/>
        </p:nvSpPr>
        <p:spPr bwMode="auto">
          <a:xfrm flipH="1">
            <a:off x="6948488" y="5661025"/>
            <a:ext cx="503237" cy="144463"/>
          </a:xfrm>
          <a:prstGeom prst="line">
            <a:avLst/>
          </a:prstGeom>
          <a:noFill/>
          <a:ln w="9525">
            <a:solidFill>
              <a:schemeClr val="tx1"/>
            </a:solidFill>
            <a:round/>
            <a:headEnd/>
            <a:tailEnd/>
          </a:ln>
        </p:spPr>
        <p:txBody>
          <a:bodyPr/>
          <a:lstStyle/>
          <a:p>
            <a:endParaRPr lang="en-GB" dirty="0"/>
          </a:p>
        </p:txBody>
      </p:sp>
    </p:spTree>
    <p:extLst>
      <p:ext uri="{BB962C8B-B14F-4D97-AF65-F5344CB8AC3E}">
        <p14:creationId xmlns:p14="http://schemas.microsoft.com/office/powerpoint/2010/main" val="2957185842"/>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noChangeArrowheads="1"/>
          </p:cNvSpPr>
          <p:nvPr>
            <p:ph type="title"/>
          </p:nvPr>
        </p:nvSpPr>
        <p:spPr/>
        <p:txBody>
          <a:bodyPr>
            <a:normAutofit fontScale="90000"/>
          </a:bodyPr>
          <a:lstStyle/>
          <a:p>
            <a:r>
              <a:rPr lang="en-GB" sz="4000" dirty="0" smtClean="0"/>
              <a:t>Capability Analysis- Variable Data Terminology</a:t>
            </a:r>
          </a:p>
        </p:txBody>
      </p:sp>
      <p:sp>
        <p:nvSpPr>
          <p:cNvPr id="102403" name="Rectangle 3"/>
          <p:cNvSpPr>
            <a:spLocks noGrp="1" noChangeArrowheads="1"/>
          </p:cNvSpPr>
          <p:nvPr>
            <p:ph type="body" idx="1"/>
          </p:nvPr>
        </p:nvSpPr>
        <p:spPr/>
        <p:txBody>
          <a:bodyPr/>
          <a:lstStyle/>
          <a:p>
            <a:pPr>
              <a:buFontTx/>
              <a:buNone/>
            </a:pPr>
            <a:r>
              <a:rPr lang="en-GB" b="1" u="sng" dirty="0" smtClean="0"/>
              <a:t>Yield</a:t>
            </a:r>
          </a:p>
          <a:p>
            <a:r>
              <a:rPr lang="en-GB" dirty="0" smtClean="0"/>
              <a:t>Example</a:t>
            </a:r>
          </a:p>
          <a:p>
            <a:pPr>
              <a:buFontTx/>
              <a:buNone/>
            </a:pPr>
            <a:r>
              <a:rPr lang="en-GB" dirty="0" smtClean="0"/>
              <a:t>	- Defects per million = 6,210</a:t>
            </a:r>
          </a:p>
          <a:p>
            <a:pPr>
              <a:buFontTx/>
              <a:buNone/>
            </a:pPr>
            <a:r>
              <a:rPr lang="en-GB" dirty="0" smtClean="0"/>
              <a:t>	- Defects per hundred = 0.621</a:t>
            </a:r>
          </a:p>
          <a:p>
            <a:pPr>
              <a:buFontTx/>
              <a:buNone/>
            </a:pPr>
            <a:r>
              <a:rPr lang="en-GB" dirty="0" smtClean="0"/>
              <a:t>	- Probability of producing a defect</a:t>
            </a:r>
          </a:p>
          <a:p>
            <a:pPr>
              <a:buFontTx/>
              <a:buNone/>
            </a:pPr>
            <a:r>
              <a:rPr lang="en-GB" dirty="0" smtClean="0"/>
              <a:t>		= 0.0062 (0.621%)</a:t>
            </a:r>
          </a:p>
          <a:p>
            <a:pPr>
              <a:buFontTx/>
              <a:buNone/>
            </a:pPr>
            <a:r>
              <a:rPr lang="en-GB" dirty="0" smtClean="0"/>
              <a:t>	Yield = 100 – 0.621 = 99.379%</a:t>
            </a:r>
          </a:p>
        </p:txBody>
      </p:sp>
    </p:spTree>
    <p:extLst>
      <p:ext uri="{BB962C8B-B14F-4D97-AF65-F5344CB8AC3E}">
        <p14:creationId xmlns:p14="http://schemas.microsoft.com/office/powerpoint/2010/main" val="631741106"/>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Traditional Yield</a:t>
            </a:r>
            <a:endParaRPr lang="en-GB" dirty="0"/>
          </a:p>
        </p:txBody>
      </p:sp>
      <p:pic>
        <p:nvPicPr>
          <p:cNvPr id="40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39552" y="1600200"/>
            <a:ext cx="8208912" cy="47811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72043382"/>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Traditional Yield</a:t>
            </a:r>
            <a:endParaRPr lang="en-GB" dirty="0"/>
          </a:p>
        </p:txBody>
      </p:sp>
      <p:sp>
        <p:nvSpPr>
          <p:cNvPr id="3" name="Content Placeholder 2"/>
          <p:cNvSpPr>
            <a:spLocks noGrp="1"/>
          </p:cNvSpPr>
          <p:nvPr>
            <p:ph idx="1"/>
          </p:nvPr>
        </p:nvSpPr>
        <p:spPr/>
        <p:txBody>
          <a:bodyPr/>
          <a:lstStyle/>
          <a:p>
            <a:r>
              <a:rPr lang="en-GB" dirty="0" smtClean="0"/>
              <a:t>The term “yield” is often used to refer to the number of “good” units produced</a:t>
            </a:r>
          </a:p>
          <a:p>
            <a:endParaRPr lang="en-GB" dirty="0"/>
          </a:p>
          <a:p>
            <a:r>
              <a:rPr lang="en-GB" dirty="0" smtClean="0"/>
              <a:t>Used in this manner, yield is expressed as a percentage of the total number of units produced</a:t>
            </a:r>
            <a:endParaRPr lang="en-GB" dirty="0"/>
          </a:p>
        </p:txBody>
      </p:sp>
    </p:spTree>
    <p:extLst>
      <p:ext uri="{BB962C8B-B14F-4D97-AF65-F5344CB8AC3E}">
        <p14:creationId xmlns:p14="http://schemas.microsoft.com/office/powerpoint/2010/main" val="2918872008"/>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Calculating Final Yield</a:t>
            </a:r>
            <a:endParaRPr lang="en-GB" dirty="0"/>
          </a:p>
        </p:txBody>
      </p:sp>
      <p:pic>
        <p:nvPicPr>
          <p:cNvPr id="512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95536" y="1600200"/>
            <a:ext cx="8352927" cy="48531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16734247"/>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Calculating Final Yield</a:t>
            </a:r>
            <a:endParaRPr lang="en-GB" dirty="0"/>
          </a:p>
        </p:txBody>
      </p:sp>
      <p:sp>
        <p:nvSpPr>
          <p:cNvPr id="3" name="Content Placeholder 2"/>
          <p:cNvSpPr>
            <a:spLocks noGrp="1"/>
          </p:cNvSpPr>
          <p:nvPr>
            <p:ph idx="1"/>
          </p:nvPr>
        </p:nvSpPr>
        <p:spPr/>
        <p:txBody>
          <a:bodyPr/>
          <a:lstStyle/>
          <a:p>
            <a:r>
              <a:rPr lang="en-GB" dirty="0" smtClean="0"/>
              <a:t>Final Yield is the product of the yield values for each step of the process</a:t>
            </a:r>
          </a:p>
          <a:p>
            <a:r>
              <a:rPr lang="en-GB" dirty="0" smtClean="0"/>
              <a:t>Yield for a process step includes all units not scrapped</a:t>
            </a:r>
          </a:p>
          <a:p>
            <a:r>
              <a:rPr lang="en-GB" dirty="0" smtClean="0"/>
              <a:t>Yield is expressed as a proportion or percentage with final yield calculated by multiplying yield values for each step</a:t>
            </a:r>
            <a:endParaRPr lang="en-GB" dirty="0"/>
          </a:p>
        </p:txBody>
      </p:sp>
    </p:spTree>
    <p:extLst>
      <p:ext uri="{BB962C8B-B14F-4D97-AF65-F5344CB8AC3E}">
        <p14:creationId xmlns:p14="http://schemas.microsoft.com/office/powerpoint/2010/main" val="2976136565"/>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First-Time Through Yield</a:t>
            </a:r>
            <a:endParaRPr lang="en-GB" dirty="0"/>
          </a:p>
        </p:txBody>
      </p:sp>
      <p:sp>
        <p:nvSpPr>
          <p:cNvPr id="3" name="Content Placeholder 2"/>
          <p:cNvSpPr>
            <a:spLocks noGrp="1"/>
          </p:cNvSpPr>
          <p:nvPr>
            <p:ph idx="1"/>
          </p:nvPr>
        </p:nvSpPr>
        <p:spPr/>
        <p:txBody>
          <a:bodyPr>
            <a:normAutofit lnSpcReduction="10000"/>
          </a:bodyPr>
          <a:lstStyle/>
          <a:p>
            <a:r>
              <a:rPr lang="en-GB" dirty="0" smtClean="0"/>
              <a:t>Yield somewhat overstates process output, because it fails to account for units that require rework prior to proceeding to the next process step</a:t>
            </a:r>
          </a:p>
          <a:p>
            <a:r>
              <a:rPr lang="en-GB" dirty="0" smtClean="0"/>
              <a:t>First-time through yield accounts for this lost output by only counting those units that were not scrapped and did not require rework</a:t>
            </a:r>
          </a:p>
          <a:p>
            <a:r>
              <a:rPr lang="en-GB" dirty="0" smtClean="0"/>
              <a:t>Time and resources expended through rework are referred to as the ‘Hidden Factory’</a:t>
            </a:r>
            <a:endParaRPr lang="en-GB" dirty="0"/>
          </a:p>
        </p:txBody>
      </p:sp>
    </p:spTree>
    <p:extLst>
      <p:ext uri="{BB962C8B-B14F-4D97-AF65-F5344CB8AC3E}">
        <p14:creationId xmlns:p14="http://schemas.microsoft.com/office/powerpoint/2010/main" val="3856338921"/>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First-Time Through Yield and the Hidden Factory</a:t>
            </a:r>
            <a:endParaRPr lang="en-GB" dirty="0"/>
          </a:p>
        </p:txBody>
      </p:sp>
      <p:pic>
        <p:nvPicPr>
          <p:cNvPr id="61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23528" y="1628800"/>
            <a:ext cx="8496944" cy="48860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57150049"/>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Calculating Rolled Throughput Yield (YRT)</a:t>
            </a:r>
            <a:endParaRPr lang="en-GB" dirty="0"/>
          </a:p>
        </p:txBody>
      </p:sp>
      <p:sp>
        <p:nvSpPr>
          <p:cNvPr id="3" name="Content Placeholder 2"/>
          <p:cNvSpPr>
            <a:spLocks noGrp="1"/>
          </p:cNvSpPr>
          <p:nvPr>
            <p:ph idx="1"/>
          </p:nvPr>
        </p:nvSpPr>
        <p:spPr/>
        <p:txBody>
          <a:bodyPr/>
          <a:lstStyle/>
          <a:p>
            <a:r>
              <a:rPr lang="en-GB" dirty="0" smtClean="0"/>
              <a:t>Rolled throughput Yield is a more accurate representation of process output, because rolled throughput yield accounts for the impact of both scrap and rework on the production of ‘good’ or defect free units</a:t>
            </a:r>
            <a:endParaRPr lang="en-GB" dirty="0"/>
          </a:p>
        </p:txBody>
      </p:sp>
    </p:spTree>
    <p:extLst>
      <p:ext uri="{BB962C8B-B14F-4D97-AF65-F5344CB8AC3E}">
        <p14:creationId xmlns:p14="http://schemas.microsoft.com/office/powerpoint/2010/main" val="2780201111"/>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Rolled Throughput Yield</a:t>
            </a:r>
            <a:endParaRPr lang="en-GB" dirty="0"/>
          </a:p>
        </p:txBody>
      </p:sp>
      <p:pic>
        <p:nvPicPr>
          <p:cNvPr id="717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67544" y="1600200"/>
            <a:ext cx="8424936" cy="4997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82150716"/>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Complete FMEA</a:t>
            </a:r>
            <a:endParaRPr lang="en-GB" dirty="0"/>
          </a:p>
        </p:txBody>
      </p:sp>
      <p:sp>
        <p:nvSpPr>
          <p:cNvPr id="3" name="Content Placeholder 2"/>
          <p:cNvSpPr>
            <a:spLocks noGrp="1"/>
          </p:cNvSpPr>
          <p:nvPr>
            <p:ph idx="1"/>
          </p:nvPr>
        </p:nvSpPr>
        <p:spPr/>
        <p:txBody>
          <a:bodyPr/>
          <a:lstStyle/>
          <a:p>
            <a:r>
              <a:rPr lang="en-GB" dirty="0" smtClean="0"/>
              <a:t>FMEA is an effective tool that helps the team take a closer look at the customer potential process/product failure modes to ensure they are considered and addressed</a:t>
            </a:r>
          </a:p>
          <a:p>
            <a:r>
              <a:rPr lang="en-GB" dirty="0" smtClean="0"/>
              <a:t>Like many consumer Driven 6-sigma tools, FMEA can be used in a number of locations in the DMAIC process</a:t>
            </a:r>
            <a:endParaRPr lang="en-GB" dirty="0"/>
          </a:p>
        </p:txBody>
      </p:sp>
    </p:spTree>
    <p:extLst>
      <p:ext uri="{BB962C8B-B14F-4D97-AF65-F5344CB8AC3E}">
        <p14:creationId xmlns:p14="http://schemas.microsoft.com/office/powerpoint/2010/main" val="3444403548"/>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FMEA Purpose</a:t>
            </a:r>
            <a:endParaRPr lang="en-GB" dirty="0"/>
          </a:p>
        </p:txBody>
      </p:sp>
      <p:sp>
        <p:nvSpPr>
          <p:cNvPr id="3" name="Content Placeholder 2"/>
          <p:cNvSpPr>
            <a:spLocks noGrp="1"/>
          </p:cNvSpPr>
          <p:nvPr>
            <p:ph idx="1"/>
          </p:nvPr>
        </p:nvSpPr>
        <p:spPr/>
        <p:txBody>
          <a:bodyPr/>
          <a:lstStyle/>
          <a:p>
            <a:r>
              <a:rPr lang="en-GB" dirty="0" smtClean="0"/>
              <a:t>Used in the measure phase to identify “Low-Hanging Fruit” in the current process</a:t>
            </a:r>
          </a:p>
          <a:p>
            <a:r>
              <a:rPr lang="en-GB" dirty="0" smtClean="0"/>
              <a:t>Documents the potential failures (and their respective causes) in the current process</a:t>
            </a:r>
          </a:p>
          <a:p>
            <a:r>
              <a:rPr lang="en-GB" dirty="0" smtClean="0"/>
              <a:t>Identifies (and tracks) actions to eliminate or reduce these failures in the future</a:t>
            </a:r>
            <a:endParaRPr lang="en-GB" dirty="0"/>
          </a:p>
        </p:txBody>
      </p:sp>
    </p:spTree>
    <p:extLst>
      <p:ext uri="{BB962C8B-B14F-4D97-AF65-F5344CB8AC3E}">
        <p14:creationId xmlns:p14="http://schemas.microsoft.com/office/powerpoint/2010/main" val="859507679"/>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FMEA Purpose</a:t>
            </a:r>
            <a:endParaRPr lang="en-GB" dirty="0"/>
          </a:p>
        </p:txBody>
      </p:sp>
      <p:sp>
        <p:nvSpPr>
          <p:cNvPr id="3" name="Content Placeholder 2"/>
          <p:cNvSpPr>
            <a:spLocks noGrp="1"/>
          </p:cNvSpPr>
          <p:nvPr>
            <p:ph idx="1"/>
          </p:nvPr>
        </p:nvSpPr>
        <p:spPr>
          <a:xfrm>
            <a:off x="457200" y="1600200"/>
            <a:ext cx="8229600" cy="4997152"/>
          </a:xfrm>
        </p:spPr>
        <p:txBody>
          <a:bodyPr>
            <a:normAutofit fontScale="92500" lnSpcReduction="20000"/>
          </a:bodyPr>
          <a:lstStyle/>
          <a:p>
            <a:pPr marL="0" indent="0">
              <a:buNone/>
            </a:pPr>
            <a:r>
              <a:rPr lang="en-GB" dirty="0" smtClean="0"/>
              <a:t>Provides the team with: -</a:t>
            </a:r>
          </a:p>
          <a:p>
            <a:r>
              <a:rPr lang="en-GB" dirty="0" smtClean="0"/>
              <a:t>A list of potential failure modes</a:t>
            </a:r>
          </a:p>
          <a:p>
            <a:r>
              <a:rPr lang="en-GB" dirty="0" smtClean="0"/>
              <a:t>A list of effects</a:t>
            </a:r>
          </a:p>
          <a:p>
            <a:r>
              <a:rPr lang="en-GB" dirty="0" smtClean="0"/>
              <a:t>Documentation of current controls</a:t>
            </a:r>
          </a:p>
          <a:p>
            <a:r>
              <a:rPr lang="en-GB" dirty="0" smtClean="0"/>
              <a:t>Documentation and prioritisation of recommended improvement actions</a:t>
            </a:r>
          </a:p>
          <a:p>
            <a:r>
              <a:rPr lang="en-GB" dirty="0" smtClean="0"/>
              <a:t>A historical record of improvements</a:t>
            </a:r>
          </a:p>
          <a:p>
            <a:r>
              <a:rPr lang="en-GB" dirty="0" smtClean="0"/>
              <a:t>FMEA documentation should be updated after each change to the process is implemented</a:t>
            </a:r>
          </a:p>
          <a:p>
            <a:r>
              <a:rPr lang="en-GB" dirty="0" smtClean="0"/>
              <a:t>This means that analysis is never over, unless the process is completely withdrawn</a:t>
            </a:r>
            <a:endParaRPr lang="en-GB" dirty="0"/>
          </a:p>
        </p:txBody>
      </p:sp>
    </p:spTree>
    <p:extLst>
      <p:ext uri="{BB962C8B-B14F-4D97-AF65-F5344CB8AC3E}">
        <p14:creationId xmlns:p14="http://schemas.microsoft.com/office/powerpoint/2010/main" val="4053843485"/>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FMEA Key Definitions</a:t>
            </a:r>
            <a:endParaRPr lang="en-GB" dirty="0"/>
          </a:p>
        </p:txBody>
      </p:sp>
      <p:sp>
        <p:nvSpPr>
          <p:cNvPr id="3" name="Content Placeholder 2"/>
          <p:cNvSpPr>
            <a:spLocks noGrp="1"/>
          </p:cNvSpPr>
          <p:nvPr>
            <p:ph idx="1"/>
          </p:nvPr>
        </p:nvSpPr>
        <p:spPr/>
        <p:txBody>
          <a:bodyPr/>
          <a:lstStyle/>
          <a:p>
            <a:r>
              <a:rPr lang="en-GB" b="1" u="sng" dirty="0" smtClean="0"/>
              <a:t>Failure mode</a:t>
            </a:r>
            <a:r>
              <a:rPr lang="en-GB" dirty="0" smtClean="0"/>
              <a:t>: - The manner in which the item could potentially fail to meet the design intent of the process requirements</a:t>
            </a:r>
            <a:endParaRPr lang="en-GB" b="1" u="sng" dirty="0" smtClean="0"/>
          </a:p>
          <a:p>
            <a:r>
              <a:rPr lang="en-GB" b="1" u="sng" dirty="0" smtClean="0"/>
              <a:t>Effect</a:t>
            </a:r>
            <a:r>
              <a:rPr lang="en-GB" dirty="0" smtClean="0"/>
              <a:t>: - An impact on customer requirements- either external customers or downstream processes</a:t>
            </a:r>
            <a:endParaRPr lang="en-GB" b="1" u="sng" dirty="0" smtClean="0"/>
          </a:p>
          <a:p>
            <a:r>
              <a:rPr lang="en-GB" b="1" u="sng" dirty="0" smtClean="0"/>
              <a:t>Severity</a:t>
            </a:r>
            <a:r>
              <a:rPr lang="en-GB" dirty="0" smtClean="0"/>
              <a:t>: - Relative weighting of an effect</a:t>
            </a:r>
            <a:endParaRPr lang="en-GB" b="1" u="sng" dirty="0"/>
          </a:p>
        </p:txBody>
      </p:sp>
    </p:spTree>
    <p:extLst>
      <p:ext uri="{BB962C8B-B14F-4D97-AF65-F5344CB8AC3E}">
        <p14:creationId xmlns:p14="http://schemas.microsoft.com/office/powerpoint/2010/main" val="4210200459"/>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FMEA Terminology</a:t>
            </a:r>
            <a:endParaRPr lang="en-GB" dirty="0"/>
          </a:p>
        </p:txBody>
      </p:sp>
      <p:sp>
        <p:nvSpPr>
          <p:cNvPr id="3" name="Content Placeholder 2"/>
          <p:cNvSpPr>
            <a:spLocks noGrp="1"/>
          </p:cNvSpPr>
          <p:nvPr>
            <p:ph idx="1"/>
          </p:nvPr>
        </p:nvSpPr>
        <p:spPr>
          <a:xfrm>
            <a:off x="457200" y="1600200"/>
            <a:ext cx="8229600" cy="4997152"/>
          </a:xfrm>
        </p:spPr>
        <p:txBody>
          <a:bodyPr>
            <a:normAutofit fontScale="92500" lnSpcReduction="10000"/>
          </a:bodyPr>
          <a:lstStyle/>
          <a:p>
            <a:pPr marL="514350" indent="-514350">
              <a:buAutoNum type="arabicPeriod"/>
            </a:pPr>
            <a:r>
              <a:rPr lang="en-GB" b="1" u="sng" dirty="0" smtClean="0"/>
              <a:t>Item/Function</a:t>
            </a:r>
            <a:r>
              <a:rPr lang="en-GB" dirty="0" smtClean="0"/>
              <a:t>: - Name of the process step, part number or issue to be addressed</a:t>
            </a:r>
          </a:p>
          <a:p>
            <a:pPr marL="514350" indent="-514350">
              <a:buAutoNum type="arabicPeriod"/>
            </a:pPr>
            <a:r>
              <a:rPr lang="en-GB" b="1" u="sng" dirty="0" smtClean="0"/>
              <a:t>Failure mode</a:t>
            </a:r>
            <a:r>
              <a:rPr lang="en-GB" dirty="0" smtClean="0"/>
              <a:t>: - The manner in which a process fails to meet specification</a:t>
            </a:r>
            <a:endParaRPr lang="en-GB" b="1" u="sng" dirty="0" smtClean="0"/>
          </a:p>
          <a:p>
            <a:pPr marL="514350" indent="-514350">
              <a:buAutoNum type="arabicPeriod"/>
            </a:pPr>
            <a:r>
              <a:rPr lang="en-GB" b="1" u="sng" dirty="0" smtClean="0"/>
              <a:t>Potential Effect(s)</a:t>
            </a:r>
            <a:r>
              <a:rPr lang="en-GB" dirty="0" smtClean="0"/>
              <a:t>: - The impact on the customer if the failure mode is not eliminated or mitigated</a:t>
            </a:r>
            <a:endParaRPr lang="en-GB" b="1" u="sng" dirty="0" smtClean="0"/>
          </a:p>
          <a:p>
            <a:pPr marL="514350" indent="-514350">
              <a:buAutoNum type="arabicPeriod"/>
            </a:pPr>
            <a:r>
              <a:rPr lang="en-GB" b="1" u="sng" dirty="0" smtClean="0"/>
              <a:t>Severity</a:t>
            </a:r>
            <a:r>
              <a:rPr lang="en-GB" dirty="0" smtClean="0"/>
              <a:t> (SEV): The significance of the impact of the Failure Effect on the customer</a:t>
            </a:r>
            <a:endParaRPr lang="en-GB" b="1" u="sng" dirty="0" smtClean="0"/>
          </a:p>
          <a:p>
            <a:pPr marL="514350" indent="-514350">
              <a:buAutoNum type="arabicPeriod"/>
            </a:pPr>
            <a:r>
              <a:rPr lang="en-GB" b="1" u="sng" dirty="0" smtClean="0"/>
              <a:t>Classification</a:t>
            </a:r>
            <a:r>
              <a:rPr lang="en-GB" dirty="0" smtClean="0"/>
              <a:t> (Class): Classifies any special products or process characteristics</a:t>
            </a:r>
          </a:p>
        </p:txBody>
      </p:sp>
    </p:spTree>
    <p:extLst>
      <p:ext uri="{BB962C8B-B14F-4D97-AF65-F5344CB8AC3E}">
        <p14:creationId xmlns:p14="http://schemas.microsoft.com/office/powerpoint/2010/main" val="181466148"/>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323324088"/>
              </p:ext>
            </p:extLst>
          </p:nvPr>
        </p:nvGraphicFramePr>
        <p:xfrm>
          <a:off x="457200" y="260647"/>
          <a:ext cx="8507288" cy="6525516"/>
        </p:xfrm>
        <a:graphic>
          <a:graphicData uri="http://schemas.openxmlformats.org/drawingml/2006/table">
            <a:tbl>
              <a:tblPr firstRow="1" bandRow="1">
                <a:tableStyleId>{5C22544A-7EE6-4342-B048-85BDC9FD1C3A}</a:tableStyleId>
              </a:tblPr>
              <a:tblGrid>
                <a:gridCol w="2674640"/>
                <a:gridCol w="4536504"/>
                <a:gridCol w="1296144"/>
              </a:tblGrid>
              <a:tr h="558683">
                <a:tc>
                  <a:txBody>
                    <a:bodyPr/>
                    <a:lstStyle/>
                    <a:p>
                      <a:pPr algn="ctr"/>
                      <a:endParaRPr lang="en-GB" dirty="0"/>
                    </a:p>
                  </a:txBody>
                  <a:tcPr/>
                </a:tc>
                <a:tc>
                  <a:txBody>
                    <a:bodyPr/>
                    <a:lstStyle/>
                    <a:p>
                      <a:pPr algn="ctr"/>
                      <a:r>
                        <a:rPr lang="en-GB" sz="2400" dirty="0" smtClean="0"/>
                        <a:t>Severity of Effect</a:t>
                      </a:r>
                      <a:endParaRPr lang="en-GB" sz="2400" dirty="0"/>
                    </a:p>
                  </a:txBody>
                  <a:tcPr/>
                </a:tc>
                <a:tc>
                  <a:txBody>
                    <a:bodyPr/>
                    <a:lstStyle/>
                    <a:p>
                      <a:endParaRPr lang="en-GB" dirty="0"/>
                    </a:p>
                  </a:txBody>
                  <a:tcPr/>
                </a:tc>
              </a:tr>
              <a:tr h="558683">
                <a:tc>
                  <a:txBody>
                    <a:bodyPr/>
                    <a:lstStyle/>
                    <a:p>
                      <a:r>
                        <a:rPr lang="en-GB" sz="2400" dirty="0" smtClean="0"/>
                        <a:t>Effect</a:t>
                      </a:r>
                      <a:endParaRPr lang="en-GB" sz="2400" dirty="0"/>
                    </a:p>
                  </a:txBody>
                  <a:tcPr/>
                </a:tc>
                <a:tc>
                  <a:txBody>
                    <a:bodyPr/>
                    <a:lstStyle/>
                    <a:p>
                      <a:r>
                        <a:rPr lang="en-GB" sz="2400" dirty="0" smtClean="0"/>
                        <a:t>Customer</a:t>
                      </a:r>
                      <a:r>
                        <a:rPr lang="en-GB" sz="2400" baseline="0" dirty="0" smtClean="0"/>
                        <a:t> Effect</a:t>
                      </a:r>
                      <a:endParaRPr lang="en-GB" sz="2400" dirty="0"/>
                    </a:p>
                  </a:txBody>
                  <a:tcPr/>
                </a:tc>
                <a:tc>
                  <a:txBody>
                    <a:bodyPr/>
                    <a:lstStyle/>
                    <a:p>
                      <a:pPr algn="ctr"/>
                      <a:r>
                        <a:rPr lang="en-GB" sz="2400" dirty="0" smtClean="0"/>
                        <a:t>Ranking</a:t>
                      </a:r>
                      <a:endParaRPr lang="en-GB" sz="2400" dirty="0"/>
                    </a:p>
                  </a:txBody>
                  <a:tcPr/>
                </a:tc>
              </a:tr>
              <a:tr h="1690947">
                <a:tc>
                  <a:txBody>
                    <a:bodyPr/>
                    <a:lstStyle/>
                    <a:p>
                      <a:r>
                        <a:rPr lang="en-GB" sz="2400" dirty="0" smtClean="0"/>
                        <a:t>Hazardous without warning</a:t>
                      </a:r>
                      <a:endParaRPr lang="en-GB" sz="2400" dirty="0"/>
                    </a:p>
                  </a:txBody>
                  <a:tcPr/>
                </a:tc>
                <a:tc>
                  <a:txBody>
                    <a:bodyPr/>
                    <a:lstStyle/>
                    <a:p>
                      <a:r>
                        <a:rPr lang="en-GB" sz="2400" dirty="0" smtClean="0"/>
                        <a:t>Failure mode affects safe vehicle operation and/or involves</a:t>
                      </a:r>
                      <a:r>
                        <a:rPr lang="en-GB" sz="2400" baseline="0" dirty="0" smtClean="0"/>
                        <a:t> non compliance with government regulation without warning</a:t>
                      </a:r>
                      <a:endParaRPr lang="en-GB" sz="2400" dirty="0"/>
                    </a:p>
                  </a:txBody>
                  <a:tcPr/>
                </a:tc>
                <a:tc>
                  <a:txBody>
                    <a:bodyPr/>
                    <a:lstStyle/>
                    <a:p>
                      <a:pPr algn="ctr"/>
                      <a:r>
                        <a:rPr lang="en-GB" sz="2400" dirty="0" smtClean="0"/>
                        <a:t>10</a:t>
                      </a:r>
                      <a:endParaRPr lang="en-GB" sz="2400" dirty="0"/>
                    </a:p>
                  </a:txBody>
                  <a:tcPr/>
                </a:tc>
              </a:tr>
              <a:tr h="1005629">
                <a:tc>
                  <a:txBody>
                    <a:bodyPr/>
                    <a:lstStyle/>
                    <a:p>
                      <a:r>
                        <a:rPr lang="en-GB" sz="2400" dirty="0" smtClean="0"/>
                        <a:t>Hazardous with warning</a:t>
                      </a:r>
                      <a:endParaRPr lang="en-GB" sz="2400" dirty="0"/>
                    </a:p>
                  </a:txBody>
                  <a:tcPr/>
                </a:tc>
                <a:tc>
                  <a:txBody>
                    <a:bodyPr/>
                    <a:lstStyle/>
                    <a:p>
                      <a:r>
                        <a:rPr lang="en-GB" sz="2400" dirty="0" smtClean="0"/>
                        <a:t>Failure mode affects safe vehicle operation and/or involves non-compliance with government</a:t>
                      </a:r>
                      <a:r>
                        <a:rPr lang="en-GB" sz="2400" baseline="0" dirty="0" smtClean="0"/>
                        <a:t> regulation with warning</a:t>
                      </a:r>
                      <a:endParaRPr lang="en-GB" sz="2400" dirty="0"/>
                    </a:p>
                  </a:txBody>
                  <a:tcPr/>
                </a:tc>
                <a:tc>
                  <a:txBody>
                    <a:bodyPr/>
                    <a:lstStyle/>
                    <a:p>
                      <a:pPr algn="ctr"/>
                      <a:r>
                        <a:rPr lang="en-GB" sz="2400" dirty="0" smtClean="0"/>
                        <a:t>9</a:t>
                      </a:r>
                      <a:endParaRPr lang="en-GB" sz="2400" dirty="0"/>
                    </a:p>
                  </a:txBody>
                  <a:tcPr/>
                </a:tc>
              </a:tr>
              <a:tr h="558683">
                <a:tc>
                  <a:txBody>
                    <a:bodyPr/>
                    <a:lstStyle/>
                    <a:p>
                      <a:r>
                        <a:rPr lang="en-GB" sz="2400" dirty="0" smtClean="0"/>
                        <a:t>Very High</a:t>
                      </a:r>
                      <a:endParaRPr lang="en-GB" sz="2400" dirty="0"/>
                    </a:p>
                  </a:txBody>
                  <a:tcPr/>
                </a:tc>
                <a:tc>
                  <a:txBody>
                    <a:bodyPr/>
                    <a:lstStyle/>
                    <a:p>
                      <a:r>
                        <a:rPr lang="en-GB" sz="2400" dirty="0" smtClean="0"/>
                        <a:t>Vehicle/item in operable (loss of primary function)</a:t>
                      </a:r>
                      <a:endParaRPr lang="en-GB" sz="2400" dirty="0"/>
                    </a:p>
                  </a:txBody>
                  <a:tcPr/>
                </a:tc>
                <a:tc>
                  <a:txBody>
                    <a:bodyPr/>
                    <a:lstStyle/>
                    <a:p>
                      <a:pPr algn="ctr"/>
                      <a:r>
                        <a:rPr lang="en-GB" sz="2400" dirty="0" smtClean="0"/>
                        <a:t>8</a:t>
                      </a:r>
                      <a:endParaRPr lang="en-GB" sz="2400" dirty="0"/>
                    </a:p>
                  </a:txBody>
                  <a:tcPr/>
                </a:tc>
              </a:tr>
              <a:tr h="1339763">
                <a:tc>
                  <a:txBody>
                    <a:bodyPr/>
                    <a:lstStyle/>
                    <a:p>
                      <a:r>
                        <a:rPr lang="en-GB" sz="2400" dirty="0" smtClean="0"/>
                        <a:t>High</a:t>
                      </a:r>
                      <a:endParaRPr lang="en-GB" sz="2400" dirty="0"/>
                    </a:p>
                  </a:txBody>
                  <a:tcPr/>
                </a:tc>
                <a:tc>
                  <a:txBody>
                    <a:bodyPr/>
                    <a:lstStyle/>
                    <a:p>
                      <a:r>
                        <a:rPr lang="en-GB" sz="2400" dirty="0" smtClean="0"/>
                        <a:t>Vehicle/item operable but at a reduced level of performance.  Customer</a:t>
                      </a:r>
                      <a:r>
                        <a:rPr lang="en-GB" sz="2400" baseline="0" dirty="0" smtClean="0"/>
                        <a:t> very dissatisfied</a:t>
                      </a:r>
                      <a:endParaRPr lang="en-GB" sz="2400" dirty="0"/>
                    </a:p>
                  </a:txBody>
                  <a:tcPr/>
                </a:tc>
                <a:tc>
                  <a:txBody>
                    <a:bodyPr/>
                    <a:lstStyle/>
                    <a:p>
                      <a:pPr algn="ctr"/>
                      <a:r>
                        <a:rPr lang="en-GB" sz="2400" dirty="0" smtClean="0"/>
                        <a:t>7</a:t>
                      </a:r>
                      <a:endParaRPr lang="en-GB" sz="2400" dirty="0"/>
                    </a:p>
                  </a:txBody>
                  <a:tcPr/>
                </a:tc>
              </a:tr>
            </a:tbl>
          </a:graphicData>
        </a:graphic>
      </p:graphicFrame>
    </p:spTree>
    <p:extLst>
      <p:ext uri="{BB962C8B-B14F-4D97-AF65-F5344CB8AC3E}">
        <p14:creationId xmlns:p14="http://schemas.microsoft.com/office/powerpoint/2010/main" val="4261720033"/>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Severity Rating Table</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525047329"/>
              </p:ext>
            </p:extLst>
          </p:nvPr>
        </p:nvGraphicFramePr>
        <p:xfrm>
          <a:off x="457200" y="1600200"/>
          <a:ext cx="8229600" cy="4846320"/>
        </p:xfrm>
        <a:graphic>
          <a:graphicData uri="http://schemas.openxmlformats.org/drawingml/2006/table">
            <a:tbl>
              <a:tblPr firstRow="1" bandRow="1">
                <a:tableStyleId>{5C22544A-7EE6-4342-B048-85BDC9FD1C3A}</a:tableStyleId>
              </a:tblPr>
              <a:tblGrid>
                <a:gridCol w="1666528"/>
                <a:gridCol w="5256584"/>
                <a:gridCol w="1306488"/>
              </a:tblGrid>
              <a:tr h="370840">
                <a:tc>
                  <a:txBody>
                    <a:bodyPr/>
                    <a:lstStyle/>
                    <a:p>
                      <a:endParaRPr lang="en-GB" sz="2400" dirty="0"/>
                    </a:p>
                  </a:txBody>
                  <a:tcPr/>
                </a:tc>
                <a:tc>
                  <a:txBody>
                    <a:bodyPr/>
                    <a:lstStyle/>
                    <a:p>
                      <a:pPr algn="ctr"/>
                      <a:r>
                        <a:rPr lang="en-GB" sz="2400" dirty="0" smtClean="0"/>
                        <a:t>Severity of Effect</a:t>
                      </a:r>
                      <a:endParaRPr lang="en-GB" sz="2400" dirty="0"/>
                    </a:p>
                  </a:txBody>
                  <a:tcPr/>
                </a:tc>
                <a:tc>
                  <a:txBody>
                    <a:bodyPr/>
                    <a:lstStyle/>
                    <a:p>
                      <a:endParaRPr lang="en-GB" sz="2400"/>
                    </a:p>
                  </a:txBody>
                  <a:tcPr/>
                </a:tc>
              </a:tr>
              <a:tr h="370840">
                <a:tc>
                  <a:txBody>
                    <a:bodyPr/>
                    <a:lstStyle/>
                    <a:p>
                      <a:pPr algn="ctr"/>
                      <a:r>
                        <a:rPr lang="en-GB" sz="2400" dirty="0" smtClean="0"/>
                        <a:t>Effect</a:t>
                      </a:r>
                      <a:endParaRPr lang="en-GB" sz="2400" dirty="0"/>
                    </a:p>
                  </a:txBody>
                  <a:tcPr/>
                </a:tc>
                <a:tc>
                  <a:txBody>
                    <a:bodyPr/>
                    <a:lstStyle/>
                    <a:p>
                      <a:pPr algn="ctr"/>
                      <a:r>
                        <a:rPr lang="en-GB" sz="2400" dirty="0" smtClean="0"/>
                        <a:t>Customer Effect</a:t>
                      </a:r>
                      <a:endParaRPr lang="en-GB" sz="2400" dirty="0"/>
                    </a:p>
                  </a:txBody>
                  <a:tcPr/>
                </a:tc>
                <a:tc>
                  <a:txBody>
                    <a:bodyPr/>
                    <a:lstStyle/>
                    <a:p>
                      <a:pPr algn="ctr"/>
                      <a:r>
                        <a:rPr lang="en-GB" sz="2400" dirty="0" smtClean="0"/>
                        <a:t>Ranking</a:t>
                      </a:r>
                      <a:endParaRPr lang="en-GB" sz="2400" dirty="0"/>
                    </a:p>
                  </a:txBody>
                  <a:tcPr/>
                </a:tc>
              </a:tr>
              <a:tr h="370840">
                <a:tc>
                  <a:txBody>
                    <a:bodyPr/>
                    <a:lstStyle/>
                    <a:p>
                      <a:r>
                        <a:rPr lang="en-GB" sz="2400" dirty="0" smtClean="0"/>
                        <a:t>Moderate</a:t>
                      </a:r>
                      <a:endParaRPr lang="en-GB" sz="2400" dirty="0"/>
                    </a:p>
                  </a:txBody>
                  <a:tcPr/>
                </a:tc>
                <a:tc>
                  <a:txBody>
                    <a:bodyPr/>
                    <a:lstStyle/>
                    <a:p>
                      <a:r>
                        <a:rPr lang="en-GB" sz="2400" dirty="0" smtClean="0"/>
                        <a:t>Vehicles/Item operable but comfort/convenience</a:t>
                      </a:r>
                      <a:r>
                        <a:rPr lang="en-GB" sz="2400" baseline="0" dirty="0" smtClean="0"/>
                        <a:t> item(s) inoperable.  Customer dissatisfied</a:t>
                      </a:r>
                      <a:endParaRPr lang="en-GB" sz="2400" dirty="0"/>
                    </a:p>
                  </a:txBody>
                  <a:tcPr/>
                </a:tc>
                <a:tc>
                  <a:txBody>
                    <a:bodyPr/>
                    <a:lstStyle/>
                    <a:p>
                      <a:pPr algn="ctr"/>
                      <a:r>
                        <a:rPr lang="en-GB" sz="2400" dirty="0" smtClean="0"/>
                        <a:t>6</a:t>
                      </a:r>
                      <a:endParaRPr lang="en-GB" sz="2400" dirty="0"/>
                    </a:p>
                  </a:txBody>
                  <a:tcPr/>
                </a:tc>
              </a:tr>
              <a:tr h="370840">
                <a:tc>
                  <a:txBody>
                    <a:bodyPr/>
                    <a:lstStyle/>
                    <a:p>
                      <a:r>
                        <a:rPr lang="en-GB" sz="2400" dirty="0" smtClean="0"/>
                        <a:t>Low</a:t>
                      </a:r>
                      <a:endParaRPr lang="en-GB" sz="2400" dirty="0"/>
                    </a:p>
                  </a:txBody>
                  <a:tcPr/>
                </a:tc>
                <a:tc>
                  <a:txBody>
                    <a:bodyPr/>
                    <a:lstStyle/>
                    <a:p>
                      <a:r>
                        <a:rPr lang="en-GB" sz="2400" dirty="0" smtClean="0"/>
                        <a:t>Vehicle/Item operable but comfort/convenience</a:t>
                      </a:r>
                      <a:r>
                        <a:rPr lang="en-GB" sz="2400" baseline="0" dirty="0" smtClean="0"/>
                        <a:t> item(s) operable at a reduced level of performance.  Customer somewhat dissatisfied</a:t>
                      </a:r>
                      <a:endParaRPr lang="en-GB" sz="2400" dirty="0"/>
                    </a:p>
                  </a:txBody>
                  <a:tcPr/>
                </a:tc>
                <a:tc>
                  <a:txBody>
                    <a:bodyPr/>
                    <a:lstStyle/>
                    <a:p>
                      <a:pPr algn="ctr"/>
                      <a:r>
                        <a:rPr lang="en-GB" sz="2400" dirty="0" smtClean="0"/>
                        <a:t>5</a:t>
                      </a:r>
                      <a:endParaRPr lang="en-GB" sz="2400" dirty="0"/>
                    </a:p>
                  </a:txBody>
                  <a:tcPr/>
                </a:tc>
              </a:tr>
              <a:tr h="370840">
                <a:tc>
                  <a:txBody>
                    <a:bodyPr/>
                    <a:lstStyle/>
                    <a:p>
                      <a:r>
                        <a:rPr lang="en-GB" sz="2400" dirty="0" smtClean="0"/>
                        <a:t>Very Low</a:t>
                      </a:r>
                      <a:endParaRPr lang="en-GB" sz="2400" dirty="0"/>
                    </a:p>
                  </a:txBody>
                  <a:tcPr/>
                </a:tc>
                <a:tc>
                  <a:txBody>
                    <a:bodyPr/>
                    <a:lstStyle/>
                    <a:p>
                      <a:r>
                        <a:rPr lang="en-GB" sz="2400" dirty="0" smtClean="0"/>
                        <a:t>Fit and finish/squeak and rattle item does not conform.  Detect noticed by 75% of customers</a:t>
                      </a:r>
                      <a:endParaRPr lang="en-GB" sz="2400" dirty="0"/>
                    </a:p>
                  </a:txBody>
                  <a:tcPr/>
                </a:tc>
                <a:tc>
                  <a:txBody>
                    <a:bodyPr/>
                    <a:lstStyle/>
                    <a:p>
                      <a:pPr algn="ctr"/>
                      <a:r>
                        <a:rPr lang="en-GB" sz="2400" dirty="0" smtClean="0"/>
                        <a:t>4</a:t>
                      </a:r>
                      <a:endParaRPr lang="en-GB" sz="2400" dirty="0"/>
                    </a:p>
                  </a:txBody>
                  <a:tcPr/>
                </a:tc>
              </a:tr>
            </a:tbl>
          </a:graphicData>
        </a:graphic>
      </p:graphicFrame>
    </p:spTree>
    <p:extLst>
      <p:ext uri="{BB962C8B-B14F-4D97-AF65-F5344CB8AC3E}">
        <p14:creationId xmlns:p14="http://schemas.microsoft.com/office/powerpoint/2010/main" val="1568835190"/>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Severity of Effect</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008041764"/>
              </p:ext>
            </p:extLst>
          </p:nvPr>
        </p:nvGraphicFramePr>
        <p:xfrm>
          <a:off x="457200" y="1600200"/>
          <a:ext cx="8229600" cy="4114800"/>
        </p:xfrm>
        <a:graphic>
          <a:graphicData uri="http://schemas.openxmlformats.org/drawingml/2006/table">
            <a:tbl>
              <a:tblPr firstRow="1" bandRow="1">
                <a:tableStyleId>{5C22544A-7EE6-4342-B048-85BDC9FD1C3A}</a:tableStyleId>
              </a:tblPr>
              <a:tblGrid>
                <a:gridCol w="1810544"/>
                <a:gridCol w="4752528"/>
                <a:gridCol w="1666528"/>
              </a:tblGrid>
              <a:tr h="370840">
                <a:tc>
                  <a:txBody>
                    <a:bodyPr/>
                    <a:lstStyle/>
                    <a:p>
                      <a:endParaRPr lang="en-GB" sz="2400" dirty="0"/>
                    </a:p>
                  </a:txBody>
                  <a:tcPr/>
                </a:tc>
                <a:tc>
                  <a:txBody>
                    <a:bodyPr/>
                    <a:lstStyle/>
                    <a:p>
                      <a:pPr algn="ctr"/>
                      <a:r>
                        <a:rPr lang="en-GB" sz="2400" dirty="0" smtClean="0"/>
                        <a:t>Severity of Effect</a:t>
                      </a:r>
                      <a:endParaRPr lang="en-GB" sz="2400" dirty="0"/>
                    </a:p>
                  </a:txBody>
                  <a:tcPr/>
                </a:tc>
                <a:tc>
                  <a:txBody>
                    <a:bodyPr/>
                    <a:lstStyle/>
                    <a:p>
                      <a:endParaRPr lang="en-GB" sz="2400"/>
                    </a:p>
                  </a:txBody>
                  <a:tcPr/>
                </a:tc>
              </a:tr>
              <a:tr h="370840">
                <a:tc>
                  <a:txBody>
                    <a:bodyPr/>
                    <a:lstStyle/>
                    <a:p>
                      <a:r>
                        <a:rPr lang="en-GB" sz="2400" dirty="0" smtClean="0"/>
                        <a:t>Effect</a:t>
                      </a:r>
                      <a:endParaRPr lang="en-GB" sz="2400" dirty="0"/>
                    </a:p>
                  </a:txBody>
                  <a:tcPr/>
                </a:tc>
                <a:tc>
                  <a:txBody>
                    <a:bodyPr/>
                    <a:lstStyle/>
                    <a:p>
                      <a:pPr algn="ctr"/>
                      <a:r>
                        <a:rPr lang="en-GB" sz="2400" dirty="0" smtClean="0"/>
                        <a:t>Customer Effect</a:t>
                      </a:r>
                      <a:endParaRPr lang="en-GB" sz="2400" dirty="0"/>
                    </a:p>
                  </a:txBody>
                  <a:tcPr/>
                </a:tc>
                <a:tc>
                  <a:txBody>
                    <a:bodyPr/>
                    <a:lstStyle/>
                    <a:p>
                      <a:pPr algn="ctr"/>
                      <a:r>
                        <a:rPr lang="en-GB" sz="2400" dirty="0" smtClean="0"/>
                        <a:t>Ranking</a:t>
                      </a:r>
                      <a:endParaRPr lang="en-GB" sz="2400" dirty="0"/>
                    </a:p>
                  </a:txBody>
                  <a:tcPr/>
                </a:tc>
              </a:tr>
              <a:tr h="370840">
                <a:tc>
                  <a:txBody>
                    <a:bodyPr/>
                    <a:lstStyle/>
                    <a:p>
                      <a:r>
                        <a:rPr lang="en-GB" sz="2400" dirty="0" smtClean="0"/>
                        <a:t>Minor</a:t>
                      </a:r>
                      <a:endParaRPr lang="en-GB" sz="2400" dirty="0"/>
                    </a:p>
                  </a:txBody>
                  <a:tcPr/>
                </a:tc>
                <a:tc>
                  <a:txBody>
                    <a:bodyPr/>
                    <a:lstStyle/>
                    <a:p>
                      <a:r>
                        <a:rPr lang="en-GB" sz="2400" dirty="0" smtClean="0"/>
                        <a:t>Fit and finish/Squeak and rattle item does not conform.  Defect noticed by 50% of customer</a:t>
                      </a:r>
                      <a:endParaRPr lang="en-GB" sz="2400" dirty="0"/>
                    </a:p>
                  </a:txBody>
                  <a:tcPr/>
                </a:tc>
                <a:tc>
                  <a:txBody>
                    <a:bodyPr/>
                    <a:lstStyle/>
                    <a:p>
                      <a:pPr algn="ctr"/>
                      <a:r>
                        <a:rPr lang="en-GB" sz="2400" dirty="0" smtClean="0"/>
                        <a:t>3</a:t>
                      </a:r>
                      <a:endParaRPr lang="en-GB" sz="2400" dirty="0"/>
                    </a:p>
                  </a:txBody>
                  <a:tcPr/>
                </a:tc>
              </a:tr>
              <a:tr h="370840">
                <a:tc>
                  <a:txBody>
                    <a:bodyPr/>
                    <a:lstStyle/>
                    <a:p>
                      <a:r>
                        <a:rPr lang="en-GB" sz="2400" dirty="0" smtClean="0"/>
                        <a:t>Very Minor</a:t>
                      </a:r>
                      <a:endParaRPr lang="en-GB" sz="2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400" dirty="0" smtClean="0"/>
                        <a:t>Fit and finish/Squeak and rattle item does not conform.  Defect noticed by discriminating</a:t>
                      </a:r>
                      <a:r>
                        <a:rPr lang="en-GB" sz="2400" baseline="0" dirty="0" smtClean="0"/>
                        <a:t> </a:t>
                      </a:r>
                      <a:r>
                        <a:rPr lang="en-GB" sz="2400" dirty="0" smtClean="0"/>
                        <a:t>customers (&gt;25%)</a:t>
                      </a:r>
                    </a:p>
                    <a:p>
                      <a:endParaRPr lang="en-GB" sz="2400" dirty="0"/>
                    </a:p>
                  </a:txBody>
                  <a:tcPr/>
                </a:tc>
                <a:tc>
                  <a:txBody>
                    <a:bodyPr/>
                    <a:lstStyle/>
                    <a:p>
                      <a:pPr algn="ctr"/>
                      <a:r>
                        <a:rPr lang="en-GB" sz="2400" dirty="0" smtClean="0"/>
                        <a:t>2</a:t>
                      </a:r>
                      <a:endParaRPr lang="en-GB" sz="2400" dirty="0"/>
                    </a:p>
                  </a:txBody>
                  <a:tcPr/>
                </a:tc>
              </a:tr>
              <a:tr h="370840">
                <a:tc>
                  <a:txBody>
                    <a:bodyPr/>
                    <a:lstStyle/>
                    <a:p>
                      <a:r>
                        <a:rPr lang="en-GB" sz="2400" dirty="0" smtClean="0"/>
                        <a:t>None</a:t>
                      </a:r>
                      <a:endParaRPr lang="en-GB" sz="2400" dirty="0"/>
                    </a:p>
                  </a:txBody>
                  <a:tcPr/>
                </a:tc>
                <a:tc>
                  <a:txBody>
                    <a:bodyPr/>
                    <a:lstStyle/>
                    <a:p>
                      <a:r>
                        <a:rPr lang="en-GB" sz="2400" dirty="0" smtClean="0"/>
                        <a:t>No discernible effect</a:t>
                      </a:r>
                      <a:endParaRPr lang="en-GB" sz="2400" dirty="0"/>
                    </a:p>
                  </a:txBody>
                  <a:tcPr/>
                </a:tc>
                <a:tc>
                  <a:txBody>
                    <a:bodyPr/>
                    <a:lstStyle/>
                    <a:p>
                      <a:pPr algn="ctr"/>
                      <a:r>
                        <a:rPr lang="en-GB" sz="2400" dirty="0" smtClean="0"/>
                        <a:t>1</a:t>
                      </a:r>
                      <a:endParaRPr lang="en-GB" sz="2400" dirty="0"/>
                    </a:p>
                  </a:txBody>
                  <a:tcPr/>
                </a:tc>
              </a:tr>
            </a:tbl>
          </a:graphicData>
        </a:graphic>
      </p:graphicFrame>
    </p:spTree>
    <p:extLst>
      <p:ext uri="{BB962C8B-B14F-4D97-AF65-F5344CB8AC3E}">
        <p14:creationId xmlns:p14="http://schemas.microsoft.com/office/powerpoint/2010/main" val="2567938339"/>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Severity Rating Table</a:t>
            </a:r>
            <a:endParaRPr lang="en-GB"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517500654"/>
              </p:ext>
            </p:extLst>
          </p:nvPr>
        </p:nvGraphicFramePr>
        <p:xfrm>
          <a:off x="457200" y="1340768"/>
          <a:ext cx="8229600" cy="5400601"/>
        </p:xfrm>
        <a:graphic>
          <a:graphicData uri="http://schemas.openxmlformats.org/drawingml/2006/table">
            <a:tbl>
              <a:tblPr firstRow="1" bandRow="1">
                <a:tableStyleId>{5C22544A-7EE6-4342-B048-85BDC9FD1C3A}</a:tableStyleId>
              </a:tblPr>
              <a:tblGrid>
                <a:gridCol w="2743200"/>
                <a:gridCol w="4107904"/>
                <a:gridCol w="1378496"/>
              </a:tblGrid>
              <a:tr h="473737">
                <a:tc>
                  <a:txBody>
                    <a:bodyPr/>
                    <a:lstStyle/>
                    <a:p>
                      <a:endParaRPr lang="en-GB" sz="2400" dirty="0"/>
                    </a:p>
                  </a:txBody>
                  <a:tcPr/>
                </a:tc>
                <a:tc>
                  <a:txBody>
                    <a:bodyPr/>
                    <a:lstStyle/>
                    <a:p>
                      <a:pPr algn="ctr"/>
                      <a:r>
                        <a:rPr lang="en-GB" sz="2400" dirty="0" smtClean="0"/>
                        <a:t>Severity of Effect</a:t>
                      </a:r>
                      <a:endParaRPr lang="en-GB" sz="2400" dirty="0"/>
                    </a:p>
                  </a:txBody>
                  <a:tcPr/>
                </a:tc>
                <a:tc>
                  <a:txBody>
                    <a:bodyPr/>
                    <a:lstStyle/>
                    <a:p>
                      <a:endParaRPr lang="en-GB" sz="2400" dirty="0"/>
                    </a:p>
                  </a:txBody>
                  <a:tcPr/>
                </a:tc>
              </a:tr>
              <a:tr h="473737">
                <a:tc>
                  <a:txBody>
                    <a:bodyPr/>
                    <a:lstStyle/>
                    <a:p>
                      <a:r>
                        <a:rPr lang="en-GB" sz="2400" dirty="0" smtClean="0"/>
                        <a:t>Effect</a:t>
                      </a:r>
                      <a:endParaRPr lang="en-GB" sz="2400" dirty="0"/>
                    </a:p>
                  </a:txBody>
                  <a:tcPr/>
                </a:tc>
                <a:tc>
                  <a:txBody>
                    <a:bodyPr/>
                    <a:lstStyle/>
                    <a:p>
                      <a:r>
                        <a:rPr lang="en-GB" sz="2400" dirty="0" smtClean="0"/>
                        <a:t>Manufacturing Effect</a:t>
                      </a:r>
                      <a:endParaRPr lang="en-GB" sz="2400" dirty="0"/>
                    </a:p>
                  </a:txBody>
                  <a:tcPr/>
                </a:tc>
                <a:tc>
                  <a:txBody>
                    <a:bodyPr/>
                    <a:lstStyle/>
                    <a:p>
                      <a:pPr algn="ctr"/>
                      <a:r>
                        <a:rPr lang="en-GB" sz="2400" dirty="0" smtClean="0"/>
                        <a:t>Ranking</a:t>
                      </a:r>
                      <a:endParaRPr lang="en-GB" sz="2400" dirty="0"/>
                    </a:p>
                  </a:txBody>
                  <a:tcPr/>
                </a:tc>
              </a:tr>
              <a:tr h="1231716">
                <a:tc>
                  <a:txBody>
                    <a:bodyPr/>
                    <a:lstStyle/>
                    <a:p>
                      <a:r>
                        <a:rPr lang="en-GB" sz="2400" dirty="0" smtClean="0"/>
                        <a:t>Hazardous without warning</a:t>
                      </a:r>
                      <a:endParaRPr lang="en-GB" sz="2400" dirty="0"/>
                    </a:p>
                  </a:txBody>
                  <a:tcPr/>
                </a:tc>
                <a:tc>
                  <a:txBody>
                    <a:bodyPr/>
                    <a:lstStyle/>
                    <a:p>
                      <a:r>
                        <a:rPr lang="en-GB" sz="2400" dirty="0" smtClean="0"/>
                        <a:t>May endanger operator (machine or assembly) without warning</a:t>
                      </a:r>
                      <a:endParaRPr lang="en-GB" sz="2400" dirty="0"/>
                    </a:p>
                  </a:txBody>
                  <a:tcPr/>
                </a:tc>
                <a:tc>
                  <a:txBody>
                    <a:bodyPr/>
                    <a:lstStyle/>
                    <a:p>
                      <a:pPr algn="ctr"/>
                      <a:r>
                        <a:rPr lang="en-GB" sz="2400" dirty="0" smtClean="0"/>
                        <a:t>10</a:t>
                      </a:r>
                      <a:endParaRPr lang="en-GB" sz="2400" dirty="0"/>
                    </a:p>
                  </a:txBody>
                  <a:tcPr/>
                </a:tc>
              </a:tr>
              <a:tr h="1231716">
                <a:tc>
                  <a:txBody>
                    <a:bodyPr/>
                    <a:lstStyle/>
                    <a:p>
                      <a:r>
                        <a:rPr lang="en-GB" sz="2400" dirty="0" smtClean="0"/>
                        <a:t>Hazardous with warning</a:t>
                      </a:r>
                      <a:endParaRPr lang="en-GB" sz="2400" dirty="0"/>
                    </a:p>
                  </a:txBody>
                  <a:tcPr/>
                </a:tc>
                <a:tc>
                  <a:txBody>
                    <a:bodyPr/>
                    <a:lstStyle/>
                    <a:p>
                      <a:r>
                        <a:rPr lang="en-GB" sz="2400" dirty="0" smtClean="0"/>
                        <a:t>May endanger operator (machine or assembly) with warning</a:t>
                      </a:r>
                      <a:endParaRPr lang="en-GB" sz="2400" dirty="0"/>
                    </a:p>
                  </a:txBody>
                  <a:tcPr/>
                </a:tc>
                <a:tc>
                  <a:txBody>
                    <a:bodyPr/>
                    <a:lstStyle/>
                    <a:p>
                      <a:pPr algn="ctr"/>
                      <a:r>
                        <a:rPr lang="en-GB" sz="2400" dirty="0" smtClean="0"/>
                        <a:t>9</a:t>
                      </a:r>
                      <a:endParaRPr lang="en-GB" sz="2400" dirty="0"/>
                    </a:p>
                  </a:txBody>
                  <a:tcPr/>
                </a:tc>
              </a:tr>
              <a:tr h="1989695">
                <a:tc>
                  <a:txBody>
                    <a:bodyPr/>
                    <a:lstStyle/>
                    <a:p>
                      <a:r>
                        <a:rPr lang="en-GB" sz="2400" dirty="0" smtClean="0"/>
                        <a:t>Very High</a:t>
                      </a:r>
                      <a:endParaRPr lang="en-GB" sz="2400" dirty="0"/>
                    </a:p>
                  </a:txBody>
                  <a:tcPr/>
                </a:tc>
                <a:tc>
                  <a:txBody>
                    <a:bodyPr/>
                    <a:lstStyle/>
                    <a:p>
                      <a:r>
                        <a:rPr lang="en-GB" sz="2400" dirty="0" smtClean="0"/>
                        <a:t>100% of product may have to be scrapped, or vehicle/item repaired in repair department with a repair time greater than one hour</a:t>
                      </a:r>
                      <a:endParaRPr lang="en-GB" sz="2400" dirty="0"/>
                    </a:p>
                  </a:txBody>
                  <a:tcPr/>
                </a:tc>
                <a:tc>
                  <a:txBody>
                    <a:bodyPr/>
                    <a:lstStyle/>
                    <a:p>
                      <a:pPr algn="ctr"/>
                      <a:r>
                        <a:rPr lang="en-GB" sz="2400" dirty="0" smtClean="0"/>
                        <a:t>8</a:t>
                      </a:r>
                      <a:endParaRPr lang="en-GB" sz="2400" dirty="0"/>
                    </a:p>
                  </a:txBody>
                  <a:tcPr/>
                </a:tc>
              </a:tr>
            </a:tbl>
          </a:graphicData>
        </a:graphic>
      </p:graphicFrame>
    </p:spTree>
    <p:extLst>
      <p:ext uri="{BB962C8B-B14F-4D97-AF65-F5344CB8AC3E}">
        <p14:creationId xmlns:p14="http://schemas.microsoft.com/office/powerpoint/2010/main" val="1850117455"/>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08720"/>
          </a:xfrm>
        </p:spPr>
        <p:txBody>
          <a:bodyPr/>
          <a:lstStyle/>
          <a:p>
            <a:r>
              <a:rPr lang="en-GB" dirty="0" smtClean="0"/>
              <a:t>Severity Rating Table</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031787637"/>
              </p:ext>
            </p:extLst>
          </p:nvPr>
        </p:nvGraphicFramePr>
        <p:xfrm>
          <a:off x="179511" y="764705"/>
          <a:ext cx="8784978" cy="5895425"/>
        </p:xfrm>
        <a:graphic>
          <a:graphicData uri="http://schemas.openxmlformats.org/drawingml/2006/table">
            <a:tbl>
              <a:tblPr firstRow="1" bandRow="1">
                <a:tableStyleId>{5C22544A-7EE6-4342-B048-85BDC9FD1C3A}</a:tableStyleId>
              </a:tblPr>
              <a:tblGrid>
                <a:gridCol w="1584177"/>
                <a:gridCol w="5832648"/>
                <a:gridCol w="1368153"/>
              </a:tblGrid>
              <a:tr h="504454">
                <a:tc>
                  <a:txBody>
                    <a:bodyPr/>
                    <a:lstStyle/>
                    <a:p>
                      <a:endParaRPr lang="en-GB" sz="2400" dirty="0"/>
                    </a:p>
                  </a:txBody>
                  <a:tcPr/>
                </a:tc>
                <a:tc>
                  <a:txBody>
                    <a:bodyPr/>
                    <a:lstStyle/>
                    <a:p>
                      <a:r>
                        <a:rPr lang="en-GB" sz="2400" dirty="0" smtClean="0"/>
                        <a:t>Severity of Effect</a:t>
                      </a:r>
                      <a:endParaRPr lang="en-GB" sz="2400" dirty="0"/>
                    </a:p>
                  </a:txBody>
                  <a:tcPr/>
                </a:tc>
                <a:tc>
                  <a:txBody>
                    <a:bodyPr/>
                    <a:lstStyle/>
                    <a:p>
                      <a:endParaRPr lang="en-GB" sz="2400" dirty="0"/>
                    </a:p>
                  </a:txBody>
                  <a:tcPr/>
                </a:tc>
              </a:tr>
              <a:tr h="504454">
                <a:tc>
                  <a:txBody>
                    <a:bodyPr/>
                    <a:lstStyle/>
                    <a:p>
                      <a:r>
                        <a:rPr lang="en-GB" sz="2400" dirty="0" smtClean="0"/>
                        <a:t>Effect</a:t>
                      </a:r>
                      <a:endParaRPr lang="en-GB" sz="2400" dirty="0"/>
                    </a:p>
                  </a:txBody>
                  <a:tcPr/>
                </a:tc>
                <a:tc>
                  <a:txBody>
                    <a:bodyPr/>
                    <a:lstStyle/>
                    <a:p>
                      <a:r>
                        <a:rPr lang="en-GB" sz="2400" dirty="0" smtClean="0"/>
                        <a:t>Manufacturing Effect</a:t>
                      </a:r>
                      <a:endParaRPr lang="en-GB" sz="2400" dirty="0"/>
                    </a:p>
                  </a:txBody>
                  <a:tcPr/>
                </a:tc>
                <a:tc>
                  <a:txBody>
                    <a:bodyPr/>
                    <a:lstStyle/>
                    <a:p>
                      <a:pPr algn="ctr"/>
                      <a:r>
                        <a:rPr lang="en-GB" sz="2400" dirty="0" smtClean="0"/>
                        <a:t>Ranking</a:t>
                      </a:r>
                      <a:endParaRPr lang="en-GB" sz="2400" dirty="0"/>
                    </a:p>
                  </a:txBody>
                  <a:tcPr/>
                </a:tc>
              </a:tr>
              <a:tr h="1616893">
                <a:tc>
                  <a:txBody>
                    <a:bodyPr/>
                    <a:lstStyle/>
                    <a:p>
                      <a:r>
                        <a:rPr lang="en-GB" sz="2400" dirty="0" smtClean="0"/>
                        <a:t>High</a:t>
                      </a:r>
                      <a:endParaRPr lang="en-GB" sz="2400" dirty="0"/>
                    </a:p>
                  </a:txBody>
                  <a:tcPr/>
                </a:tc>
                <a:tc>
                  <a:txBody>
                    <a:bodyPr/>
                    <a:lstStyle/>
                    <a:p>
                      <a:r>
                        <a:rPr lang="en-GB" sz="2400" dirty="0" smtClean="0"/>
                        <a:t>Product may have to be sorted and a portion (less than 100%) scrapped, or vehicle/item repaired in repair department with a repair time between half an hour and an hour</a:t>
                      </a:r>
                      <a:endParaRPr lang="en-GB" sz="2400" dirty="0"/>
                    </a:p>
                  </a:txBody>
                  <a:tcPr/>
                </a:tc>
                <a:tc>
                  <a:txBody>
                    <a:bodyPr/>
                    <a:lstStyle/>
                    <a:p>
                      <a:pPr algn="ctr"/>
                      <a:r>
                        <a:rPr lang="en-GB" sz="2400" dirty="0" smtClean="0"/>
                        <a:t>7</a:t>
                      </a:r>
                      <a:endParaRPr lang="en-GB" sz="2400" dirty="0"/>
                    </a:p>
                  </a:txBody>
                  <a:tcPr/>
                </a:tc>
              </a:tr>
              <a:tr h="1491704">
                <a:tc>
                  <a:txBody>
                    <a:bodyPr/>
                    <a:lstStyle/>
                    <a:p>
                      <a:r>
                        <a:rPr lang="en-GB" sz="2400" dirty="0" smtClean="0"/>
                        <a:t>Moderate</a:t>
                      </a:r>
                      <a:endParaRPr lang="en-GB" sz="2400" dirty="0"/>
                    </a:p>
                  </a:txBody>
                  <a:tcPr/>
                </a:tc>
                <a:tc>
                  <a:txBody>
                    <a:bodyPr/>
                    <a:lstStyle/>
                    <a:p>
                      <a:r>
                        <a:rPr lang="en-GB" sz="2400" dirty="0" smtClean="0"/>
                        <a:t>A portion (less than 100%) of the product may have to be scrapped with no sorting, or vehicle/item repaired in repair department</a:t>
                      </a:r>
                      <a:r>
                        <a:rPr lang="en-GB" sz="2400" baseline="0" dirty="0" smtClean="0"/>
                        <a:t> with a repair time less than half an hour</a:t>
                      </a:r>
                      <a:endParaRPr lang="en-GB" sz="2400" dirty="0"/>
                    </a:p>
                  </a:txBody>
                  <a:tcPr/>
                </a:tc>
                <a:tc>
                  <a:txBody>
                    <a:bodyPr/>
                    <a:lstStyle/>
                    <a:p>
                      <a:pPr algn="ctr"/>
                      <a:r>
                        <a:rPr lang="en-GB" sz="2400" dirty="0" smtClean="0"/>
                        <a:t>6</a:t>
                      </a:r>
                      <a:endParaRPr lang="en-GB" sz="2400" dirty="0"/>
                    </a:p>
                  </a:txBody>
                  <a:tcPr/>
                </a:tc>
              </a:tr>
              <a:tr h="1715144">
                <a:tc>
                  <a:txBody>
                    <a:bodyPr/>
                    <a:lstStyle/>
                    <a:p>
                      <a:r>
                        <a:rPr lang="en-GB" sz="2400" dirty="0" smtClean="0"/>
                        <a:t>Low</a:t>
                      </a:r>
                      <a:endParaRPr lang="en-GB" sz="2400" dirty="0"/>
                    </a:p>
                  </a:txBody>
                  <a:tcPr/>
                </a:tc>
                <a:tc>
                  <a:txBody>
                    <a:bodyPr/>
                    <a:lstStyle/>
                    <a:p>
                      <a:r>
                        <a:rPr lang="en-GB" sz="2400" dirty="0" smtClean="0"/>
                        <a:t>100% of product may have to be reworked,</a:t>
                      </a:r>
                      <a:r>
                        <a:rPr lang="en-GB" sz="2400" baseline="0" dirty="0" smtClean="0"/>
                        <a:t> or vehicle/item repaired off-line but does not go to repair department</a:t>
                      </a:r>
                      <a:endParaRPr lang="en-GB" sz="2400" dirty="0"/>
                    </a:p>
                  </a:txBody>
                  <a:tcPr/>
                </a:tc>
                <a:tc>
                  <a:txBody>
                    <a:bodyPr/>
                    <a:lstStyle/>
                    <a:p>
                      <a:pPr algn="ctr"/>
                      <a:r>
                        <a:rPr lang="en-GB" sz="2400" dirty="0" smtClean="0"/>
                        <a:t>5</a:t>
                      </a:r>
                      <a:endParaRPr lang="en-GB" sz="2400" dirty="0"/>
                    </a:p>
                  </a:txBody>
                  <a:tcPr/>
                </a:tc>
              </a:tr>
            </a:tbl>
          </a:graphicData>
        </a:graphic>
      </p:graphicFrame>
    </p:spTree>
    <p:extLst>
      <p:ext uri="{BB962C8B-B14F-4D97-AF65-F5344CB8AC3E}">
        <p14:creationId xmlns:p14="http://schemas.microsoft.com/office/powerpoint/2010/main" val="3461214219"/>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Severity Rating Table</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502500327"/>
              </p:ext>
            </p:extLst>
          </p:nvPr>
        </p:nvGraphicFramePr>
        <p:xfrm>
          <a:off x="467544" y="1268760"/>
          <a:ext cx="8229600" cy="5303520"/>
        </p:xfrm>
        <a:graphic>
          <a:graphicData uri="http://schemas.openxmlformats.org/drawingml/2006/table">
            <a:tbl>
              <a:tblPr firstRow="1" bandRow="1">
                <a:tableStyleId>{5C22544A-7EE6-4342-B048-85BDC9FD1C3A}</a:tableStyleId>
              </a:tblPr>
              <a:tblGrid>
                <a:gridCol w="1738536"/>
                <a:gridCol w="5112568"/>
                <a:gridCol w="1378496"/>
              </a:tblGrid>
              <a:tr h="370840">
                <a:tc>
                  <a:txBody>
                    <a:bodyPr/>
                    <a:lstStyle/>
                    <a:p>
                      <a:endParaRPr lang="en-GB" sz="2400" dirty="0"/>
                    </a:p>
                  </a:txBody>
                  <a:tcPr/>
                </a:tc>
                <a:tc>
                  <a:txBody>
                    <a:bodyPr/>
                    <a:lstStyle/>
                    <a:p>
                      <a:r>
                        <a:rPr lang="en-GB" sz="2400" dirty="0" smtClean="0"/>
                        <a:t>Severity of Effect</a:t>
                      </a:r>
                      <a:endParaRPr lang="en-GB" sz="2400" dirty="0"/>
                    </a:p>
                  </a:txBody>
                  <a:tcPr/>
                </a:tc>
                <a:tc>
                  <a:txBody>
                    <a:bodyPr/>
                    <a:lstStyle/>
                    <a:p>
                      <a:endParaRPr lang="en-GB" sz="2400" dirty="0"/>
                    </a:p>
                  </a:txBody>
                  <a:tcPr/>
                </a:tc>
              </a:tr>
              <a:tr h="370840">
                <a:tc>
                  <a:txBody>
                    <a:bodyPr/>
                    <a:lstStyle/>
                    <a:p>
                      <a:r>
                        <a:rPr lang="en-GB" sz="2400" b="1" dirty="0" smtClean="0"/>
                        <a:t>Effect</a:t>
                      </a:r>
                      <a:endParaRPr lang="en-GB" sz="2400" b="1" dirty="0"/>
                    </a:p>
                  </a:txBody>
                  <a:tcPr/>
                </a:tc>
                <a:tc>
                  <a:txBody>
                    <a:bodyPr/>
                    <a:lstStyle/>
                    <a:p>
                      <a:r>
                        <a:rPr lang="en-GB" sz="2400" b="1" dirty="0" smtClean="0"/>
                        <a:t>Manufacturing Effect</a:t>
                      </a:r>
                      <a:endParaRPr lang="en-GB" sz="2400" b="1" dirty="0"/>
                    </a:p>
                  </a:txBody>
                  <a:tcPr/>
                </a:tc>
                <a:tc>
                  <a:txBody>
                    <a:bodyPr/>
                    <a:lstStyle/>
                    <a:p>
                      <a:pPr algn="ctr"/>
                      <a:r>
                        <a:rPr lang="en-GB" sz="2400" b="1" dirty="0" smtClean="0"/>
                        <a:t>Ranking</a:t>
                      </a:r>
                      <a:endParaRPr lang="en-GB" sz="2400" b="1" dirty="0"/>
                    </a:p>
                  </a:txBody>
                  <a:tcPr/>
                </a:tc>
              </a:tr>
              <a:tr h="370840">
                <a:tc>
                  <a:txBody>
                    <a:bodyPr/>
                    <a:lstStyle/>
                    <a:p>
                      <a:r>
                        <a:rPr lang="en-GB" sz="2400" dirty="0" smtClean="0"/>
                        <a:t>Very Low</a:t>
                      </a:r>
                      <a:endParaRPr lang="en-GB" sz="2400" dirty="0"/>
                    </a:p>
                  </a:txBody>
                  <a:tcPr/>
                </a:tc>
                <a:tc>
                  <a:txBody>
                    <a:bodyPr/>
                    <a:lstStyle/>
                    <a:p>
                      <a:r>
                        <a:rPr lang="en-GB" sz="2400" dirty="0" smtClean="0"/>
                        <a:t>The product may have to be sorted with no scrap and a portion (less than 100%) reworked</a:t>
                      </a:r>
                      <a:endParaRPr lang="en-GB" sz="2400" dirty="0"/>
                    </a:p>
                  </a:txBody>
                  <a:tcPr/>
                </a:tc>
                <a:tc>
                  <a:txBody>
                    <a:bodyPr/>
                    <a:lstStyle/>
                    <a:p>
                      <a:pPr algn="ctr"/>
                      <a:r>
                        <a:rPr lang="en-GB" sz="2400" dirty="0" smtClean="0"/>
                        <a:t>4</a:t>
                      </a:r>
                      <a:endParaRPr lang="en-GB" sz="2400" dirty="0"/>
                    </a:p>
                  </a:txBody>
                  <a:tcPr/>
                </a:tc>
              </a:tr>
              <a:tr h="370840">
                <a:tc>
                  <a:txBody>
                    <a:bodyPr/>
                    <a:lstStyle/>
                    <a:p>
                      <a:r>
                        <a:rPr lang="en-GB" sz="2400" dirty="0" smtClean="0"/>
                        <a:t>Minor</a:t>
                      </a:r>
                      <a:endParaRPr lang="en-GB" sz="2400" dirty="0"/>
                    </a:p>
                  </a:txBody>
                  <a:tcPr/>
                </a:tc>
                <a:tc>
                  <a:txBody>
                    <a:bodyPr/>
                    <a:lstStyle/>
                    <a:p>
                      <a:r>
                        <a:rPr lang="en-GB" sz="2400" dirty="0" smtClean="0"/>
                        <a:t>A portion (less than 100%) of the product may have to be reworked, with no scrap, on-line but out-of-station</a:t>
                      </a:r>
                      <a:endParaRPr lang="en-GB" sz="2400" dirty="0"/>
                    </a:p>
                  </a:txBody>
                  <a:tcPr/>
                </a:tc>
                <a:tc>
                  <a:txBody>
                    <a:bodyPr/>
                    <a:lstStyle/>
                    <a:p>
                      <a:pPr algn="ctr"/>
                      <a:r>
                        <a:rPr lang="en-GB" sz="2400" dirty="0" smtClean="0"/>
                        <a:t>3</a:t>
                      </a:r>
                      <a:endParaRPr lang="en-GB" sz="2400" dirty="0"/>
                    </a:p>
                  </a:txBody>
                  <a:tcPr/>
                </a:tc>
              </a:tr>
              <a:tr h="370840">
                <a:tc>
                  <a:txBody>
                    <a:bodyPr/>
                    <a:lstStyle/>
                    <a:p>
                      <a:r>
                        <a:rPr lang="en-GB" sz="2400" dirty="0" smtClean="0"/>
                        <a:t>Very Minor</a:t>
                      </a:r>
                      <a:endParaRPr lang="en-GB" sz="2400" dirty="0"/>
                    </a:p>
                  </a:txBody>
                  <a:tcPr/>
                </a:tc>
                <a:tc>
                  <a:txBody>
                    <a:bodyPr/>
                    <a:lstStyle/>
                    <a:p>
                      <a:r>
                        <a:rPr lang="en-GB" sz="2400" dirty="0" smtClean="0"/>
                        <a:t>A portion (less than 100%) of the product may have to be reworked, with no scrap, on-line but in-station</a:t>
                      </a:r>
                      <a:endParaRPr lang="en-GB" sz="2400" dirty="0"/>
                    </a:p>
                  </a:txBody>
                  <a:tcPr/>
                </a:tc>
                <a:tc>
                  <a:txBody>
                    <a:bodyPr/>
                    <a:lstStyle/>
                    <a:p>
                      <a:pPr algn="ctr"/>
                      <a:r>
                        <a:rPr lang="en-GB" sz="2400" dirty="0" smtClean="0"/>
                        <a:t>2</a:t>
                      </a:r>
                      <a:endParaRPr lang="en-GB" sz="2400" dirty="0"/>
                    </a:p>
                  </a:txBody>
                  <a:tcPr/>
                </a:tc>
              </a:tr>
              <a:tr h="370840">
                <a:tc>
                  <a:txBody>
                    <a:bodyPr/>
                    <a:lstStyle/>
                    <a:p>
                      <a:r>
                        <a:rPr lang="en-GB" sz="2400" dirty="0" smtClean="0"/>
                        <a:t>None</a:t>
                      </a:r>
                      <a:endParaRPr lang="en-GB" sz="2400" dirty="0"/>
                    </a:p>
                  </a:txBody>
                  <a:tcPr/>
                </a:tc>
                <a:tc>
                  <a:txBody>
                    <a:bodyPr/>
                    <a:lstStyle/>
                    <a:p>
                      <a:r>
                        <a:rPr lang="en-GB" sz="2400" dirty="0" smtClean="0"/>
                        <a:t>Slight inconvenience to operation or operator, or no effect</a:t>
                      </a:r>
                      <a:endParaRPr lang="en-GB" sz="2400" dirty="0"/>
                    </a:p>
                  </a:txBody>
                  <a:tcPr/>
                </a:tc>
                <a:tc>
                  <a:txBody>
                    <a:bodyPr/>
                    <a:lstStyle/>
                    <a:p>
                      <a:pPr algn="ctr"/>
                      <a:r>
                        <a:rPr lang="en-GB" sz="2400" dirty="0" smtClean="0"/>
                        <a:t>1</a:t>
                      </a:r>
                      <a:endParaRPr lang="en-GB" sz="2400" dirty="0"/>
                    </a:p>
                  </a:txBody>
                  <a:tcPr/>
                </a:tc>
              </a:tr>
            </a:tbl>
          </a:graphicData>
        </a:graphic>
      </p:graphicFrame>
    </p:spTree>
    <p:extLst>
      <p:ext uri="{BB962C8B-B14F-4D97-AF65-F5344CB8AC3E}">
        <p14:creationId xmlns:p14="http://schemas.microsoft.com/office/powerpoint/2010/main" val="3499733810"/>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FMEA Terminology</a:t>
            </a:r>
            <a:endParaRPr lang="en-GB" dirty="0"/>
          </a:p>
        </p:txBody>
      </p:sp>
      <p:sp>
        <p:nvSpPr>
          <p:cNvPr id="3" name="Content Placeholder 2"/>
          <p:cNvSpPr>
            <a:spLocks noGrp="1"/>
          </p:cNvSpPr>
          <p:nvPr>
            <p:ph idx="1"/>
          </p:nvPr>
        </p:nvSpPr>
        <p:spPr/>
        <p:txBody>
          <a:bodyPr>
            <a:normAutofit lnSpcReduction="10000"/>
          </a:bodyPr>
          <a:lstStyle/>
          <a:p>
            <a:pPr marL="514350" indent="-514350">
              <a:buAutoNum type="arabicPeriod" startAt="6"/>
            </a:pPr>
            <a:r>
              <a:rPr lang="en-GB" b="1" u="sng" dirty="0" smtClean="0"/>
              <a:t>Potential Cause of Failure</a:t>
            </a:r>
            <a:r>
              <a:rPr lang="en-GB" dirty="0" smtClean="0"/>
              <a:t>: - Sources of variability associated with key process input variables</a:t>
            </a:r>
            <a:endParaRPr lang="en-GB" b="1" u="sng" dirty="0" smtClean="0"/>
          </a:p>
          <a:p>
            <a:pPr marL="514350" indent="-514350">
              <a:buAutoNum type="arabicPeriod" startAt="6"/>
            </a:pPr>
            <a:r>
              <a:rPr lang="en-GB" b="1" u="sng" dirty="0" smtClean="0"/>
              <a:t>Occurrence</a:t>
            </a:r>
            <a:r>
              <a:rPr lang="en-GB" dirty="0" smtClean="0"/>
              <a:t> (OCC): - Rates the likelihood that causes of a failure mode will occur</a:t>
            </a:r>
            <a:endParaRPr lang="en-GB" b="1" u="sng" dirty="0" smtClean="0"/>
          </a:p>
          <a:p>
            <a:pPr marL="514350" indent="-514350">
              <a:buAutoNum type="arabicPeriod" startAt="6"/>
            </a:pPr>
            <a:r>
              <a:rPr lang="en-GB" b="1" u="sng" dirty="0" smtClean="0"/>
              <a:t>Current Controls</a:t>
            </a:r>
            <a:r>
              <a:rPr lang="en-GB" dirty="0" smtClean="0"/>
              <a:t>: - Description of process controls that either prevent the failure mode from occurring or detect the failure mode when it occurs</a:t>
            </a:r>
            <a:endParaRPr lang="en-GB" dirty="0"/>
          </a:p>
        </p:txBody>
      </p:sp>
    </p:spTree>
    <p:extLst>
      <p:ext uri="{BB962C8B-B14F-4D97-AF65-F5344CB8AC3E}">
        <p14:creationId xmlns:p14="http://schemas.microsoft.com/office/powerpoint/2010/main" val="2550948993"/>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FMEA Terminology</a:t>
            </a:r>
            <a:endParaRPr lang="en-GB" dirty="0"/>
          </a:p>
        </p:txBody>
      </p:sp>
      <p:sp>
        <p:nvSpPr>
          <p:cNvPr id="3" name="Content Placeholder 2"/>
          <p:cNvSpPr>
            <a:spLocks noGrp="1"/>
          </p:cNvSpPr>
          <p:nvPr>
            <p:ph idx="1"/>
          </p:nvPr>
        </p:nvSpPr>
        <p:spPr/>
        <p:txBody>
          <a:bodyPr/>
          <a:lstStyle/>
          <a:p>
            <a:pPr marL="514350" indent="-514350">
              <a:buAutoNum type="arabicPeriod" startAt="9"/>
            </a:pPr>
            <a:r>
              <a:rPr lang="en-GB" b="1" u="sng" dirty="0" smtClean="0"/>
              <a:t>Detection</a:t>
            </a:r>
            <a:r>
              <a:rPr lang="en-GB" dirty="0" smtClean="0"/>
              <a:t> (DET): - Rates the likelihood that the current system will detect causes of failure modes if they occur</a:t>
            </a:r>
            <a:endParaRPr lang="en-GB" b="1" u="sng" dirty="0" smtClean="0"/>
          </a:p>
          <a:p>
            <a:pPr marL="514350" indent="-514350">
              <a:buAutoNum type="arabicPeriod" startAt="9"/>
            </a:pPr>
            <a:r>
              <a:rPr lang="en-GB" b="1" u="sng" dirty="0" smtClean="0"/>
              <a:t>Risk Priority Number</a:t>
            </a:r>
            <a:r>
              <a:rPr lang="en-GB" dirty="0" smtClean="0"/>
              <a:t> (RPN): - The product of the severity, occurrence and detection rankings (RPN = SEV x OCC x DET)</a:t>
            </a:r>
            <a:endParaRPr lang="en-GB" dirty="0"/>
          </a:p>
        </p:txBody>
      </p:sp>
    </p:spTree>
    <p:extLst>
      <p:ext uri="{BB962C8B-B14F-4D97-AF65-F5344CB8AC3E}">
        <p14:creationId xmlns:p14="http://schemas.microsoft.com/office/powerpoint/2010/main" val="2392036832"/>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Evaluating Risk</a:t>
            </a:r>
            <a:endParaRPr lang="en-GB" dirty="0"/>
          </a:p>
        </p:txBody>
      </p:sp>
      <p:sp>
        <p:nvSpPr>
          <p:cNvPr id="3" name="Content Placeholder 2"/>
          <p:cNvSpPr>
            <a:spLocks noGrp="1"/>
          </p:cNvSpPr>
          <p:nvPr>
            <p:ph idx="1"/>
          </p:nvPr>
        </p:nvSpPr>
        <p:spPr/>
        <p:txBody>
          <a:bodyPr/>
          <a:lstStyle/>
          <a:p>
            <a:pPr marL="0" indent="0" algn="ctr">
              <a:buNone/>
            </a:pPr>
            <a:r>
              <a:rPr lang="en-GB" dirty="0" smtClean="0"/>
              <a:t>SEV</a:t>
            </a:r>
          </a:p>
          <a:p>
            <a:pPr marL="0" indent="0" algn="ctr">
              <a:buNone/>
            </a:pPr>
            <a:endParaRPr lang="en-GB" dirty="0"/>
          </a:p>
          <a:p>
            <a:pPr marL="0" indent="0" algn="ctr">
              <a:buNone/>
            </a:pPr>
            <a:r>
              <a:rPr lang="en-GB" dirty="0" smtClean="0"/>
              <a:t>Criticality (SEV x OCC)</a:t>
            </a:r>
          </a:p>
          <a:p>
            <a:pPr marL="0" indent="0" algn="ctr">
              <a:buNone/>
            </a:pPr>
            <a:endParaRPr lang="en-GB" dirty="0"/>
          </a:p>
          <a:p>
            <a:pPr marL="0" indent="0" algn="ctr">
              <a:buNone/>
            </a:pPr>
            <a:r>
              <a:rPr lang="en-GB" dirty="0" smtClean="0"/>
              <a:t>RPN = SEV x OCC x DET</a:t>
            </a:r>
            <a:endParaRPr lang="en-GB" dirty="0"/>
          </a:p>
        </p:txBody>
      </p:sp>
    </p:spTree>
    <p:extLst>
      <p:ext uri="{BB962C8B-B14F-4D97-AF65-F5344CB8AC3E}">
        <p14:creationId xmlns:p14="http://schemas.microsoft.com/office/powerpoint/2010/main" val="25804065"/>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Evaluating Risk</a:t>
            </a:r>
            <a:endParaRPr lang="en-GB" dirty="0"/>
          </a:p>
        </p:txBody>
      </p:sp>
      <p:sp>
        <p:nvSpPr>
          <p:cNvPr id="3" name="Content Placeholder 2"/>
          <p:cNvSpPr>
            <a:spLocks noGrp="1"/>
          </p:cNvSpPr>
          <p:nvPr>
            <p:ph idx="1"/>
          </p:nvPr>
        </p:nvSpPr>
        <p:spPr>
          <a:xfrm>
            <a:off x="457200" y="1600200"/>
            <a:ext cx="8363272" cy="4997152"/>
          </a:xfrm>
        </p:spPr>
        <p:txBody>
          <a:bodyPr>
            <a:normAutofit lnSpcReduction="10000"/>
          </a:bodyPr>
          <a:lstStyle/>
          <a:p>
            <a:r>
              <a:rPr lang="en-GB" dirty="0" smtClean="0"/>
              <a:t>It is important to evaluate which potential failures have the highest risk</a:t>
            </a:r>
          </a:p>
          <a:p>
            <a:r>
              <a:rPr lang="en-GB" dirty="0" smtClean="0"/>
              <a:t>The severity ranking is probably the most likely to affect decision making</a:t>
            </a:r>
          </a:p>
          <a:p>
            <a:r>
              <a:rPr lang="en-GB" dirty="0" smtClean="0"/>
              <a:t>After considering severity, attention should be given to issues having high criticality (SEV x OCC)</a:t>
            </a:r>
          </a:p>
          <a:p>
            <a:r>
              <a:rPr lang="en-GB" dirty="0" smtClean="0"/>
              <a:t>When issues with high severity and criticality ranking have been addressed the team can use RPN values to prioritise remaining concerns</a:t>
            </a:r>
            <a:endParaRPr lang="en-GB" dirty="0"/>
          </a:p>
        </p:txBody>
      </p:sp>
    </p:spTree>
    <p:extLst>
      <p:ext uri="{BB962C8B-B14F-4D97-AF65-F5344CB8AC3E}">
        <p14:creationId xmlns:p14="http://schemas.microsoft.com/office/powerpoint/2010/main" val="2969762399"/>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Measure Phase Summary Key Points</a:t>
            </a:r>
            <a:endParaRPr lang="en-GB" dirty="0"/>
          </a:p>
        </p:txBody>
      </p:sp>
      <p:sp>
        <p:nvSpPr>
          <p:cNvPr id="3" name="Content Placeholder 2"/>
          <p:cNvSpPr>
            <a:spLocks noGrp="1"/>
          </p:cNvSpPr>
          <p:nvPr>
            <p:ph idx="1"/>
          </p:nvPr>
        </p:nvSpPr>
        <p:spPr/>
        <p:txBody>
          <a:bodyPr>
            <a:normAutofit lnSpcReduction="10000"/>
          </a:bodyPr>
          <a:lstStyle/>
          <a:p>
            <a:r>
              <a:rPr lang="en-GB" dirty="0" smtClean="0"/>
              <a:t>Utilise measurement as the application of metrics to determine the performance</a:t>
            </a:r>
          </a:p>
          <a:p>
            <a:r>
              <a:rPr lang="en-GB" dirty="0" smtClean="0"/>
              <a:t>Recognise the importance of variation because it exists naturally in any process and it is the reason 6-sigma projects are undertaken</a:t>
            </a:r>
          </a:p>
          <a:p>
            <a:r>
              <a:rPr lang="en-GB" dirty="0" smtClean="0"/>
              <a:t>Recognise the collection of data measurements taken time that if properly analysed, will show us where the variation occurs in the process</a:t>
            </a:r>
            <a:endParaRPr lang="en-GB" dirty="0"/>
          </a:p>
        </p:txBody>
      </p:sp>
    </p:spTree>
    <p:extLst>
      <p:ext uri="{BB962C8B-B14F-4D97-AF65-F5344CB8AC3E}">
        <p14:creationId xmlns:p14="http://schemas.microsoft.com/office/powerpoint/2010/main" val="1229324942"/>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Measure Phase Summary Key Points</a:t>
            </a:r>
            <a:endParaRPr lang="en-GB" dirty="0"/>
          </a:p>
        </p:txBody>
      </p:sp>
      <p:sp>
        <p:nvSpPr>
          <p:cNvPr id="3" name="Content Placeholder 2"/>
          <p:cNvSpPr>
            <a:spLocks noGrp="1"/>
          </p:cNvSpPr>
          <p:nvPr>
            <p:ph idx="1"/>
          </p:nvPr>
        </p:nvSpPr>
        <p:spPr>
          <a:xfrm>
            <a:off x="457200" y="1600200"/>
            <a:ext cx="8229600" cy="4925144"/>
          </a:xfrm>
        </p:spPr>
        <p:txBody>
          <a:bodyPr>
            <a:normAutofit lnSpcReduction="10000"/>
          </a:bodyPr>
          <a:lstStyle/>
          <a:p>
            <a:r>
              <a:rPr lang="en-GB" dirty="0" smtClean="0"/>
              <a:t>Identify Measurement System Analysis (MSA) as a way to ensure that the measurement techniques are reproducible and repeatable</a:t>
            </a:r>
          </a:p>
          <a:p>
            <a:r>
              <a:rPr lang="en-GB" dirty="0" smtClean="0"/>
              <a:t>Identify the Data Collection Plan and how to collect data so that we have an appropriate set of data necessary for use in the Analyse Phase</a:t>
            </a:r>
          </a:p>
          <a:p>
            <a:r>
              <a:rPr lang="en-GB" dirty="0" smtClean="0"/>
              <a:t>Utilise Capability Analysis as a process for establishing the current performance level of the process being studied</a:t>
            </a:r>
            <a:endParaRPr lang="en-GB" dirty="0"/>
          </a:p>
        </p:txBody>
      </p:sp>
    </p:spTree>
    <p:extLst>
      <p:ext uri="{BB962C8B-B14F-4D97-AF65-F5344CB8AC3E}">
        <p14:creationId xmlns:p14="http://schemas.microsoft.com/office/powerpoint/2010/main" val="1936012007"/>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DMAIC Improvement Model</a:t>
            </a:r>
            <a:endParaRPr lang="en-GB" dirty="0"/>
          </a:p>
        </p:txBody>
      </p:sp>
      <p:sp>
        <p:nvSpPr>
          <p:cNvPr id="3" name="Content Placeholder 2"/>
          <p:cNvSpPr>
            <a:spLocks noGrp="1"/>
          </p:cNvSpPr>
          <p:nvPr>
            <p:ph idx="1"/>
          </p:nvPr>
        </p:nvSpPr>
        <p:spPr/>
        <p:txBody>
          <a:bodyPr/>
          <a:lstStyle/>
          <a:p>
            <a:r>
              <a:rPr lang="en-GB" dirty="0" smtClean="0"/>
              <a:t>The purpose of the Define phase is to refine the Project Team’s understanding of the problem (scope) to be addressed and to select the Critical to Quality (CTQs)</a:t>
            </a:r>
          </a:p>
          <a:p>
            <a:r>
              <a:rPr lang="en-GB" dirty="0" smtClean="0"/>
              <a:t>The purpose of the Measure phase is to establish techniques for collecting data about the current performance of the process identified in the Define Phase</a:t>
            </a:r>
            <a:endParaRPr lang="en-GB" dirty="0"/>
          </a:p>
        </p:txBody>
      </p:sp>
    </p:spTree>
    <p:extLst>
      <p:ext uri="{BB962C8B-B14F-4D97-AF65-F5344CB8AC3E}">
        <p14:creationId xmlns:p14="http://schemas.microsoft.com/office/powerpoint/2010/main" val="3933849682"/>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DMAIC Improvement Model</a:t>
            </a:r>
          </a:p>
        </p:txBody>
      </p:sp>
      <p:sp>
        <p:nvSpPr>
          <p:cNvPr id="3" name="Content Placeholder 2"/>
          <p:cNvSpPr>
            <a:spLocks noGrp="1"/>
          </p:cNvSpPr>
          <p:nvPr>
            <p:ph idx="1"/>
          </p:nvPr>
        </p:nvSpPr>
        <p:spPr/>
        <p:txBody>
          <a:bodyPr/>
          <a:lstStyle/>
          <a:p>
            <a:r>
              <a:rPr lang="en-GB" dirty="0" smtClean="0"/>
              <a:t>Improvement opportunities by taking a closer look at the data</a:t>
            </a:r>
          </a:p>
          <a:p>
            <a:r>
              <a:rPr lang="en-GB" dirty="0" smtClean="0"/>
              <a:t>Remember the phases and steps of the DMAIC model do not actually occur in a linear sequence</a:t>
            </a:r>
          </a:p>
          <a:p>
            <a:r>
              <a:rPr lang="en-GB" dirty="0" smtClean="0"/>
              <a:t>Most frequently, teams may find the need to loop back as they proceed from one phase of the project to </a:t>
            </a:r>
            <a:r>
              <a:rPr lang="en-GB" smtClean="0"/>
              <a:t>the next</a:t>
            </a:r>
            <a:endParaRPr lang="en-GB"/>
          </a:p>
        </p:txBody>
      </p:sp>
    </p:spTree>
    <p:extLst>
      <p:ext uri="{BB962C8B-B14F-4D97-AF65-F5344CB8AC3E}">
        <p14:creationId xmlns:p14="http://schemas.microsoft.com/office/powerpoint/2010/main" val="414827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1709</TotalTime>
  <Words>4413</Words>
  <Application>Microsoft Office PowerPoint</Application>
  <PresentationFormat>On-screen Show (4:3)</PresentationFormat>
  <Paragraphs>620</Paragraphs>
  <Slides>118</Slides>
  <Notes>0</Notes>
  <HiddenSlides>0</HiddenSlides>
  <MMClips>0</MMClips>
  <ScaleCrop>false</ScaleCrop>
  <HeadingPairs>
    <vt:vector size="4" baseType="variant">
      <vt:variant>
        <vt:lpstr>Theme</vt:lpstr>
      </vt:variant>
      <vt:variant>
        <vt:i4>1</vt:i4>
      </vt:variant>
      <vt:variant>
        <vt:lpstr>Slide Titles</vt:lpstr>
      </vt:variant>
      <vt:variant>
        <vt:i4>118</vt:i4>
      </vt:variant>
    </vt:vector>
  </HeadingPairs>
  <TitlesOfParts>
    <vt:vector size="119" baseType="lpstr">
      <vt:lpstr>Office Theme</vt:lpstr>
      <vt:lpstr>Six Sigma Measure Phase</vt:lpstr>
      <vt:lpstr>Measure Phase</vt:lpstr>
      <vt:lpstr>Measure Phase Elements</vt:lpstr>
      <vt:lpstr>Measure Phase Elements</vt:lpstr>
      <vt:lpstr>Measure Phase Objectives</vt:lpstr>
      <vt:lpstr>Identify Measurement and Variation</vt:lpstr>
      <vt:lpstr>Definition of Measure</vt:lpstr>
      <vt:lpstr>Measurement Usage</vt:lpstr>
      <vt:lpstr>Measurement Usage</vt:lpstr>
      <vt:lpstr>Why Measure?</vt:lpstr>
      <vt:lpstr>All Processes Have Variation</vt:lpstr>
      <vt:lpstr>Variation</vt:lpstr>
      <vt:lpstr>Sources of Variation</vt:lpstr>
      <vt:lpstr>Why Bother about Variation</vt:lpstr>
      <vt:lpstr>Data Types</vt:lpstr>
      <vt:lpstr>Why Use Two Data Types</vt:lpstr>
      <vt:lpstr>Advantage of Variable Data</vt:lpstr>
      <vt:lpstr>Develop Data Collection Plan</vt:lpstr>
      <vt:lpstr>Develop Data Collection Plan</vt:lpstr>
      <vt:lpstr>Data Collection Plan</vt:lpstr>
      <vt:lpstr>Data Collection Plan</vt:lpstr>
      <vt:lpstr>Purpose of Data Collection Plan</vt:lpstr>
      <vt:lpstr>How to Collect Data</vt:lpstr>
      <vt:lpstr>How to Collect Data</vt:lpstr>
      <vt:lpstr>Sources of Data</vt:lpstr>
      <vt:lpstr>Data Collection Tools</vt:lpstr>
      <vt:lpstr>Why Develop Data Collection Tools</vt:lpstr>
      <vt:lpstr>Developing Data Collection Tools</vt:lpstr>
      <vt:lpstr>Sampling</vt:lpstr>
      <vt:lpstr>Sampling Points</vt:lpstr>
      <vt:lpstr>Purpose of Sampling</vt:lpstr>
      <vt:lpstr>Types and Ways of Sampling</vt:lpstr>
      <vt:lpstr>Methods of Sampling</vt:lpstr>
      <vt:lpstr>Methods of Sampling</vt:lpstr>
      <vt:lpstr>Sampling Considerations</vt:lpstr>
      <vt:lpstr>Sampling Considerations</vt:lpstr>
      <vt:lpstr>Sampling Plan</vt:lpstr>
      <vt:lpstr>Sample Size Recommendations</vt:lpstr>
      <vt:lpstr>Measurement System Analysis (MSA)</vt:lpstr>
      <vt:lpstr>Measurement System Analysis</vt:lpstr>
      <vt:lpstr>Purpose of a Measurement  System Analysis</vt:lpstr>
      <vt:lpstr>Information Obtained From an MSA</vt:lpstr>
      <vt:lpstr>Types of Measurement  System Analysis</vt:lpstr>
      <vt:lpstr>Operational Definitions</vt:lpstr>
      <vt:lpstr>Walking the Process</vt:lpstr>
      <vt:lpstr>How to “Walk the Process”</vt:lpstr>
      <vt:lpstr>MSA Attribute Data</vt:lpstr>
      <vt:lpstr>MSA Quantitative Aspects</vt:lpstr>
      <vt:lpstr>Gage R &amp; R Definition</vt:lpstr>
      <vt:lpstr>Gage R &amp; R Repeatability</vt:lpstr>
      <vt:lpstr>Repeatability</vt:lpstr>
      <vt:lpstr>Reproducibility</vt:lpstr>
      <vt:lpstr>Gage R &amp; R Reproducibility</vt:lpstr>
      <vt:lpstr>Typical Measurement System Analysis</vt:lpstr>
      <vt:lpstr>Component Variation</vt:lpstr>
      <vt:lpstr>Measurement System Analysis</vt:lpstr>
      <vt:lpstr>Gage R &amp; R Cause &amp; Effect Diagram</vt:lpstr>
      <vt:lpstr>Perform Data Collection</vt:lpstr>
      <vt:lpstr>Training Data Collectors</vt:lpstr>
      <vt:lpstr>Capability Analysis</vt:lpstr>
      <vt:lpstr>Relationship to Process  Performance Metrics</vt:lpstr>
      <vt:lpstr>Relationship to Process Performance Metrics</vt:lpstr>
      <vt:lpstr>Differences in Process Capability  Over Time</vt:lpstr>
      <vt:lpstr>PowerPoint Presentation</vt:lpstr>
      <vt:lpstr>Capability Analysis- Attribute Data</vt:lpstr>
      <vt:lpstr>Calculating Process Capability Using Attribute Data</vt:lpstr>
      <vt:lpstr>Calculating Process Capability Using Attribute Data</vt:lpstr>
      <vt:lpstr>Calculating Process Capability Using Attribute Data</vt:lpstr>
      <vt:lpstr>Example Calculating Process Capability Using Attribute Data</vt:lpstr>
      <vt:lpstr>Example Calculating Process Capability Using Attribute Data</vt:lpstr>
      <vt:lpstr>First Time Through</vt:lpstr>
      <vt:lpstr>Process Capability Exercise</vt:lpstr>
      <vt:lpstr>Guidelines for Determining How Many Opportunities Per Unit</vt:lpstr>
      <vt:lpstr>Capability Analysis-Variable Data</vt:lpstr>
      <vt:lpstr>Capability Analysis-Variable Data Terminology</vt:lpstr>
      <vt:lpstr>Capability Analysis-Variable Data Terminology</vt:lpstr>
      <vt:lpstr>Capability Analysis- Variable Data Terminology</vt:lpstr>
      <vt:lpstr>Capability Analysis- Variable Data Terminology</vt:lpstr>
      <vt:lpstr>Capability Analysis- Variable Data Terminology</vt:lpstr>
      <vt:lpstr>Capability Analysis- Variable Data Terminology</vt:lpstr>
      <vt:lpstr>Capability Analysis- Variable Data Terminology</vt:lpstr>
      <vt:lpstr>Capability Analysis- Variable Data Terminology</vt:lpstr>
      <vt:lpstr>Capability Analysis- Variable Data Terminology</vt:lpstr>
      <vt:lpstr>Relationship Between Variation &amp; Process Capability</vt:lpstr>
      <vt:lpstr>Process Capability</vt:lpstr>
      <vt:lpstr>Cp and Cpk</vt:lpstr>
      <vt:lpstr>Cp and Cpk</vt:lpstr>
      <vt:lpstr>Cp/Cpk- P Six Sigma Process</vt:lpstr>
      <vt:lpstr>Cp/Cpk- 6 Sigma Process</vt:lpstr>
      <vt:lpstr>Capability Analysis- Variable Data Terminology</vt:lpstr>
      <vt:lpstr>Capability Analysis- Variable Data Terminology</vt:lpstr>
      <vt:lpstr>Traditional Yield</vt:lpstr>
      <vt:lpstr>Traditional Yield</vt:lpstr>
      <vt:lpstr>Calculating Final Yield</vt:lpstr>
      <vt:lpstr>Calculating Final Yield</vt:lpstr>
      <vt:lpstr>First-Time Through Yield</vt:lpstr>
      <vt:lpstr>First-Time Through Yield and the Hidden Factory</vt:lpstr>
      <vt:lpstr>Calculating Rolled Throughput Yield (YRT)</vt:lpstr>
      <vt:lpstr>Rolled Throughput Yield</vt:lpstr>
      <vt:lpstr>Complete FMEA</vt:lpstr>
      <vt:lpstr>FMEA Purpose</vt:lpstr>
      <vt:lpstr>FMEA Purpose</vt:lpstr>
      <vt:lpstr>FMEA Key Definitions</vt:lpstr>
      <vt:lpstr>FMEA Terminology</vt:lpstr>
      <vt:lpstr>PowerPoint Presentation</vt:lpstr>
      <vt:lpstr>Severity Rating Table</vt:lpstr>
      <vt:lpstr>Severity of Effect</vt:lpstr>
      <vt:lpstr>Severity Rating Table</vt:lpstr>
      <vt:lpstr>Severity Rating Table</vt:lpstr>
      <vt:lpstr>Severity Rating Table</vt:lpstr>
      <vt:lpstr>FMEA Terminology</vt:lpstr>
      <vt:lpstr>FMEA Terminology</vt:lpstr>
      <vt:lpstr>Evaluating Risk</vt:lpstr>
      <vt:lpstr>Evaluating Risk</vt:lpstr>
      <vt:lpstr>Measure Phase Summary Key Points</vt:lpstr>
      <vt:lpstr>Measure Phase Summary Key Points</vt:lpstr>
      <vt:lpstr>DMAIC Improvement Model</vt:lpstr>
      <vt:lpstr>DMAIC Improvement Model</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Six Sigma Measure Phase</dc:title>
  <dc:creator>Andrew Thorn</dc:creator>
  <cp:lastModifiedBy>Andrew Thorn</cp:lastModifiedBy>
  <cp:revision>45</cp:revision>
  <dcterms:created xsi:type="dcterms:W3CDTF">2015-11-02T11:46:08Z</dcterms:created>
  <dcterms:modified xsi:type="dcterms:W3CDTF">2015-11-17T17:28:42Z</dcterms:modified>
</cp:coreProperties>
</file>