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5"/>
  </p:notesMasterIdLst>
  <p:handoutMasterIdLst>
    <p:handoutMasterId r:id="rId16"/>
  </p:handoutMasterIdLst>
  <p:sldIdLst>
    <p:sldId id="308" r:id="rId2"/>
    <p:sldId id="392" r:id="rId3"/>
    <p:sldId id="391" r:id="rId4"/>
    <p:sldId id="359" r:id="rId5"/>
    <p:sldId id="342" r:id="rId6"/>
    <p:sldId id="394" r:id="rId7"/>
    <p:sldId id="386" r:id="rId8"/>
    <p:sldId id="381" r:id="rId9"/>
    <p:sldId id="389" r:id="rId10"/>
    <p:sldId id="378" r:id="rId11"/>
    <p:sldId id="390" r:id="rId12"/>
    <p:sldId id="393" r:id="rId13"/>
    <p:sldId id="395" r:id="rId14"/>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4333"/>
    <a:srgbClr val="360000"/>
    <a:srgbClr val="FFE07D"/>
    <a:srgbClr val="032B21"/>
    <a:srgbClr val="500000"/>
    <a:srgbClr val="420000"/>
    <a:srgbClr val="663300"/>
    <a:srgbClr val="0029AC"/>
    <a:srgbClr val="0D7A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70" autoAdjust="0"/>
    <p:restoredTop sz="96357" autoAdjust="0"/>
  </p:normalViewPr>
  <p:slideViewPr>
    <p:cSldViewPr>
      <p:cViewPr>
        <p:scale>
          <a:sx n="75" d="100"/>
          <a:sy n="75" d="100"/>
        </p:scale>
        <p:origin x="1818" y="930"/>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23/11/2020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23/11/2020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23/11/2020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23/11/2020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23/11/2020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microsoft.com/office/2007/relationships/hdphoto" Target="../media/hdphoto5.wdp"/><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2.png"/><Relationship Id="rId5" Type="http://schemas.microsoft.com/office/2007/relationships/hdphoto" Target="../media/hdphoto4.wdp"/><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47328" y="0"/>
            <a:ext cx="11989332" cy="1081877"/>
          </a:xfrm>
        </p:spPr>
        <p:txBody>
          <a:bodyPr>
            <a:normAutofit fontScale="90000"/>
          </a:bodyPr>
          <a:lstStyle/>
          <a:p>
            <a:pPr marL="118872" algn="ctr"/>
            <a:br>
              <a:rPr lang="en-GB" sz="1050" b="0" i="0" u="none" strike="noStrike" dirty="0">
                <a:solidFill>
                  <a:srgbClr val="003E5A"/>
                </a:solidFill>
                <a:effectLst/>
                <a:latin typeface="-apple-system"/>
              </a:rPr>
            </a:br>
            <a:r>
              <a:rPr lang="en-GB" sz="3600" dirty="0">
                <a:solidFill>
                  <a:srgbClr val="92D050"/>
                </a:solidFill>
              </a:rPr>
              <a:t>ideas for writing</a:t>
            </a:r>
            <a:br>
              <a:rPr lang="en-GB" sz="3600" dirty="0">
                <a:solidFill>
                  <a:srgbClr val="92D050"/>
                </a:solidFill>
              </a:rPr>
            </a:br>
            <a:r>
              <a:rPr lang="en-GB" sz="2400" b="0" dirty="0">
                <a:solidFill>
                  <a:schemeClr val="accent6">
                    <a:lumMod val="40000"/>
                    <a:lumOff val="60000"/>
                  </a:schemeClr>
                </a:solidFill>
              </a:rPr>
              <a:t>How we see the world</a:t>
            </a:r>
            <a:br>
              <a:rPr lang="en-GB" sz="2400" b="0" dirty="0">
                <a:solidFill>
                  <a:schemeClr val="accent6">
                    <a:lumMod val="40000"/>
                    <a:lumOff val="60000"/>
                  </a:schemeClr>
                </a:solidFill>
              </a:rPr>
            </a:br>
            <a:endParaRPr lang="en-GB" sz="2400" dirty="0">
              <a:solidFill>
                <a:srgbClr val="92D050"/>
              </a:solidFill>
            </a:endParaRPr>
          </a:p>
        </p:txBody>
      </p:sp>
      <p:pic>
        <p:nvPicPr>
          <p:cNvPr id="4" name="Picture 3" descr="A picture containing sitting, brown, stone, table&#10;&#10;Description automatically generated">
            <a:extLst>
              <a:ext uri="{FF2B5EF4-FFF2-40B4-BE49-F238E27FC236}">
                <a16:creationId xmlns:a16="http://schemas.microsoft.com/office/drawing/2014/main" id="{BE270433-A2AD-4CEB-A481-5AE245581F98}"/>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a:stretch/>
        </p:blipFill>
        <p:spPr>
          <a:xfrm>
            <a:off x="335360" y="1520484"/>
            <a:ext cx="5344915" cy="4393096"/>
          </a:xfrm>
          <a:prstGeom prst="rect">
            <a:avLst/>
          </a:prstGeom>
        </p:spPr>
      </p:pic>
      <p:sp>
        <p:nvSpPr>
          <p:cNvPr id="9" name="TextBox 8">
            <a:extLst>
              <a:ext uri="{FF2B5EF4-FFF2-40B4-BE49-F238E27FC236}">
                <a16:creationId xmlns:a16="http://schemas.microsoft.com/office/drawing/2014/main" id="{02027A22-2C82-4C61-9ECC-683F35CF74C8}"/>
              </a:ext>
            </a:extLst>
          </p:cNvPr>
          <p:cNvSpPr txBox="1"/>
          <p:nvPr/>
        </p:nvSpPr>
        <p:spPr>
          <a:xfrm>
            <a:off x="6360860" y="3501008"/>
            <a:ext cx="5488932" cy="1938992"/>
          </a:xfrm>
          <a:prstGeom prst="rect">
            <a:avLst/>
          </a:prstGeom>
          <a:noFill/>
        </p:spPr>
        <p:txBody>
          <a:bodyPr wrap="square">
            <a:spAutoFit/>
          </a:bodyPr>
          <a:lstStyle/>
          <a:p>
            <a:r>
              <a:rPr lang="en-GB" sz="2000" b="0" i="0" dirty="0">
                <a:solidFill>
                  <a:schemeClr val="accent6">
                    <a:lumMod val="40000"/>
                    <a:lumOff val="60000"/>
                  </a:schemeClr>
                </a:solidFill>
                <a:effectLst/>
              </a:rPr>
              <a:t>A close-up view of the Babylonian map of the </a:t>
            </a:r>
            <a:r>
              <a:rPr lang="en-GB" sz="2000" dirty="0">
                <a:solidFill>
                  <a:schemeClr val="accent6">
                    <a:lumMod val="40000"/>
                    <a:lumOff val="60000"/>
                  </a:schemeClr>
                </a:solidFill>
              </a:rPr>
              <a:t>World - the oldest </a:t>
            </a:r>
            <a:r>
              <a:rPr lang="en-GB" sz="2000" i="1" dirty="0" err="1">
                <a:solidFill>
                  <a:schemeClr val="accent6">
                    <a:lumMod val="40000"/>
                    <a:lumOff val="60000"/>
                  </a:schemeClr>
                </a:solidFill>
              </a:rPr>
              <a:t>mappa</a:t>
            </a:r>
            <a:r>
              <a:rPr lang="en-GB" sz="2000" i="1" dirty="0">
                <a:solidFill>
                  <a:schemeClr val="accent6">
                    <a:lumMod val="40000"/>
                    <a:lumOff val="60000"/>
                  </a:schemeClr>
                </a:solidFill>
              </a:rPr>
              <a:t> mundi </a:t>
            </a:r>
            <a:r>
              <a:rPr lang="en-GB" sz="2000" dirty="0">
                <a:solidFill>
                  <a:schemeClr val="accent6">
                    <a:lumMod val="40000"/>
                    <a:lumOff val="60000"/>
                  </a:schemeClr>
                </a:solidFill>
              </a:rPr>
              <a:t>in existence</a:t>
            </a:r>
            <a:r>
              <a:rPr lang="en-GB" sz="2000" i="1" dirty="0">
                <a:solidFill>
                  <a:schemeClr val="accent6">
                    <a:lumMod val="40000"/>
                    <a:lumOff val="60000"/>
                  </a:schemeClr>
                </a:solidFill>
              </a:rPr>
              <a:t>. </a:t>
            </a:r>
            <a:r>
              <a:rPr lang="en-GB" sz="2000" b="0" i="0" dirty="0">
                <a:solidFill>
                  <a:schemeClr val="accent6">
                    <a:lumMod val="40000"/>
                    <a:lumOff val="60000"/>
                  </a:schemeClr>
                </a:solidFill>
                <a:effectLst/>
              </a:rPr>
              <a:t>This partially broken clay tablet contains both cuneiform inscriptions and a unique map of the Mesopotamian world. Probably from Sippar, Mesopotamia, Iraq.</a:t>
            </a:r>
          </a:p>
        </p:txBody>
      </p:sp>
      <p:sp>
        <p:nvSpPr>
          <p:cNvPr id="13" name="TextBox 12">
            <a:extLst>
              <a:ext uri="{FF2B5EF4-FFF2-40B4-BE49-F238E27FC236}">
                <a16:creationId xmlns:a16="http://schemas.microsoft.com/office/drawing/2014/main" id="{8F8B66FC-601E-44D9-86CB-CF1AD861F0FA}"/>
              </a:ext>
            </a:extLst>
          </p:cNvPr>
          <p:cNvSpPr txBox="1"/>
          <p:nvPr/>
        </p:nvSpPr>
        <p:spPr>
          <a:xfrm>
            <a:off x="263352" y="6072752"/>
            <a:ext cx="6097508" cy="646331"/>
          </a:xfrm>
          <a:prstGeom prst="rect">
            <a:avLst/>
          </a:prstGeom>
          <a:noFill/>
        </p:spPr>
        <p:txBody>
          <a:bodyPr wrap="square">
            <a:spAutoFit/>
          </a:bodyPr>
          <a:lstStyle/>
          <a:p>
            <a:r>
              <a:rPr lang="en-GB" sz="1800" b="0" i="0" dirty="0">
                <a:solidFill>
                  <a:schemeClr val="bg1"/>
                </a:solidFill>
                <a:effectLst/>
              </a:rPr>
              <a:t>Jerry </a:t>
            </a:r>
            <a:r>
              <a:rPr lang="en-GB" sz="1800" b="0" i="0" dirty="0" err="1">
                <a:solidFill>
                  <a:schemeClr val="bg1"/>
                </a:solidFill>
                <a:effectLst/>
              </a:rPr>
              <a:t>Brotton</a:t>
            </a:r>
            <a:r>
              <a:rPr lang="en-GB" sz="1800" b="0" i="0" dirty="0">
                <a:solidFill>
                  <a:schemeClr val="bg1"/>
                </a:solidFill>
                <a:effectLst/>
              </a:rPr>
              <a:t> describes it as an egocentric map – placing the self at the centre</a:t>
            </a:r>
            <a:endParaRPr lang="en-GB" sz="1800" dirty="0">
              <a:solidFill>
                <a:schemeClr val="bg1"/>
              </a:solidFill>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person&#10;&#10;Description automatically generated">
            <a:extLst>
              <a:ext uri="{FF2B5EF4-FFF2-40B4-BE49-F238E27FC236}">
                <a16:creationId xmlns:a16="http://schemas.microsoft.com/office/drawing/2014/main" id="{1E86BACF-9938-40A7-8873-2C90087549D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83432" y="548680"/>
            <a:ext cx="4568510" cy="5992461"/>
          </a:xfrm>
        </p:spPr>
      </p:pic>
      <p:sp>
        <p:nvSpPr>
          <p:cNvPr id="7" name="TextBox 6">
            <a:extLst>
              <a:ext uri="{FF2B5EF4-FFF2-40B4-BE49-F238E27FC236}">
                <a16:creationId xmlns:a16="http://schemas.microsoft.com/office/drawing/2014/main" id="{30B89E39-54BD-4B22-B82B-F6430FD838D2}"/>
              </a:ext>
            </a:extLst>
          </p:cNvPr>
          <p:cNvSpPr txBox="1"/>
          <p:nvPr/>
        </p:nvSpPr>
        <p:spPr>
          <a:xfrm>
            <a:off x="8832304" y="4525273"/>
            <a:ext cx="1895872" cy="2031325"/>
          </a:xfrm>
          <a:prstGeom prst="rect">
            <a:avLst/>
          </a:prstGeom>
          <a:noFill/>
        </p:spPr>
        <p:txBody>
          <a:bodyPr wrap="square">
            <a:spAutoFit/>
          </a:bodyPr>
          <a:lstStyle/>
          <a:p>
            <a:r>
              <a:rPr lang="en-GB" dirty="0">
                <a:solidFill>
                  <a:schemeClr val="bg1"/>
                </a:solidFill>
                <a:latin typeface="+mj-lt"/>
              </a:rPr>
              <a:t>fang mask</a:t>
            </a:r>
          </a:p>
          <a:p>
            <a:r>
              <a:rPr lang="en-GB" dirty="0">
                <a:solidFill>
                  <a:schemeClr val="bg1"/>
                </a:solidFill>
              </a:rPr>
              <a:t>Bought in a Paris flea market and trigger for Picasso’s experiments in cubism</a:t>
            </a:r>
          </a:p>
        </p:txBody>
      </p:sp>
      <p:sp>
        <p:nvSpPr>
          <p:cNvPr id="6" name="TextBox 5">
            <a:extLst>
              <a:ext uri="{FF2B5EF4-FFF2-40B4-BE49-F238E27FC236}">
                <a16:creationId xmlns:a16="http://schemas.microsoft.com/office/drawing/2014/main" id="{B2F728C7-38C5-4254-B741-6A5164A7402F}"/>
              </a:ext>
            </a:extLst>
          </p:cNvPr>
          <p:cNvSpPr txBox="1"/>
          <p:nvPr/>
        </p:nvSpPr>
        <p:spPr>
          <a:xfrm>
            <a:off x="6065283" y="1052736"/>
            <a:ext cx="6094602" cy="461665"/>
          </a:xfrm>
          <a:prstGeom prst="rect">
            <a:avLst/>
          </a:prstGeom>
          <a:noFill/>
        </p:spPr>
        <p:txBody>
          <a:bodyPr wrap="square">
            <a:spAutoFit/>
          </a:bodyPr>
          <a:lstStyle/>
          <a:p>
            <a:r>
              <a:rPr lang="en-GB" sz="2400" dirty="0">
                <a:solidFill>
                  <a:srgbClr val="00B0F0"/>
                </a:solidFill>
                <a:latin typeface="+mj-lt"/>
              </a:rPr>
              <a:t>Other perspectives 2.</a:t>
            </a:r>
            <a:endParaRPr lang="en-GB" sz="2400" dirty="0">
              <a:solidFill>
                <a:srgbClr val="00B0F0"/>
              </a:solidFill>
            </a:endParaRPr>
          </a:p>
        </p:txBody>
      </p:sp>
    </p:spTree>
    <p:extLst>
      <p:ext uri="{BB962C8B-B14F-4D97-AF65-F5344CB8AC3E}">
        <p14:creationId xmlns:p14="http://schemas.microsoft.com/office/powerpoint/2010/main" val="41642459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purple, photo, looking, blue&#10;&#10;Description automatically generated">
            <a:extLst>
              <a:ext uri="{FF2B5EF4-FFF2-40B4-BE49-F238E27FC236}">
                <a16:creationId xmlns:a16="http://schemas.microsoft.com/office/drawing/2014/main" id="{3813A774-0093-4F2C-B256-F258ECB1C8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15208" y="195733"/>
            <a:ext cx="4176464" cy="6466533"/>
          </a:xfrm>
          <a:prstGeom prst="rect">
            <a:avLst/>
          </a:prstGeom>
        </p:spPr>
      </p:pic>
      <p:sp>
        <p:nvSpPr>
          <p:cNvPr id="7" name="TextBox 6">
            <a:extLst>
              <a:ext uri="{FF2B5EF4-FFF2-40B4-BE49-F238E27FC236}">
                <a16:creationId xmlns:a16="http://schemas.microsoft.com/office/drawing/2014/main" id="{2BDD9352-E88B-4253-A0AA-32230BF25980}"/>
              </a:ext>
            </a:extLst>
          </p:cNvPr>
          <p:cNvSpPr txBox="1"/>
          <p:nvPr/>
        </p:nvSpPr>
        <p:spPr>
          <a:xfrm>
            <a:off x="8901178" y="3717032"/>
            <a:ext cx="1247800" cy="2308324"/>
          </a:xfrm>
          <a:prstGeom prst="rect">
            <a:avLst/>
          </a:prstGeom>
          <a:noFill/>
        </p:spPr>
        <p:txBody>
          <a:bodyPr wrap="square">
            <a:spAutoFit/>
          </a:bodyPr>
          <a:lstStyle/>
          <a:p>
            <a:r>
              <a:rPr lang="en-GB" dirty="0">
                <a:solidFill>
                  <a:schemeClr val="bg1"/>
                </a:solidFill>
              </a:rPr>
              <a:t>lapis lazuli mountain 1739-95</a:t>
            </a:r>
          </a:p>
          <a:p>
            <a:r>
              <a:rPr lang="en-GB" dirty="0">
                <a:solidFill>
                  <a:schemeClr val="bg1"/>
                </a:solidFill>
              </a:rPr>
              <a:t>- Given to Yeats  by Harry Clifton</a:t>
            </a:r>
          </a:p>
        </p:txBody>
      </p:sp>
      <p:sp>
        <p:nvSpPr>
          <p:cNvPr id="4" name="TextBox 3">
            <a:extLst>
              <a:ext uri="{FF2B5EF4-FFF2-40B4-BE49-F238E27FC236}">
                <a16:creationId xmlns:a16="http://schemas.microsoft.com/office/drawing/2014/main" id="{38120FA6-22D9-4599-AB05-41417018B8CD}"/>
              </a:ext>
            </a:extLst>
          </p:cNvPr>
          <p:cNvSpPr txBox="1"/>
          <p:nvPr/>
        </p:nvSpPr>
        <p:spPr>
          <a:xfrm>
            <a:off x="7824192" y="1052736"/>
            <a:ext cx="6094602" cy="461665"/>
          </a:xfrm>
          <a:prstGeom prst="rect">
            <a:avLst/>
          </a:prstGeom>
          <a:noFill/>
        </p:spPr>
        <p:txBody>
          <a:bodyPr wrap="square">
            <a:spAutoFit/>
          </a:bodyPr>
          <a:lstStyle/>
          <a:p>
            <a:r>
              <a:rPr lang="en-GB" sz="2400" dirty="0">
                <a:solidFill>
                  <a:srgbClr val="00B0F0"/>
                </a:solidFill>
                <a:latin typeface="+mj-lt"/>
              </a:rPr>
              <a:t>Other perspectives 1</a:t>
            </a:r>
            <a:endParaRPr lang="en-GB" sz="2400" dirty="0">
              <a:solidFill>
                <a:srgbClr val="00B0F0"/>
              </a:solidFill>
            </a:endParaRPr>
          </a:p>
        </p:txBody>
      </p:sp>
    </p:spTree>
    <p:extLst>
      <p:ext uri="{BB962C8B-B14F-4D97-AF65-F5344CB8AC3E}">
        <p14:creationId xmlns:p14="http://schemas.microsoft.com/office/powerpoint/2010/main" val="487796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5" name="Rectangle 19">
            <a:extLst>
              <a:ext uri="{FF2B5EF4-FFF2-40B4-BE49-F238E27FC236}">
                <a16:creationId xmlns:a16="http://schemas.microsoft.com/office/drawing/2014/main" id="{5BB55B28-A890-4ECD-AB06-66D3B6029F46}"/>
              </a:ext>
            </a:extLst>
          </p:cNvPr>
          <p:cNvSpPr>
            <a:spLocks noChangeArrowheads="1"/>
          </p:cNvSpPr>
          <p:nvPr/>
        </p:nvSpPr>
        <p:spPr bwMode="auto">
          <a:xfrm>
            <a:off x="433472" y="51697"/>
            <a:ext cx="5662528" cy="6555641"/>
          </a:xfrm>
          <a:prstGeom prst="rect">
            <a:avLst/>
          </a:prstGeom>
          <a:noFill/>
          <a:ln w="9525">
            <a:noFill/>
            <a:miter lim="800000"/>
            <a:headEnd/>
            <a:tailEnd/>
          </a:ln>
        </p:spPr>
        <p:txBody>
          <a:bodyPr wrap="square" anchor="ctr">
            <a:spAutoFit/>
          </a:bodyPr>
          <a:lstStyle/>
          <a:p>
            <a:r>
              <a:rPr lang="en-GB" sz="2000" dirty="0">
                <a:solidFill>
                  <a:schemeClr val="bg1"/>
                </a:solidFill>
                <a:latin typeface="+mn-lt"/>
              </a:rPr>
              <a:t>I have heard that hysterical women say</a:t>
            </a:r>
            <a:br>
              <a:rPr lang="en-GB" sz="2000" dirty="0">
                <a:solidFill>
                  <a:schemeClr val="bg1"/>
                </a:solidFill>
                <a:latin typeface="+mn-lt"/>
              </a:rPr>
            </a:br>
            <a:r>
              <a:rPr lang="en-GB" sz="2000" dirty="0">
                <a:solidFill>
                  <a:schemeClr val="bg1"/>
                </a:solidFill>
                <a:latin typeface="+mn-lt"/>
              </a:rPr>
              <a:t>They are sick of the palette and fiddle-bow.</a:t>
            </a:r>
            <a:br>
              <a:rPr lang="en-GB" sz="2000" dirty="0">
                <a:solidFill>
                  <a:schemeClr val="bg1"/>
                </a:solidFill>
                <a:latin typeface="+mn-lt"/>
              </a:rPr>
            </a:br>
            <a:r>
              <a:rPr lang="en-GB" sz="2000" dirty="0">
                <a:solidFill>
                  <a:schemeClr val="bg1"/>
                </a:solidFill>
                <a:latin typeface="+mn-lt"/>
              </a:rPr>
              <a:t>Of poets that are always gay,</a:t>
            </a:r>
            <a:br>
              <a:rPr lang="en-GB" sz="2000" dirty="0">
                <a:solidFill>
                  <a:schemeClr val="bg1"/>
                </a:solidFill>
                <a:latin typeface="+mn-lt"/>
              </a:rPr>
            </a:br>
            <a:r>
              <a:rPr lang="en-GB" sz="2000" dirty="0">
                <a:solidFill>
                  <a:schemeClr val="bg1"/>
                </a:solidFill>
                <a:latin typeface="+mn-lt"/>
              </a:rPr>
              <a:t>For everybody knows or else should know</a:t>
            </a:r>
            <a:br>
              <a:rPr lang="en-GB" sz="2000" dirty="0">
                <a:solidFill>
                  <a:schemeClr val="bg1"/>
                </a:solidFill>
                <a:latin typeface="+mn-lt"/>
              </a:rPr>
            </a:br>
            <a:r>
              <a:rPr lang="en-GB" sz="2000" dirty="0">
                <a:solidFill>
                  <a:schemeClr val="bg1"/>
                </a:solidFill>
                <a:latin typeface="+mn-lt"/>
              </a:rPr>
              <a:t>That if nothing drastic is done</a:t>
            </a:r>
            <a:br>
              <a:rPr lang="en-GB" sz="2000" dirty="0">
                <a:solidFill>
                  <a:schemeClr val="bg1"/>
                </a:solidFill>
                <a:latin typeface="+mn-lt"/>
              </a:rPr>
            </a:br>
            <a:r>
              <a:rPr lang="en-GB" sz="2000" dirty="0">
                <a:solidFill>
                  <a:schemeClr val="bg1"/>
                </a:solidFill>
                <a:latin typeface="+mn-lt"/>
              </a:rPr>
              <a:t>Aeroplane and Zeppelin will come out.</a:t>
            </a:r>
            <a:br>
              <a:rPr lang="en-GB" sz="2000" dirty="0">
                <a:solidFill>
                  <a:schemeClr val="bg1"/>
                </a:solidFill>
                <a:latin typeface="+mn-lt"/>
              </a:rPr>
            </a:br>
            <a:r>
              <a:rPr lang="en-GB" sz="2000" dirty="0">
                <a:solidFill>
                  <a:schemeClr val="bg1"/>
                </a:solidFill>
                <a:latin typeface="+mn-lt"/>
              </a:rPr>
              <a:t>Pitch like King Billy bomb-balls in</a:t>
            </a:r>
            <a:br>
              <a:rPr lang="en-GB" sz="2000" dirty="0">
                <a:solidFill>
                  <a:schemeClr val="bg1"/>
                </a:solidFill>
                <a:latin typeface="+mn-lt"/>
              </a:rPr>
            </a:br>
            <a:r>
              <a:rPr lang="en-GB" sz="2000" dirty="0">
                <a:solidFill>
                  <a:schemeClr val="bg1"/>
                </a:solidFill>
                <a:latin typeface="+mn-lt"/>
              </a:rPr>
              <a:t>Until the town lie beaten flat. </a:t>
            </a:r>
          </a:p>
          <a:p>
            <a:pPr algn="ctr"/>
            <a:r>
              <a:rPr lang="en-GB" sz="2000" dirty="0">
                <a:solidFill>
                  <a:schemeClr val="bg1"/>
                </a:solidFill>
              </a:rPr>
              <a:t>[…………..]</a:t>
            </a:r>
          </a:p>
          <a:p>
            <a:r>
              <a:rPr lang="en-GB" sz="2000" dirty="0">
                <a:solidFill>
                  <a:schemeClr val="bg1"/>
                </a:solidFill>
              </a:rPr>
              <a:t>On their own feet they came, or on shipboard,</a:t>
            </a:r>
          </a:p>
          <a:p>
            <a:r>
              <a:rPr lang="en-GB" sz="2000" dirty="0">
                <a:solidFill>
                  <a:schemeClr val="bg1"/>
                </a:solidFill>
              </a:rPr>
              <a:t>Camel-back, horse-back, ass-back, mule-back,</a:t>
            </a:r>
          </a:p>
          <a:p>
            <a:r>
              <a:rPr lang="en-GB" sz="2000" dirty="0">
                <a:solidFill>
                  <a:schemeClr val="bg1"/>
                </a:solidFill>
              </a:rPr>
              <a:t>Old civilisations put to the sword.</a:t>
            </a:r>
          </a:p>
          <a:p>
            <a:r>
              <a:rPr lang="en-GB" sz="2000" dirty="0">
                <a:solidFill>
                  <a:schemeClr val="bg1"/>
                </a:solidFill>
              </a:rPr>
              <a:t>Then they and their wisdom went to rack:</a:t>
            </a:r>
          </a:p>
          <a:p>
            <a:r>
              <a:rPr lang="en-GB" sz="2000" dirty="0">
                <a:solidFill>
                  <a:schemeClr val="bg1"/>
                </a:solidFill>
              </a:rPr>
              <a:t>No handiwork of Callimachus</a:t>
            </a:r>
          </a:p>
          <a:p>
            <a:r>
              <a:rPr lang="en-GB" sz="2000" dirty="0">
                <a:solidFill>
                  <a:schemeClr val="bg1"/>
                </a:solidFill>
              </a:rPr>
              <a:t>Who handled marble as if it were bronze,</a:t>
            </a:r>
          </a:p>
          <a:p>
            <a:r>
              <a:rPr lang="en-GB" sz="2000" dirty="0">
                <a:solidFill>
                  <a:schemeClr val="bg1"/>
                </a:solidFill>
              </a:rPr>
              <a:t>Made draperies that seemed to rise</a:t>
            </a:r>
          </a:p>
          <a:p>
            <a:r>
              <a:rPr lang="en-GB" sz="2000" dirty="0">
                <a:solidFill>
                  <a:schemeClr val="bg1"/>
                </a:solidFill>
              </a:rPr>
              <a:t>When sea-wind swept the corner, stands;</a:t>
            </a:r>
          </a:p>
          <a:p>
            <a:r>
              <a:rPr lang="en-GB" sz="2000" dirty="0">
                <a:solidFill>
                  <a:schemeClr val="bg1"/>
                </a:solidFill>
              </a:rPr>
              <a:t>His long lamp chimney shaped like the stem</a:t>
            </a:r>
          </a:p>
          <a:p>
            <a:r>
              <a:rPr lang="en-GB" sz="2000" dirty="0">
                <a:solidFill>
                  <a:schemeClr val="bg1"/>
                </a:solidFill>
              </a:rPr>
              <a:t>Of a slender palm, stood but a day;</a:t>
            </a:r>
          </a:p>
          <a:p>
            <a:r>
              <a:rPr lang="en-GB" sz="2000" dirty="0">
                <a:solidFill>
                  <a:schemeClr val="bg1"/>
                </a:solidFill>
              </a:rPr>
              <a:t>All things fall and are built again</a:t>
            </a:r>
          </a:p>
          <a:p>
            <a:r>
              <a:rPr lang="en-GB" sz="2000" dirty="0">
                <a:solidFill>
                  <a:schemeClr val="bg1"/>
                </a:solidFill>
              </a:rPr>
              <a:t>And those that build them again are gay.</a:t>
            </a:r>
            <a:endParaRPr lang="en-GB" sz="2100" dirty="0">
              <a:solidFill>
                <a:schemeClr val="bg1"/>
              </a:solidFill>
              <a:latin typeface="+mn-lt"/>
            </a:endParaRPr>
          </a:p>
        </p:txBody>
      </p:sp>
      <p:sp>
        <p:nvSpPr>
          <p:cNvPr id="6" name="Rectangle 8">
            <a:extLst>
              <a:ext uri="{FF2B5EF4-FFF2-40B4-BE49-F238E27FC236}">
                <a16:creationId xmlns:a16="http://schemas.microsoft.com/office/drawing/2014/main" id="{CAF6947D-09C4-4D71-B156-AFC04BFBC0D5}"/>
              </a:ext>
            </a:extLst>
          </p:cNvPr>
          <p:cNvSpPr>
            <a:spLocks noChangeArrowheads="1"/>
          </p:cNvSpPr>
          <p:nvPr/>
        </p:nvSpPr>
        <p:spPr bwMode="auto">
          <a:xfrm>
            <a:off x="6384032" y="345604"/>
            <a:ext cx="5184576" cy="6386364"/>
          </a:xfrm>
          <a:prstGeom prst="rect">
            <a:avLst/>
          </a:prstGeom>
          <a:noFill/>
          <a:ln w="9525">
            <a:noFill/>
            <a:miter lim="800000"/>
            <a:headEnd/>
            <a:tailEnd/>
          </a:ln>
        </p:spPr>
        <p:txBody>
          <a:bodyPr wrap="square" anchor="ctr">
            <a:spAutoFit/>
          </a:bodyPr>
          <a:lstStyle/>
          <a:p>
            <a:r>
              <a:rPr lang="en-GB" sz="2000" dirty="0">
                <a:solidFill>
                  <a:schemeClr val="bg1"/>
                </a:solidFill>
                <a:latin typeface="+mn-lt"/>
              </a:rPr>
              <a:t>Two Chinamen, behind them a third,</a:t>
            </a:r>
            <a:br>
              <a:rPr lang="en-GB" sz="2000" dirty="0">
                <a:solidFill>
                  <a:schemeClr val="bg1"/>
                </a:solidFill>
                <a:latin typeface="+mn-lt"/>
              </a:rPr>
            </a:br>
            <a:r>
              <a:rPr lang="en-GB" sz="2000" dirty="0">
                <a:solidFill>
                  <a:schemeClr val="bg1"/>
                </a:solidFill>
                <a:latin typeface="+mn-lt"/>
              </a:rPr>
              <a:t>Are carved in lapis lazuli,</a:t>
            </a:r>
            <a:br>
              <a:rPr lang="en-GB" sz="2000" dirty="0">
                <a:solidFill>
                  <a:schemeClr val="bg1"/>
                </a:solidFill>
                <a:latin typeface="+mn-lt"/>
              </a:rPr>
            </a:br>
            <a:r>
              <a:rPr lang="en-GB" sz="2000" dirty="0">
                <a:solidFill>
                  <a:schemeClr val="bg1"/>
                </a:solidFill>
                <a:latin typeface="+mn-lt"/>
              </a:rPr>
              <a:t>Over them flies a long-legged bird,</a:t>
            </a:r>
            <a:br>
              <a:rPr lang="en-GB" sz="2000" dirty="0">
                <a:solidFill>
                  <a:schemeClr val="bg1"/>
                </a:solidFill>
                <a:latin typeface="+mn-lt"/>
              </a:rPr>
            </a:br>
            <a:r>
              <a:rPr lang="en-GB" sz="2000" dirty="0">
                <a:solidFill>
                  <a:schemeClr val="bg1"/>
                </a:solidFill>
                <a:latin typeface="+mn-lt"/>
              </a:rPr>
              <a:t>A symbol of longevity;</a:t>
            </a:r>
            <a:br>
              <a:rPr lang="en-GB" sz="2000" dirty="0">
                <a:solidFill>
                  <a:schemeClr val="bg1"/>
                </a:solidFill>
                <a:latin typeface="+mn-lt"/>
              </a:rPr>
            </a:br>
            <a:r>
              <a:rPr lang="en-GB" sz="2000" dirty="0">
                <a:solidFill>
                  <a:schemeClr val="bg1"/>
                </a:solidFill>
                <a:latin typeface="+mn-lt"/>
              </a:rPr>
              <a:t>The third, doubtless a serving-man,</a:t>
            </a:r>
            <a:br>
              <a:rPr lang="en-GB" sz="2000" dirty="0">
                <a:solidFill>
                  <a:schemeClr val="bg1"/>
                </a:solidFill>
                <a:latin typeface="+mn-lt"/>
              </a:rPr>
            </a:br>
            <a:r>
              <a:rPr lang="en-GB" sz="2000" dirty="0">
                <a:solidFill>
                  <a:schemeClr val="bg1"/>
                </a:solidFill>
                <a:latin typeface="+mn-lt"/>
              </a:rPr>
              <a:t>Carries a musical instrument </a:t>
            </a:r>
          </a:p>
          <a:p>
            <a:endParaRPr lang="en-GB" sz="900" dirty="0">
              <a:solidFill>
                <a:schemeClr val="bg1"/>
              </a:solidFill>
              <a:latin typeface="+mn-lt"/>
            </a:endParaRPr>
          </a:p>
          <a:p>
            <a:r>
              <a:rPr lang="en-GB" sz="2000" dirty="0">
                <a:solidFill>
                  <a:schemeClr val="bg1"/>
                </a:solidFill>
                <a:latin typeface="+mn-lt"/>
              </a:rPr>
              <a:t>Every discoloration of the stone,</a:t>
            </a:r>
            <a:br>
              <a:rPr lang="en-GB" sz="2000" dirty="0">
                <a:solidFill>
                  <a:schemeClr val="bg1"/>
                </a:solidFill>
                <a:latin typeface="+mn-lt"/>
              </a:rPr>
            </a:br>
            <a:r>
              <a:rPr lang="en-GB" sz="2000" dirty="0">
                <a:solidFill>
                  <a:schemeClr val="bg1"/>
                </a:solidFill>
                <a:latin typeface="+mn-lt"/>
              </a:rPr>
              <a:t>Every accidental crack or dent,</a:t>
            </a:r>
            <a:br>
              <a:rPr lang="en-GB" sz="2000" dirty="0">
                <a:solidFill>
                  <a:schemeClr val="bg1"/>
                </a:solidFill>
                <a:latin typeface="+mn-lt"/>
              </a:rPr>
            </a:br>
            <a:r>
              <a:rPr lang="en-GB" sz="2000" dirty="0">
                <a:solidFill>
                  <a:schemeClr val="bg1"/>
                </a:solidFill>
                <a:latin typeface="+mn-lt"/>
              </a:rPr>
              <a:t>Seems a water-course or an avalanche,</a:t>
            </a:r>
            <a:br>
              <a:rPr lang="en-GB" sz="2000" dirty="0">
                <a:solidFill>
                  <a:schemeClr val="bg1"/>
                </a:solidFill>
                <a:latin typeface="+mn-lt"/>
              </a:rPr>
            </a:br>
            <a:r>
              <a:rPr lang="en-GB" sz="2000" dirty="0">
                <a:solidFill>
                  <a:schemeClr val="bg1"/>
                </a:solidFill>
                <a:latin typeface="+mn-lt"/>
              </a:rPr>
              <a:t>Or lofty slope where it still snows</a:t>
            </a:r>
            <a:br>
              <a:rPr lang="en-GB" sz="2000" dirty="0">
                <a:solidFill>
                  <a:schemeClr val="bg1"/>
                </a:solidFill>
                <a:latin typeface="+mn-lt"/>
              </a:rPr>
            </a:br>
            <a:r>
              <a:rPr lang="en-GB" sz="2000" dirty="0">
                <a:solidFill>
                  <a:schemeClr val="bg1"/>
                </a:solidFill>
                <a:latin typeface="+mn-lt"/>
              </a:rPr>
              <a:t>Though doubtless plum or cherry-branch</a:t>
            </a:r>
            <a:br>
              <a:rPr lang="en-GB" sz="2000" dirty="0">
                <a:solidFill>
                  <a:schemeClr val="bg1"/>
                </a:solidFill>
                <a:latin typeface="+mn-lt"/>
              </a:rPr>
            </a:br>
            <a:r>
              <a:rPr lang="en-GB" sz="2000" dirty="0">
                <a:solidFill>
                  <a:schemeClr val="bg1"/>
                </a:solidFill>
                <a:latin typeface="+mn-lt"/>
              </a:rPr>
              <a:t>Sweetens the little half-way house</a:t>
            </a:r>
            <a:br>
              <a:rPr lang="en-GB" sz="2000" dirty="0">
                <a:solidFill>
                  <a:schemeClr val="bg1"/>
                </a:solidFill>
                <a:latin typeface="+mn-lt"/>
              </a:rPr>
            </a:br>
            <a:r>
              <a:rPr lang="en-GB" sz="2000" dirty="0">
                <a:solidFill>
                  <a:schemeClr val="bg1"/>
                </a:solidFill>
                <a:latin typeface="+mn-lt"/>
              </a:rPr>
              <a:t>Those Chinamen climb towards, and I</a:t>
            </a:r>
            <a:br>
              <a:rPr lang="en-GB" sz="2000" dirty="0">
                <a:solidFill>
                  <a:schemeClr val="bg1"/>
                </a:solidFill>
                <a:latin typeface="+mn-lt"/>
              </a:rPr>
            </a:br>
            <a:r>
              <a:rPr lang="en-GB" sz="2000" dirty="0">
                <a:solidFill>
                  <a:schemeClr val="bg1"/>
                </a:solidFill>
                <a:latin typeface="+mn-lt"/>
              </a:rPr>
              <a:t>Delight to imagine them seated there; </a:t>
            </a:r>
          </a:p>
          <a:p>
            <a:r>
              <a:rPr lang="en-GB" sz="2000" dirty="0">
                <a:solidFill>
                  <a:schemeClr val="bg1"/>
                </a:solidFill>
                <a:latin typeface="+mn-lt"/>
              </a:rPr>
              <a:t>There, on the mountain and the sky,</a:t>
            </a:r>
            <a:br>
              <a:rPr lang="en-GB" sz="2000" dirty="0">
                <a:solidFill>
                  <a:schemeClr val="bg1"/>
                </a:solidFill>
                <a:latin typeface="+mn-lt"/>
              </a:rPr>
            </a:br>
            <a:r>
              <a:rPr lang="en-GB" sz="2000" dirty="0">
                <a:solidFill>
                  <a:schemeClr val="bg1"/>
                </a:solidFill>
                <a:latin typeface="+mn-lt"/>
              </a:rPr>
              <a:t>On all the tragic scene they stare. </a:t>
            </a:r>
          </a:p>
          <a:p>
            <a:r>
              <a:rPr lang="en-GB" sz="2000" dirty="0">
                <a:solidFill>
                  <a:schemeClr val="bg1"/>
                </a:solidFill>
                <a:latin typeface="+mn-lt"/>
              </a:rPr>
              <a:t>One asks for mournful melodies;</a:t>
            </a:r>
            <a:br>
              <a:rPr lang="en-GB" sz="2000" dirty="0">
                <a:solidFill>
                  <a:schemeClr val="bg1"/>
                </a:solidFill>
                <a:latin typeface="+mn-lt"/>
              </a:rPr>
            </a:br>
            <a:r>
              <a:rPr lang="en-GB" sz="2000" dirty="0">
                <a:solidFill>
                  <a:schemeClr val="bg1"/>
                </a:solidFill>
                <a:latin typeface="+mn-lt"/>
              </a:rPr>
              <a:t>Accomplished fingers begin to play.</a:t>
            </a:r>
            <a:br>
              <a:rPr lang="en-GB" sz="2000" dirty="0">
                <a:solidFill>
                  <a:schemeClr val="bg1"/>
                </a:solidFill>
                <a:latin typeface="+mn-lt"/>
              </a:rPr>
            </a:br>
            <a:r>
              <a:rPr lang="en-GB" sz="2000" dirty="0">
                <a:solidFill>
                  <a:schemeClr val="bg1"/>
                </a:solidFill>
                <a:latin typeface="+mn-lt"/>
              </a:rPr>
              <a:t>Their eyes mid many wrinkles, their eyes,</a:t>
            </a:r>
            <a:br>
              <a:rPr lang="en-GB" sz="2000" dirty="0">
                <a:solidFill>
                  <a:schemeClr val="bg1"/>
                </a:solidFill>
                <a:latin typeface="+mn-lt"/>
              </a:rPr>
            </a:br>
            <a:r>
              <a:rPr lang="en-GB" sz="2000" dirty="0">
                <a:solidFill>
                  <a:schemeClr val="bg1"/>
                </a:solidFill>
                <a:latin typeface="+mn-lt"/>
              </a:rPr>
              <a:t>Their ancient, glittering eyes, are gay.</a:t>
            </a:r>
          </a:p>
        </p:txBody>
      </p:sp>
      <p:sp>
        <p:nvSpPr>
          <p:cNvPr id="8" name="TextBox 7">
            <a:extLst>
              <a:ext uri="{FF2B5EF4-FFF2-40B4-BE49-F238E27FC236}">
                <a16:creationId xmlns:a16="http://schemas.microsoft.com/office/drawing/2014/main" id="{46AC5895-6EC4-4B8B-9A4F-7EC8CE500C12}"/>
              </a:ext>
            </a:extLst>
          </p:cNvPr>
          <p:cNvSpPr txBox="1"/>
          <p:nvPr/>
        </p:nvSpPr>
        <p:spPr>
          <a:xfrm rot="16200000">
            <a:off x="8710528" y="2619926"/>
            <a:ext cx="6096000" cy="369332"/>
          </a:xfrm>
          <a:prstGeom prst="rect">
            <a:avLst/>
          </a:prstGeom>
          <a:noFill/>
        </p:spPr>
        <p:txBody>
          <a:bodyPr wrap="square">
            <a:spAutoFit/>
          </a:bodyPr>
          <a:lstStyle/>
          <a:p>
            <a:r>
              <a:rPr lang="en-GB" sz="1800" dirty="0">
                <a:solidFill>
                  <a:srgbClr val="FFC000"/>
                </a:solidFill>
                <a:latin typeface="+mn-lt"/>
              </a:rPr>
              <a:t>Yeats, Lapis </a:t>
            </a:r>
            <a:r>
              <a:rPr lang="en-GB" sz="1800" dirty="0" err="1">
                <a:solidFill>
                  <a:srgbClr val="FFC000"/>
                </a:solidFill>
                <a:latin typeface="+mn-lt"/>
              </a:rPr>
              <a:t>Lazui</a:t>
            </a:r>
            <a:r>
              <a:rPr lang="en-GB" sz="1800" dirty="0">
                <a:solidFill>
                  <a:srgbClr val="FFC000"/>
                </a:solidFill>
                <a:latin typeface="+mn-lt"/>
              </a:rPr>
              <a:t> 1939 (extract)</a:t>
            </a:r>
          </a:p>
        </p:txBody>
      </p:sp>
    </p:spTree>
    <p:extLst>
      <p:ext uri="{BB962C8B-B14F-4D97-AF65-F5344CB8AC3E}">
        <p14:creationId xmlns:p14="http://schemas.microsoft.com/office/powerpoint/2010/main" val="3511801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054333"/>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pic>
        <p:nvPicPr>
          <p:cNvPr id="4" name="Picture 3">
            <a:extLst>
              <a:ext uri="{FF2B5EF4-FFF2-40B4-BE49-F238E27FC236}">
                <a16:creationId xmlns:a16="http://schemas.microsoft.com/office/drawing/2014/main" id="{D2C60095-0182-4348-B98C-763B67E22176}"/>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t="-1" r="1545" b="20671"/>
          <a:stretch/>
        </p:blipFill>
        <p:spPr>
          <a:xfrm>
            <a:off x="369375" y="323093"/>
            <a:ext cx="11343249" cy="5544616"/>
          </a:xfrm>
          <a:prstGeom prst="rect">
            <a:avLst/>
          </a:prstGeom>
        </p:spPr>
      </p:pic>
      <p:sp>
        <p:nvSpPr>
          <p:cNvPr id="5" name="TextBox 4">
            <a:extLst>
              <a:ext uri="{FF2B5EF4-FFF2-40B4-BE49-F238E27FC236}">
                <a16:creationId xmlns:a16="http://schemas.microsoft.com/office/drawing/2014/main" id="{F0022F34-DD93-47B4-9954-78A372C4C647}"/>
              </a:ext>
            </a:extLst>
          </p:cNvPr>
          <p:cNvSpPr txBox="1"/>
          <p:nvPr/>
        </p:nvSpPr>
        <p:spPr>
          <a:xfrm>
            <a:off x="1343472" y="6021288"/>
            <a:ext cx="9659698" cy="707886"/>
          </a:xfrm>
          <a:prstGeom prst="rect">
            <a:avLst/>
          </a:prstGeom>
          <a:noFill/>
        </p:spPr>
        <p:txBody>
          <a:bodyPr wrap="square">
            <a:spAutoFit/>
          </a:bodyPr>
          <a:lstStyle/>
          <a:p>
            <a:pPr algn="ctr"/>
            <a:r>
              <a:rPr lang="en-GB" sz="2000" dirty="0">
                <a:solidFill>
                  <a:srgbClr val="FFE07D"/>
                </a:solidFill>
              </a:rPr>
              <a:t>Knowing a place &amp; placing a memory – embedding short term memories in long term memory systems; categorising, ordering  and placing</a:t>
            </a:r>
          </a:p>
        </p:txBody>
      </p:sp>
    </p:spTree>
    <p:extLst>
      <p:ext uri="{BB962C8B-B14F-4D97-AF65-F5344CB8AC3E}">
        <p14:creationId xmlns:p14="http://schemas.microsoft.com/office/powerpoint/2010/main" val="2423346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train is parked on the side of a building&#10;&#10;Description automatically generated">
            <a:extLst>
              <a:ext uri="{FF2B5EF4-FFF2-40B4-BE49-F238E27FC236}">
                <a16:creationId xmlns:a16="http://schemas.microsoft.com/office/drawing/2014/main" id="{7D389216-ACAF-4A48-AA10-887355A64C8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227" y="301411"/>
            <a:ext cx="5064956" cy="6255177"/>
          </a:xfrm>
        </p:spPr>
      </p:pic>
      <p:sp>
        <p:nvSpPr>
          <p:cNvPr id="7" name="TextBox 6">
            <a:extLst>
              <a:ext uri="{FF2B5EF4-FFF2-40B4-BE49-F238E27FC236}">
                <a16:creationId xmlns:a16="http://schemas.microsoft.com/office/drawing/2014/main" id="{C485F6C0-ACA8-46F1-BE5A-D825F367F739}"/>
              </a:ext>
            </a:extLst>
          </p:cNvPr>
          <p:cNvSpPr txBox="1"/>
          <p:nvPr/>
        </p:nvSpPr>
        <p:spPr>
          <a:xfrm>
            <a:off x="8472264" y="4248264"/>
            <a:ext cx="2543944" cy="2308324"/>
          </a:xfrm>
          <a:prstGeom prst="rect">
            <a:avLst/>
          </a:prstGeom>
          <a:noFill/>
        </p:spPr>
        <p:txBody>
          <a:bodyPr wrap="square">
            <a:spAutoFit/>
          </a:bodyPr>
          <a:lstStyle/>
          <a:p>
            <a:r>
              <a:rPr lang="en-GB" dirty="0">
                <a:solidFill>
                  <a:schemeClr val="bg1"/>
                </a:solidFill>
              </a:rPr>
              <a:t>Giorgio de Chirico </a:t>
            </a:r>
            <a:r>
              <a:rPr lang="en-GB" i="1" dirty="0">
                <a:solidFill>
                  <a:schemeClr val="bg1"/>
                </a:solidFill>
              </a:rPr>
              <a:t>Melancholy and Mystery of a Street</a:t>
            </a:r>
            <a:r>
              <a:rPr lang="en-GB" dirty="0">
                <a:solidFill>
                  <a:schemeClr val="bg1"/>
                </a:solidFill>
              </a:rPr>
              <a:t>, 1914</a:t>
            </a:r>
          </a:p>
          <a:p>
            <a:pPr algn="ctr"/>
            <a:r>
              <a:rPr lang="en-GB" dirty="0">
                <a:solidFill>
                  <a:schemeClr val="bg1"/>
                </a:solidFill>
              </a:rPr>
              <a:t>---------------</a:t>
            </a:r>
          </a:p>
          <a:p>
            <a:r>
              <a:rPr lang="en-GB" dirty="0">
                <a:solidFill>
                  <a:schemeClr val="bg1"/>
                </a:solidFill>
              </a:rPr>
              <a:t>Twisted perspectives, threatening colours and incomprehensible shadows</a:t>
            </a:r>
          </a:p>
        </p:txBody>
      </p:sp>
    </p:spTree>
    <p:extLst>
      <p:ext uri="{BB962C8B-B14F-4D97-AF65-F5344CB8AC3E}">
        <p14:creationId xmlns:p14="http://schemas.microsoft.com/office/powerpoint/2010/main" val="2653860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EBF2E0-8F31-459B-B602-48871B0C3AB3}"/>
              </a:ext>
            </a:extLst>
          </p:cNvPr>
          <p:cNvSpPr>
            <a:spLocks noGrp="1"/>
          </p:cNvSpPr>
          <p:nvPr>
            <p:ph idx="1"/>
          </p:nvPr>
        </p:nvSpPr>
        <p:spPr>
          <a:xfrm>
            <a:off x="167680" y="0"/>
            <a:ext cx="11856640" cy="6849558"/>
          </a:xfrm>
        </p:spPr>
        <p:txBody>
          <a:bodyPr>
            <a:noAutofit/>
          </a:bodyPr>
          <a:lstStyle/>
          <a:p>
            <a:pPr marL="118872" indent="0">
              <a:lnSpc>
                <a:spcPct val="120000"/>
              </a:lnSpc>
              <a:buNone/>
            </a:pPr>
            <a:r>
              <a:rPr lang="en-GB" sz="1900" b="0" i="0" dirty="0">
                <a:solidFill>
                  <a:schemeClr val="bg1"/>
                </a:solidFill>
                <a:effectLst/>
              </a:rPr>
              <a:t>Light is forbidden here." </a:t>
            </a:r>
            <a:r>
              <a:rPr lang="en-GB" sz="1900" b="0" i="0" dirty="0" err="1">
                <a:solidFill>
                  <a:schemeClr val="bg1"/>
                </a:solidFill>
                <a:effectLst/>
              </a:rPr>
              <a:t>Kossil's</a:t>
            </a:r>
            <a:r>
              <a:rPr lang="en-GB" sz="1900" b="0" i="0" dirty="0">
                <a:solidFill>
                  <a:schemeClr val="bg1"/>
                </a:solidFill>
                <a:effectLst/>
              </a:rPr>
              <a:t> whisper was sharp. Even as she said it, </a:t>
            </a:r>
            <a:r>
              <a:rPr lang="en-GB" sz="1900" b="0" i="0" dirty="0" err="1">
                <a:solidFill>
                  <a:schemeClr val="bg1"/>
                </a:solidFill>
                <a:effectLst/>
              </a:rPr>
              <a:t>Arha</a:t>
            </a:r>
            <a:r>
              <a:rPr lang="en-GB" sz="1900" b="0" i="0" dirty="0">
                <a:solidFill>
                  <a:schemeClr val="bg1"/>
                </a:solidFill>
                <a:effectLst/>
              </a:rPr>
              <a:t> knew it must be so. </a:t>
            </a:r>
            <a:r>
              <a:rPr lang="en-GB" sz="1900" b="0" i="0" dirty="0">
                <a:solidFill>
                  <a:srgbClr val="FFE07D"/>
                </a:solidFill>
                <a:effectLst/>
              </a:rPr>
              <a:t>This was the very home of darkness, the inmost </a:t>
            </a:r>
            <a:r>
              <a:rPr lang="en-GB" sz="1900" b="0" i="0" dirty="0" err="1">
                <a:solidFill>
                  <a:srgbClr val="FFE07D"/>
                </a:solidFill>
                <a:effectLst/>
              </a:rPr>
              <a:t>center</a:t>
            </a:r>
            <a:r>
              <a:rPr lang="en-GB" sz="1900" b="0" i="0" dirty="0">
                <a:solidFill>
                  <a:srgbClr val="FFE07D"/>
                </a:solidFill>
                <a:effectLst/>
              </a:rPr>
              <a:t> of the night.</a:t>
            </a:r>
            <a:br>
              <a:rPr lang="en-GB" sz="1900" dirty="0">
                <a:solidFill>
                  <a:srgbClr val="FFE07D"/>
                </a:solidFill>
              </a:rPr>
            </a:br>
            <a:r>
              <a:rPr lang="en-GB" sz="1900" b="0" i="0" dirty="0">
                <a:solidFill>
                  <a:srgbClr val="FFE07D"/>
                </a:solidFill>
                <a:effectLst/>
              </a:rPr>
              <a:t> Three times her fingers swept across a gap in the complex, rocky blackness. The fourth time she felt for the height and width of the opening, and entered it. </a:t>
            </a:r>
            <a:r>
              <a:rPr lang="en-GB" sz="1900" b="0" i="0" dirty="0" err="1">
                <a:solidFill>
                  <a:schemeClr val="bg1"/>
                </a:solidFill>
                <a:effectLst/>
              </a:rPr>
              <a:t>Kossil</a:t>
            </a:r>
            <a:r>
              <a:rPr lang="en-GB" sz="1900" b="0" i="0" dirty="0">
                <a:solidFill>
                  <a:schemeClr val="bg1"/>
                </a:solidFill>
                <a:effectLst/>
              </a:rPr>
              <a:t> came behind.</a:t>
            </a:r>
            <a:br>
              <a:rPr lang="en-GB" sz="1900" dirty="0">
                <a:solidFill>
                  <a:schemeClr val="bg1"/>
                </a:solidFill>
              </a:rPr>
            </a:br>
            <a:r>
              <a:rPr lang="en-GB" sz="1900" b="0" i="0" dirty="0">
                <a:solidFill>
                  <a:schemeClr val="bg1"/>
                </a:solidFill>
                <a:effectLst/>
              </a:rPr>
              <a:t> In this tunnel, which went upward again at a slight slant, they passed an opening on the left, and then at a branching way took the right: all by feel, by groping, in the blindness of the underearth and the silence inside the ground. In such a passageway as this, one must reach out almost constantly to touch both sides of the tunnel, lest one of the openings that must be counted be missed, or the forking of the way go unnoticed. </a:t>
            </a:r>
            <a:r>
              <a:rPr lang="en-GB" sz="1900" b="0" i="0" dirty="0">
                <a:solidFill>
                  <a:srgbClr val="FFE07D"/>
                </a:solidFill>
                <a:effectLst/>
              </a:rPr>
              <a:t>Touch was one's whole guidance; one could not see the way, but held it in one's hands.</a:t>
            </a:r>
            <a:br>
              <a:rPr lang="en-GB" sz="1900" dirty="0">
                <a:solidFill>
                  <a:srgbClr val="FFE07D"/>
                </a:solidFill>
              </a:rPr>
            </a:br>
            <a:r>
              <a:rPr lang="en-GB" sz="1900" b="0" i="0" dirty="0">
                <a:solidFill>
                  <a:schemeClr val="bg1"/>
                </a:solidFill>
                <a:effectLst/>
              </a:rPr>
              <a:t> "Is this the Labyrinth?"</a:t>
            </a:r>
            <a:br>
              <a:rPr lang="en-GB" sz="1900" dirty="0">
                <a:solidFill>
                  <a:schemeClr val="bg1"/>
                </a:solidFill>
              </a:rPr>
            </a:br>
            <a:r>
              <a:rPr lang="en-GB" sz="1900" b="0" i="0" dirty="0">
                <a:solidFill>
                  <a:schemeClr val="bg1"/>
                </a:solidFill>
                <a:effectLst/>
              </a:rPr>
              <a:t> "No. This is the lesser maze, which is beneath the Throne."</a:t>
            </a:r>
            <a:br>
              <a:rPr lang="en-GB" sz="1900" dirty="0">
                <a:solidFill>
                  <a:schemeClr val="bg1"/>
                </a:solidFill>
              </a:rPr>
            </a:br>
            <a:r>
              <a:rPr lang="en-GB" sz="1900" b="0" i="0" dirty="0">
                <a:solidFill>
                  <a:schemeClr val="bg1"/>
                </a:solidFill>
                <a:effectLst/>
              </a:rPr>
              <a:t> "Where is the entrance to the Labyrinth?"</a:t>
            </a:r>
            <a:br>
              <a:rPr lang="en-GB" sz="1900" dirty="0">
                <a:solidFill>
                  <a:schemeClr val="bg1"/>
                </a:solidFill>
              </a:rPr>
            </a:br>
            <a:r>
              <a:rPr lang="en-GB" sz="1900" b="0" i="0" dirty="0">
                <a:solidFill>
                  <a:schemeClr val="bg1"/>
                </a:solidFill>
                <a:effectLst/>
              </a:rPr>
              <a:t> </a:t>
            </a:r>
            <a:r>
              <a:rPr lang="en-GB" sz="1900" b="0" i="0" dirty="0" err="1">
                <a:solidFill>
                  <a:schemeClr val="bg1"/>
                </a:solidFill>
                <a:effectLst/>
              </a:rPr>
              <a:t>Arha</a:t>
            </a:r>
            <a:r>
              <a:rPr lang="en-GB" sz="1900" b="0" i="0" dirty="0">
                <a:solidFill>
                  <a:schemeClr val="bg1"/>
                </a:solidFill>
                <a:effectLst/>
              </a:rPr>
              <a:t> liked this game in the dark, she wanted a greater puzzle to be set her.</a:t>
            </a:r>
            <a:br>
              <a:rPr lang="en-GB" sz="1900" dirty="0">
                <a:solidFill>
                  <a:schemeClr val="bg1"/>
                </a:solidFill>
              </a:rPr>
            </a:br>
            <a:r>
              <a:rPr lang="en-GB" sz="1900" b="0" i="0" dirty="0">
                <a:solidFill>
                  <a:schemeClr val="bg1"/>
                </a:solidFill>
                <a:effectLst/>
              </a:rPr>
              <a:t> "The second opening we passed in the </a:t>
            </a:r>
            <a:r>
              <a:rPr lang="en-GB" sz="1900" b="0" i="0" dirty="0" err="1">
                <a:solidFill>
                  <a:schemeClr val="bg1"/>
                </a:solidFill>
                <a:effectLst/>
              </a:rPr>
              <a:t>Undertomb</a:t>
            </a:r>
            <a:r>
              <a:rPr lang="en-GB" sz="1900" b="0" i="0" dirty="0">
                <a:solidFill>
                  <a:schemeClr val="bg1"/>
                </a:solidFill>
                <a:effectLst/>
              </a:rPr>
              <a:t>. Feel for a door to the right now, a wooden door, perhaps we've passed it already-"</a:t>
            </a:r>
            <a:br>
              <a:rPr lang="en-GB" sz="1900" dirty="0">
                <a:solidFill>
                  <a:schemeClr val="bg1"/>
                </a:solidFill>
              </a:rPr>
            </a:br>
            <a:r>
              <a:rPr lang="en-GB" sz="1900" b="0" i="0" dirty="0">
                <a:solidFill>
                  <a:schemeClr val="bg1"/>
                </a:solidFill>
                <a:effectLst/>
              </a:rPr>
              <a:t> </a:t>
            </a:r>
            <a:r>
              <a:rPr lang="en-GB" sz="1900" b="0" i="0" dirty="0" err="1">
                <a:solidFill>
                  <a:srgbClr val="FFE07D"/>
                </a:solidFill>
                <a:effectLst/>
              </a:rPr>
              <a:t>Arha</a:t>
            </a:r>
            <a:r>
              <a:rPr lang="en-GB" sz="1900" b="0" i="0" dirty="0">
                <a:solidFill>
                  <a:srgbClr val="FFE07D"/>
                </a:solidFill>
                <a:effectLst/>
              </a:rPr>
              <a:t> heard </a:t>
            </a:r>
            <a:r>
              <a:rPr lang="en-GB" sz="1900" b="0" i="0" dirty="0" err="1">
                <a:solidFill>
                  <a:srgbClr val="FFE07D"/>
                </a:solidFill>
                <a:effectLst/>
              </a:rPr>
              <a:t>Kossil's</a:t>
            </a:r>
            <a:r>
              <a:rPr lang="en-GB" sz="1900" b="0" i="0" dirty="0">
                <a:solidFill>
                  <a:srgbClr val="FFE07D"/>
                </a:solidFill>
                <a:effectLst/>
              </a:rPr>
              <a:t> hands fumbling uneasily along the wall, scraping on the rough rock. She kept her fingertips light against the rock, and in a moment felt the smooth grain of wood beneath them</a:t>
            </a:r>
            <a:r>
              <a:rPr lang="en-GB" sz="1900" b="0" i="0" dirty="0">
                <a:solidFill>
                  <a:schemeClr val="bg1"/>
                </a:solidFill>
                <a:effectLst/>
              </a:rPr>
              <a:t>. She pushed on it, and the door creaked open easily. She stood for a moment blind with light.</a:t>
            </a:r>
            <a:br>
              <a:rPr lang="en-GB" sz="1900" dirty="0">
                <a:solidFill>
                  <a:schemeClr val="bg1"/>
                </a:solidFill>
              </a:rPr>
            </a:br>
            <a:r>
              <a:rPr lang="en-GB" sz="1900" b="0" i="0" dirty="0">
                <a:solidFill>
                  <a:schemeClr val="bg1"/>
                </a:solidFill>
                <a:effectLst/>
              </a:rPr>
              <a:t> They entered a large low room, walled with hewn stone and lighted by one fuming torch hung from a chain</a:t>
            </a:r>
            <a:endParaRPr lang="en-GB" sz="1900" dirty="0">
              <a:solidFill>
                <a:schemeClr val="bg1"/>
              </a:solidFill>
            </a:endParaRPr>
          </a:p>
        </p:txBody>
      </p:sp>
      <p:sp>
        <p:nvSpPr>
          <p:cNvPr id="5" name="TextBox 4">
            <a:extLst>
              <a:ext uri="{FF2B5EF4-FFF2-40B4-BE49-F238E27FC236}">
                <a16:creationId xmlns:a16="http://schemas.microsoft.com/office/drawing/2014/main" id="{8B645DD0-C13D-410A-8C28-15E8F70076A0}"/>
              </a:ext>
            </a:extLst>
          </p:cNvPr>
          <p:cNvSpPr txBox="1"/>
          <p:nvPr/>
        </p:nvSpPr>
        <p:spPr>
          <a:xfrm>
            <a:off x="6864424" y="3422682"/>
            <a:ext cx="5159896" cy="769441"/>
          </a:xfrm>
          <a:prstGeom prst="rect">
            <a:avLst/>
          </a:prstGeom>
          <a:noFill/>
        </p:spPr>
        <p:txBody>
          <a:bodyPr wrap="square">
            <a:spAutoFit/>
          </a:bodyPr>
          <a:lstStyle/>
          <a:p>
            <a:pPr algn="r"/>
            <a:r>
              <a:rPr lang="en-GB" sz="2400" b="1" i="0" dirty="0">
                <a:solidFill>
                  <a:srgbClr val="FFC000"/>
                </a:solidFill>
                <a:effectLst/>
                <a:latin typeface="+mj-lt"/>
              </a:rPr>
              <a:t>The quest for darkness: </a:t>
            </a:r>
            <a:r>
              <a:rPr lang="en-GB" sz="2000" b="1" i="0" dirty="0">
                <a:solidFill>
                  <a:srgbClr val="FFC000"/>
                </a:solidFill>
                <a:effectLst/>
                <a:latin typeface="+mj-lt"/>
              </a:rPr>
              <a:t>Ursula le </a:t>
            </a:r>
            <a:r>
              <a:rPr lang="en-GB" sz="2000" b="1" i="0" dirty="0" err="1">
                <a:solidFill>
                  <a:srgbClr val="FFC000"/>
                </a:solidFill>
                <a:effectLst/>
                <a:latin typeface="+mj-lt"/>
              </a:rPr>
              <a:t>Guin</a:t>
            </a:r>
            <a:r>
              <a:rPr lang="en-GB" sz="2000" b="1" i="0" dirty="0">
                <a:solidFill>
                  <a:srgbClr val="FFC000"/>
                </a:solidFill>
                <a:effectLst/>
                <a:latin typeface="+mj-lt"/>
              </a:rPr>
              <a:t> </a:t>
            </a:r>
            <a:r>
              <a:rPr lang="en-GB" sz="2000" b="1" i="1" dirty="0">
                <a:solidFill>
                  <a:srgbClr val="FFC000"/>
                </a:solidFill>
                <a:effectLst/>
                <a:latin typeface="+mj-lt"/>
              </a:rPr>
              <a:t>the tombs of </a:t>
            </a:r>
            <a:r>
              <a:rPr lang="en-GB" sz="2000" b="1" i="1" dirty="0" err="1">
                <a:solidFill>
                  <a:srgbClr val="FFC000"/>
                </a:solidFill>
                <a:effectLst/>
                <a:latin typeface="+mj-lt"/>
              </a:rPr>
              <a:t>Atuan</a:t>
            </a:r>
            <a:endParaRPr lang="en-GB" sz="2400" b="1" i="1" dirty="0">
              <a:solidFill>
                <a:srgbClr val="FFC000"/>
              </a:solidFill>
              <a:latin typeface="+mj-lt"/>
            </a:endParaRPr>
          </a:p>
        </p:txBody>
      </p:sp>
    </p:spTree>
    <p:extLst>
      <p:ext uri="{BB962C8B-B14F-4D97-AF65-F5344CB8AC3E}">
        <p14:creationId xmlns:p14="http://schemas.microsoft.com/office/powerpoint/2010/main" val="2173522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F15AD-B77E-4E86-89F4-0EF4082CBEE9}"/>
              </a:ext>
            </a:extLst>
          </p:cNvPr>
          <p:cNvSpPr>
            <a:spLocks noGrp="1"/>
          </p:cNvSpPr>
          <p:nvPr>
            <p:ph type="title"/>
          </p:nvPr>
        </p:nvSpPr>
        <p:spPr>
          <a:xfrm>
            <a:off x="348148" y="-243408"/>
            <a:ext cx="5891868" cy="1020063"/>
          </a:xfrm>
        </p:spPr>
        <p:txBody>
          <a:bodyPr>
            <a:normAutofit/>
          </a:bodyPr>
          <a:lstStyle/>
          <a:p>
            <a:r>
              <a:rPr lang="en-GB" sz="2400" dirty="0">
                <a:solidFill>
                  <a:srgbClr val="92D050"/>
                </a:solidFill>
              </a:rPr>
              <a:t>Revealing skeletons</a:t>
            </a:r>
          </a:p>
        </p:txBody>
      </p:sp>
      <p:pic>
        <p:nvPicPr>
          <p:cNvPr id="5" name="Picture 4">
            <a:extLst>
              <a:ext uri="{FF2B5EF4-FFF2-40B4-BE49-F238E27FC236}">
                <a16:creationId xmlns:a16="http://schemas.microsoft.com/office/drawing/2014/main" id="{78D101A2-612B-4EC3-9CF0-157F0DB9E943}"/>
              </a:ext>
            </a:extLst>
          </p:cNvPr>
          <p:cNvPicPr>
            <a:picLocks noChangeAspect="1"/>
          </p:cNvPicPr>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l="18368" t="22223" r="50549" b="6476"/>
          <a:stretch/>
        </p:blipFill>
        <p:spPr>
          <a:xfrm>
            <a:off x="348148" y="591174"/>
            <a:ext cx="4745871" cy="6123705"/>
          </a:xfrm>
          <a:prstGeom prst="rect">
            <a:avLst/>
          </a:prstGeom>
        </p:spPr>
      </p:pic>
      <p:pic>
        <p:nvPicPr>
          <p:cNvPr id="4" name="Picture 3">
            <a:extLst>
              <a:ext uri="{FF2B5EF4-FFF2-40B4-BE49-F238E27FC236}">
                <a16:creationId xmlns:a16="http://schemas.microsoft.com/office/drawing/2014/main" id="{A4E34F51-0C36-4207-8638-A95512091569}"/>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7392144" y="281388"/>
            <a:ext cx="4130103" cy="5688632"/>
          </a:xfrm>
          <a:prstGeom prst="rect">
            <a:avLst/>
          </a:prstGeom>
        </p:spPr>
      </p:pic>
      <p:sp>
        <p:nvSpPr>
          <p:cNvPr id="6" name="TextBox 5">
            <a:extLst>
              <a:ext uri="{FF2B5EF4-FFF2-40B4-BE49-F238E27FC236}">
                <a16:creationId xmlns:a16="http://schemas.microsoft.com/office/drawing/2014/main" id="{0AAD3CED-392D-4ECE-A0E5-B1FF47DA4836}"/>
              </a:ext>
            </a:extLst>
          </p:cNvPr>
          <p:cNvSpPr txBox="1"/>
          <p:nvPr/>
        </p:nvSpPr>
        <p:spPr>
          <a:xfrm>
            <a:off x="7464152" y="6253214"/>
            <a:ext cx="6097508" cy="461665"/>
          </a:xfrm>
          <a:prstGeom prst="rect">
            <a:avLst/>
          </a:prstGeom>
          <a:noFill/>
        </p:spPr>
        <p:txBody>
          <a:bodyPr wrap="square">
            <a:spAutoFit/>
          </a:bodyPr>
          <a:lstStyle/>
          <a:p>
            <a:r>
              <a:rPr lang="en-GB" sz="2400" dirty="0">
                <a:solidFill>
                  <a:srgbClr val="92D050"/>
                </a:solidFill>
                <a:latin typeface="+mj-lt"/>
              </a:rPr>
              <a:t>containing difference</a:t>
            </a:r>
            <a:endParaRPr lang="en-GB" sz="2400" dirty="0">
              <a:latin typeface="+mj-lt"/>
            </a:endParaRPr>
          </a:p>
        </p:txBody>
      </p:sp>
      <p:sp>
        <p:nvSpPr>
          <p:cNvPr id="7" name="TextBox 6">
            <a:extLst>
              <a:ext uri="{FF2B5EF4-FFF2-40B4-BE49-F238E27FC236}">
                <a16:creationId xmlns:a16="http://schemas.microsoft.com/office/drawing/2014/main" id="{FB8A568B-71B8-4488-8BD2-1E3B9B58E3C4}"/>
              </a:ext>
            </a:extLst>
          </p:cNvPr>
          <p:cNvSpPr txBox="1"/>
          <p:nvPr/>
        </p:nvSpPr>
        <p:spPr>
          <a:xfrm>
            <a:off x="5540739" y="1980004"/>
            <a:ext cx="1512168" cy="1200329"/>
          </a:xfrm>
          <a:prstGeom prst="rect">
            <a:avLst/>
          </a:prstGeom>
          <a:noFill/>
        </p:spPr>
        <p:txBody>
          <a:bodyPr wrap="square">
            <a:spAutoFit/>
          </a:bodyPr>
          <a:lstStyle/>
          <a:p>
            <a:r>
              <a:rPr lang="en-GB" sz="2400" dirty="0">
                <a:solidFill>
                  <a:srgbClr val="00B0F0"/>
                </a:solidFill>
              </a:rPr>
              <a:t>Relating to the world</a:t>
            </a:r>
          </a:p>
        </p:txBody>
      </p:sp>
    </p:spTree>
    <p:extLst>
      <p:ext uri="{BB962C8B-B14F-4D97-AF65-F5344CB8AC3E}">
        <p14:creationId xmlns:p14="http://schemas.microsoft.com/office/powerpoint/2010/main" val="3451289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4D5649-6F3F-45A6-A4A9-A402844F75E4}"/>
              </a:ext>
            </a:extLst>
          </p:cNvPr>
          <p:cNvSpPr>
            <a:spLocks noGrp="1"/>
          </p:cNvSpPr>
          <p:nvPr>
            <p:ph type="title"/>
          </p:nvPr>
        </p:nvSpPr>
        <p:spPr>
          <a:xfrm>
            <a:off x="609600" y="155448"/>
            <a:ext cx="10914584" cy="537248"/>
          </a:xfrm>
        </p:spPr>
        <p:txBody>
          <a:bodyPr>
            <a:normAutofit fontScale="90000"/>
          </a:bodyPr>
          <a:lstStyle/>
          <a:p>
            <a:r>
              <a:rPr lang="en-GB" dirty="0">
                <a:solidFill>
                  <a:srgbClr val="FFC000"/>
                </a:solidFill>
              </a:rPr>
              <a:t>Unknown things lurking</a:t>
            </a:r>
          </a:p>
        </p:txBody>
      </p:sp>
      <p:sp>
        <p:nvSpPr>
          <p:cNvPr id="3" name="Content Placeholder 2">
            <a:extLst>
              <a:ext uri="{FF2B5EF4-FFF2-40B4-BE49-F238E27FC236}">
                <a16:creationId xmlns:a16="http://schemas.microsoft.com/office/drawing/2014/main" id="{661417BF-2C2D-4142-BB63-A6B8900E64EB}"/>
              </a:ext>
            </a:extLst>
          </p:cNvPr>
          <p:cNvSpPr>
            <a:spLocks noGrp="1"/>
          </p:cNvSpPr>
          <p:nvPr>
            <p:ph idx="1"/>
          </p:nvPr>
        </p:nvSpPr>
        <p:spPr>
          <a:xfrm>
            <a:off x="407368" y="992160"/>
            <a:ext cx="11116816" cy="5865840"/>
          </a:xfrm>
        </p:spPr>
        <p:txBody>
          <a:bodyPr>
            <a:normAutofit fontScale="55000" lnSpcReduction="20000"/>
          </a:bodyPr>
          <a:lstStyle/>
          <a:p>
            <a:pPr marL="118872" indent="0">
              <a:lnSpc>
                <a:spcPct val="120000"/>
              </a:lnSpc>
              <a:buNone/>
            </a:pPr>
            <a:r>
              <a:rPr lang="en-GB" sz="4000" dirty="0">
                <a:solidFill>
                  <a:schemeClr val="bg1"/>
                </a:solidFill>
              </a:rPr>
              <a:t>Deep down here by the dark water lived old Gollum, a small slimy creature. I don’t know where he came from, nor who or what he was. He was Gollum — as dark as darkness, except for two big round pale eyes in his thin face. He had a little boat, and he rowed about quite quietly on the lake; for lake it was, wide and deep and deadly cold. He paddled it with large feet dangling over the side, but never a ripple did he make. Not he. He was looking out of his pale lamp-like eyes for blind fish, which he grabbed with his long fingers as quick as thinking. He liked meat too. Goblin he thought good, when he could get it; but he took care they never found him out. </a:t>
            </a:r>
            <a:r>
              <a:rPr lang="en-GB" sz="4000" dirty="0">
                <a:solidFill>
                  <a:srgbClr val="FFE07D"/>
                </a:solidFill>
              </a:rPr>
              <a:t>He just throttled them from behind, if they ever came down alone anywhere near the edge of the water, while he was prowling about. They very seldom did, for they had a feeling that something unpleasant was lurking down there, down at the very roots of the mountain.</a:t>
            </a:r>
            <a:r>
              <a:rPr lang="en-GB" sz="4000" dirty="0">
                <a:solidFill>
                  <a:schemeClr val="accent1">
                    <a:lumMod val="40000"/>
                    <a:lumOff val="60000"/>
                  </a:schemeClr>
                </a:solidFill>
              </a:rPr>
              <a:t> </a:t>
            </a:r>
            <a:r>
              <a:rPr lang="en-GB" sz="4000" dirty="0">
                <a:solidFill>
                  <a:schemeClr val="bg1"/>
                </a:solidFill>
              </a:rPr>
              <a:t>They had come on the lake, when they were tunnelling down long ago, and they found they could go no further; so there their road ended in that direction, and there was no reason to go that way — unless the Great Goblin sent them. Sometimes he took a fancy for fish from the lake, and sometimes neither goblin nor fish came back.”</a:t>
            </a:r>
            <a:br>
              <a:rPr lang="en-GB" sz="4000" dirty="0">
                <a:solidFill>
                  <a:schemeClr val="bg1"/>
                </a:solidFill>
              </a:rPr>
            </a:br>
            <a:r>
              <a:rPr lang="en-GB" sz="4000" dirty="0">
                <a:solidFill>
                  <a:schemeClr val="bg1"/>
                </a:solidFill>
              </a:rPr>
              <a:t>			 J.R.R. Tolkien,</a:t>
            </a:r>
            <a:r>
              <a:rPr lang="en-GB" sz="4000" i="1" dirty="0">
                <a:solidFill>
                  <a:schemeClr val="bg1"/>
                </a:solidFill>
              </a:rPr>
              <a:t> The Hobbit, or There and Back Again</a:t>
            </a:r>
          </a:p>
          <a:p>
            <a:pPr marL="118872" indent="0">
              <a:buNone/>
            </a:pPr>
            <a:endParaRPr lang="en-GB" dirty="0"/>
          </a:p>
        </p:txBody>
      </p:sp>
    </p:spTree>
    <p:extLst>
      <p:ext uri="{BB962C8B-B14F-4D97-AF65-F5344CB8AC3E}">
        <p14:creationId xmlns:p14="http://schemas.microsoft.com/office/powerpoint/2010/main" val="2597360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BA8E7-E76F-4670-A7EE-84CC57B5E43D}"/>
              </a:ext>
            </a:extLst>
          </p:cNvPr>
          <p:cNvSpPr>
            <a:spLocks noGrp="1"/>
          </p:cNvSpPr>
          <p:nvPr>
            <p:ph type="title"/>
          </p:nvPr>
        </p:nvSpPr>
        <p:spPr>
          <a:xfrm>
            <a:off x="4771547" y="692696"/>
            <a:ext cx="3014577" cy="4464496"/>
          </a:xfrm>
        </p:spPr>
        <p:txBody>
          <a:bodyPr>
            <a:noAutofit/>
          </a:bodyPr>
          <a:lstStyle/>
          <a:p>
            <a:pPr algn="ctr"/>
            <a:r>
              <a:rPr lang="en-GB" sz="3600" dirty="0">
                <a:solidFill>
                  <a:srgbClr val="92D050"/>
                </a:solidFill>
              </a:rPr>
              <a:t>The library </a:t>
            </a:r>
            <a:r>
              <a:rPr lang="en-GB" sz="2800" dirty="0">
                <a:solidFill>
                  <a:srgbClr val="92D050"/>
                </a:solidFill>
              </a:rPr>
              <a:t>alterative systems of storage create </a:t>
            </a:r>
            <a:br>
              <a:rPr lang="en-GB" sz="2800" dirty="0">
                <a:solidFill>
                  <a:srgbClr val="92D050"/>
                </a:solidFill>
              </a:rPr>
            </a:br>
            <a:r>
              <a:rPr lang="en-GB" sz="2800" dirty="0">
                <a:solidFill>
                  <a:srgbClr val="92D050"/>
                </a:solidFill>
              </a:rPr>
              <a:t>different selves inside them</a:t>
            </a:r>
            <a:endParaRPr lang="en-GB" sz="3200" dirty="0">
              <a:solidFill>
                <a:srgbClr val="92D050"/>
              </a:solidFill>
            </a:endParaRPr>
          </a:p>
        </p:txBody>
      </p:sp>
      <p:pic>
        <p:nvPicPr>
          <p:cNvPr id="9" name="Picture 8">
            <a:extLst>
              <a:ext uri="{FF2B5EF4-FFF2-40B4-BE49-F238E27FC236}">
                <a16:creationId xmlns:a16="http://schemas.microsoft.com/office/drawing/2014/main" id="{35E1A5CC-5C2A-4D41-B836-A4F748CAF40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058566" y="29878"/>
            <a:ext cx="4104456" cy="6441092"/>
          </a:xfrm>
          <a:prstGeom prst="rect">
            <a:avLst/>
          </a:prstGeom>
        </p:spPr>
      </p:pic>
      <p:pic>
        <p:nvPicPr>
          <p:cNvPr id="5" name="Content Placeholder 4">
            <a:extLst>
              <a:ext uri="{FF2B5EF4-FFF2-40B4-BE49-F238E27FC236}">
                <a16:creationId xmlns:a16="http://schemas.microsoft.com/office/drawing/2014/main" id="{BB8B7408-6761-46A2-8299-AF46565DD248}"/>
              </a:ext>
            </a:extLst>
          </p:cNvPr>
          <p:cNvPicPr>
            <a:picLocks noGrp="1" noChangeAspect="1"/>
          </p:cNvPicPr>
          <p:nvPr>
            <p:ph idx="1"/>
          </p:nvPr>
        </p:nvPicPr>
        <p:blipFill rotWithShape="1">
          <a:blip r:embed="rId3" cstate="print">
            <a:duotone>
              <a:prstClr val="black"/>
              <a:schemeClr val="tx2">
                <a:tint val="45000"/>
                <a:satMod val="400000"/>
              </a:schemeClr>
            </a:duotone>
            <a:extLst>
              <a:ext uri="{28A0092B-C50C-407E-A947-70E740481C1C}">
                <a14:useLocalDpi xmlns:a14="http://schemas.microsoft.com/office/drawing/2010/main"/>
              </a:ext>
            </a:extLst>
          </a:blip>
          <a:srcRect/>
          <a:stretch/>
        </p:blipFill>
        <p:spPr>
          <a:xfrm>
            <a:off x="9048328" y="6317524"/>
            <a:ext cx="2880320" cy="541210"/>
          </a:xfrm>
          <a:prstGeom prst="rect">
            <a:avLst/>
          </a:prstGeom>
        </p:spPr>
      </p:pic>
      <p:pic>
        <p:nvPicPr>
          <p:cNvPr id="6" name="Picture 5">
            <a:extLst>
              <a:ext uri="{FF2B5EF4-FFF2-40B4-BE49-F238E27FC236}">
                <a16:creationId xmlns:a16="http://schemas.microsoft.com/office/drawing/2014/main" id="{9B613B2A-EB4F-48AD-B08A-3836C0085A57}"/>
              </a:ext>
            </a:extLst>
          </p:cNvPr>
          <p:cNvPicPr>
            <a:picLocks noChangeAspect="1"/>
          </p:cNvPicPr>
          <p:nvPr/>
        </p:nvPicPr>
        <p:blipFill rotWithShape="1">
          <a:blip r:embed="rId4" cstate="screen">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a:stretch/>
        </p:blipFill>
        <p:spPr>
          <a:xfrm>
            <a:off x="30258" y="29878"/>
            <a:ext cx="4468848" cy="6513912"/>
          </a:xfrm>
          <a:prstGeom prst="rect">
            <a:avLst/>
          </a:prstGeom>
        </p:spPr>
      </p:pic>
      <p:pic>
        <p:nvPicPr>
          <p:cNvPr id="8" name="Picture 7">
            <a:extLst>
              <a:ext uri="{FF2B5EF4-FFF2-40B4-BE49-F238E27FC236}">
                <a16:creationId xmlns:a16="http://schemas.microsoft.com/office/drawing/2014/main" id="{7DA5F428-9F74-4EFA-B4F4-C023CD5912F6}"/>
              </a:ext>
            </a:extLst>
          </p:cNvPr>
          <p:cNvPicPr>
            <a:picLocks noChangeAspect="1"/>
          </p:cNvPicPr>
          <p:nvPr/>
        </p:nvPicPr>
        <p:blipFill rotWithShape="1">
          <a:blip r:embed="rId6" cstate="screen">
            <a:duotone>
              <a:prstClr val="black"/>
              <a:schemeClr val="accent1">
                <a:tint val="45000"/>
                <a:satMod val="400000"/>
              </a:schemeClr>
            </a:duotone>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a:ext>
            </a:extLst>
          </a:blip>
          <a:srcRect r="19917" b="65217"/>
          <a:stretch/>
        </p:blipFill>
        <p:spPr>
          <a:xfrm>
            <a:off x="571854" y="6252058"/>
            <a:ext cx="3240360" cy="576064"/>
          </a:xfrm>
          <a:prstGeom prst="rect">
            <a:avLst/>
          </a:prstGeom>
        </p:spPr>
      </p:pic>
    </p:spTree>
    <p:extLst>
      <p:ext uri="{BB962C8B-B14F-4D97-AF65-F5344CB8AC3E}">
        <p14:creationId xmlns:p14="http://schemas.microsoft.com/office/powerpoint/2010/main" val="420772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chemeClr val="bg2">
            <a:lumMod val="10000"/>
          </a:schemeClr>
        </a:solidFill>
        <a:effectLst/>
      </p:bgPr>
    </p:bg>
    <p:spTree>
      <p:nvGrpSpPr>
        <p:cNvPr id="1" name=""/>
        <p:cNvGrpSpPr/>
        <p:nvPr/>
      </p:nvGrpSpPr>
      <p:grpSpPr>
        <a:xfrm>
          <a:off x="0" y="0"/>
          <a:ext cx="0" cy="0"/>
          <a:chOff x="0" y="0"/>
          <a:chExt cx="0" cy="0"/>
        </a:xfrm>
      </p:grpSpPr>
      <p:pic>
        <p:nvPicPr>
          <p:cNvPr id="2050" name="Picture 2" descr="The Goldfish, 1925 - Paul Klee - WikiArt.org">
            <a:extLst>
              <a:ext uri="{FF2B5EF4-FFF2-40B4-BE49-F238E27FC236}">
                <a16:creationId xmlns:a16="http://schemas.microsoft.com/office/drawing/2014/main" id="{AB023D11-890E-4297-B5C2-49B3E27BE9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408" y="689972"/>
            <a:ext cx="8396411" cy="56983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769F529-FD28-4476-A66D-D9F10987BE03}"/>
              </a:ext>
            </a:extLst>
          </p:cNvPr>
          <p:cNvSpPr txBox="1"/>
          <p:nvPr/>
        </p:nvSpPr>
        <p:spPr>
          <a:xfrm>
            <a:off x="9552384" y="2132856"/>
            <a:ext cx="1872208" cy="2031325"/>
          </a:xfrm>
          <a:prstGeom prst="rect">
            <a:avLst/>
          </a:prstGeom>
          <a:noFill/>
        </p:spPr>
        <p:txBody>
          <a:bodyPr wrap="square">
            <a:spAutoFit/>
          </a:bodyPr>
          <a:lstStyle/>
          <a:p>
            <a:r>
              <a:rPr lang="en-GB" dirty="0">
                <a:solidFill>
                  <a:schemeClr val="bg1"/>
                </a:solidFill>
              </a:rPr>
              <a:t>Paul Klee </a:t>
            </a:r>
            <a:r>
              <a:rPr lang="en-GB" i="1" dirty="0">
                <a:solidFill>
                  <a:schemeClr val="bg1"/>
                </a:solidFill>
              </a:rPr>
              <a:t>the Goldfish </a:t>
            </a:r>
            <a:r>
              <a:rPr lang="en-GB" dirty="0">
                <a:solidFill>
                  <a:schemeClr val="bg1"/>
                </a:solidFill>
              </a:rPr>
              <a:t>1925</a:t>
            </a:r>
          </a:p>
          <a:p>
            <a:pPr algn="ctr"/>
            <a:r>
              <a:rPr lang="en-GB" dirty="0">
                <a:solidFill>
                  <a:schemeClr val="bg1"/>
                </a:solidFill>
              </a:rPr>
              <a:t>--</a:t>
            </a:r>
          </a:p>
          <a:p>
            <a:pPr algn="ctr"/>
            <a:r>
              <a:rPr lang="en-GB" dirty="0">
                <a:solidFill>
                  <a:schemeClr val="bg1"/>
                </a:solidFill>
              </a:rPr>
              <a:t>The glowing, unique being – order in disorder </a:t>
            </a:r>
          </a:p>
        </p:txBody>
      </p:sp>
    </p:spTree>
    <p:extLst>
      <p:ext uri="{BB962C8B-B14F-4D97-AF65-F5344CB8AC3E}">
        <p14:creationId xmlns:p14="http://schemas.microsoft.com/office/powerpoint/2010/main" val="357424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ook, photo, various&#10;&#10;Description automatically generated">
            <a:extLst>
              <a:ext uri="{FF2B5EF4-FFF2-40B4-BE49-F238E27FC236}">
                <a16:creationId xmlns:a16="http://schemas.microsoft.com/office/drawing/2014/main" id="{11622083-E4D7-4DED-8120-092315819A3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27448" y="1124744"/>
            <a:ext cx="5688632" cy="4978984"/>
          </a:xfrm>
        </p:spPr>
      </p:pic>
      <p:sp>
        <p:nvSpPr>
          <p:cNvPr id="7" name="TextBox 6">
            <a:extLst>
              <a:ext uri="{FF2B5EF4-FFF2-40B4-BE49-F238E27FC236}">
                <a16:creationId xmlns:a16="http://schemas.microsoft.com/office/drawing/2014/main" id="{147510DB-C1FD-4404-8D5B-21181EFA851C}"/>
              </a:ext>
            </a:extLst>
          </p:cNvPr>
          <p:cNvSpPr txBox="1"/>
          <p:nvPr/>
        </p:nvSpPr>
        <p:spPr>
          <a:xfrm>
            <a:off x="8377584" y="4509120"/>
            <a:ext cx="2664296" cy="1477328"/>
          </a:xfrm>
          <a:prstGeom prst="rect">
            <a:avLst/>
          </a:prstGeom>
          <a:noFill/>
        </p:spPr>
        <p:txBody>
          <a:bodyPr wrap="square">
            <a:spAutoFit/>
          </a:bodyPr>
          <a:lstStyle/>
          <a:p>
            <a:r>
              <a:rPr lang="en-GB" dirty="0">
                <a:solidFill>
                  <a:schemeClr val="bg1"/>
                </a:solidFill>
              </a:rPr>
              <a:t>Max Beckmann </a:t>
            </a:r>
            <a:r>
              <a:rPr lang="en-GB" i="1" dirty="0">
                <a:solidFill>
                  <a:schemeClr val="bg1"/>
                </a:solidFill>
              </a:rPr>
              <a:t>Night</a:t>
            </a:r>
          </a:p>
          <a:p>
            <a:pPr algn="ctr"/>
            <a:r>
              <a:rPr lang="en-GB" dirty="0">
                <a:solidFill>
                  <a:schemeClr val="bg1"/>
                </a:solidFill>
              </a:rPr>
              <a:t>---</a:t>
            </a:r>
          </a:p>
          <a:p>
            <a:r>
              <a:rPr lang="en-GB" dirty="0">
                <a:solidFill>
                  <a:schemeClr val="bg1"/>
                </a:solidFill>
              </a:rPr>
              <a:t>The psychology of war – things cannot be contained</a:t>
            </a:r>
          </a:p>
        </p:txBody>
      </p:sp>
    </p:spTree>
    <p:extLst>
      <p:ext uri="{BB962C8B-B14F-4D97-AF65-F5344CB8AC3E}">
        <p14:creationId xmlns:p14="http://schemas.microsoft.com/office/powerpoint/2010/main" val="34086201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book, cake, sitting&#10;&#10;Description automatically generated">
            <a:extLst>
              <a:ext uri="{FF2B5EF4-FFF2-40B4-BE49-F238E27FC236}">
                <a16:creationId xmlns:a16="http://schemas.microsoft.com/office/drawing/2014/main" id="{88D28F78-1B30-4642-BF7A-B2B45C915B9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51384" y="746322"/>
            <a:ext cx="7349802" cy="5365355"/>
          </a:xfrm>
        </p:spPr>
      </p:pic>
      <p:sp>
        <p:nvSpPr>
          <p:cNvPr id="7" name="TextBox 6">
            <a:extLst>
              <a:ext uri="{FF2B5EF4-FFF2-40B4-BE49-F238E27FC236}">
                <a16:creationId xmlns:a16="http://schemas.microsoft.com/office/drawing/2014/main" id="{1ABFF550-FA2C-4113-97B3-DFCBC67CFE91}"/>
              </a:ext>
            </a:extLst>
          </p:cNvPr>
          <p:cNvSpPr txBox="1"/>
          <p:nvPr/>
        </p:nvSpPr>
        <p:spPr>
          <a:xfrm>
            <a:off x="8688288" y="5013176"/>
            <a:ext cx="3168352" cy="1477328"/>
          </a:xfrm>
          <a:prstGeom prst="rect">
            <a:avLst/>
          </a:prstGeom>
          <a:noFill/>
        </p:spPr>
        <p:txBody>
          <a:bodyPr wrap="square">
            <a:spAutoFit/>
          </a:bodyPr>
          <a:lstStyle/>
          <a:p>
            <a:r>
              <a:rPr lang="en-GB" dirty="0">
                <a:solidFill>
                  <a:schemeClr val="bg1"/>
                </a:solidFill>
              </a:rPr>
              <a:t>Max Ernst  </a:t>
            </a:r>
            <a:r>
              <a:rPr lang="en-GB" i="1" dirty="0">
                <a:solidFill>
                  <a:schemeClr val="bg1"/>
                </a:solidFill>
              </a:rPr>
              <a:t>The Barbarians,</a:t>
            </a:r>
            <a:r>
              <a:rPr lang="en-GB" dirty="0">
                <a:solidFill>
                  <a:schemeClr val="bg1"/>
                </a:solidFill>
              </a:rPr>
              <a:t> 1937</a:t>
            </a:r>
          </a:p>
          <a:p>
            <a:endParaRPr lang="en-GB" dirty="0">
              <a:solidFill>
                <a:schemeClr val="bg1"/>
              </a:solidFill>
            </a:endParaRPr>
          </a:p>
          <a:p>
            <a:r>
              <a:rPr lang="en-GB" dirty="0">
                <a:solidFill>
                  <a:schemeClr val="bg1"/>
                </a:solidFill>
              </a:rPr>
              <a:t>The human turned monstrous, losing all shape</a:t>
            </a:r>
          </a:p>
        </p:txBody>
      </p:sp>
    </p:spTree>
    <p:extLst>
      <p:ext uri="{BB962C8B-B14F-4D97-AF65-F5344CB8AC3E}">
        <p14:creationId xmlns:p14="http://schemas.microsoft.com/office/powerpoint/2010/main" val="2893617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6001</TotalTime>
  <Words>1203</Words>
  <Application>Microsoft Office PowerPoint</Application>
  <PresentationFormat>Widescreen</PresentationFormat>
  <Paragraphs>51</Paragraphs>
  <Slides>13</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Alegreya Sans</vt:lpstr>
      <vt:lpstr>-apple-system</vt:lpstr>
      <vt:lpstr>Arial</vt:lpstr>
      <vt:lpstr>Calibri</vt:lpstr>
      <vt:lpstr>Felix Titling</vt:lpstr>
      <vt:lpstr>Palatino Linotype</vt:lpstr>
      <vt:lpstr>Wingdings</vt:lpstr>
      <vt:lpstr>Wingdings 2</vt:lpstr>
      <vt:lpstr>Wingdings 3</vt:lpstr>
      <vt:lpstr>Module</vt:lpstr>
      <vt:lpstr> ideas for writing How we see the world </vt:lpstr>
      <vt:lpstr>PowerPoint Presentation</vt:lpstr>
      <vt:lpstr>PowerPoint Presentation</vt:lpstr>
      <vt:lpstr>PowerPoint Presentation</vt:lpstr>
      <vt:lpstr>PowerPoint Presentation</vt:lpstr>
      <vt:lpstr>PowerPoint Presentation</vt:lpstr>
      <vt:lpstr>PowerPoint Presentation</vt:lpstr>
      <vt:lpstr>Revealing skeletons</vt:lpstr>
      <vt:lpstr>Unknown things lurking</vt:lpstr>
      <vt:lpstr>The library alterative systems of storage create  different selves inside them</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181</cp:revision>
  <dcterms:created xsi:type="dcterms:W3CDTF">2013-10-15T14:59:08Z</dcterms:created>
  <dcterms:modified xsi:type="dcterms:W3CDTF">2020-11-23T13:50:36Z</dcterms:modified>
</cp:coreProperties>
</file>