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</p:sldIdLst>
  <p:notesMasterIdLst>
    <p:notesMasterId r:id="rId20"/>
  </p:notesMasterIdLst>
  <p:sldSz cx="9144000" cy="6858000"/>
  <p:notesSz cx="68580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notesMaster" Target="notesMasters/notesMaster1.xml"/><Relationship Id="rId21" Type="http://schemas.openxmlformats.org/officeDocument/2006/relationships/presProps" Target="presProps.xml"/><Relationship Id="rId22" Type="http://schemas.openxmlformats.org/officeDocument/2006/relationships/viewProps" Target="viewProps.xml"/><Relationship Id="rId23" Type="http://schemas.openxmlformats.org/officeDocument/2006/relationships/theme" Target="theme/theme1.xml"/><Relationship Id="rId2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-1463040" y="3657600"/>
            <a:ext cx="4114800" cy="411480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7132320" y="-2011680"/>
            <a:ext cx="3657600" cy="365760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CHANGEMAKER, CREATIVITY &amp; VALUE CREATION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57400"/>
            <a:ext cx="7772400" cy="2011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Management</a:t>
            </a:r>
            <a:endParaRPr lang="en-US" sz="3800" dirty="0"/>
          </a:p>
          <a:p>
            <a:pPr indent="0" marL="0">
              <a:buNone/>
            </a:pPr>
            <a:r>
              <a:rPr lang="en-US" sz="38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(Further)</a:t>
            </a:r>
            <a:endParaRPr lang="en-US" sz="3800" dirty="0"/>
          </a:p>
        </p:txBody>
      </p:sp>
      <p:sp>
        <p:nvSpPr>
          <p:cNvPr id="6" name="Text 4"/>
          <p:cNvSpPr/>
          <p:nvPr/>
        </p:nvSpPr>
        <p:spPr>
          <a:xfrm>
            <a:off x="457200" y="3931920"/>
            <a:ext cx="685800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From project basics to management control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a Project?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Defining projects and how they differ from jobs and open-ended exploration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86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766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3680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Characteristics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0960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1874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Projects</a:t>
            </a:r>
            <a:endParaRPr lang="en-US" sz="10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BASICS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Jobs, Projects and Exploration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737360"/>
            <a:ext cx="8229600" cy="1188720"/>
          </a:xfrm>
          <a:prstGeom prst="roundRect">
            <a:avLst>
              <a:gd name="adj" fmla="val 5385"/>
            </a:avLst>
          </a:prstGeom>
          <a:solidFill>
            <a:srgbClr val="5AAF8C"/>
          </a:solidFill>
          <a:ln/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2606040"/>
            <a:ext cx="2743200" cy="73152"/>
          </a:xfrm>
          <a:prstGeom prst="rect">
            <a:avLst/>
          </a:prstGeom>
          <a:solidFill>
            <a:srgbClr val="E8871E"/>
          </a:solidFill>
          <a:ln/>
        </p:spPr>
      </p:sp>
      <p:sp>
        <p:nvSpPr>
          <p:cNvPr id="6" name="Text 4"/>
          <p:cNvSpPr/>
          <p:nvPr/>
        </p:nvSpPr>
        <p:spPr>
          <a:xfrm>
            <a:off x="685800" y="1737360"/>
            <a:ext cx="18288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Jobs</a:t>
            </a: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2651760" y="1737360"/>
            <a:ext cx="630936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Repetition of well-understood tasks. Minimal uncertainty.</a:t>
            </a:r>
            <a:endParaRPr lang="en-US" sz="1250" dirty="0"/>
          </a:p>
        </p:txBody>
      </p:sp>
      <p:sp>
        <p:nvSpPr>
          <p:cNvPr id="8" name="Shape 6"/>
          <p:cNvSpPr/>
          <p:nvPr/>
        </p:nvSpPr>
        <p:spPr>
          <a:xfrm>
            <a:off x="457200" y="3108960"/>
            <a:ext cx="8229600" cy="1188720"/>
          </a:xfrm>
          <a:prstGeom prst="roundRect">
            <a:avLst>
              <a:gd name="adj" fmla="val 5385"/>
            </a:avLst>
          </a:prstGeom>
          <a:solidFill>
            <a:srgbClr val="2E7D5E"/>
          </a:solidFill>
          <a:ln/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9" name="Shape 7"/>
          <p:cNvSpPr/>
          <p:nvPr/>
        </p:nvSpPr>
        <p:spPr>
          <a:xfrm>
            <a:off x="457200" y="3977640"/>
            <a:ext cx="5486400" cy="73152"/>
          </a:xfrm>
          <a:prstGeom prst="rect">
            <a:avLst/>
          </a:prstGeom>
          <a:solidFill>
            <a:srgbClr val="E8871E"/>
          </a:solidFill>
          <a:ln/>
        </p:spPr>
      </p:sp>
      <p:sp>
        <p:nvSpPr>
          <p:cNvPr id="10" name="Text 8"/>
          <p:cNvSpPr/>
          <p:nvPr/>
        </p:nvSpPr>
        <p:spPr>
          <a:xfrm>
            <a:off x="685800" y="3108960"/>
            <a:ext cx="18288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Projects</a:t>
            </a:r>
            <a:endParaRPr lang="en-US" sz="1600" dirty="0"/>
          </a:p>
        </p:txBody>
      </p:sp>
      <p:sp>
        <p:nvSpPr>
          <p:cNvPr id="11" name="Text 9"/>
          <p:cNvSpPr/>
          <p:nvPr/>
        </p:nvSpPr>
        <p:spPr>
          <a:xfrm>
            <a:off x="2651760" y="3108960"/>
            <a:ext cx="630936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Planned, goal-directed, involving uncertainty. In the middle!</a:t>
            </a:r>
            <a:endParaRPr lang="en-US" sz="1250" dirty="0"/>
          </a:p>
        </p:txBody>
      </p:sp>
      <p:sp>
        <p:nvSpPr>
          <p:cNvPr id="12" name="Shape 10"/>
          <p:cNvSpPr/>
          <p:nvPr/>
        </p:nvSpPr>
        <p:spPr>
          <a:xfrm>
            <a:off x="457200" y="4480560"/>
            <a:ext cx="8229600" cy="1188720"/>
          </a:xfrm>
          <a:prstGeom prst="roundRect">
            <a:avLst>
              <a:gd name="adj" fmla="val 5385"/>
            </a:avLst>
          </a:prstGeom>
          <a:solidFill>
            <a:srgbClr val="0D3B2E"/>
          </a:solidFill>
          <a:ln/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457200" y="5349240"/>
            <a:ext cx="8229600" cy="73152"/>
          </a:xfrm>
          <a:prstGeom prst="rect">
            <a:avLst/>
          </a:prstGeom>
          <a:solidFill>
            <a:srgbClr val="E8871E"/>
          </a:solidFill>
          <a:ln/>
        </p:spPr>
      </p:sp>
      <p:sp>
        <p:nvSpPr>
          <p:cNvPr id="14" name="Text 12"/>
          <p:cNvSpPr/>
          <p:nvPr/>
        </p:nvSpPr>
        <p:spPr>
          <a:xfrm>
            <a:off x="685800" y="4480560"/>
            <a:ext cx="182880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Exploration</a:t>
            </a:r>
            <a:endParaRPr lang="en-US" sz="1600" dirty="0"/>
          </a:p>
        </p:txBody>
      </p:sp>
      <p:sp>
        <p:nvSpPr>
          <p:cNvPr id="15" name="Text 13"/>
          <p:cNvSpPr/>
          <p:nvPr/>
        </p:nvSpPr>
        <p:spPr>
          <a:xfrm>
            <a:off x="2651760" y="4480560"/>
            <a:ext cx="6309360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finding a cure for cancer. Outcome is highly uncertain.</a:t>
            </a:r>
            <a:endParaRPr lang="en-US" sz="1250" dirty="0"/>
          </a:p>
        </p:txBody>
      </p:sp>
      <p:sp>
        <p:nvSpPr>
          <p:cNvPr id="16" name="Text 14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BASICS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Characteristics of a Project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task is more 'project-like' the more of these qualities it has: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2340864"/>
            <a:ext cx="1865376" cy="1691640"/>
          </a:xfrm>
          <a:prstGeom prst="roundRect">
            <a:avLst>
              <a:gd name="adj" fmla="val 378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621792" y="250545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9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80" y="2591044"/>
            <a:ext cx="304312" cy="3043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25296" y="248716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Non-routine</a:t>
            </a:r>
            <a:endParaRPr lang="en-US" sz="1200" dirty="0"/>
          </a:p>
        </p:txBody>
      </p:sp>
      <p:sp>
        <p:nvSpPr>
          <p:cNvPr id="11" name="Text 8"/>
          <p:cNvSpPr/>
          <p:nvPr/>
        </p:nvSpPr>
        <p:spPr>
          <a:xfrm>
            <a:off x="621792" y="3072384"/>
            <a:ext cx="1536192" cy="850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a repetition of familiar work.</a:t>
            </a:r>
            <a:endParaRPr lang="en-US" sz="980" dirty="0"/>
          </a:p>
        </p:txBody>
      </p:sp>
      <p:sp>
        <p:nvSpPr>
          <p:cNvPr id="12" name="Shape 9"/>
          <p:cNvSpPr/>
          <p:nvPr/>
        </p:nvSpPr>
        <p:spPr>
          <a:xfrm>
            <a:off x="2578608" y="2340864"/>
            <a:ext cx="1865376" cy="1691640"/>
          </a:xfrm>
          <a:prstGeom prst="roundRect">
            <a:avLst>
              <a:gd name="adj" fmla="val 378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3" name="Shape 10"/>
          <p:cNvSpPr/>
          <p:nvPr/>
        </p:nvSpPr>
        <p:spPr>
          <a:xfrm>
            <a:off x="2743200" y="250545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788" y="2591044"/>
            <a:ext cx="304312" cy="30431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346704" y="248716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Planned</a:t>
            </a:r>
            <a:endParaRPr lang="en-US" sz="1200" dirty="0"/>
          </a:p>
        </p:txBody>
      </p:sp>
      <p:sp>
        <p:nvSpPr>
          <p:cNvPr id="16" name="Text 12"/>
          <p:cNvSpPr/>
          <p:nvPr/>
        </p:nvSpPr>
        <p:spPr>
          <a:xfrm>
            <a:off x="2743200" y="3072384"/>
            <a:ext cx="1536192" cy="850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Thought through in advance with clear steps.</a:t>
            </a:r>
            <a:endParaRPr lang="en-US" sz="980" dirty="0"/>
          </a:p>
        </p:txBody>
      </p:sp>
      <p:sp>
        <p:nvSpPr>
          <p:cNvPr id="17" name="Shape 13"/>
          <p:cNvSpPr/>
          <p:nvPr/>
        </p:nvSpPr>
        <p:spPr>
          <a:xfrm>
            <a:off x="4700016" y="2340864"/>
            <a:ext cx="1865376" cy="1691640"/>
          </a:xfrm>
          <a:prstGeom prst="roundRect">
            <a:avLst>
              <a:gd name="adj" fmla="val 378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8" name="Shape 14"/>
          <p:cNvSpPr/>
          <p:nvPr/>
        </p:nvSpPr>
        <p:spPr>
          <a:xfrm>
            <a:off x="4864608" y="250545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9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196" y="2591044"/>
            <a:ext cx="304312" cy="30431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5468112" y="248716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Target-oriented</a:t>
            </a:r>
            <a:endParaRPr lang="en-US" sz="1200" dirty="0"/>
          </a:p>
        </p:txBody>
      </p:sp>
      <p:sp>
        <p:nvSpPr>
          <p:cNvPr id="21" name="Text 16"/>
          <p:cNvSpPr/>
          <p:nvPr/>
        </p:nvSpPr>
        <p:spPr>
          <a:xfrm>
            <a:off x="4864608" y="3072384"/>
            <a:ext cx="1536192" cy="850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Aims at a specific, defined outcome.</a:t>
            </a:r>
            <a:endParaRPr lang="en-US" sz="980" dirty="0"/>
          </a:p>
        </p:txBody>
      </p:sp>
      <p:sp>
        <p:nvSpPr>
          <p:cNvPr id="22" name="Shape 17"/>
          <p:cNvSpPr/>
          <p:nvPr/>
        </p:nvSpPr>
        <p:spPr>
          <a:xfrm>
            <a:off x="6821424" y="2340864"/>
            <a:ext cx="1865376" cy="1691640"/>
          </a:xfrm>
          <a:prstGeom prst="roundRect">
            <a:avLst>
              <a:gd name="adj" fmla="val 378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3" name="Shape 18"/>
          <p:cNvSpPr/>
          <p:nvPr/>
        </p:nvSpPr>
        <p:spPr>
          <a:xfrm>
            <a:off x="6986016" y="250545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24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1604" y="2591044"/>
            <a:ext cx="304312" cy="304312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7589520" y="248716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Customer-driven</a:t>
            </a:r>
            <a:endParaRPr lang="en-US" sz="1200" dirty="0"/>
          </a:p>
        </p:txBody>
      </p:sp>
      <p:sp>
        <p:nvSpPr>
          <p:cNvPr id="26" name="Text 20"/>
          <p:cNvSpPr/>
          <p:nvPr/>
        </p:nvSpPr>
        <p:spPr>
          <a:xfrm>
            <a:off x="6986016" y="3072384"/>
            <a:ext cx="1536192" cy="850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 carried out for an identifiable client.</a:t>
            </a:r>
            <a:endParaRPr lang="en-US" sz="980" dirty="0"/>
          </a:p>
        </p:txBody>
      </p:sp>
      <p:sp>
        <p:nvSpPr>
          <p:cNvPr id="27" name="Shape 21"/>
          <p:cNvSpPr/>
          <p:nvPr/>
        </p:nvSpPr>
        <p:spPr>
          <a:xfrm>
            <a:off x="457200" y="4288536"/>
            <a:ext cx="1865376" cy="1691640"/>
          </a:xfrm>
          <a:prstGeom prst="roundRect">
            <a:avLst>
              <a:gd name="adj" fmla="val 378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8" name="Shape 22"/>
          <p:cNvSpPr/>
          <p:nvPr/>
        </p:nvSpPr>
        <p:spPr>
          <a:xfrm>
            <a:off x="621792" y="44531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29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380" y="4538716"/>
            <a:ext cx="304312" cy="304312"/>
          </a:xfrm>
          <a:prstGeom prst="rect">
            <a:avLst/>
          </a:prstGeom>
        </p:spPr>
      </p:pic>
      <p:sp>
        <p:nvSpPr>
          <p:cNvPr id="30" name="Text 23"/>
          <p:cNvSpPr/>
          <p:nvPr/>
        </p:nvSpPr>
        <p:spPr>
          <a:xfrm>
            <a:off x="1225296" y="443484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Multi-discipline</a:t>
            </a:r>
            <a:endParaRPr lang="en-US" sz="1200" dirty="0"/>
          </a:p>
        </p:txBody>
      </p:sp>
      <p:sp>
        <p:nvSpPr>
          <p:cNvPr id="31" name="Text 24"/>
          <p:cNvSpPr/>
          <p:nvPr/>
        </p:nvSpPr>
        <p:spPr>
          <a:xfrm>
            <a:off x="621792" y="5020056"/>
            <a:ext cx="1536192" cy="850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Involves people from several different specialisms.</a:t>
            </a:r>
            <a:endParaRPr lang="en-US" sz="980" dirty="0"/>
          </a:p>
        </p:txBody>
      </p:sp>
      <p:sp>
        <p:nvSpPr>
          <p:cNvPr id="32" name="Shape 25"/>
          <p:cNvSpPr/>
          <p:nvPr/>
        </p:nvSpPr>
        <p:spPr>
          <a:xfrm>
            <a:off x="2578608" y="4288536"/>
            <a:ext cx="1865376" cy="1691640"/>
          </a:xfrm>
          <a:prstGeom prst="roundRect">
            <a:avLst>
              <a:gd name="adj" fmla="val 378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33" name="Shape 26"/>
          <p:cNvSpPr/>
          <p:nvPr/>
        </p:nvSpPr>
        <p:spPr>
          <a:xfrm>
            <a:off x="2743200" y="44531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34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8788" y="4538716"/>
            <a:ext cx="304312" cy="304312"/>
          </a:xfrm>
          <a:prstGeom prst="rect">
            <a:avLst/>
          </a:prstGeom>
        </p:spPr>
      </p:pic>
      <p:sp>
        <p:nvSpPr>
          <p:cNvPr id="35" name="Text 27"/>
          <p:cNvSpPr/>
          <p:nvPr/>
        </p:nvSpPr>
        <p:spPr>
          <a:xfrm>
            <a:off x="3346704" y="443484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Phased</a:t>
            </a:r>
            <a:endParaRPr lang="en-US" sz="1200" dirty="0"/>
          </a:p>
        </p:txBody>
      </p:sp>
      <p:sp>
        <p:nvSpPr>
          <p:cNvPr id="36" name="Text 28"/>
          <p:cNvSpPr/>
          <p:nvPr/>
        </p:nvSpPr>
        <p:spPr>
          <a:xfrm>
            <a:off x="2743200" y="5020056"/>
            <a:ext cx="1536192" cy="850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Made up of several distinct phases.</a:t>
            </a:r>
            <a:endParaRPr lang="en-US" sz="980" dirty="0"/>
          </a:p>
        </p:txBody>
      </p:sp>
      <p:sp>
        <p:nvSpPr>
          <p:cNvPr id="37" name="Shape 29"/>
          <p:cNvSpPr/>
          <p:nvPr/>
        </p:nvSpPr>
        <p:spPr>
          <a:xfrm>
            <a:off x="4700016" y="4288536"/>
            <a:ext cx="1865376" cy="1691640"/>
          </a:xfrm>
          <a:prstGeom prst="roundRect">
            <a:avLst>
              <a:gd name="adj" fmla="val 378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38" name="Shape 30"/>
          <p:cNvSpPr/>
          <p:nvPr/>
        </p:nvSpPr>
        <p:spPr>
          <a:xfrm>
            <a:off x="4864608" y="44531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39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196" y="4538716"/>
            <a:ext cx="304312" cy="304312"/>
          </a:xfrm>
          <a:prstGeom prst="rect">
            <a:avLst/>
          </a:prstGeom>
        </p:spPr>
      </p:pic>
      <p:sp>
        <p:nvSpPr>
          <p:cNvPr id="40" name="Text 31"/>
          <p:cNvSpPr/>
          <p:nvPr/>
        </p:nvSpPr>
        <p:spPr>
          <a:xfrm>
            <a:off x="5468112" y="443484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Time-constrained</a:t>
            </a:r>
            <a:endParaRPr lang="en-US" sz="1200" dirty="0"/>
          </a:p>
        </p:txBody>
      </p:sp>
      <p:sp>
        <p:nvSpPr>
          <p:cNvPr id="41" name="Text 32"/>
          <p:cNvSpPr/>
          <p:nvPr/>
        </p:nvSpPr>
        <p:spPr>
          <a:xfrm>
            <a:off x="4864608" y="5020056"/>
            <a:ext cx="1536192" cy="850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Has a defined deadline and resource limit.</a:t>
            </a:r>
            <a:endParaRPr lang="en-US" sz="980" dirty="0"/>
          </a:p>
        </p:txBody>
      </p:sp>
      <p:sp>
        <p:nvSpPr>
          <p:cNvPr id="42" name="Shape 33"/>
          <p:cNvSpPr/>
          <p:nvPr/>
        </p:nvSpPr>
        <p:spPr>
          <a:xfrm>
            <a:off x="6821424" y="4288536"/>
            <a:ext cx="1865376" cy="1691640"/>
          </a:xfrm>
          <a:prstGeom prst="roundRect">
            <a:avLst>
              <a:gd name="adj" fmla="val 378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43" name="Shape 34"/>
          <p:cNvSpPr/>
          <p:nvPr/>
        </p:nvSpPr>
        <p:spPr>
          <a:xfrm>
            <a:off x="6986016" y="445312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44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71604" y="4538716"/>
            <a:ext cx="304312" cy="304312"/>
          </a:xfrm>
          <a:prstGeom prst="rect">
            <a:avLst/>
          </a:prstGeom>
        </p:spPr>
      </p:pic>
      <p:sp>
        <p:nvSpPr>
          <p:cNvPr id="45" name="Text 35"/>
          <p:cNvSpPr/>
          <p:nvPr/>
        </p:nvSpPr>
        <p:spPr>
          <a:xfrm>
            <a:off x="7589520" y="443484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 / complex</a:t>
            </a:r>
            <a:endParaRPr lang="en-US" sz="1200" dirty="0"/>
          </a:p>
        </p:txBody>
      </p:sp>
      <p:sp>
        <p:nvSpPr>
          <p:cNvPr id="46" name="Text 36"/>
          <p:cNvSpPr/>
          <p:nvPr/>
        </p:nvSpPr>
        <p:spPr>
          <a:xfrm>
            <a:off x="6986016" y="5020056"/>
            <a:ext cx="1536192" cy="8503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something one person can do alone on a Tuesday.</a:t>
            </a:r>
            <a:endParaRPr lang="en-US" sz="980" dirty="0"/>
          </a:p>
        </p:txBody>
      </p:sp>
      <p:sp>
        <p:nvSpPr>
          <p:cNvPr id="47" name="Text 37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48" name="Text 38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BASICS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Makes Software Projects Different?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 really different — but four properties make software more problematic to build than other engineered artefacts.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621792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9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80" y="3084820"/>
            <a:ext cx="304312" cy="3043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25296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Invisibility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621792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progress is not physically visible — you can't tell by looking.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2578608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3" name="Shape 10"/>
          <p:cNvSpPr/>
          <p:nvPr/>
        </p:nvSpPr>
        <p:spPr>
          <a:xfrm>
            <a:off x="2743200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788" y="3084820"/>
            <a:ext cx="304312" cy="30431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3346704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Complexity</a:t>
            </a:r>
            <a:endParaRPr lang="en-US" sz="1300" dirty="0"/>
          </a:p>
        </p:txBody>
      </p:sp>
      <p:sp>
        <p:nvSpPr>
          <p:cNvPr id="16" name="Text 12"/>
          <p:cNvSpPr/>
          <p:nvPr/>
        </p:nvSpPr>
        <p:spPr>
          <a:xfrm>
            <a:off x="2743200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systems can be the most complex objects ever built.</a:t>
            </a:r>
            <a:endParaRPr lang="en-US" sz="1100" dirty="0"/>
          </a:p>
        </p:txBody>
      </p:sp>
      <p:sp>
        <p:nvSpPr>
          <p:cNvPr id="17" name="Shape 13"/>
          <p:cNvSpPr/>
          <p:nvPr/>
        </p:nvSpPr>
        <p:spPr>
          <a:xfrm>
            <a:off x="4700016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8" name="Shape 14"/>
          <p:cNvSpPr/>
          <p:nvPr/>
        </p:nvSpPr>
        <p:spPr>
          <a:xfrm>
            <a:off x="4864608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9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196" y="3084820"/>
            <a:ext cx="304312" cy="30431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5468112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Conformity</a:t>
            </a:r>
            <a:endParaRPr lang="en-US" sz="1300" dirty="0"/>
          </a:p>
        </p:txBody>
      </p:sp>
      <p:sp>
        <p:nvSpPr>
          <p:cNvPr id="21" name="Text 16"/>
          <p:cNvSpPr/>
          <p:nvPr/>
        </p:nvSpPr>
        <p:spPr>
          <a:xfrm>
            <a:off x="4864608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must conform to the requirements of other systems and humans.</a:t>
            </a:r>
            <a:endParaRPr lang="en-US" sz="1100" dirty="0"/>
          </a:p>
        </p:txBody>
      </p:sp>
      <p:sp>
        <p:nvSpPr>
          <p:cNvPr id="22" name="Shape 17"/>
          <p:cNvSpPr/>
          <p:nvPr/>
        </p:nvSpPr>
        <p:spPr>
          <a:xfrm>
            <a:off x="6821424" y="2834640"/>
            <a:ext cx="1865376" cy="2651760"/>
          </a:xfrm>
          <a:prstGeom prst="roundRect">
            <a:avLst>
              <a:gd name="adj" fmla="val 3431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3" name="Shape 18"/>
          <p:cNvSpPr/>
          <p:nvPr/>
        </p:nvSpPr>
        <p:spPr>
          <a:xfrm>
            <a:off x="6986016" y="299923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24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1604" y="3084820"/>
            <a:ext cx="304312" cy="304312"/>
          </a:xfrm>
          <a:prstGeom prst="rect">
            <a:avLst/>
          </a:prstGeom>
        </p:spPr>
      </p:pic>
      <p:sp>
        <p:nvSpPr>
          <p:cNvPr id="25" name="Text 19"/>
          <p:cNvSpPr/>
          <p:nvPr/>
        </p:nvSpPr>
        <p:spPr>
          <a:xfrm>
            <a:off x="7589520" y="2980944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Flexibility</a:t>
            </a:r>
            <a:endParaRPr lang="en-US" sz="1300" dirty="0"/>
          </a:p>
        </p:txBody>
      </p:sp>
      <p:sp>
        <p:nvSpPr>
          <p:cNvPr id="26" name="Text 20"/>
          <p:cNvSpPr/>
          <p:nvPr/>
        </p:nvSpPr>
        <p:spPr>
          <a:xfrm>
            <a:off x="6986016" y="3566160"/>
            <a:ext cx="1536192" cy="18105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is easy to change — so everyone assumes it is easy to change correctly.</a:t>
            </a:r>
            <a:endParaRPr lang="en-US" sz="1100" dirty="0"/>
          </a:p>
        </p:txBody>
      </p:sp>
      <p:sp>
        <p:nvSpPr>
          <p:cNvPr id="27" name="Text 21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28" name="Text 22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Software Development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Life-Cycle (ISO 12207)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standard framework for software project phases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146304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8640" y="4206240"/>
            <a:ext cx="1280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Requirements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148840" y="4206240"/>
            <a:ext cx="146304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240280" y="4206240"/>
            <a:ext cx="1280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3840480" y="4206240"/>
            <a:ext cx="146304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3931920" y="4206240"/>
            <a:ext cx="1280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 &amp; Test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5532120" y="4206240"/>
            <a:ext cx="146304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5623560" y="4206240"/>
            <a:ext cx="1280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</a:t>
            </a:r>
            <a:endParaRPr lang="en-US" sz="1050" dirty="0"/>
          </a:p>
        </p:txBody>
      </p:sp>
      <p:sp>
        <p:nvSpPr>
          <p:cNvPr id="15" name="Shape 13"/>
          <p:cNvSpPr/>
          <p:nvPr/>
        </p:nvSpPr>
        <p:spPr>
          <a:xfrm>
            <a:off x="7223760" y="4206240"/>
            <a:ext cx="146304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7315200" y="4206240"/>
            <a:ext cx="12801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Deployment</a:t>
            </a:r>
            <a:endParaRPr lang="en-US" sz="10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 12207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Software Development Life-Cycle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987552" y="169164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5" name="Text 3"/>
          <p:cNvSpPr/>
          <p:nvPr/>
        </p:nvSpPr>
        <p:spPr>
          <a:xfrm>
            <a:off x="987552" y="169164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57200" y="2258568"/>
            <a:ext cx="1499616" cy="347472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548640" y="2368296"/>
            <a:ext cx="131673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Requirements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548640" y="2862072"/>
            <a:ext cx="1316736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Elicit client needs; translate into developer-ready specs covering function, quality and cost.</a:t>
            </a:r>
            <a:endParaRPr lang="en-US" sz="980" dirty="0"/>
          </a:p>
        </p:txBody>
      </p:sp>
      <p:sp>
        <p:nvSpPr>
          <p:cNvPr id="9" name="Text 7"/>
          <p:cNvSpPr/>
          <p:nvPr/>
        </p:nvSpPr>
        <p:spPr>
          <a:xfrm>
            <a:off x="1956816" y="2258568"/>
            <a:ext cx="182880" cy="3474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2670048" y="169164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11" name="Text 9"/>
          <p:cNvSpPr/>
          <p:nvPr/>
        </p:nvSpPr>
        <p:spPr>
          <a:xfrm>
            <a:off x="2670048" y="169164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2139696" y="2258568"/>
            <a:ext cx="1499616" cy="347472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2231136" y="2368296"/>
            <a:ext cx="131673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Architecture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2231136" y="2862072"/>
            <a:ext cx="1316736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Define hardware, software and organisational components; derive software requirements.</a:t>
            </a:r>
            <a:endParaRPr lang="en-US" sz="980" dirty="0"/>
          </a:p>
        </p:txBody>
      </p:sp>
      <p:sp>
        <p:nvSpPr>
          <p:cNvPr id="15" name="Text 13"/>
          <p:cNvSpPr/>
          <p:nvPr/>
        </p:nvSpPr>
        <p:spPr>
          <a:xfrm>
            <a:off x="3639312" y="2258568"/>
            <a:ext cx="182880" cy="3474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4352544" y="169164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17" name="Text 15"/>
          <p:cNvSpPr/>
          <p:nvPr/>
        </p:nvSpPr>
        <p:spPr>
          <a:xfrm>
            <a:off x="4352544" y="169164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3822192" y="2258568"/>
            <a:ext cx="1499616" cy="347472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3913632" y="2368296"/>
            <a:ext cx="131673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 &amp; Test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3913632" y="2862072"/>
            <a:ext cx="1316736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and test individual components against their specifications.</a:t>
            </a:r>
            <a:endParaRPr lang="en-US" sz="980" dirty="0"/>
          </a:p>
        </p:txBody>
      </p:sp>
      <p:sp>
        <p:nvSpPr>
          <p:cNvPr id="21" name="Text 19"/>
          <p:cNvSpPr/>
          <p:nvPr/>
        </p:nvSpPr>
        <p:spPr>
          <a:xfrm>
            <a:off x="5321808" y="2258568"/>
            <a:ext cx="182880" cy="3474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6035040" y="169164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23" name="Text 21"/>
          <p:cNvSpPr/>
          <p:nvPr/>
        </p:nvSpPr>
        <p:spPr>
          <a:xfrm>
            <a:off x="6035040" y="169164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5504688" y="2258568"/>
            <a:ext cx="1499616" cy="347472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5596128" y="2368296"/>
            <a:ext cx="131673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Integration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5596128" y="2862072"/>
            <a:ext cx="1316736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Assemble components into the full system.</a:t>
            </a:r>
            <a:endParaRPr lang="en-US" sz="980" dirty="0"/>
          </a:p>
        </p:txBody>
      </p:sp>
      <p:sp>
        <p:nvSpPr>
          <p:cNvPr id="27" name="Text 25"/>
          <p:cNvSpPr/>
          <p:nvPr/>
        </p:nvSpPr>
        <p:spPr>
          <a:xfrm>
            <a:off x="7004304" y="2258568"/>
            <a:ext cx="182880" cy="3474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28" name="Shape 26"/>
          <p:cNvSpPr/>
          <p:nvPr/>
        </p:nvSpPr>
        <p:spPr>
          <a:xfrm>
            <a:off x="7717536" y="169164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29" name="Text 27"/>
          <p:cNvSpPr/>
          <p:nvPr/>
        </p:nvSpPr>
        <p:spPr>
          <a:xfrm>
            <a:off x="7717536" y="169164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30" name="Shape 28"/>
          <p:cNvSpPr/>
          <p:nvPr/>
        </p:nvSpPr>
        <p:spPr>
          <a:xfrm>
            <a:off x="7187184" y="2258568"/>
            <a:ext cx="1499616" cy="347472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31" name="Text 29"/>
          <p:cNvSpPr/>
          <p:nvPr/>
        </p:nvSpPr>
        <p:spPr>
          <a:xfrm>
            <a:off x="7278624" y="2368296"/>
            <a:ext cx="131673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Qualify &amp; Deploy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7278624" y="2862072"/>
            <a:ext cx="1316736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System testing, installation, data setup, user training and acceptance support.</a:t>
            </a:r>
            <a:endParaRPr lang="en-US" sz="980" dirty="0"/>
          </a:p>
        </p:txBody>
      </p:sp>
      <p:sp>
        <p:nvSpPr>
          <p:cNvPr id="33" name="Text 31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Management Activities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&amp; SMART Objectives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managers actually do, and how to set objectives that work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86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 Activities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5717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6631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6863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7777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Goals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8008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8922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Effectiveness</a:t>
            </a:r>
            <a:endParaRPr lang="en-US" sz="105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Management Involves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769364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21792" y="193395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80" y="2019544"/>
            <a:ext cx="304312" cy="304312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225296" y="191566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Planning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621792" y="2500884"/>
            <a:ext cx="153619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Deciding what is to be done.</a:t>
            </a:r>
            <a:endParaRPr lang="en-US" sz="1000" dirty="0"/>
          </a:p>
        </p:txBody>
      </p:sp>
      <p:sp>
        <p:nvSpPr>
          <p:cNvPr id="9" name="Shape 6"/>
          <p:cNvSpPr/>
          <p:nvPr/>
        </p:nvSpPr>
        <p:spPr>
          <a:xfrm>
            <a:off x="2578608" y="1769364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7"/>
          <p:cNvSpPr/>
          <p:nvPr/>
        </p:nvSpPr>
        <p:spPr>
          <a:xfrm>
            <a:off x="2743200" y="193395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788" y="2019544"/>
            <a:ext cx="304312" cy="304312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3346704" y="191566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Organising</a:t>
            </a:r>
            <a:endParaRPr lang="en-US" sz="1200" dirty="0"/>
          </a:p>
        </p:txBody>
      </p:sp>
      <p:sp>
        <p:nvSpPr>
          <p:cNvPr id="13" name="Text 9"/>
          <p:cNvSpPr/>
          <p:nvPr/>
        </p:nvSpPr>
        <p:spPr>
          <a:xfrm>
            <a:off x="2743200" y="2500884"/>
            <a:ext cx="153619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Making the right arrangements.</a:t>
            </a:r>
            <a:endParaRPr lang="en-US" sz="1000" dirty="0"/>
          </a:p>
        </p:txBody>
      </p:sp>
      <p:sp>
        <p:nvSpPr>
          <p:cNvPr id="14" name="Shape 10"/>
          <p:cNvSpPr/>
          <p:nvPr/>
        </p:nvSpPr>
        <p:spPr>
          <a:xfrm>
            <a:off x="4700016" y="1769364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5" name="Shape 11"/>
          <p:cNvSpPr/>
          <p:nvPr/>
        </p:nvSpPr>
        <p:spPr>
          <a:xfrm>
            <a:off x="4864608" y="193395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0196" y="2019544"/>
            <a:ext cx="304312" cy="304312"/>
          </a:xfrm>
          <a:prstGeom prst="rect">
            <a:avLst/>
          </a:prstGeom>
        </p:spPr>
      </p:pic>
      <p:sp>
        <p:nvSpPr>
          <p:cNvPr id="17" name="Text 12"/>
          <p:cNvSpPr/>
          <p:nvPr/>
        </p:nvSpPr>
        <p:spPr>
          <a:xfrm>
            <a:off x="5468112" y="191566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Staffing</a:t>
            </a:r>
            <a:endParaRPr lang="en-US" sz="1200" dirty="0"/>
          </a:p>
        </p:txBody>
      </p:sp>
      <p:sp>
        <p:nvSpPr>
          <p:cNvPr id="18" name="Text 13"/>
          <p:cNvSpPr/>
          <p:nvPr/>
        </p:nvSpPr>
        <p:spPr>
          <a:xfrm>
            <a:off x="4864608" y="2500884"/>
            <a:ext cx="153619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Selecting the right people for each job.</a:t>
            </a:r>
            <a:endParaRPr lang="en-US" sz="1000" dirty="0"/>
          </a:p>
        </p:txBody>
      </p:sp>
      <p:sp>
        <p:nvSpPr>
          <p:cNvPr id="19" name="Shape 14"/>
          <p:cNvSpPr/>
          <p:nvPr/>
        </p:nvSpPr>
        <p:spPr>
          <a:xfrm>
            <a:off x="6821424" y="1769364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0" name="Shape 15"/>
          <p:cNvSpPr/>
          <p:nvPr/>
        </p:nvSpPr>
        <p:spPr>
          <a:xfrm>
            <a:off x="6986016" y="1933956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71604" y="2019544"/>
            <a:ext cx="304312" cy="304312"/>
          </a:xfrm>
          <a:prstGeom prst="rect">
            <a:avLst/>
          </a:prstGeom>
        </p:spPr>
      </p:pic>
      <p:sp>
        <p:nvSpPr>
          <p:cNvPr id="22" name="Text 16"/>
          <p:cNvSpPr/>
          <p:nvPr/>
        </p:nvSpPr>
        <p:spPr>
          <a:xfrm>
            <a:off x="7589520" y="1915668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Directing</a:t>
            </a:r>
            <a:endParaRPr lang="en-US" sz="1200" dirty="0"/>
          </a:p>
        </p:txBody>
      </p:sp>
      <p:sp>
        <p:nvSpPr>
          <p:cNvPr id="23" name="Text 17"/>
          <p:cNvSpPr/>
          <p:nvPr/>
        </p:nvSpPr>
        <p:spPr>
          <a:xfrm>
            <a:off x="6986016" y="2500884"/>
            <a:ext cx="153619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Giving clear, timely instructions.</a:t>
            </a:r>
            <a:endParaRPr lang="en-US" sz="1000" dirty="0"/>
          </a:p>
        </p:txBody>
      </p:sp>
      <p:sp>
        <p:nvSpPr>
          <p:cNvPr id="24" name="Shape 18"/>
          <p:cNvSpPr/>
          <p:nvPr/>
        </p:nvSpPr>
        <p:spPr>
          <a:xfrm>
            <a:off x="457200" y="3854196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5" name="Shape 19"/>
          <p:cNvSpPr/>
          <p:nvPr/>
        </p:nvSpPr>
        <p:spPr>
          <a:xfrm>
            <a:off x="621792" y="401878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2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380" y="4104376"/>
            <a:ext cx="304312" cy="304312"/>
          </a:xfrm>
          <a:prstGeom prst="rect">
            <a:avLst/>
          </a:prstGeom>
        </p:spPr>
      </p:pic>
      <p:sp>
        <p:nvSpPr>
          <p:cNvPr id="27" name="Text 20"/>
          <p:cNvSpPr/>
          <p:nvPr/>
        </p:nvSpPr>
        <p:spPr>
          <a:xfrm>
            <a:off x="1225296" y="400050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Monitoring</a:t>
            </a:r>
            <a:endParaRPr lang="en-US" sz="1200" dirty="0"/>
          </a:p>
        </p:txBody>
      </p:sp>
      <p:sp>
        <p:nvSpPr>
          <p:cNvPr id="28" name="Text 21"/>
          <p:cNvSpPr/>
          <p:nvPr/>
        </p:nvSpPr>
        <p:spPr>
          <a:xfrm>
            <a:off x="621792" y="4585716"/>
            <a:ext cx="153619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Checking on actual progress vs plan.</a:t>
            </a:r>
            <a:endParaRPr lang="en-US" sz="1000" dirty="0"/>
          </a:p>
        </p:txBody>
      </p:sp>
      <p:sp>
        <p:nvSpPr>
          <p:cNvPr id="29" name="Shape 22"/>
          <p:cNvSpPr/>
          <p:nvPr/>
        </p:nvSpPr>
        <p:spPr>
          <a:xfrm>
            <a:off x="2578608" y="3854196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30" name="Shape 23"/>
          <p:cNvSpPr/>
          <p:nvPr/>
        </p:nvSpPr>
        <p:spPr>
          <a:xfrm>
            <a:off x="2743200" y="401878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31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28788" y="4104376"/>
            <a:ext cx="304312" cy="304312"/>
          </a:xfrm>
          <a:prstGeom prst="rect">
            <a:avLst/>
          </a:prstGeom>
        </p:spPr>
      </p:pic>
      <p:sp>
        <p:nvSpPr>
          <p:cNvPr id="32" name="Text 24"/>
          <p:cNvSpPr/>
          <p:nvPr/>
        </p:nvSpPr>
        <p:spPr>
          <a:xfrm>
            <a:off x="3346704" y="400050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Controlling</a:t>
            </a:r>
            <a:endParaRPr lang="en-US" sz="1200" dirty="0"/>
          </a:p>
        </p:txBody>
      </p:sp>
      <p:sp>
        <p:nvSpPr>
          <p:cNvPr id="33" name="Text 25"/>
          <p:cNvSpPr/>
          <p:nvPr/>
        </p:nvSpPr>
        <p:spPr>
          <a:xfrm>
            <a:off x="2743200" y="4585716"/>
            <a:ext cx="153619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Taking action to remedy hold-ups.</a:t>
            </a:r>
            <a:endParaRPr lang="en-US" sz="1000" dirty="0"/>
          </a:p>
        </p:txBody>
      </p:sp>
      <p:sp>
        <p:nvSpPr>
          <p:cNvPr id="34" name="Shape 26"/>
          <p:cNvSpPr/>
          <p:nvPr/>
        </p:nvSpPr>
        <p:spPr>
          <a:xfrm>
            <a:off x="4700016" y="3854196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35" name="Shape 27"/>
          <p:cNvSpPr/>
          <p:nvPr/>
        </p:nvSpPr>
        <p:spPr>
          <a:xfrm>
            <a:off x="4864608" y="401878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36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50196" y="4104376"/>
            <a:ext cx="304312" cy="304312"/>
          </a:xfrm>
          <a:prstGeom prst="rect">
            <a:avLst/>
          </a:prstGeom>
        </p:spPr>
      </p:pic>
      <p:sp>
        <p:nvSpPr>
          <p:cNvPr id="37" name="Text 28"/>
          <p:cNvSpPr/>
          <p:nvPr/>
        </p:nvSpPr>
        <p:spPr>
          <a:xfrm>
            <a:off x="5468112" y="400050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Innovating</a:t>
            </a:r>
            <a:endParaRPr lang="en-US" sz="1200" dirty="0"/>
          </a:p>
        </p:txBody>
      </p:sp>
      <p:sp>
        <p:nvSpPr>
          <p:cNvPr id="38" name="Text 29"/>
          <p:cNvSpPr/>
          <p:nvPr/>
        </p:nvSpPr>
        <p:spPr>
          <a:xfrm>
            <a:off x="4864608" y="4585716"/>
            <a:ext cx="153619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Finding solutions when problems emerge.</a:t>
            </a:r>
            <a:endParaRPr lang="en-US" sz="1000" dirty="0"/>
          </a:p>
        </p:txBody>
      </p:sp>
      <p:sp>
        <p:nvSpPr>
          <p:cNvPr id="39" name="Shape 30"/>
          <p:cNvSpPr/>
          <p:nvPr/>
        </p:nvSpPr>
        <p:spPr>
          <a:xfrm>
            <a:off x="6821424" y="3854196"/>
            <a:ext cx="1865376" cy="1828800"/>
          </a:xfrm>
          <a:prstGeom prst="roundRect">
            <a:avLst>
              <a:gd name="adj" fmla="val 3500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40" name="Shape 31"/>
          <p:cNvSpPr/>
          <p:nvPr/>
        </p:nvSpPr>
        <p:spPr>
          <a:xfrm>
            <a:off x="6986016" y="4018788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41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71604" y="4104376"/>
            <a:ext cx="304312" cy="304312"/>
          </a:xfrm>
          <a:prstGeom prst="rect">
            <a:avLst/>
          </a:prstGeom>
        </p:spPr>
      </p:pic>
      <p:sp>
        <p:nvSpPr>
          <p:cNvPr id="42" name="Text 32"/>
          <p:cNvSpPr/>
          <p:nvPr/>
        </p:nvSpPr>
        <p:spPr>
          <a:xfrm>
            <a:off x="7589520" y="4000500"/>
            <a:ext cx="9326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Representing</a:t>
            </a:r>
            <a:endParaRPr lang="en-US" sz="1200" dirty="0"/>
          </a:p>
        </p:txBody>
      </p:sp>
      <p:sp>
        <p:nvSpPr>
          <p:cNvPr id="43" name="Text 33"/>
          <p:cNvSpPr/>
          <p:nvPr/>
        </p:nvSpPr>
        <p:spPr>
          <a:xfrm>
            <a:off x="6986016" y="4585716"/>
            <a:ext cx="1536192" cy="9875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0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Liaising with clients, users and all stakeholders.</a:t>
            </a:r>
            <a:endParaRPr lang="en-US" sz="1000" dirty="0"/>
          </a:p>
        </p:txBody>
      </p:sp>
      <p:sp>
        <p:nvSpPr>
          <p:cNvPr id="44" name="Text 34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45" name="Text 35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SMART Objectives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i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"The project will be regarded as a success if…" — Focus on what will be put in place, not how activities will be carried out.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2377440"/>
            <a:ext cx="8229600" cy="749808"/>
          </a:xfrm>
          <a:prstGeom prst="roundRect">
            <a:avLst>
              <a:gd name="adj" fmla="val 731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594360" y="2487168"/>
            <a:ext cx="530352" cy="530352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9" name="Text 7"/>
          <p:cNvSpPr/>
          <p:nvPr/>
        </p:nvSpPr>
        <p:spPr>
          <a:xfrm>
            <a:off x="594360" y="2487168"/>
            <a:ext cx="530352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298448" y="2450592"/>
            <a:ext cx="16459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Specific</a:t>
            </a:r>
            <a:endParaRPr lang="en-US" sz="1400" dirty="0"/>
          </a:p>
        </p:txBody>
      </p:sp>
      <p:sp>
        <p:nvSpPr>
          <p:cNvPr id="11" name="Text 9"/>
          <p:cNvSpPr/>
          <p:nvPr/>
        </p:nvSpPr>
        <p:spPr>
          <a:xfrm>
            <a:off x="3063240" y="2450592"/>
            <a:ext cx="54864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Concrete and well-defined — not vague or ambiguous.</a:t>
            </a:r>
            <a:endParaRPr lang="en-US" sz="1200" dirty="0"/>
          </a:p>
        </p:txBody>
      </p:sp>
      <p:sp>
        <p:nvSpPr>
          <p:cNvPr id="12" name="Shape 10"/>
          <p:cNvSpPr/>
          <p:nvPr/>
        </p:nvSpPr>
        <p:spPr>
          <a:xfrm>
            <a:off x="457200" y="3236976"/>
            <a:ext cx="8229600" cy="749808"/>
          </a:xfrm>
          <a:prstGeom prst="roundRect">
            <a:avLst>
              <a:gd name="adj" fmla="val 731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3" name="Shape 11"/>
          <p:cNvSpPr/>
          <p:nvPr/>
        </p:nvSpPr>
        <p:spPr>
          <a:xfrm>
            <a:off x="594360" y="3346704"/>
            <a:ext cx="530352" cy="530352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14" name="Text 12"/>
          <p:cNvSpPr/>
          <p:nvPr/>
        </p:nvSpPr>
        <p:spPr>
          <a:xfrm>
            <a:off x="594360" y="3346704"/>
            <a:ext cx="530352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1298448" y="3310128"/>
            <a:ext cx="16459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Measurable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3063240" y="3310128"/>
            <a:ext cx="54864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Satisfaction can be objectively judged and verified.</a:t>
            </a:r>
            <a:endParaRPr lang="en-US" sz="1200" dirty="0"/>
          </a:p>
        </p:txBody>
      </p:sp>
      <p:sp>
        <p:nvSpPr>
          <p:cNvPr id="17" name="Shape 15"/>
          <p:cNvSpPr/>
          <p:nvPr/>
        </p:nvSpPr>
        <p:spPr>
          <a:xfrm>
            <a:off x="457200" y="4096512"/>
            <a:ext cx="8229600" cy="749808"/>
          </a:xfrm>
          <a:prstGeom prst="roundRect">
            <a:avLst>
              <a:gd name="adj" fmla="val 731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8" name="Shape 16"/>
          <p:cNvSpPr/>
          <p:nvPr/>
        </p:nvSpPr>
        <p:spPr>
          <a:xfrm>
            <a:off x="594360" y="4206240"/>
            <a:ext cx="530352" cy="530352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19" name="Text 17"/>
          <p:cNvSpPr/>
          <p:nvPr/>
        </p:nvSpPr>
        <p:spPr>
          <a:xfrm>
            <a:off x="594360" y="4206240"/>
            <a:ext cx="530352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1298448" y="4169664"/>
            <a:ext cx="16459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Achievable</a:t>
            </a:r>
            <a:endParaRPr lang="en-US" sz="1400" dirty="0"/>
          </a:p>
        </p:txBody>
      </p:sp>
      <p:sp>
        <p:nvSpPr>
          <p:cNvPr id="21" name="Text 19"/>
          <p:cNvSpPr/>
          <p:nvPr/>
        </p:nvSpPr>
        <p:spPr>
          <a:xfrm>
            <a:off x="3063240" y="4169664"/>
            <a:ext cx="54864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Within the power of the individual or group to meet.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457200" y="4956048"/>
            <a:ext cx="8229600" cy="749808"/>
          </a:xfrm>
          <a:prstGeom prst="roundRect">
            <a:avLst>
              <a:gd name="adj" fmla="val 731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3" name="Shape 21"/>
          <p:cNvSpPr/>
          <p:nvPr/>
        </p:nvSpPr>
        <p:spPr>
          <a:xfrm>
            <a:off x="594360" y="5065776"/>
            <a:ext cx="530352" cy="530352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24" name="Text 22"/>
          <p:cNvSpPr/>
          <p:nvPr/>
        </p:nvSpPr>
        <p:spPr>
          <a:xfrm>
            <a:off x="594360" y="5065776"/>
            <a:ext cx="530352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</a:t>
            </a:r>
            <a:endParaRPr lang="en-US" sz="2000" dirty="0"/>
          </a:p>
        </p:txBody>
      </p:sp>
      <p:sp>
        <p:nvSpPr>
          <p:cNvPr id="25" name="Text 23"/>
          <p:cNvSpPr/>
          <p:nvPr/>
        </p:nvSpPr>
        <p:spPr>
          <a:xfrm>
            <a:off x="1298448" y="5029200"/>
            <a:ext cx="16459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Relevant</a:t>
            </a:r>
            <a:endParaRPr lang="en-US" sz="1400" dirty="0"/>
          </a:p>
        </p:txBody>
      </p:sp>
      <p:sp>
        <p:nvSpPr>
          <p:cNvPr id="26" name="Text 24"/>
          <p:cNvSpPr/>
          <p:nvPr/>
        </p:nvSpPr>
        <p:spPr>
          <a:xfrm>
            <a:off x="3063240" y="5029200"/>
            <a:ext cx="54864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Directly connected to the true purpose of the project.</a:t>
            </a:r>
            <a:endParaRPr lang="en-US" sz="1200" dirty="0"/>
          </a:p>
        </p:txBody>
      </p:sp>
      <p:sp>
        <p:nvSpPr>
          <p:cNvPr id="27" name="Shape 25"/>
          <p:cNvSpPr/>
          <p:nvPr/>
        </p:nvSpPr>
        <p:spPr>
          <a:xfrm>
            <a:off x="457200" y="5815584"/>
            <a:ext cx="8229600" cy="749808"/>
          </a:xfrm>
          <a:prstGeom prst="roundRect">
            <a:avLst>
              <a:gd name="adj" fmla="val 7317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8" name="Shape 26"/>
          <p:cNvSpPr/>
          <p:nvPr/>
        </p:nvSpPr>
        <p:spPr>
          <a:xfrm>
            <a:off x="594360" y="5925312"/>
            <a:ext cx="530352" cy="530352"/>
          </a:xfrm>
          <a:prstGeom prst="ellipse">
            <a:avLst/>
          </a:prstGeom>
          <a:solidFill>
            <a:srgbClr val="0D3B2E"/>
          </a:solidFill>
          <a:ln/>
        </p:spPr>
      </p:sp>
      <p:sp>
        <p:nvSpPr>
          <p:cNvPr id="29" name="Text 27"/>
          <p:cNvSpPr/>
          <p:nvPr/>
        </p:nvSpPr>
        <p:spPr>
          <a:xfrm>
            <a:off x="594360" y="5925312"/>
            <a:ext cx="530352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0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</a:t>
            </a:r>
            <a:endParaRPr lang="en-US" sz="2000" dirty="0"/>
          </a:p>
        </p:txBody>
      </p:sp>
      <p:sp>
        <p:nvSpPr>
          <p:cNvPr id="30" name="Text 28"/>
          <p:cNvSpPr/>
          <p:nvPr/>
        </p:nvSpPr>
        <p:spPr>
          <a:xfrm>
            <a:off x="1298448" y="5888736"/>
            <a:ext cx="164592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Time-bound</a:t>
            </a:r>
            <a:endParaRPr lang="en-US" sz="1400" dirty="0"/>
          </a:p>
        </p:txBody>
      </p:sp>
      <p:sp>
        <p:nvSpPr>
          <p:cNvPr id="31" name="Text 29"/>
          <p:cNvSpPr/>
          <p:nvPr/>
        </p:nvSpPr>
        <p:spPr>
          <a:xfrm>
            <a:off x="3063240" y="5888736"/>
            <a:ext cx="5486400" cy="60350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defined point in time by which it must be achieved.</a:t>
            </a:r>
            <a:endParaRPr lang="en-US" sz="1200" dirty="0"/>
          </a:p>
        </p:txBody>
      </p:sp>
      <p:sp>
        <p:nvSpPr>
          <p:cNvPr id="32" name="Text 30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33" name="Text 31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Goals, Sub-objectives &amp; Measures of Effectiveness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3977640" cy="4389120"/>
          </a:xfrm>
          <a:prstGeom prst="roundRect">
            <a:avLst>
              <a:gd name="adj" fmla="val 160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417320"/>
            <a:ext cx="3977640" cy="475488"/>
          </a:xfrm>
          <a:prstGeom prst="roundRect">
            <a:avLst>
              <a:gd name="adj" fmla="val 13462"/>
            </a:avLst>
          </a:prstGeom>
          <a:solidFill>
            <a:srgbClr val="0D3B2E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691640"/>
            <a:ext cx="3977640" cy="201168"/>
          </a:xfrm>
          <a:prstGeom prst="rect">
            <a:avLst/>
          </a:prstGeom>
          <a:solidFill>
            <a:srgbClr val="0D3B2E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417320"/>
            <a:ext cx="36118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Goals / Sub-objectives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58368" y="2039112"/>
            <a:ext cx="3575304" cy="3584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Steps along the way to achieving the overall objective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Often allocatable to a named individual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Objective: user satisfaction with software product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→ Analyst goal: accurate requirements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→ Developer goal: reliable software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709160" y="1417320"/>
            <a:ext cx="3977640" cy="4389120"/>
          </a:xfrm>
          <a:prstGeom prst="roundRect">
            <a:avLst>
              <a:gd name="adj" fmla="val 160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417320"/>
            <a:ext cx="3977640" cy="475488"/>
          </a:xfrm>
          <a:prstGeom prst="roundRect">
            <a:avLst>
              <a:gd name="adj" fmla="val 13462"/>
            </a:avLst>
          </a:prstGeom>
          <a:solidFill>
            <a:srgbClr val="2E7D5E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691640"/>
            <a:ext cx="3977640" cy="201168"/>
          </a:xfrm>
          <a:prstGeom prst="rect">
            <a:avLst/>
          </a:prstGeom>
          <a:solidFill>
            <a:srgbClr val="2E7D5E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417320"/>
            <a:ext cx="36118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Measures of Effectiveness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910328" y="2039112"/>
            <a:ext cx="3575304" cy="3584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practical, objective test: how do we know we succeeded?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e.g. for user satisfaction with software: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→ Repeat business (they buy again)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→ Low number of complaints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Must be specific enough to be judged without ambiguity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Stakeholders &amp;</a:t>
            </a:r>
            <a:endParaRPr lang="en-US" sz="3600" dirty="0"/>
          </a:p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Business Case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has a stake in the project, and whether it is worth doing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86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Stakeholders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32766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33680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Case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6096000" y="4206240"/>
            <a:ext cx="259080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6187440" y="4206240"/>
            <a:ext cx="240792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Control</a:t>
            </a:r>
            <a:endParaRPr lang="en-US" sz="10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STAKEHOLDERS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Who are the Stakeholders?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77240"/>
          </a:xfrm>
          <a:prstGeom prst="rect">
            <a:avLst/>
          </a:prstGeom>
          <a:solidFill>
            <a:srgbClr val="EBF3EE"/>
          </a:solidFill>
          <a:ln/>
        </p:spPr>
      </p:sp>
      <p:sp>
        <p:nvSpPr>
          <p:cNvPr id="5" name="Shape 3"/>
          <p:cNvSpPr/>
          <p:nvPr/>
        </p:nvSpPr>
        <p:spPr>
          <a:xfrm>
            <a:off x="457200" y="1417320"/>
            <a:ext cx="54864" cy="777240"/>
          </a:xfrm>
          <a:prstGeom prst="rect">
            <a:avLst/>
          </a:prstGeom>
          <a:solidFill>
            <a:srgbClr val="E8871E"/>
          </a:solidFill>
          <a:ln/>
        </p:spPr>
      </p:sp>
      <p:sp>
        <p:nvSpPr>
          <p:cNvPr id="6" name="Text 4"/>
          <p:cNvSpPr/>
          <p:nvPr/>
        </p:nvSpPr>
        <p:spPr>
          <a:xfrm>
            <a:off x="658368" y="1417320"/>
            <a:ext cx="795528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lnSpc>
                <a:spcPct val="120000"/>
              </a:lnSpc>
              <a:buNone/>
            </a:pPr>
            <a:r>
              <a:rPr lang="en-US" sz="1250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Anyone who has a stake or interest in the project — users, clients, developers, or anyone affected by the outcome.</a:t>
            </a:r>
            <a:endParaRPr lang="en-US" sz="1250" dirty="0"/>
          </a:p>
        </p:txBody>
      </p:sp>
      <p:sp>
        <p:nvSpPr>
          <p:cNvPr id="7" name="Shape 5"/>
          <p:cNvSpPr/>
          <p:nvPr/>
        </p:nvSpPr>
        <p:spPr>
          <a:xfrm>
            <a:off x="457200" y="2811780"/>
            <a:ext cx="2572512" cy="27432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8" name="Shape 6"/>
          <p:cNvSpPr/>
          <p:nvPr/>
        </p:nvSpPr>
        <p:spPr>
          <a:xfrm>
            <a:off x="621792" y="297637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9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07380" y="3061960"/>
            <a:ext cx="304312" cy="304312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1225296" y="295808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Within the project team</a:t>
            </a:r>
            <a:endParaRPr lang="en-US" sz="1300" dirty="0"/>
          </a:p>
        </p:txBody>
      </p:sp>
      <p:sp>
        <p:nvSpPr>
          <p:cNvPr id="11" name="Text 8"/>
          <p:cNvSpPr/>
          <p:nvPr/>
        </p:nvSpPr>
        <p:spPr>
          <a:xfrm>
            <a:off x="621792" y="3543300"/>
            <a:ext cx="224332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Developers, testers, analysts, the PM.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3285744" y="2811780"/>
            <a:ext cx="2572512" cy="27432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3" name="Shape 10"/>
          <p:cNvSpPr/>
          <p:nvPr/>
        </p:nvSpPr>
        <p:spPr>
          <a:xfrm>
            <a:off x="3450336" y="297637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4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35924" y="3061960"/>
            <a:ext cx="304312" cy="304312"/>
          </a:xfrm>
          <a:prstGeom prst="rect">
            <a:avLst/>
          </a:prstGeom>
        </p:spPr>
      </p:pic>
      <p:sp>
        <p:nvSpPr>
          <p:cNvPr id="15" name="Text 11"/>
          <p:cNvSpPr/>
          <p:nvPr/>
        </p:nvSpPr>
        <p:spPr>
          <a:xfrm>
            <a:off x="4053840" y="295808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Same org, outside the team</a:t>
            </a:r>
            <a:endParaRPr lang="en-US" sz="1300" dirty="0"/>
          </a:p>
        </p:txBody>
      </p:sp>
      <p:sp>
        <p:nvSpPr>
          <p:cNvPr id="16" name="Text 12"/>
          <p:cNvSpPr/>
          <p:nvPr/>
        </p:nvSpPr>
        <p:spPr>
          <a:xfrm>
            <a:off x="3450336" y="3543300"/>
            <a:ext cx="224332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Other departments, senior management, HR.</a:t>
            </a:r>
            <a:endParaRPr lang="en-US" sz="1100" dirty="0"/>
          </a:p>
        </p:txBody>
      </p:sp>
      <p:sp>
        <p:nvSpPr>
          <p:cNvPr id="17" name="Shape 13"/>
          <p:cNvSpPr/>
          <p:nvPr/>
        </p:nvSpPr>
        <p:spPr>
          <a:xfrm>
            <a:off x="6114288" y="2811780"/>
            <a:ext cx="2572512" cy="2743200"/>
          </a:xfrm>
          <a:prstGeom prst="roundRect">
            <a:avLst>
              <a:gd name="adj" fmla="val 248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8" name="Shape 14"/>
          <p:cNvSpPr/>
          <p:nvPr/>
        </p:nvSpPr>
        <p:spPr>
          <a:xfrm>
            <a:off x="6278880" y="2976372"/>
            <a:ext cx="475488" cy="475488"/>
          </a:xfrm>
          <a:prstGeom prst="ellipse">
            <a:avLst/>
          </a:prstGeom>
          <a:solidFill>
            <a:srgbClr val="EBF3EE"/>
          </a:solidFill>
          <a:ln/>
        </p:spPr>
      </p:sp>
      <p:pic>
        <p:nvPicPr>
          <p:cNvPr id="19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4468" y="3061960"/>
            <a:ext cx="304312" cy="304312"/>
          </a:xfrm>
          <a:prstGeom prst="rect">
            <a:avLst/>
          </a:prstGeom>
        </p:spPr>
      </p:pic>
      <p:sp>
        <p:nvSpPr>
          <p:cNvPr id="20" name="Text 15"/>
          <p:cNvSpPr/>
          <p:nvPr/>
        </p:nvSpPr>
        <p:spPr>
          <a:xfrm>
            <a:off x="6882384" y="2958084"/>
            <a:ext cx="1639824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0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Outside the organisation</a:t>
            </a:r>
            <a:endParaRPr lang="en-US" sz="1300" dirty="0"/>
          </a:p>
        </p:txBody>
      </p:sp>
      <p:sp>
        <p:nvSpPr>
          <p:cNvPr id="21" name="Text 16"/>
          <p:cNvSpPr/>
          <p:nvPr/>
        </p:nvSpPr>
        <p:spPr>
          <a:xfrm>
            <a:off x="6278880" y="3543300"/>
            <a:ext cx="2243328" cy="19019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lnSpc>
                <a:spcPct val="108000"/>
              </a:lnSpc>
              <a:buNone/>
            </a:pPr>
            <a:r>
              <a:rPr lang="en-US" sz="11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Clients, end-users, suppliers, regulators.</a:t>
            </a:r>
            <a:endParaRPr lang="en-US" sz="1100" dirty="0"/>
          </a:p>
        </p:txBody>
      </p:sp>
      <p:sp>
        <p:nvSpPr>
          <p:cNvPr id="22" name="Text 17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23" name="Text 18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 CASE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Benefits Must Outweigh Costs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3977640" cy="4389120"/>
          </a:xfrm>
          <a:prstGeom prst="roundRect">
            <a:avLst>
              <a:gd name="adj" fmla="val 160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457200" y="1417320"/>
            <a:ext cx="3977640" cy="475488"/>
          </a:xfrm>
          <a:prstGeom prst="roundRect">
            <a:avLst>
              <a:gd name="adj" fmla="val 13462"/>
            </a:avLst>
          </a:prstGeom>
          <a:solidFill>
            <a:srgbClr val="C0392B"/>
          </a:solidFill>
          <a:ln/>
        </p:spPr>
      </p:sp>
      <p:sp>
        <p:nvSpPr>
          <p:cNvPr id="6" name="Shape 4"/>
          <p:cNvSpPr/>
          <p:nvPr/>
        </p:nvSpPr>
        <p:spPr>
          <a:xfrm>
            <a:off x="457200" y="1691640"/>
            <a:ext cx="3977640" cy="201168"/>
          </a:xfrm>
          <a:prstGeom prst="rect">
            <a:avLst/>
          </a:prstGeom>
          <a:solidFill>
            <a:srgbClr val="C0392B"/>
          </a:solidFill>
          <a:ln/>
        </p:spPr>
      </p:sp>
      <p:sp>
        <p:nvSpPr>
          <p:cNvPr id="7" name="Text 5"/>
          <p:cNvSpPr/>
          <p:nvPr/>
        </p:nvSpPr>
        <p:spPr>
          <a:xfrm>
            <a:off x="640080" y="1417320"/>
            <a:ext cx="36118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Costs £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658368" y="2039112"/>
            <a:ext cx="3575304" cy="3584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Development costs (staff, tools, infrastructure)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Operational costs (running the system after go-live)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Training and change management costs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Contingency and risk provision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4709160" y="1417320"/>
            <a:ext cx="3977640" cy="4389120"/>
          </a:xfrm>
          <a:prstGeom prst="roundRect">
            <a:avLst>
              <a:gd name="adj" fmla="val 1609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0" name="Shape 8"/>
          <p:cNvSpPr/>
          <p:nvPr/>
        </p:nvSpPr>
        <p:spPr>
          <a:xfrm>
            <a:off x="4709160" y="1417320"/>
            <a:ext cx="3977640" cy="475488"/>
          </a:xfrm>
          <a:prstGeom prst="roundRect">
            <a:avLst>
              <a:gd name="adj" fmla="val 13462"/>
            </a:avLst>
          </a:prstGeom>
          <a:solidFill>
            <a:srgbClr val="2E7D5E"/>
          </a:solidFill>
          <a:ln/>
        </p:spPr>
      </p:sp>
      <p:sp>
        <p:nvSpPr>
          <p:cNvPr id="11" name="Shape 9"/>
          <p:cNvSpPr/>
          <p:nvPr/>
        </p:nvSpPr>
        <p:spPr>
          <a:xfrm>
            <a:off x="4709160" y="1691640"/>
            <a:ext cx="3977640" cy="201168"/>
          </a:xfrm>
          <a:prstGeom prst="rect">
            <a:avLst/>
          </a:prstGeom>
          <a:solidFill>
            <a:srgbClr val="2E7D5E"/>
          </a:solidFill>
          <a:ln/>
        </p:spPr>
      </p:sp>
      <p:sp>
        <p:nvSpPr>
          <p:cNvPr id="12" name="Text 10"/>
          <p:cNvSpPr/>
          <p:nvPr/>
        </p:nvSpPr>
        <p:spPr>
          <a:xfrm>
            <a:off x="4892040" y="1417320"/>
            <a:ext cx="361188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Benefits £££</a:t>
            </a:r>
            <a:endParaRPr lang="en-US" sz="1400" dirty="0"/>
          </a:p>
        </p:txBody>
      </p:sp>
      <p:sp>
        <p:nvSpPr>
          <p:cNvPr id="13" name="Text 11"/>
          <p:cNvSpPr/>
          <p:nvPr/>
        </p:nvSpPr>
        <p:spPr>
          <a:xfrm>
            <a:off x="4910328" y="2039112"/>
            <a:ext cx="3575304" cy="35844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Quantifiable: cost savings, revenue increase, hours saved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Non-quantifiable: improved morale, better brand reputation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Risk reduction and compliance benefits</a:t>
            </a:r>
            <a:endParaRPr lang="en-US" sz="1200" dirty="0"/>
          </a:p>
          <a:p>
            <a:pPr marL="342900" indent="-342900">
              <a:lnSpc>
                <a:spcPct val="118000"/>
              </a:lnSpc>
              <a:spcAft>
                <a:spcPts val="600"/>
              </a:spcAft>
              <a:buSzPct val="100000"/>
              <a:buChar char="•"/>
            </a:pPr>
            <a:r>
              <a:rPr lang="en-US" sz="120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Strategic positioning / competitive advantage</a:t>
            </a:r>
            <a:endParaRPr lang="en-US" sz="1200" dirty="0"/>
          </a:p>
        </p:txBody>
      </p:sp>
      <p:sp>
        <p:nvSpPr>
          <p:cNvPr id="14" name="Text 12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7406640" y="-1005840"/>
            <a:ext cx="2926080" cy="292608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Shape 1"/>
          <p:cNvSpPr/>
          <p:nvPr/>
        </p:nvSpPr>
        <p:spPr>
          <a:xfrm>
            <a:off x="8046720" y="-365760"/>
            <a:ext cx="1645920" cy="1645920"/>
          </a:xfrm>
          <a:prstGeom prst="ellipse">
            <a:avLst/>
          </a:prstGeom>
          <a:solidFill>
            <a:srgbClr val="1A3D2E"/>
          </a:solidFill>
          <a:ln/>
        </p:spPr>
      </p:sp>
      <p:sp>
        <p:nvSpPr>
          <p:cNvPr id="4" name="Text 2"/>
          <p:cNvSpPr/>
          <p:nvPr/>
        </p:nvSpPr>
        <p:spPr>
          <a:xfrm>
            <a:off x="457200" y="1645920"/>
            <a:ext cx="8229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00" b="1" spc="20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 / 5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457200" y="2011680"/>
            <a:ext cx="777240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3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Management Control</a:t>
            </a:r>
            <a:endParaRPr lang="en-US" sz="3600" dirty="0"/>
          </a:p>
        </p:txBody>
      </p:sp>
      <p:sp>
        <p:nvSpPr>
          <p:cNvPr id="6" name="Text 4"/>
          <p:cNvSpPr/>
          <p:nvPr/>
        </p:nvSpPr>
        <p:spPr>
          <a:xfrm>
            <a:off x="457200" y="3291840"/>
            <a:ext cx="685800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Turning data into decisions, and decisions into action</a:t>
            </a:r>
            <a:endParaRPr lang="en-US" sz="1400" dirty="0"/>
          </a:p>
        </p:txBody>
      </p:sp>
      <p:sp>
        <p:nvSpPr>
          <p:cNvPr id="7" name="Shape 5"/>
          <p:cNvSpPr/>
          <p:nvPr/>
        </p:nvSpPr>
        <p:spPr>
          <a:xfrm>
            <a:off x="4572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5486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 → Info</a:t>
            </a:r>
            <a:endParaRPr lang="en-US" sz="1050" dirty="0"/>
          </a:p>
        </p:txBody>
      </p:sp>
      <p:sp>
        <p:nvSpPr>
          <p:cNvPr id="9" name="Shape 7"/>
          <p:cNvSpPr/>
          <p:nvPr/>
        </p:nvSpPr>
        <p:spPr>
          <a:xfrm>
            <a:off x="25717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0" name="Text 8"/>
          <p:cNvSpPr/>
          <p:nvPr/>
        </p:nvSpPr>
        <p:spPr>
          <a:xfrm>
            <a:off x="26631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 vs Goals</a:t>
            </a:r>
            <a:endParaRPr lang="en-US" sz="1050" dirty="0"/>
          </a:p>
        </p:txBody>
      </p:sp>
      <p:sp>
        <p:nvSpPr>
          <p:cNvPr id="11" name="Shape 9"/>
          <p:cNvSpPr/>
          <p:nvPr/>
        </p:nvSpPr>
        <p:spPr>
          <a:xfrm>
            <a:off x="468630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477774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</a:t>
            </a:r>
            <a:endParaRPr lang="en-US" sz="1050" dirty="0"/>
          </a:p>
        </p:txBody>
      </p:sp>
      <p:sp>
        <p:nvSpPr>
          <p:cNvPr id="13" name="Shape 11"/>
          <p:cNvSpPr/>
          <p:nvPr/>
        </p:nvSpPr>
        <p:spPr>
          <a:xfrm>
            <a:off x="6800850" y="4206240"/>
            <a:ext cx="1885950" cy="914400"/>
          </a:xfrm>
          <a:prstGeom prst="roundRect">
            <a:avLst>
              <a:gd name="adj" fmla="val 8000"/>
            </a:avLst>
          </a:prstGeom>
          <a:solidFill>
            <a:srgbClr val="082A20"/>
          </a:solidFill>
          <a:ln w="9525">
            <a:solidFill>
              <a:srgbClr val="2E5E4A"/>
            </a:solidFill>
            <a:prstDash val="solid"/>
          </a:ln>
        </p:spPr>
      </p:sp>
      <p:sp>
        <p:nvSpPr>
          <p:cNvPr id="14" name="Text 12"/>
          <p:cNvSpPr/>
          <p:nvPr/>
        </p:nvSpPr>
        <p:spPr>
          <a:xfrm>
            <a:off x="6892290" y="4206240"/>
            <a:ext cx="170307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CONTROL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Management Control Cycle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987552" y="182880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5" name="Text 3"/>
          <p:cNvSpPr/>
          <p:nvPr/>
        </p:nvSpPr>
        <p:spPr>
          <a:xfrm>
            <a:off x="987552" y="182880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400" dirty="0"/>
          </a:p>
        </p:txBody>
      </p:sp>
      <p:sp>
        <p:nvSpPr>
          <p:cNvPr id="6" name="Shape 4"/>
          <p:cNvSpPr/>
          <p:nvPr/>
        </p:nvSpPr>
        <p:spPr>
          <a:xfrm>
            <a:off x="457200" y="2395728"/>
            <a:ext cx="1499616" cy="320040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7" name="Text 5"/>
          <p:cNvSpPr/>
          <p:nvPr/>
        </p:nvSpPr>
        <p:spPr>
          <a:xfrm>
            <a:off x="548640" y="2505456"/>
            <a:ext cx="131673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Collect Data</a:t>
            </a:r>
            <a:endParaRPr lang="en-US" sz="1150" dirty="0"/>
          </a:p>
        </p:txBody>
      </p:sp>
      <p:sp>
        <p:nvSpPr>
          <p:cNvPr id="8" name="Text 6"/>
          <p:cNvSpPr/>
          <p:nvPr/>
        </p:nvSpPr>
        <p:spPr>
          <a:xfrm>
            <a:off x="548640" y="2999232"/>
            <a:ext cx="1316736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Raw details: e.g. '6,000 documents processed at location X.'</a:t>
            </a:r>
            <a:endParaRPr lang="en-US" sz="980" dirty="0"/>
          </a:p>
        </p:txBody>
      </p:sp>
      <p:sp>
        <p:nvSpPr>
          <p:cNvPr id="9" name="Text 7"/>
          <p:cNvSpPr/>
          <p:nvPr/>
        </p:nvSpPr>
        <p:spPr>
          <a:xfrm>
            <a:off x="1956816" y="2395728"/>
            <a:ext cx="182880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10" name="Shape 8"/>
          <p:cNvSpPr/>
          <p:nvPr/>
        </p:nvSpPr>
        <p:spPr>
          <a:xfrm>
            <a:off x="2670048" y="182880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11" name="Text 9"/>
          <p:cNvSpPr/>
          <p:nvPr/>
        </p:nvSpPr>
        <p:spPr>
          <a:xfrm>
            <a:off x="2670048" y="182880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400" dirty="0"/>
          </a:p>
        </p:txBody>
      </p:sp>
      <p:sp>
        <p:nvSpPr>
          <p:cNvPr id="12" name="Shape 10"/>
          <p:cNvSpPr/>
          <p:nvPr/>
        </p:nvSpPr>
        <p:spPr>
          <a:xfrm>
            <a:off x="2139696" y="2395728"/>
            <a:ext cx="1499616" cy="320040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3" name="Text 11"/>
          <p:cNvSpPr/>
          <p:nvPr/>
        </p:nvSpPr>
        <p:spPr>
          <a:xfrm>
            <a:off x="2231136" y="2505456"/>
            <a:ext cx="131673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Produce Info</a:t>
            </a:r>
            <a:endParaRPr lang="en-US" sz="1150" dirty="0"/>
          </a:p>
        </p:txBody>
      </p:sp>
      <p:sp>
        <p:nvSpPr>
          <p:cNvPr id="14" name="Text 12"/>
          <p:cNvSpPr/>
          <p:nvPr/>
        </p:nvSpPr>
        <p:spPr>
          <a:xfrm>
            <a:off x="2231136" y="2999232"/>
            <a:ext cx="1316736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Process data: e.g. 'productivity is 100 documents/day.'</a:t>
            </a:r>
            <a:endParaRPr lang="en-US" sz="980" dirty="0"/>
          </a:p>
        </p:txBody>
      </p:sp>
      <p:sp>
        <p:nvSpPr>
          <p:cNvPr id="15" name="Text 13"/>
          <p:cNvSpPr/>
          <p:nvPr/>
        </p:nvSpPr>
        <p:spPr>
          <a:xfrm>
            <a:off x="3639312" y="2395728"/>
            <a:ext cx="182880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16" name="Shape 14"/>
          <p:cNvSpPr/>
          <p:nvPr/>
        </p:nvSpPr>
        <p:spPr>
          <a:xfrm>
            <a:off x="4352544" y="182880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17" name="Text 15"/>
          <p:cNvSpPr/>
          <p:nvPr/>
        </p:nvSpPr>
        <p:spPr>
          <a:xfrm>
            <a:off x="4352544" y="182880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400" dirty="0"/>
          </a:p>
        </p:txBody>
      </p:sp>
      <p:sp>
        <p:nvSpPr>
          <p:cNvPr id="18" name="Shape 16"/>
          <p:cNvSpPr/>
          <p:nvPr/>
        </p:nvSpPr>
        <p:spPr>
          <a:xfrm>
            <a:off x="3822192" y="2395728"/>
            <a:ext cx="1499616" cy="320040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9" name="Text 17"/>
          <p:cNvSpPr/>
          <p:nvPr/>
        </p:nvSpPr>
        <p:spPr>
          <a:xfrm>
            <a:off x="3913632" y="2505456"/>
            <a:ext cx="131673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Compare</a:t>
            </a:r>
            <a:endParaRPr lang="en-US" sz="1150" dirty="0"/>
          </a:p>
        </p:txBody>
      </p:sp>
      <p:sp>
        <p:nvSpPr>
          <p:cNvPr id="20" name="Text 18"/>
          <p:cNvSpPr/>
          <p:nvPr/>
        </p:nvSpPr>
        <p:spPr>
          <a:xfrm>
            <a:off x="3913632" y="2999232"/>
            <a:ext cx="1316736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Check against goals: e.g. 'We won’t meet the 31st March target.'</a:t>
            </a:r>
            <a:endParaRPr lang="en-US" sz="980" dirty="0"/>
          </a:p>
        </p:txBody>
      </p:sp>
      <p:sp>
        <p:nvSpPr>
          <p:cNvPr id="21" name="Text 19"/>
          <p:cNvSpPr/>
          <p:nvPr/>
        </p:nvSpPr>
        <p:spPr>
          <a:xfrm>
            <a:off x="5321808" y="2395728"/>
            <a:ext cx="182880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22" name="Shape 20"/>
          <p:cNvSpPr/>
          <p:nvPr/>
        </p:nvSpPr>
        <p:spPr>
          <a:xfrm>
            <a:off x="6035040" y="182880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23" name="Text 21"/>
          <p:cNvSpPr/>
          <p:nvPr/>
        </p:nvSpPr>
        <p:spPr>
          <a:xfrm>
            <a:off x="6035040" y="182880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400" dirty="0"/>
          </a:p>
        </p:txBody>
      </p:sp>
      <p:sp>
        <p:nvSpPr>
          <p:cNvPr id="24" name="Shape 22"/>
          <p:cNvSpPr/>
          <p:nvPr/>
        </p:nvSpPr>
        <p:spPr>
          <a:xfrm>
            <a:off x="5504688" y="2395728"/>
            <a:ext cx="1499616" cy="320040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5" name="Text 23"/>
          <p:cNvSpPr/>
          <p:nvPr/>
        </p:nvSpPr>
        <p:spPr>
          <a:xfrm>
            <a:off x="5596128" y="2505456"/>
            <a:ext cx="131673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Model Options</a:t>
            </a:r>
            <a:endParaRPr lang="en-US" sz="1150" dirty="0"/>
          </a:p>
        </p:txBody>
      </p:sp>
      <p:sp>
        <p:nvSpPr>
          <p:cNvPr id="26" name="Text 24"/>
          <p:cNvSpPr/>
          <p:nvPr/>
        </p:nvSpPr>
        <p:spPr>
          <a:xfrm>
            <a:off x="5596128" y="2999232"/>
            <a:ext cx="1316736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 out probable outcomes: e.g. 'If we hire 2 more staff…'</a:t>
            </a:r>
            <a:endParaRPr lang="en-US" sz="980" dirty="0"/>
          </a:p>
        </p:txBody>
      </p:sp>
      <p:sp>
        <p:nvSpPr>
          <p:cNvPr id="27" name="Text 25"/>
          <p:cNvSpPr/>
          <p:nvPr/>
        </p:nvSpPr>
        <p:spPr>
          <a:xfrm>
            <a:off x="7004304" y="2395728"/>
            <a:ext cx="182880" cy="320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dirty="0">
                <a:solidFill>
                  <a:srgbClr val="5AAF8C"/>
                </a:solidFill>
              </a:rPr>
              <a:t>→</a:t>
            </a:r>
            <a:endParaRPr lang="en-US" sz="1400" dirty="0"/>
          </a:p>
        </p:txBody>
      </p:sp>
      <p:sp>
        <p:nvSpPr>
          <p:cNvPr id="28" name="Shape 26"/>
          <p:cNvSpPr/>
          <p:nvPr/>
        </p:nvSpPr>
        <p:spPr>
          <a:xfrm>
            <a:off x="7717536" y="1828800"/>
            <a:ext cx="438912" cy="438912"/>
          </a:xfrm>
          <a:prstGeom prst="ellipse">
            <a:avLst/>
          </a:prstGeom>
          <a:solidFill>
            <a:srgbClr val="E8871E"/>
          </a:solidFill>
          <a:ln/>
        </p:spPr>
      </p:sp>
      <p:sp>
        <p:nvSpPr>
          <p:cNvPr id="29" name="Text 27"/>
          <p:cNvSpPr/>
          <p:nvPr/>
        </p:nvSpPr>
        <p:spPr>
          <a:xfrm>
            <a:off x="7717536" y="1828800"/>
            <a:ext cx="438912" cy="4389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400" dirty="0"/>
          </a:p>
        </p:txBody>
      </p:sp>
      <p:sp>
        <p:nvSpPr>
          <p:cNvPr id="30" name="Shape 28"/>
          <p:cNvSpPr/>
          <p:nvPr/>
        </p:nvSpPr>
        <p:spPr>
          <a:xfrm>
            <a:off x="7187184" y="2395728"/>
            <a:ext cx="1499616" cy="3200400"/>
          </a:xfrm>
          <a:prstGeom prst="roundRect">
            <a:avLst>
              <a:gd name="adj" fmla="val 4268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31" name="Text 29"/>
          <p:cNvSpPr/>
          <p:nvPr/>
        </p:nvSpPr>
        <p:spPr>
          <a:xfrm>
            <a:off x="7278624" y="2505456"/>
            <a:ext cx="1316736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1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</a:t>
            </a:r>
            <a:endParaRPr lang="en-US" sz="1150" dirty="0"/>
          </a:p>
        </p:txBody>
      </p:sp>
      <p:sp>
        <p:nvSpPr>
          <p:cNvPr id="32" name="Text 30"/>
          <p:cNvSpPr/>
          <p:nvPr/>
        </p:nvSpPr>
        <p:spPr>
          <a:xfrm>
            <a:off x="7278624" y="2999232"/>
            <a:ext cx="1316736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5000"/>
              </a:lnSpc>
              <a:buNone/>
            </a:pPr>
            <a:r>
              <a:rPr lang="en-US" sz="980" dirty="0">
                <a:solidFill>
                  <a:srgbClr val="4A635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Carry out the chosen remedial action and then loop back.</a:t>
            </a:r>
            <a:endParaRPr lang="en-US" sz="980" dirty="0"/>
          </a:p>
        </p:txBody>
      </p:sp>
      <p:sp>
        <p:nvSpPr>
          <p:cNvPr id="33" name="Text 31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34" name="Text 32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5F8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57200" y="365760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100" b="1" spc="150" kern="0" dirty="0">
                <a:solidFill>
                  <a:srgbClr val="E8871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POINTS</a:t>
            </a:r>
            <a:endParaRPr lang="en-US" sz="1100" dirty="0"/>
          </a:p>
        </p:txBody>
      </p:sp>
      <p:sp>
        <p:nvSpPr>
          <p:cNvPr id="3" name="Text 1"/>
          <p:cNvSpPr/>
          <p:nvPr/>
        </p:nvSpPr>
        <p:spPr>
          <a:xfrm>
            <a:off x="457200" y="621792"/>
            <a:ext cx="82296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800" b="1" dirty="0">
                <a:solidFill>
                  <a:srgbClr val="0D3B2E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to Remember</a:t>
            </a:r>
            <a:endParaRPr lang="en-US" sz="2800" dirty="0"/>
          </a:p>
        </p:txBody>
      </p:sp>
      <p:sp>
        <p:nvSpPr>
          <p:cNvPr id="4" name="Shape 2"/>
          <p:cNvSpPr/>
          <p:nvPr/>
        </p:nvSpPr>
        <p:spPr>
          <a:xfrm>
            <a:off x="457200" y="1417320"/>
            <a:ext cx="8229600" cy="762610"/>
          </a:xfrm>
          <a:prstGeom prst="roundRect">
            <a:avLst>
              <a:gd name="adj" fmla="val 719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658368" y="1560881"/>
            <a:ext cx="475488" cy="475488"/>
          </a:xfrm>
          <a:prstGeom prst="ellipse">
            <a:avLst/>
          </a:prstGeom>
          <a:solidFill>
            <a:srgbClr val="0D3B2E"/>
          </a:solidFill>
          <a:ln/>
        </p:spPr>
      </p:sp>
      <p:pic>
        <p:nvPicPr>
          <p:cNvPr id="6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3466" y="1655978"/>
            <a:ext cx="285293" cy="285293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335024" y="1417320"/>
            <a:ext cx="7150608" cy="762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Projects are non-routine — and therefore uncertain.</a:t>
            </a:r>
            <a:endParaRPr lang="en-US" sz="1350" dirty="0"/>
          </a:p>
        </p:txBody>
      </p:sp>
      <p:sp>
        <p:nvSpPr>
          <p:cNvPr id="8" name="Shape 5"/>
          <p:cNvSpPr/>
          <p:nvPr/>
        </p:nvSpPr>
        <p:spPr>
          <a:xfrm>
            <a:off x="457200" y="2381098"/>
            <a:ext cx="8229600" cy="762610"/>
          </a:xfrm>
          <a:prstGeom prst="roundRect">
            <a:avLst>
              <a:gd name="adj" fmla="val 719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9" name="Shape 6"/>
          <p:cNvSpPr/>
          <p:nvPr/>
        </p:nvSpPr>
        <p:spPr>
          <a:xfrm>
            <a:off x="658368" y="2524658"/>
            <a:ext cx="475488" cy="475488"/>
          </a:xfrm>
          <a:prstGeom prst="ellipse">
            <a:avLst/>
          </a:prstGeom>
          <a:solidFill>
            <a:srgbClr val="0D3B2E"/>
          </a:solidFill>
          <a:ln/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466" y="2619756"/>
            <a:ext cx="285293" cy="285293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1335024" y="2381098"/>
            <a:ext cx="7150608" cy="762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Software projects face unique challenges: invisibility, complexity, conformity, flexibility.</a:t>
            </a:r>
            <a:endParaRPr lang="en-US" sz="1350" dirty="0"/>
          </a:p>
        </p:txBody>
      </p:sp>
      <p:sp>
        <p:nvSpPr>
          <p:cNvPr id="12" name="Shape 8"/>
          <p:cNvSpPr/>
          <p:nvPr/>
        </p:nvSpPr>
        <p:spPr>
          <a:xfrm>
            <a:off x="457200" y="3344875"/>
            <a:ext cx="8229600" cy="762610"/>
          </a:xfrm>
          <a:prstGeom prst="roundRect">
            <a:avLst>
              <a:gd name="adj" fmla="val 719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3" name="Shape 9"/>
          <p:cNvSpPr/>
          <p:nvPr/>
        </p:nvSpPr>
        <p:spPr>
          <a:xfrm>
            <a:off x="658368" y="3488436"/>
            <a:ext cx="475488" cy="475488"/>
          </a:xfrm>
          <a:prstGeom prst="ellipse">
            <a:avLst/>
          </a:prstGeom>
          <a:solidFill>
            <a:srgbClr val="0D3B2E"/>
          </a:solidFill>
          <a:ln/>
        </p:spPr>
      </p:sp>
      <p:pic>
        <p:nvPicPr>
          <p:cNvPr id="1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466" y="3583534"/>
            <a:ext cx="285293" cy="285293"/>
          </a:xfrm>
          <a:prstGeom prst="rect">
            <a:avLst/>
          </a:prstGeom>
        </p:spPr>
      </p:pic>
      <p:sp>
        <p:nvSpPr>
          <p:cNvPr id="15" name="Text 10"/>
          <p:cNvSpPr/>
          <p:nvPr/>
        </p:nvSpPr>
        <p:spPr>
          <a:xfrm>
            <a:off x="1335024" y="3344875"/>
            <a:ext cx="7150608" cy="762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Clear, SMART objectives are essential and must be objectively assessable.</a:t>
            </a:r>
            <a:endParaRPr lang="en-US" sz="1350" dirty="0"/>
          </a:p>
        </p:txBody>
      </p:sp>
      <p:sp>
        <p:nvSpPr>
          <p:cNvPr id="16" name="Shape 11"/>
          <p:cNvSpPr/>
          <p:nvPr/>
        </p:nvSpPr>
        <p:spPr>
          <a:xfrm>
            <a:off x="457200" y="4308653"/>
            <a:ext cx="8229600" cy="762610"/>
          </a:xfrm>
          <a:prstGeom prst="roundRect">
            <a:avLst>
              <a:gd name="adj" fmla="val 719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17" name="Shape 12"/>
          <p:cNvSpPr/>
          <p:nvPr/>
        </p:nvSpPr>
        <p:spPr>
          <a:xfrm>
            <a:off x="658368" y="4452214"/>
            <a:ext cx="475488" cy="475488"/>
          </a:xfrm>
          <a:prstGeom prst="ellipse">
            <a:avLst/>
          </a:prstGeom>
          <a:solidFill>
            <a:srgbClr val="0D3B2E"/>
          </a:solidFill>
          <a:ln/>
        </p:spPr>
      </p:sp>
      <p:pic>
        <p:nvPicPr>
          <p:cNvPr id="18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3466" y="4547311"/>
            <a:ext cx="285293" cy="285293"/>
          </a:xfrm>
          <a:prstGeom prst="rect">
            <a:avLst/>
          </a:prstGeom>
        </p:spPr>
      </p:pic>
      <p:sp>
        <p:nvSpPr>
          <p:cNvPr id="19" name="Text 13"/>
          <p:cNvSpPr/>
          <p:nvPr/>
        </p:nvSpPr>
        <p:spPr>
          <a:xfrm>
            <a:off x="1335024" y="4308653"/>
            <a:ext cx="7150608" cy="762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Stuff happens. Plans change. Control cycles keep you on track.</a:t>
            </a:r>
            <a:endParaRPr lang="en-US" sz="1350" dirty="0"/>
          </a:p>
        </p:txBody>
      </p:sp>
      <p:sp>
        <p:nvSpPr>
          <p:cNvPr id="20" name="Shape 14"/>
          <p:cNvSpPr/>
          <p:nvPr/>
        </p:nvSpPr>
        <p:spPr>
          <a:xfrm>
            <a:off x="457200" y="5272430"/>
            <a:ext cx="8229600" cy="762610"/>
          </a:xfrm>
          <a:prstGeom prst="roundRect">
            <a:avLst>
              <a:gd name="adj" fmla="val 7194"/>
            </a:avLst>
          </a:prstGeom>
          <a:solidFill>
            <a:srgbClr val="FFFFFF"/>
          </a:solidFill>
          <a:ln w="12700">
            <a:solidFill>
              <a:srgbClr val="C8DDD4"/>
            </a:solidFill>
            <a:prstDash val="solid"/>
          </a:ln>
          <a:effectLst>
            <a:outerShdw sx="100000" sy="100000" kx="0" ky="0" algn="bl" rotWithShape="0" blurRad="88900" dist="25400" dir="5400000">
              <a:srgbClr val="0D3B2E">
                <a:alpha val="10000"/>
              </a:srgbClr>
            </a:outerShdw>
          </a:effectLst>
        </p:spPr>
      </p:sp>
      <p:sp>
        <p:nvSpPr>
          <p:cNvPr id="21" name="Shape 15"/>
          <p:cNvSpPr/>
          <p:nvPr/>
        </p:nvSpPr>
        <p:spPr>
          <a:xfrm>
            <a:off x="658368" y="5415991"/>
            <a:ext cx="475488" cy="475488"/>
          </a:xfrm>
          <a:prstGeom prst="ellipse">
            <a:avLst/>
          </a:prstGeom>
          <a:solidFill>
            <a:srgbClr val="0D3B2E"/>
          </a:solidFill>
          <a:ln/>
        </p:spPr>
      </p:sp>
      <p:pic>
        <p:nvPicPr>
          <p:cNvPr id="22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3466" y="5511089"/>
            <a:ext cx="285293" cy="285293"/>
          </a:xfrm>
          <a:prstGeom prst="rect">
            <a:avLst/>
          </a:prstGeom>
        </p:spPr>
      </p:pic>
      <p:sp>
        <p:nvSpPr>
          <p:cNvPr id="23" name="Text 16"/>
          <p:cNvSpPr/>
          <p:nvPr/>
        </p:nvSpPr>
        <p:spPr>
          <a:xfrm>
            <a:off x="1335024" y="5272430"/>
            <a:ext cx="7150608" cy="7626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0D3B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Communicate, communicate, communicate.</a:t>
            </a:r>
            <a:endParaRPr lang="en-US" sz="1350" dirty="0"/>
          </a:p>
        </p:txBody>
      </p:sp>
      <p:sp>
        <p:nvSpPr>
          <p:cNvPr id="24" name="Text 17"/>
          <p:cNvSpPr/>
          <p:nvPr/>
        </p:nvSpPr>
        <p:spPr>
          <a:xfrm>
            <a:off x="457200" y="6053328"/>
            <a:ext cx="54864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900" spc="140" kern="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DECK 2 · PM FURTHER</a:t>
            </a:r>
            <a:endParaRPr lang="en-US" sz="900" dirty="0"/>
          </a:p>
        </p:txBody>
      </p:sp>
      <p:sp>
        <p:nvSpPr>
          <p:cNvPr id="25" name="Text 18"/>
          <p:cNvSpPr/>
          <p:nvPr/>
        </p:nvSpPr>
        <p:spPr>
          <a:xfrm>
            <a:off x="8229600" y="6053328"/>
            <a:ext cx="457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buNone/>
            </a:pPr>
            <a:r>
              <a:rPr lang="en-US" sz="900" dirty="0">
                <a:solidFill>
                  <a:srgbClr val="7A9A8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D3B2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858000" y="3657600"/>
            <a:ext cx="3474720" cy="3474720"/>
          </a:xfrm>
          <a:prstGeom prst="ellipse">
            <a:avLst/>
          </a:prstGeom>
          <a:solidFill>
            <a:srgbClr val="082A20"/>
          </a:solidFill>
          <a:ln/>
        </p:spPr>
      </p:sp>
      <p:sp>
        <p:nvSpPr>
          <p:cNvPr id="3" name="Text 1"/>
          <p:cNvSpPr/>
          <p:nvPr/>
        </p:nvSpPr>
        <p:spPr>
          <a:xfrm>
            <a:off x="457200" y="1645920"/>
            <a:ext cx="822960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Thank You</a:t>
            </a:r>
            <a:endParaRPr lang="en-US" sz="3400" dirty="0"/>
          </a:p>
        </p:txBody>
      </p:sp>
      <p:sp>
        <p:nvSpPr>
          <p:cNvPr id="4" name="Text 2"/>
          <p:cNvSpPr/>
          <p:nvPr/>
        </p:nvSpPr>
        <p:spPr>
          <a:xfrm>
            <a:off x="457200" y="2468880"/>
            <a:ext cx="68580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i="1" dirty="0">
                <a:solidFill>
                  <a:srgbClr val="5AAF8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Questions &amp; Discussion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457200" y="3200400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Jobs → Projects → Exploration: a spectrum of uncertainty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457200" y="3675888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ISO 12207: requirements to acceptance support</a:t>
            </a:r>
            <a:endParaRPr lang="en-US" sz="1300" dirty="0"/>
          </a:p>
        </p:txBody>
      </p:sp>
      <p:sp>
        <p:nvSpPr>
          <p:cNvPr id="7" name="Text 5"/>
          <p:cNvSpPr/>
          <p:nvPr/>
        </p:nvSpPr>
        <p:spPr>
          <a:xfrm>
            <a:off x="457200" y="4151376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 objectives and measures of effectiveness</a:t>
            </a:r>
            <a:endParaRPr lang="en-US" sz="1300" dirty="0"/>
          </a:p>
        </p:txBody>
      </p:sp>
      <p:sp>
        <p:nvSpPr>
          <p:cNvPr id="8" name="Text 6"/>
          <p:cNvSpPr/>
          <p:nvPr/>
        </p:nvSpPr>
        <p:spPr>
          <a:xfrm>
            <a:off x="457200" y="4626864"/>
            <a:ext cx="7315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SzPct val="100000"/>
              <a:buChar char="•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control: data → info → compare → model → act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18</Slides>
  <Notes>18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Project Management (Further)</dc:title>
  <dc:subject>PptxGenJS Presentation</dc:subject>
  <dc:creator>PptxGenJS</dc:creator>
  <cp:lastModifiedBy>PptxGenJS</cp:lastModifiedBy>
  <cp:revision>1</cp:revision>
  <dcterms:created xsi:type="dcterms:W3CDTF">2026-07-09T13:02:38Z</dcterms:created>
  <dcterms:modified xsi:type="dcterms:W3CDTF">2026-07-09T13:02:38Z</dcterms:modified>
</cp:coreProperties>
</file>